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9" r:id="rId3"/>
    <p:sldId id="271" r:id="rId4"/>
    <p:sldId id="273" r:id="rId5"/>
    <p:sldId id="272" r:id="rId6"/>
    <p:sldId id="257" r:id="rId7"/>
    <p:sldId id="258" r:id="rId8"/>
    <p:sldId id="259" r:id="rId9"/>
    <p:sldId id="261" r:id="rId10"/>
    <p:sldId id="262" r:id="rId11"/>
    <p:sldId id="265" r:id="rId12"/>
    <p:sldId id="268" r:id="rId13"/>
    <p:sldId id="260" r:id="rId14"/>
    <p:sldId id="266" r:id="rId15"/>
    <p:sldId id="264" r:id="rId16"/>
    <p:sldId id="263"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53" autoAdjust="0"/>
    <p:restoredTop sz="94660"/>
  </p:normalViewPr>
  <p:slideViewPr>
    <p:cSldViewPr snapToGrid="0">
      <p:cViewPr varScale="1">
        <p:scale>
          <a:sx n="62" d="100"/>
          <a:sy n="62" d="100"/>
        </p:scale>
        <p:origin x="216"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12/3/18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12/3/18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334-5681-4CBA-85BD-5CFC3A03A8D1}"/>
              </a:ext>
            </a:extLst>
          </p:cNvPr>
          <p:cNvSpPr>
            <a:spLocks noGrp="1"/>
          </p:cNvSpPr>
          <p:nvPr>
            <p:ph type="ctrTitle"/>
          </p:nvPr>
        </p:nvSpPr>
        <p:spPr>
          <a:xfrm>
            <a:off x="1069848" y="1119809"/>
            <a:ext cx="7315200" cy="1033670"/>
          </a:xfrm>
        </p:spPr>
        <p:txBody>
          <a:bodyPr/>
          <a:lstStyle/>
          <a:p>
            <a:r>
              <a:rPr lang="en-US" dirty="0"/>
              <a:t>Chain Of Responsibility</a:t>
            </a:r>
          </a:p>
        </p:txBody>
      </p:sp>
      <p:sp>
        <p:nvSpPr>
          <p:cNvPr id="4" name="Subtitle 2">
            <a:extLst>
              <a:ext uri="{FF2B5EF4-FFF2-40B4-BE49-F238E27FC236}">
                <a16:creationId xmlns:a16="http://schemas.microsoft.com/office/drawing/2014/main" id="{5193EE50-8712-4E6F-8C1A-6BC1AD9BD637}"/>
              </a:ext>
            </a:extLst>
          </p:cNvPr>
          <p:cNvSpPr>
            <a:spLocks noGrp="1"/>
          </p:cNvSpPr>
          <p:nvPr/>
        </p:nvSpPr>
        <p:spPr>
          <a:xfrm>
            <a:off x="1069848" y="3429001"/>
            <a:ext cx="7315200" cy="2309190"/>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r"/>
            <a:r>
              <a:rPr lang="en-US" b="1" u="sng" dirty="0"/>
              <a:t>Prepared By</a:t>
            </a:r>
          </a:p>
          <a:p>
            <a:pPr algn="r"/>
            <a:r>
              <a:rPr lang="en-US" dirty="0"/>
              <a:t>Alex </a:t>
            </a:r>
            <a:r>
              <a:rPr lang="en-US" dirty="0" err="1"/>
              <a:t>Arcuti</a:t>
            </a:r>
            <a:endParaRPr lang="en-US" dirty="0"/>
          </a:p>
          <a:p>
            <a:pPr algn="r"/>
            <a:r>
              <a:rPr lang="en-US" dirty="0"/>
              <a:t>Chaitanya </a:t>
            </a:r>
            <a:r>
              <a:rPr lang="en-US" dirty="0" err="1"/>
              <a:t>Chakka</a:t>
            </a:r>
            <a:endParaRPr lang="en-US" dirty="0"/>
          </a:p>
          <a:p>
            <a:pPr algn="r"/>
            <a:r>
              <a:rPr lang="en-US" dirty="0"/>
              <a:t>Chris Andrews</a:t>
            </a:r>
          </a:p>
          <a:p>
            <a:pPr algn="r"/>
            <a:r>
              <a:rPr lang="en-US" dirty="0"/>
              <a:t>Chris Unger</a:t>
            </a:r>
          </a:p>
          <a:p>
            <a:pPr algn="r"/>
            <a:r>
              <a:rPr lang="en-US" dirty="0"/>
              <a:t>James Kelly</a:t>
            </a:r>
          </a:p>
          <a:p>
            <a:pPr algn="r"/>
            <a:r>
              <a:rPr lang="en-US" dirty="0"/>
              <a:t>William </a:t>
            </a:r>
            <a:r>
              <a:rPr lang="en-US" dirty="0" err="1"/>
              <a:t>Hou</a:t>
            </a:r>
            <a:endParaRPr lang="en-US" dirty="0"/>
          </a:p>
        </p:txBody>
      </p:sp>
      <p:sp>
        <p:nvSpPr>
          <p:cNvPr id="8" name="Subtitle 2">
            <a:extLst>
              <a:ext uri="{FF2B5EF4-FFF2-40B4-BE49-F238E27FC236}">
                <a16:creationId xmlns:a16="http://schemas.microsoft.com/office/drawing/2014/main" id="{5193EE50-8712-4E6F-8C1A-6BC1AD9BD637}"/>
              </a:ext>
            </a:extLst>
          </p:cNvPr>
          <p:cNvSpPr>
            <a:spLocks noGrp="1"/>
          </p:cNvSpPr>
          <p:nvPr>
            <p:ph type="subTitle" idx="1"/>
          </p:nvPr>
        </p:nvSpPr>
        <p:spPr>
          <a:xfrm>
            <a:off x="1069848" y="2494591"/>
            <a:ext cx="7315200" cy="569975"/>
          </a:xfrm>
          <a:prstGeom prst="rect">
            <a:avLst/>
          </a:prstGeom>
        </p:spPr>
        <p:txBody>
          <a:bodyPr vert="horz" lIns="91440" tIns="45720" rIns="91440" bIns="45720" rtlCol="0" anchor="t">
            <a:normAutofit/>
          </a:bodyPr>
          <a:lstStyle/>
          <a:p>
            <a:r>
              <a:rPr lang="en-US" dirty="0"/>
              <a:t>OOD Pattern Presentation, Fall 2018</a:t>
            </a:r>
          </a:p>
        </p:txBody>
      </p:sp>
    </p:spTree>
    <p:extLst>
      <p:ext uri="{BB962C8B-B14F-4D97-AF65-F5344CB8AC3E}">
        <p14:creationId xmlns:p14="http://schemas.microsoft.com/office/powerpoint/2010/main" val="419411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sz="3300"/>
            </a:br>
            <a:r>
              <a:rPr lang="en-US" sz="3300"/>
              <a:t>Chain of Responsibilities</a:t>
            </a:r>
          </a:p>
        </p:txBody>
      </p:sp>
      <p:sp>
        <p:nvSpPr>
          <p:cNvPr id="11" name="Content Placeholder 10">
            <a:extLst>
              <a:ext uri="{FF2B5EF4-FFF2-40B4-BE49-F238E27FC236}">
                <a16:creationId xmlns:a16="http://schemas.microsoft.com/office/drawing/2014/main" id="{EAD971A2-03E1-46F6-92B0-E7F01D739837}"/>
              </a:ext>
            </a:extLst>
          </p:cNvPr>
          <p:cNvSpPr>
            <a:spLocks noGrp="1"/>
          </p:cNvSpPr>
          <p:nvPr>
            <p:ph idx="1"/>
          </p:nvPr>
        </p:nvSpPr>
        <p:spPr>
          <a:xfrm>
            <a:off x="3855199" y="1328342"/>
            <a:ext cx="7646872" cy="4794161"/>
          </a:xfrm>
        </p:spPr>
        <p:txBody>
          <a:bodyPr>
            <a:normAutofit/>
          </a:bodyPr>
          <a:lstStyle/>
          <a:p>
            <a:pPr marL="0" indent="0">
              <a:buNone/>
            </a:pPr>
            <a:r>
              <a:rPr lang="en-US" dirty="0">
                <a:solidFill>
                  <a:schemeClr val="tx1"/>
                </a:solidFill>
              </a:rPr>
              <a:t>Avoid coupling the sender of a request to its receiver by giving more than one object a chance to handle the request. Chain the receiving objects and pass the request along the chain until an object handles it.</a:t>
            </a:r>
          </a:p>
          <a:p>
            <a:pPr marL="0" indent="0">
              <a:buNone/>
            </a:pPr>
            <a:endParaRPr lang="en-US" dirty="0">
              <a:solidFill>
                <a:schemeClr val="tx1"/>
              </a:solidFill>
            </a:endParaRPr>
          </a:p>
          <a:p>
            <a:pPr marL="0" indent="0">
              <a:buNone/>
            </a:pPr>
            <a:r>
              <a:rPr lang="en-US" dirty="0">
                <a:solidFill>
                  <a:schemeClr val="tx1"/>
                </a:solidFill>
              </a:rPr>
              <a:t>How do you decide when to use COR?</a:t>
            </a:r>
          </a:p>
          <a:p>
            <a:r>
              <a:rPr lang="en-US" sz="1800" dirty="0">
                <a:solidFill>
                  <a:schemeClr val="tx1"/>
                </a:solidFill>
              </a:rPr>
              <a:t>More than one object can handle a command</a:t>
            </a:r>
          </a:p>
          <a:p>
            <a:r>
              <a:rPr lang="en-US" sz="1800" dirty="0">
                <a:solidFill>
                  <a:schemeClr val="tx1"/>
                </a:solidFill>
              </a:rPr>
              <a:t>The handler is not known in advance</a:t>
            </a:r>
          </a:p>
          <a:p>
            <a:r>
              <a:rPr lang="en-US" sz="1800" dirty="0">
                <a:solidFill>
                  <a:schemeClr val="tx1"/>
                </a:solidFill>
              </a:rPr>
              <a:t>The handler should be determined automatically</a:t>
            </a:r>
          </a:p>
          <a:p>
            <a:r>
              <a:rPr lang="en-US" sz="1800" dirty="0">
                <a:solidFill>
                  <a:schemeClr val="tx1"/>
                </a:solidFill>
              </a:rPr>
              <a:t>It’s wished that the request is addressed to a group of objects without explicitly specifying its receiver</a:t>
            </a:r>
          </a:p>
          <a:p>
            <a:r>
              <a:rPr lang="en-US" sz="1800" dirty="0">
                <a:solidFill>
                  <a:schemeClr val="tx1"/>
                </a:solidFill>
              </a:rPr>
              <a:t>The group of objects that may handle the command must be specified in a dynamic way</a:t>
            </a:r>
            <a:endParaRPr lang="en-US" dirty="0">
              <a:solidFill>
                <a:schemeClr val="tx1"/>
              </a:solidFill>
            </a:endParaRPr>
          </a:p>
        </p:txBody>
      </p:sp>
      <p:sp>
        <p:nvSpPr>
          <p:cNvPr id="12" name="TextBox 11">
            <a:extLst>
              <a:ext uri="{FF2B5EF4-FFF2-40B4-BE49-F238E27FC236}">
                <a16:creationId xmlns:a16="http://schemas.microsoft.com/office/drawing/2014/main" id="{572701C4-DE09-4B3F-BFF4-31A2C9EAFA9C}"/>
              </a:ext>
            </a:extLst>
          </p:cNvPr>
          <p:cNvSpPr txBox="1"/>
          <p:nvPr/>
        </p:nvSpPr>
        <p:spPr>
          <a:xfrm>
            <a:off x="3855199" y="864109"/>
            <a:ext cx="1138453" cy="523220"/>
          </a:xfrm>
          <a:prstGeom prst="rect">
            <a:avLst/>
          </a:prstGeom>
          <a:noFill/>
        </p:spPr>
        <p:txBody>
          <a:bodyPr wrap="none" rtlCol="0">
            <a:spAutoFit/>
          </a:bodyPr>
          <a:lstStyle/>
          <a:p>
            <a:r>
              <a:rPr lang="en-US" sz="2800" b="1" dirty="0"/>
              <a:t>Intent</a:t>
            </a:r>
          </a:p>
        </p:txBody>
      </p:sp>
    </p:spTree>
    <p:extLst>
      <p:ext uri="{BB962C8B-B14F-4D97-AF65-F5344CB8AC3E}">
        <p14:creationId xmlns:p14="http://schemas.microsoft.com/office/powerpoint/2010/main" val="260876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5B6A-1DC4-400E-AFBD-B3EA41294044}"/>
              </a:ext>
            </a:extLst>
          </p:cNvPr>
          <p:cNvSpPr>
            <a:spLocks noGrp="1"/>
          </p:cNvSpPr>
          <p:nvPr>
            <p:ph type="title" idx="4294967295"/>
          </p:nvPr>
        </p:nvSpPr>
        <p:spPr>
          <a:xfrm>
            <a:off x="0" y="1123950"/>
            <a:ext cx="2947988" cy="4600575"/>
          </a:xfrm>
        </p:spPr>
        <p:txBody>
          <a:bodyPr/>
          <a:lstStyle/>
          <a:p>
            <a:r>
              <a:rPr lang="en-US" dirty="0"/>
              <a:t>UML Diagram</a:t>
            </a:r>
          </a:p>
        </p:txBody>
      </p:sp>
      <p:sp>
        <p:nvSpPr>
          <p:cNvPr id="3" name="TextBox 2">
            <a:extLst>
              <a:ext uri="{FF2B5EF4-FFF2-40B4-BE49-F238E27FC236}">
                <a16:creationId xmlns:a16="http://schemas.microsoft.com/office/drawing/2014/main" id="{DC7F2D60-A4AB-4BD3-87C6-956DC415B3C2}"/>
              </a:ext>
            </a:extLst>
          </p:cNvPr>
          <p:cNvSpPr txBox="1"/>
          <p:nvPr/>
        </p:nvSpPr>
        <p:spPr>
          <a:xfrm>
            <a:off x="437322" y="4120277"/>
            <a:ext cx="5658678" cy="2031325"/>
          </a:xfrm>
          <a:prstGeom prst="rect">
            <a:avLst/>
          </a:prstGeom>
          <a:noFill/>
        </p:spPr>
        <p:txBody>
          <a:bodyPr wrap="square" rtlCol="0">
            <a:spAutoFit/>
          </a:bodyPr>
          <a:lstStyle/>
          <a:p>
            <a:r>
              <a:rPr lang="en-US" b="1" dirty="0"/>
              <a:t>UML sequence diagram </a:t>
            </a:r>
          </a:p>
          <a:p>
            <a:endParaRPr lang="en-US" dirty="0"/>
          </a:p>
          <a:p>
            <a:r>
              <a:rPr lang="en-US" dirty="0"/>
              <a:t>In this example, the Sender object calls </a:t>
            </a:r>
            <a:r>
              <a:rPr lang="en-US" dirty="0" err="1"/>
              <a:t>HandleRequest</a:t>
            </a:r>
            <a:r>
              <a:rPr lang="en-US" dirty="0"/>
              <a:t>() on the handler1 object (of type Handler). The handler1 forwards the request to handler2, which in turn forwards the request to handler3, which handles (performs) the request.</a:t>
            </a:r>
          </a:p>
        </p:txBody>
      </p:sp>
      <p:sp>
        <p:nvSpPr>
          <p:cNvPr id="8" name="Rectangle 7">
            <a:extLst>
              <a:ext uri="{FF2B5EF4-FFF2-40B4-BE49-F238E27FC236}">
                <a16:creationId xmlns:a16="http://schemas.microsoft.com/office/drawing/2014/main" id="{E96F8B79-E814-48BE-8814-EB04D891A4F9}"/>
              </a:ext>
            </a:extLst>
          </p:cNvPr>
          <p:cNvSpPr/>
          <p:nvPr/>
        </p:nvSpPr>
        <p:spPr>
          <a:xfrm>
            <a:off x="5854699" y="706398"/>
            <a:ext cx="5658678" cy="2585323"/>
          </a:xfrm>
          <a:prstGeom prst="rect">
            <a:avLst/>
          </a:prstGeom>
        </p:spPr>
        <p:txBody>
          <a:bodyPr wrap="square">
            <a:spAutoFit/>
          </a:bodyPr>
          <a:lstStyle/>
          <a:p>
            <a:r>
              <a:rPr lang="en-US" b="1" dirty="0"/>
              <a:t>UML class diagram</a:t>
            </a:r>
          </a:p>
          <a:p>
            <a:endParaRPr lang="en-US" dirty="0"/>
          </a:p>
          <a:p>
            <a:r>
              <a:rPr lang="en-US" dirty="0"/>
              <a:t> The Sender class doesn't refer to a particular handler class directly. Instead, Sender refers to the Handler interface for handling a request (</a:t>
            </a:r>
            <a:r>
              <a:rPr lang="en-US" dirty="0" err="1"/>
              <a:t>handler.HandleRequest</a:t>
            </a:r>
            <a:r>
              <a:rPr lang="en-US" dirty="0"/>
              <a:t>()), which makes the Sender independent of which handler handles the request. The Handler1, Handler2, and Handler3 classes implement the Handler interface by either handling or forwarding a request (depending on run-time conditions). </a:t>
            </a:r>
          </a:p>
        </p:txBody>
      </p:sp>
      <p:pic>
        <p:nvPicPr>
          <p:cNvPr id="11" name="Picture 10" descr="A screenshot of a cell phone&#10;&#10;Description generated with high confidence">
            <a:extLst>
              <a:ext uri="{FF2B5EF4-FFF2-40B4-BE49-F238E27FC236}">
                <a16:creationId xmlns:a16="http://schemas.microsoft.com/office/drawing/2014/main" id="{47840751-60E5-428C-94CB-9C702D1DAAC3}"/>
              </a:ext>
            </a:extLst>
          </p:cNvPr>
          <p:cNvPicPr>
            <a:picLocks noChangeAspect="1"/>
          </p:cNvPicPr>
          <p:nvPr/>
        </p:nvPicPr>
        <p:blipFill>
          <a:blip r:embed="rId2"/>
          <a:stretch>
            <a:fillRect/>
          </a:stretch>
        </p:blipFill>
        <p:spPr>
          <a:xfrm>
            <a:off x="824395" y="696873"/>
            <a:ext cx="4829175" cy="2676525"/>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id="{AC928CA3-0572-4301-A55E-D027D47E00E9}"/>
              </a:ext>
            </a:extLst>
          </p:cNvPr>
          <p:cNvPicPr>
            <a:picLocks noChangeAspect="1"/>
          </p:cNvPicPr>
          <p:nvPr/>
        </p:nvPicPr>
        <p:blipFill>
          <a:blip r:embed="rId3"/>
          <a:stretch>
            <a:fillRect/>
          </a:stretch>
        </p:blipFill>
        <p:spPr>
          <a:xfrm>
            <a:off x="6259926" y="3623227"/>
            <a:ext cx="4848225" cy="2867025"/>
          </a:xfrm>
          <a:prstGeom prst="rect">
            <a:avLst/>
          </a:prstGeom>
        </p:spPr>
      </p:pic>
    </p:spTree>
    <p:extLst>
      <p:ext uri="{BB962C8B-B14F-4D97-AF65-F5344CB8AC3E}">
        <p14:creationId xmlns:p14="http://schemas.microsoft.com/office/powerpoint/2010/main" val="11345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6AA-C3D7-4AC2-92DC-20A66B42E3ED}"/>
              </a:ext>
            </a:extLst>
          </p:cNvPr>
          <p:cNvSpPr>
            <a:spLocks noGrp="1"/>
          </p:cNvSpPr>
          <p:nvPr>
            <p:ph type="title"/>
          </p:nvPr>
        </p:nvSpPr>
        <p:spPr/>
        <p:txBody>
          <a:bodyPr/>
          <a:lstStyle/>
          <a:p>
            <a:r>
              <a:rPr lang="en-US" dirty="0"/>
              <a:t>Comparison with other Patterns</a:t>
            </a:r>
          </a:p>
        </p:txBody>
      </p:sp>
      <p:sp>
        <p:nvSpPr>
          <p:cNvPr id="3" name="Text Placeholder 2">
            <a:extLst>
              <a:ext uri="{FF2B5EF4-FFF2-40B4-BE49-F238E27FC236}">
                <a16:creationId xmlns:a16="http://schemas.microsoft.com/office/drawing/2014/main" id="{01E1C550-613C-45F3-9706-24032EA936E5}"/>
              </a:ext>
            </a:extLst>
          </p:cNvPr>
          <p:cNvSpPr>
            <a:spLocks noGrp="1"/>
          </p:cNvSpPr>
          <p:nvPr>
            <p:ph type="body" idx="1"/>
          </p:nvPr>
        </p:nvSpPr>
        <p:spPr>
          <a:xfrm>
            <a:off x="3867912" y="1023586"/>
            <a:ext cx="3474720" cy="807720"/>
          </a:xfrm>
        </p:spPr>
        <p:txBody>
          <a:bodyPr/>
          <a:lstStyle/>
          <a:p>
            <a:r>
              <a:rPr lang="en-US" dirty="0"/>
              <a:t>Decorator</a:t>
            </a:r>
          </a:p>
        </p:txBody>
      </p:sp>
      <p:sp>
        <p:nvSpPr>
          <p:cNvPr id="4" name="Content Placeholder 3">
            <a:extLst>
              <a:ext uri="{FF2B5EF4-FFF2-40B4-BE49-F238E27FC236}">
                <a16:creationId xmlns:a16="http://schemas.microsoft.com/office/drawing/2014/main" id="{8B689A3F-346F-4276-BB0A-A5F5B58B35EB}"/>
              </a:ext>
            </a:extLst>
          </p:cNvPr>
          <p:cNvSpPr>
            <a:spLocks noGrp="1"/>
          </p:cNvSpPr>
          <p:nvPr>
            <p:ph sz="half" idx="2"/>
          </p:nvPr>
        </p:nvSpPr>
        <p:spPr>
          <a:xfrm>
            <a:off x="3867912" y="1930936"/>
            <a:ext cx="3474720" cy="4023360"/>
          </a:xfrm>
        </p:spPr>
        <p:txBody>
          <a:bodyPr>
            <a:normAutofit lnSpcReduction="10000"/>
          </a:bodyPr>
          <a:lstStyle/>
          <a:p>
            <a:r>
              <a:rPr lang="en-US" dirty="0"/>
              <a:t>The decorator is not loosely coupled</a:t>
            </a:r>
          </a:p>
          <a:p>
            <a:r>
              <a:rPr lang="en-US" dirty="0"/>
              <a:t>The COR is structurally similar to the Decorator as they both rely on recursive composition of  a series of objects</a:t>
            </a:r>
          </a:p>
          <a:p>
            <a:r>
              <a:rPr lang="en-US" dirty="0"/>
              <a:t>In the case of Decorator all classes handle the request while in the COR there would be one or selected classes in the chain that handle the request</a:t>
            </a:r>
          </a:p>
        </p:txBody>
      </p:sp>
      <p:sp>
        <p:nvSpPr>
          <p:cNvPr id="5" name="Text Placeholder 4">
            <a:extLst>
              <a:ext uri="{FF2B5EF4-FFF2-40B4-BE49-F238E27FC236}">
                <a16:creationId xmlns:a16="http://schemas.microsoft.com/office/drawing/2014/main" id="{5A2A276B-F566-45F0-8CC8-1201E17A2F90}"/>
              </a:ext>
            </a:extLst>
          </p:cNvPr>
          <p:cNvSpPr>
            <a:spLocks noGrp="1"/>
          </p:cNvSpPr>
          <p:nvPr>
            <p:ph type="body" sz="quarter" idx="3"/>
          </p:nvPr>
        </p:nvSpPr>
        <p:spPr>
          <a:xfrm>
            <a:off x="7818463" y="1023586"/>
            <a:ext cx="3474720" cy="813171"/>
          </a:xfrm>
        </p:spPr>
        <p:txBody>
          <a:bodyPr/>
          <a:lstStyle/>
          <a:p>
            <a:r>
              <a:rPr lang="en-US" dirty="0"/>
              <a:t>Observer</a:t>
            </a:r>
          </a:p>
        </p:txBody>
      </p:sp>
      <p:sp>
        <p:nvSpPr>
          <p:cNvPr id="6" name="Content Placeholder 5">
            <a:extLst>
              <a:ext uri="{FF2B5EF4-FFF2-40B4-BE49-F238E27FC236}">
                <a16:creationId xmlns:a16="http://schemas.microsoft.com/office/drawing/2014/main" id="{F18097ED-02EC-494B-A091-32129E6EAF1D}"/>
              </a:ext>
            </a:extLst>
          </p:cNvPr>
          <p:cNvSpPr>
            <a:spLocks noGrp="1"/>
          </p:cNvSpPr>
          <p:nvPr>
            <p:ph sz="quarter" idx="4"/>
          </p:nvPr>
        </p:nvSpPr>
        <p:spPr>
          <a:xfrm>
            <a:off x="7818463" y="1930936"/>
            <a:ext cx="3474720" cy="4178316"/>
          </a:xfrm>
        </p:spPr>
        <p:txBody>
          <a:bodyPr>
            <a:normAutofit lnSpcReduction="10000"/>
          </a:bodyPr>
          <a:lstStyle/>
          <a:p>
            <a:r>
              <a:rPr lang="en-US" dirty="0"/>
              <a:t>The Observer passes a request to all subscribed receivers at the same time</a:t>
            </a:r>
          </a:p>
          <a:p>
            <a:r>
              <a:rPr lang="en-US" dirty="0"/>
              <a:t>COR passes a request sequentially to each item in the chain until one of them handles the request</a:t>
            </a:r>
          </a:p>
          <a:p>
            <a:r>
              <a:rPr lang="en-US" dirty="0"/>
              <a:t>Observer allows receivers to subscribe and unsubscribe dynamically whereas in case of COR the chain of handlers is dynamically created during initialization and cannot be modified during execution</a:t>
            </a:r>
          </a:p>
          <a:p>
            <a:endParaRPr lang="en-US" dirty="0"/>
          </a:p>
        </p:txBody>
      </p:sp>
    </p:spTree>
    <p:extLst>
      <p:ext uri="{BB962C8B-B14F-4D97-AF65-F5344CB8AC3E}">
        <p14:creationId xmlns:p14="http://schemas.microsoft.com/office/powerpoint/2010/main" val="1018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accel="50000" decel="5000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1" accel="50000" decel="50000" fill="hold" grpId="0"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0-#ppt_h/2"/>
                                          </p:val>
                                        </p:tav>
                                        <p:tav tm="100000">
                                          <p:val>
                                            <p:strVal val="#ppt_y"/>
                                          </p:val>
                                        </p:tav>
                                      </p:tavLst>
                                    </p:anim>
                                  </p:childTnLst>
                                </p:cTn>
                              </p:par>
                              <p:par>
                                <p:cTn id="39" presetID="2" presetClass="entr" presetSubtype="1" accel="50000" decel="50000" fill="hold" grpId="0"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 calcmode="lin" valueType="num">
                                      <p:cBhvr additive="base">
                                        <p:cTn id="4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 end="1"/>
                                            </p:txEl>
                                          </p:spTgt>
                                        </p:tgtEl>
                                        <p:attrNameLst>
                                          <p:attrName>ppt_y</p:attrName>
                                        </p:attrNameLst>
                                      </p:cBhvr>
                                      <p:tavLst>
                                        <p:tav tm="0">
                                          <p:val>
                                            <p:strVal val="0-#ppt_h/2"/>
                                          </p:val>
                                        </p:tav>
                                        <p:tav tm="100000">
                                          <p:val>
                                            <p:strVal val="#ppt_y"/>
                                          </p:val>
                                        </p:tav>
                                      </p:tavLst>
                                    </p:anim>
                                  </p:childTnLst>
                                </p:cTn>
                              </p:par>
                              <p:par>
                                <p:cTn id="43" presetID="2" presetClass="entr" presetSubtype="1" accel="50000" decel="5000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 calcmode="lin" valueType="num">
                                      <p:cBhvr additive="base">
                                        <p:cTn id="4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54DCA-F87E-48D7-9BA7-D6BD9D3DA655}"/>
              </a:ext>
            </a:extLst>
          </p:cNvPr>
          <p:cNvSpPr>
            <a:spLocks noGrp="1"/>
          </p:cNvSpPr>
          <p:nvPr>
            <p:ph type="title"/>
          </p:nvPr>
        </p:nvSpPr>
        <p:spPr/>
        <p:txBody>
          <a:bodyPr/>
          <a:lstStyle/>
          <a:p>
            <a:r>
              <a:rPr lang="en-US" dirty="0"/>
              <a:t>Logger  Class</a:t>
            </a:r>
          </a:p>
        </p:txBody>
      </p:sp>
      <p:sp>
        <p:nvSpPr>
          <p:cNvPr id="4" name="Content Placeholder 3">
            <a:extLst>
              <a:ext uri="{FF2B5EF4-FFF2-40B4-BE49-F238E27FC236}">
                <a16:creationId xmlns:a16="http://schemas.microsoft.com/office/drawing/2014/main" id="{ED7F7813-2C91-421F-815F-0E487EBBA399}"/>
              </a:ext>
            </a:extLst>
          </p:cNvPr>
          <p:cNvSpPr>
            <a:spLocks noGrp="1"/>
          </p:cNvSpPr>
          <p:nvPr>
            <p:ph idx="1"/>
          </p:nvPr>
        </p:nvSpPr>
        <p:spPr>
          <a:xfrm>
            <a:off x="3869268" y="755374"/>
            <a:ext cx="7315200" cy="5229374"/>
          </a:xfrm>
        </p:spPr>
        <p:txBody>
          <a:bodyPr>
            <a:noAutofit/>
          </a:bodyPr>
          <a:lstStyle/>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abstract</a:t>
            </a:r>
            <a:r>
              <a:rPr lang="en-US" sz="1400" dirty="0">
                <a:solidFill>
                  <a:srgbClr val="000000"/>
                </a:solidFill>
              </a:rPr>
              <a:t> </a:t>
            </a:r>
            <a:r>
              <a:rPr lang="en-US" sz="1400" dirty="0">
                <a:solidFill>
                  <a:srgbClr val="0000FF"/>
                </a:solidFill>
              </a:rPr>
              <a:t>class</a:t>
            </a:r>
            <a:r>
              <a:rPr lang="en-US" sz="1400" dirty="0">
                <a:solidFill>
                  <a:srgbClr val="000000"/>
                </a:solidFill>
              </a:rPr>
              <a:t> </a:t>
            </a:r>
            <a:r>
              <a:rPr lang="en-US" sz="1400" dirty="0">
                <a:solidFill>
                  <a:srgbClr val="2B91AF"/>
                </a:solidFill>
              </a:rPr>
              <a:t>Logger</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a:t>
            </a:r>
            <a:r>
              <a:rPr lang="en-US" sz="1400" dirty="0" err="1">
                <a:solidFill>
                  <a:srgbClr val="000000"/>
                </a:solidFill>
              </a:rPr>
              <a:t>LogLevel</a:t>
            </a:r>
            <a:r>
              <a:rPr lang="en-US" sz="1400" dirty="0">
                <a:solidFill>
                  <a:srgbClr val="000000"/>
                </a:solidFill>
              </a:rPr>
              <a:t> level;</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8000"/>
                </a:solidFill>
              </a:rPr>
              <a:t>// The next Handler in the chain</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Logger next;</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a:t>
            </a:r>
            <a:r>
              <a:rPr lang="en-US" sz="1400" dirty="0" err="1">
                <a:solidFill>
                  <a:srgbClr val="000000"/>
                </a:solidFill>
              </a:rPr>
              <a:t>LogLevel</a:t>
            </a:r>
            <a:r>
              <a:rPr lang="en-US" sz="1400" dirty="0">
                <a:solidFill>
                  <a:srgbClr val="000000"/>
                </a:solidFill>
              </a:rPr>
              <a:t>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err="1">
                <a:solidFill>
                  <a:srgbClr val="0000FF"/>
                </a:solidFill>
              </a:rPr>
              <a:t>this</a:t>
            </a:r>
            <a:r>
              <a:rPr lang="en-US" sz="1400" dirty="0" err="1">
                <a:solidFill>
                  <a:srgbClr val="000000"/>
                </a:solidFill>
              </a:rPr>
              <a:t>.level</a:t>
            </a:r>
            <a:r>
              <a:rPr lang="en-US" sz="1400" dirty="0">
                <a:solidFill>
                  <a:srgbClr val="000000"/>
                </a:solidFill>
              </a:rPr>
              <a:t> =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Sets the Next logger to make a list/chain of Handlers.</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 </a:t>
            </a:r>
            <a:r>
              <a:rPr lang="en-US" sz="1400" dirty="0" err="1">
                <a:solidFill>
                  <a:srgbClr val="000000"/>
                </a:solidFill>
              </a:rPr>
              <a:t>SetNext</a:t>
            </a:r>
            <a:r>
              <a:rPr lang="en-US" sz="1400" dirty="0">
                <a:solidFill>
                  <a:srgbClr val="000000"/>
                </a:solidFill>
              </a:rPr>
              <a:t>(Logger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next =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r>
              <a:rPr lang="en-US" sz="1400" dirty="0">
                <a:solidFill>
                  <a:srgbClr val="0000FF"/>
                </a:solidFill>
              </a:rPr>
              <a:t>return</a:t>
            </a:r>
            <a:r>
              <a:rPr lang="en-US" sz="1400" dirty="0">
                <a:solidFill>
                  <a:srgbClr val="000000"/>
                </a:solidFill>
              </a:rPr>
              <a:t>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800" dirty="0">
              <a:solidFill>
                <a:srgbClr val="000000"/>
              </a:solidFill>
            </a:endParaRPr>
          </a:p>
        </p:txBody>
      </p:sp>
    </p:spTree>
    <p:extLst>
      <p:ext uri="{BB962C8B-B14F-4D97-AF65-F5344CB8AC3E}">
        <p14:creationId xmlns:p14="http://schemas.microsoft.com/office/powerpoint/2010/main" val="42543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309-CD59-416D-BA13-5EFAEB36A738}"/>
              </a:ext>
            </a:extLst>
          </p:cNvPr>
          <p:cNvSpPr>
            <a:spLocks noGrp="1"/>
          </p:cNvSpPr>
          <p:nvPr>
            <p:ph type="title"/>
          </p:nvPr>
        </p:nvSpPr>
        <p:spPr/>
        <p:txBody>
          <a:bodyPr/>
          <a:lstStyle/>
          <a:p>
            <a:r>
              <a:rPr lang="en-US" dirty="0"/>
              <a:t>Logger Class continued…</a:t>
            </a:r>
          </a:p>
        </p:txBody>
      </p:sp>
      <p:sp>
        <p:nvSpPr>
          <p:cNvPr id="3" name="Content Placeholder 2">
            <a:extLst>
              <a:ext uri="{FF2B5EF4-FFF2-40B4-BE49-F238E27FC236}">
                <a16:creationId xmlns:a16="http://schemas.microsoft.com/office/drawing/2014/main" id="{C09CA115-E9A3-4634-A957-9D5034C5D582}"/>
              </a:ext>
            </a:extLst>
          </p:cNvPr>
          <p:cNvSpPr>
            <a:spLocks noGrp="1"/>
          </p:cNvSpPr>
          <p:nvPr>
            <p:ph idx="1"/>
          </p:nvPr>
        </p:nvSpPr>
        <p:spPr/>
        <p:txBody>
          <a:bodyPr>
            <a:normAutofit lnSpcReduction="10000"/>
          </a:bodyPr>
          <a:lstStyle/>
          <a:p>
            <a:pPr marL="0" indent="0">
              <a:lnSpc>
                <a:spcPct val="120000"/>
              </a:lnSpc>
              <a:spcBef>
                <a:spcPts val="0"/>
              </a:spcBef>
              <a:buNone/>
            </a:pPr>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Message(</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 </a:t>
            </a:r>
            <a:r>
              <a:rPr lang="en-US" dirty="0" err="1">
                <a:solidFill>
                  <a:srgbClr val="000000"/>
                </a:solidFill>
              </a:rPr>
              <a:t>LogLevel</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((severity &amp; level) != 0)</a:t>
            </a:r>
            <a:r>
              <a:rPr lang="en-US" dirty="0">
                <a:solidFill>
                  <a:srgbClr val="008000"/>
                </a:solidFill>
              </a:rPr>
              <a:t>//True only if all </a:t>
            </a:r>
            <a:r>
              <a:rPr lang="en-US" dirty="0" err="1">
                <a:solidFill>
                  <a:srgbClr val="008000"/>
                </a:solidFill>
              </a:rPr>
              <a:t>logMask</a:t>
            </a:r>
            <a:r>
              <a:rPr lang="en-US" dirty="0">
                <a:solidFill>
                  <a:srgbClr val="008000"/>
                </a:solidFill>
              </a:rPr>
              <a:t> bits are set in severity</a:t>
            </a:r>
            <a:endParaRPr lang="en-US" dirty="0">
              <a:solidFill>
                <a:srgbClr val="000000"/>
              </a:solidFill>
            </a:endParaRP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WriteMessage</a:t>
            </a:r>
            <a:r>
              <a:rPr lang="en-US" dirty="0">
                <a:solidFill>
                  <a:srgbClr val="000000"/>
                </a:solidFill>
              </a:rPr>
              <a:t>(</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(next != </a:t>
            </a:r>
            <a:r>
              <a:rPr lang="en-US" dirty="0">
                <a:solidFill>
                  <a:srgbClr val="0000FF"/>
                </a:solidFill>
              </a:rPr>
              <a:t>null</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next.Message</a:t>
            </a:r>
            <a:r>
              <a:rPr lang="en-US" dirty="0">
                <a:solidFill>
                  <a:srgbClr val="000000"/>
                </a:solidFill>
              </a:rPr>
              <a:t>(</a:t>
            </a:r>
            <a:r>
              <a:rPr lang="en-US" dirty="0" err="1">
                <a:solidFill>
                  <a:srgbClr val="000000"/>
                </a:solidFill>
              </a:rPr>
              <a:t>msg</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endParaRPr lang="en-US" dirty="0">
              <a:solidFill>
                <a:srgbClr val="000000"/>
              </a:solidFill>
            </a:endParaRPr>
          </a:p>
          <a:p>
            <a:pPr marL="0" indent="0">
              <a:lnSpc>
                <a:spcPct val="120000"/>
              </a:lnSpc>
              <a:spcBef>
                <a:spcPts val="0"/>
              </a:spcBef>
              <a:buNone/>
            </a:pPr>
            <a:r>
              <a:rPr lang="en-US" dirty="0">
                <a:solidFill>
                  <a:srgbClr val="000000"/>
                </a:solidFill>
              </a:rPr>
              <a:t>        </a:t>
            </a:r>
            <a:r>
              <a:rPr lang="en-US" dirty="0">
                <a:solidFill>
                  <a:srgbClr val="0000FF"/>
                </a:solidFill>
              </a:rPr>
              <a:t>abstract</a:t>
            </a:r>
            <a:r>
              <a:rPr lang="en-US" dirty="0">
                <a:solidFill>
                  <a:srgbClr val="000000"/>
                </a:solidFill>
              </a:rPr>
              <a:t> </a:t>
            </a:r>
            <a:r>
              <a:rPr lang="en-US" dirty="0">
                <a:solidFill>
                  <a:srgbClr val="0000FF"/>
                </a:solidFill>
              </a:rPr>
              <a:t>protected</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WriteMessage</a:t>
            </a:r>
            <a:r>
              <a:rPr lang="en-US" dirty="0">
                <a:solidFill>
                  <a:srgbClr val="000000"/>
                </a:solidFill>
              </a:rPr>
              <a:t>(</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endParaRPr lang="en-US" dirty="0"/>
          </a:p>
        </p:txBody>
      </p:sp>
    </p:spTree>
    <p:extLst>
      <p:ext uri="{BB962C8B-B14F-4D97-AF65-F5344CB8AC3E}">
        <p14:creationId xmlns:p14="http://schemas.microsoft.com/office/powerpoint/2010/main" val="345619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AEF-37A9-4630-9616-457678CE205B}"/>
              </a:ext>
            </a:extLst>
          </p:cNvPr>
          <p:cNvSpPr>
            <a:spLocks noGrp="1"/>
          </p:cNvSpPr>
          <p:nvPr>
            <p:ph type="title"/>
          </p:nvPr>
        </p:nvSpPr>
        <p:spPr/>
        <p:txBody>
          <a:bodyPr/>
          <a:lstStyle/>
          <a:p>
            <a:r>
              <a:rPr lang="en-US" dirty="0"/>
              <a:t>Final Class Structure for Logger Module</a:t>
            </a:r>
          </a:p>
        </p:txBody>
      </p:sp>
      <p:pic>
        <p:nvPicPr>
          <p:cNvPr id="7" name="Content Placeholder 6">
            <a:extLst>
              <a:ext uri="{FF2B5EF4-FFF2-40B4-BE49-F238E27FC236}">
                <a16:creationId xmlns:a16="http://schemas.microsoft.com/office/drawing/2014/main" id="{C3C21C0B-E500-4C4F-A897-B524EF6E4FA9}"/>
              </a:ext>
            </a:extLst>
          </p:cNvPr>
          <p:cNvPicPr>
            <a:picLocks noGrp="1" noChangeAspect="1"/>
          </p:cNvPicPr>
          <p:nvPr>
            <p:ph idx="1"/>
          </p:nvPr>
        </p:nvPicPr>
        <p:blipFill>
          <a:blip r:embed="rId2"/>
          <a:stretch>
            <a:fillRect/>
          </a:stretch>
        </p:blipFill>
        <p:spPr>
          <a:xfrm>
            <a:off x="4320210" y="1750290"/>
            <a:ext cx="5435186" cy="3012401"/>
          </a:xfrm>
        </p:spPr>
      </p:pic>
    </p:spTree>
    <p:extLst>
      <p:ext uri="{BB962C8B-B14F-4D97-AF65-F5344CB8AC3E}">
        <p14:creationId xmlns:p14="http://schemas.microsoft.com/office/powerpoint/2010/main" val="36607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277C-B181-44A7-A258-DF07CA903E45}"/>
              </a:ext>
            </a:extLst>
          </p:cNvPr>
          <p:cNvSpPr>
            <a:spLocks noGrp="1"/>
          </p:cNvSpPr>
          <p:nvPr>
            <p:ph type="title"/>
          </p:nvPr>
        </p:nvSpPr>
        <p:spPr/>
        <p:txBody>
          <a:bodyPr/>
          <a:lstStyle/>
          <a:p>
            <a:r>
              <a:rPr lang="en-US" dirty="0"/>
              <a:t>Event Bubbling</a:t>
            </a:r>
          </a:p>
        </p:txBody>
      </p:sp>
      <p:sp>
        <p:nvSpPr>
          <p:cNvPr id="5" name="Content Placeholder 4">
            <a:extLst>
              <a:ext uri="{FF2B5EF4-FFF2-40B4-BE49-F238E27FC236}">
                <a16:creationId xmlns:a16="http://schemas.microsoft.com/office/drawing/2014/main" id="{2FC21A53-08CB-4DA9-A1C3-5152160832F2}"/>
              </a:ext>
            </a:extLst>
          </p:cNvPr>
          <p:cNvSpPr>
            <a:spLocks noGrp="1"/>
          </p:cNvSpPr>
          <p:nvPr>
            <p:ph idx="1"/>
          </p:nvPr>
        </p:nvSpPr>
        <p:spPr>
          <a:xfrm>
            <a:off x="3869268" y="864111"/>
            <a:ext cx="7315200" cy="1548112"/>
          </a:xfrm>
        </p:spPr>
        <p:txBody>
          <a:bodyPr>
            <a:noAutofit/>
          </a:bodyPr>
          <a:lstStyle/>
          <a:p>
            <a:pPr marL="0" indent="0">
              <a:buNone/>
            </a:pPr>
            <a:r>
              <a:rPr lang="en-US" sz="1800" dirty="0">
                <a:solidFill>
                  <a:schemeClr val="tx1"/>
                </a:solidFill>
              </a:rPr>
              <a:t>In designing software that uses a set of GUI elements. There is often a need to propagate GUI events from one object to another.</a:t>
            </a:r>
          </a:p>
          <a:p>
            <a:pPr marL="0" indent="0">
              <a:buNone/>
            </a:pPr>
            <a:r>
              <a:rPr lang="en-US" sz="1800" dirty="0">
                <a:solidFill>
                  <a:schemeClr val="tx1"/>
                </a:solidFill>
              </a:rPr>
              <a:t>Event bubbling is the propagation of an event where the event first triggers on the innermost target element, and then successively triggers on the ancestors (parents) of the target element in the same nesting hierarchy till it reaches the outermost element.</a:t>
            </a:r>
          </a:p>
        </p:txBody>
      </p:sp>
      <p:grpSp>
        <p:nvGrpSpPr>
          <p:cNvPr id="15" name="Group 14">
            <a:extLst>
              <a:ext uri="{FF2B5EF4-FFF2-40B4-BE49-F238E27FC236}">
                <a16:creationId xmlns:a16="http://schemas.microsoft.com/office/drawing/2014/main" id="{1C0E2406-82C1-4B04-B9B6-6DC4A045EF56}"/>
              </a:ext>
            </a:extLst>
          </p:cNvPr>
          <p:cNvGrpSpPr/>
          <p:nvPr/>
        </p:nvGrpSpPr>
        <p:grpSpPr>
          <a:xfrm>
            <a:off x="3924564" y="2637593"/>
            <a:ext cx="7513947" cy="2928320"/>
            <a:chOff x="3924564" y="2889381"/>
            <a:chExt cx="7513947" cy="2742794"/>
          </a:xfrm>
        </p:grpSpPr>
        <p:pic>
          <p:nvPicPr>
            <p:cNvPr id="4" name="Picture 3">
              <a:extLst>
                <a:ext uri="{FF2B5EF4-FFF2-40B4-BE49-F238E27FC236}">
                  <a16:creationId xmlns:a16="http://schemas.microsoft.com/office/drawing/2014/main" id="{D28D9A71-7B43-483F-9229-9B3BED4A33D2}"/>
                </a:ext>
              </a:extLst>
            </p:cNvPr>
            <p:cNvPicPr>
              <a:picLocks noChangeAspect="1"/>
            </p:cNvPicPr>
            <p:nvPr/>
          </p:nvPicPr>
          <p:blipFill>
            <a:blip r:embed="rId2"/>
            <a:stretch>
              <a:fillRect/>
            </a:stretch>
          </p:blipFill>
          <p:spPr>
            <a:xfrm>
              <a:off x="3924564" y="2889381"/>
              <a:ext cx="4018599" cy="2742794"/>
            </a:xfrm>
            <a:prstGeom prst="rect">
              <a:avLst/>
            </a:prstGeom>
          </p:spPr>
        </p:pic>
        <p:sp>
          <p:nvSpPr>
            <p:cNvPr id="7" name="Arrow: Down 6">
              <a:extLst>
                <a:ext uri="{FF2B5EF4-FFF2-40B4-BE49-F238E27FC236}">
                  <a16:creationId xmlns:a16="http://schemas.microsoft.com/office/drawing/2014/main" id="{8F0C0622-9E6A-42B6-9D41-1F36BE7085F8}"/>
                </a:ext>
              </a:extLst>
            </p:cNvPr>
            <p:cNvSpPr/>
            <p:nvPr/>
          </p:nvSpPr>
          <p:spPr>
            <a:xfrm rot="5400000">
              <a:off x="7123501" y="2955900"/>
              <a:ext cx="323557" cy="1583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F9C933-2AFA-413C-949A-9C972370C5A5}"/>
                </a:ext>
              </a:extLst>
            </p:cNvPr>
            <p:cNvSpPr txBox="1"/>
            <p:nvPr/>
          </p:nvSpPr>
          <p:spPr>
            <a:xfrm>
              <a:off x="8269356" y="3334710"/>
              <a:ext cx="2796209" cy="646331"/>
            </a:xfrm>
            <a:prstGeom prst="rect">
              <a:avLst/>
            </a:prstGeom>
            <a:noFill/>
          </p:spPr>
          <p:txBody>
            <a:bodyPr wrap="square" rtlCol="0">
              <a:spAutoFit/>
            </a:bodyPr>
            <a:lstStyle/>
            <a:p>
              <a:r>
                <a:rPr lang="en-US" dirty="0"/>
                <a:t>Name should accept alphabets as input</a:t>
              </a:r>
            </a:p>
          </p:txBody>
        </p:sp>
        <p:cxnSp>
          <p:nvCxnSpPr>
            <p:cNvPr id="10" name="Straight Arrow Connector 9">
              <a:extLst>
                <a:ext uri="{FF2B5EF4-FFF2-40B4-BE49-F238E27FC236}">
                  <a16:creationId xmlns:a16="http://schemas.microsoft.com/office/drawing/2014/main" id="{BFAA12B4-0BFD-4829-8E05-6D1782F5AA9C}"/>
                </a:ext>
              </a:extLst>
            </p:cNvPr>
            <p:cNvCxnSpPr>
              <a:cxnSpLocks/>
            </p:cNvCxnSpPr>
            <p:nvPr/>
          </p:nvCxnSpPr>
          <p:spPr>
            <a:xfrm flipH="1">
              <a:off x="6443766" y="5247862"/>
              <a:ext cx="168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30E778C-7363-40D6-BC74-4AD29AA69B99}"/>
                </a:ext>
              </a:extLst>
            </p:cNvPr>
            <p:cNvSpPr txBox="1"/>
            <p:nvPr/>
          </p:nvSpPr>
          <p:spPr>
            <a:xfrm>
              <a:off x="8216347" y="5063196"/>
              <a:ext cx="3222164" cy="369332"/>
            </a:xfrm>
            <a:prstGeom prst="rect">
              <a:avLst/>
            </a:prstGeom>
            <a:noFill/>
          </p:spPr>
          <p:txBody>
            <a:bodyPr wrap="none" rtlCol="0">
              <a:spAutoFit/>
            </a:bodyPr>
            <a:lstStyle/>
            <a:p>
              <a:r>
                <a:rPr lang="en-US" dirty="0"/>
                <a:t>Zip should accept numeric input</a:t>
              </a:r>
            </a:p>
          </p:txBody>
        </p:sp>
      </p:grpSp>
      <p:sp>
        <p:nvSpPr>
          <p:cNvPr id="14" name="TextBox 13">
            <a:extLst>
              <a:ext uri="{FF2B5EF4-FFF2-40B4-BE49-F238E27FC236}">
                <a16:creationId xmlns:a16="http://schemas.microsoft.com/office/drawing/2014/main" id="{BFD4B6F6-A92F-4B74-AD64-EF4BA210E9A0}"/>
              </a:ext>
            </a:extLst>
          </p:cNvPr>
          <p:cNvSpPr txBox="1"/>
          <p:nvPr/>
        </p:nvSpPr>
        <p:spPr>
          <a:xfrm>
            <a:off x="3924564" y="5725020"/>
            <a:ext cx="4824013" cy="369332"/>
          </a:xfrm>
          <a:prstGeom prst="rect">
            <a:avLst/>
          </a:prstGeom>
          <a:noFill/>
        </p:spPr>
        <p:txBody>
          <a:bodyPr wrap="none" rtlCol="0">
            <a:spAutoFit/>
          </a:bodyPr>
          <a:lstStyle/>
          <a:p>
            <a:r>
              <a:rPr lang="en-US" dirty="0"/>
              <a:t>This form should display alphabets in Upper Case</a:t>
            </a:r>
          </a:p>
        </p:txBody>
      </p:sp>
    </p:spTree>
    <p:extLst>
      <p:ext uri="{BB962C8B-B14F-4D97-AF65-F5344CB8AC3E}">
        <p14:creationId xmlns:p14="http://schemas.microsoft.com/office/powerpoint/2010/main" val="98665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912F-7884-4AF9-BB9E-4EC3717EA916}"/>
              </a:ext>
            </a:extLst>
          </p:cNvPr>
          <p:cNvSpPr>
            <a:spLocks noGrp="1"/>
          </p:cNvSpPr>
          <p:nvPr>
            <p:ph type="title"/>
          </p:nvPr>
        </p:nvSpPr>
        <p:spPr/>
        <p:txBody>
          <a:bodyPr/>
          <a:lstStyle/>
          <a:p>
            <a:r>
              <a:rPr lang="en-US" dirty="0"/>
              <a:t>Event Bubbling</a:t>
            </a:r>
            <a:br>
              <a:rPr lang="en-US" dirty="0"/>
            </a:br>
            <a:r>
              <a:rPr lang="en-US" dirty="0"/>
              <a:t>continued….</a:t>
            </a:r>
          </a:p>
        </p:txBody>
      </p:sp>
      <p:sp>
        <p:nvSpPr>
          <p:cNvPr id="3" name="Content Placeholder 2">
            <a:extLst>
              <a:ext uri="{FF2B5EF4-FFF2-40B4-BE49-F238E27FC236}">
                <a16:creationId xmlns:a16="http://schemas.microsoft.com/office/drawing/2014/main" id="{2E689121-5C58-4AFD-9861-BFBC00106D91}"/>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Form1</a:t>
            </a:r>
            <a:r>
              <a:rPr lang="en-US" dirty="0">
                <a:solidFill>
                  <a:srgbClr val="000000"/>
                </a:solidFill>
                <a:latin typeface="Consolas" panose="020B0609020204030204" pitchFamily="49" charset="0"/>
              </a:rPr>
              <a:t> : Form</a:t>
            </a:r>
          </a:p>
          <a:p>
            <a:pPr marL="0" indent="0">
              <a:lnSpc>
                <a:spcPct val="120000"/>
              </a:lnSpc>
              <a:spcBef>
                <a:spcPts val="0"/>
              </a:spcBef>
              <a:buNone/>
            </a:pP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Form1()</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InitializeComponent</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Form1_Keypress(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e.KeyChar.ToString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ToCharArray</a:t>
            </a:r>
            <a:r>
              <a:rPr lang="en-US" dirty="0">
                <a:solidFill>
                  <a:srgbClr val="000000"/>
                </a:solidFill>
                <a:latin typeface="Consolas" panose="020B0609020204030204" pitchFamily="49" charset="0"/>
              </a:rPr>
              <a:t>()[0];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.IsLetter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TextBox6_KeyPress(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.IsControl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&amp;&amp;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.IsDigit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74059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1F75-774D-4DCA-8FF2-D5FC561B47BD}"/>
              </a:ext>
            </a:extLst>
          </p:cNvPr>
          <p:cNvSpPr>
            <a:spLocks noGrp="1"/>
          </p:cNvSpPr>
          <p:nvPr>
            <p:ph type="title"/>
          </p:nvPr>
        </p:nvSpPr>
        <p:spPr/>
        <p:txBody>
          <a:bodyPr/>
          <a:lstStyle/>
          <a:p>
            <a:r>
              <a:rPr lang="en-US" dirty="0"/>
              <a:t>Email Filter</a:t>
            </a:r>
          </a:p>
        </p:txBody>
      </p:sp>
      <p:sp>
        <p:nvSpPr>
          <p:cNvPr id="3" name="Content Placeholder 2">
            <a:extLst>
              <a:ext uri="{FF2B5EF4-FFF2-40B4-BE49-F238E27FC236}">
                <a16:creationId xmlns:a16="http://schemas.microsoft.com/office/drawing/2014/main" id="{4BCA141A-A765-4A66-8BAB-6628AAC9E0ED}"/>
              </a:ext>
            </a:extLst>
          </p:cNvPr>
          <p:cNvSpPr>
            <a:spLocks noGrp="1"/>
          </p:cNvSpPr>
          <p:nvPr>
            <p:ph idx="1"/>
          </p:nvPr>
        </p:nvSpPr>
        <p:spPr>
          <a:xfrm>
            <a:off x="3781718" y="864108"/>
            <a:ext cx="7940111" cy="5120640"/>
          </a:xfrm>
        </p:spPr>
        <p:txBody>
          <a:bodyPr>
            <a:normAutofit/>
          </a:bodyPr>
          <a:lstStyle/>
          <a:p>
            <a:r>
              <a:rPr lang="en-US" sz="2800" b="1" dirty="0"/>
              <a:t>Email Filtering using Chain of Responsibility</a:t>
            </a:r>
          </a:p>
          <a:p>
            <a:endParaRPr lang="en-US" dirty="0"/>
          </a:p>
          <a:p>
            <a:pPr lvl="1"/>
            <a:r>
              <a:rPr lang="en-US" sz="2000" dirty="0"/>
              <a:t>A single email request is sent to the first filter object in the chain.</a:t>
            </a:r>
          </a:p>
          <a:p>
            <a:endParaRPr lang="en-US" sz="2400" dirty="0"/>
          </a:p>
          <a:p>
            <a:pPr lvl="1"/>
            <a:r>
              <a:rPr lang="en-US" sz="2000" dirty="0"/>
              <a:t>The filter object decides if it should satisfy the email request or not.</a:t>
            </a:r>
          </a:p>
          <a:p>
            <a:pPr lvl="1"/>
            <a:endParaRPr lang="en-US" sz="2000" dirty="0"/>
          </a:p>
          <a:p>
            <a:pPr lvl="1"/>
            <a:r>
              <a:rPr lang="en-US" sz="2000" dirty="0"/>
              <a:t>If not satisfied, the filter object forwards the email request to the next filter object.</a:t>
            </a:r>
          </a:p>
          <a:p>
            <a:pPr lvl="1"/>
            <a:endParaRPr lang="en-US" sz="2000" dirty="0"/>
          </a:p>
          <a:p>
            <a:pPr lvl="1"/>
            <a:r>
              <a:rPr lang="en-US" sz="2000" dirty="0"/>
              <a:t>This process will continue to repeat until the email request reaches the end of the chain.</a:t>
            </a:r>
          </a:p>
        </p:txBody>
      </p:sp>
    </p:spTree>
    <p:extLst>
      <p:ext uri="{BB962C8B-B14F-4D97-AF65-F5344CB8AC3E}">
        <p14:creationId xmlns:p14="http://schemas.microsoft.com/office/powerpoint/2010/main" val="366132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5C2B783-EA01-CE4F-A069-4DCCF28BFD49}"/>
              </a:ext>
            </a:extLst>
          </p:cNvPr>
          <p:cNvPicPr>
            <a:picLocks noChangeAspect="1"/>
          </p:cNvPicPr>
          <p:nvPr/>
        </p:nvPicPr>
        <p:blipFill>
          <a:blip r:embed="rId2"/>
          <a:stretch>
            <a:fillRect/>
          </a:stretch>
        </p:blipFill>
        <p:spPr>
          <a:xfrm>
            <a:off x="5200227" y="2403896"/>
            <a:ext cx="956169" cy="956169"/>
          </a:xfrm>
          <a:prstGeom prst="rect">
            <a:avLst/>
          </a:prstGeom>
        </p:spPr>
      </p:pic>
      <p:cxnSp>
        <p:nvCxnSpPr>
          <p:cNvPr id="4" name="Straight Arrow Connector 3">
            <a:extLst>
              <a:ext uri="{FF2B5EF4-FFF2-40B4-BE49-F238E27FC236}">
                <a16:creationId xmlns:a16="http://schemas.microsoft.com/office/drawing/2014/main" id="{24EFFE7C-00ED-E54E-BF18-A09C9473210A}"/>
              </a:ext>
            </a:extLst>
          </p:cNvPr>
          <p:cNvCxnSpPr>
            <a:cxnSpLocks/>
          </p:cNvCxnSpPr>
          <p:nvPr/>
        </p:nvCxnSpPr>
        <p:spPr>
          <a:xfrm>
            <a:off x="1546352" y="2957576"/>
            <a:ext cx="9834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7D67911E-6E5B-A947-8E78-E287BC8AF3B5}"/>
              </a:ext>
            </a:extLst>
          </p:cNvPr>
          <p:cNvSpPr/>
          <p:nvPr/>
        </p:nvSpPr>
        <p:spPr>
          <a:xfrm>
            <a:off x="2566416" y="2145792"/>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4B1229-B1E8-BA47-A7A0-04F68375D924}"/>
              </a:ext>
            </a:extLst>
          </p:cNvPr>
          <p:cNvSpPr txBox="1"/>
          <p:nvPr/>
        </p:nvSpPr>
        <p:spPr>
          <a:xfrm>
            <a:off x="2395728" y="1720379"/>
            <a:ext cx="1840992" cy="400110"/>
          </a:xfrm>
          <a:prstGeom prst="rect">
            <a:avLst/>
          </a:prstGeom>
          <a:noFill/>
        </p:spPr>
        <p:txBody>
          <a:bodyPr wrap="square" rtlCol="0">
            <a:spAutoFit/>
          </a:bodyPr>
          <a:lstStyle/>
          <a:p>
            <a:pPr algn="ctr"/>
            <a:r>
              <a:rPr lang="en-US" sz="2000" dirty="0"/>
              <a:t>SPAM FILTER</a:t>
            </a:r>
          </a:p>
        </p:txBody>
      </p:sp>
      <p:cxnSp>
        <p:nvCxnSpPr>
          <p:cNvPr id="8" name="Straight Arrow Connector 7">
            <a:extLst>
              <a:ext uri="{FF2B5EF4-FFF2-40B4-BE49-F238E27FC236}">
                <a16:creationId xmlns:a16="http://schemas.microsoft.com/office/drawing/2014/main" id="{A2F9C1D4-B5CC-3D4D-A01B-4C31A023BF46}"/>
              </a:ext>
            </a:extLst>
          </p:cNvPr>
          <p:cNvCxnSpPr>
            <a:cxnSpLocks/>
          </p:cNvCxnSpPr>
          <p:nvPr/>
        </p:nvCxnSpPr>
        <p:spPr>
          <a:xfrm>
            <a:off x="4151376" y="2957576"/>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8D820888-8456-2845-88CC-214D13F6E66F}"/>
              </a:ext>
            </a:extLst>
          </p:cNvPr>
          <p:cNvSpPr/>
          <p:nvPr/>
        </p:nvSpPr>
        <p:spPr>
          <a:xfrm>
            <a:off x="4964176" y="2145792"/>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2A4763-11FB-774A-A332-F923870A617F}"/>
              </a:ext>
            </a:extLst>
          </p:cNvPr>
          <p:cNvSpPr txBox="1"/>
          <p:nvPr/>
        </p:nvSpPr>
        <p:spPr>
          <a:xfrm>
            <a:off x="4793488" y="1720379"/>
            <a:ext cx="1840992" cy="400110"/>
          </a:xfrm>
          <a:prstGeom prst="rect">
            <a:avLst/>
          </a:prstGeom>
          <a:noFill/>
        </p:spPr>
        <p:txBody>
          <a:bodyPr wrap="square" rtlCol="0">
            <a:spAutoFit/>
          </a:bodyPr>
          <a:lstStyle/>
          <a:p>
            <a:pPr algn="ctr"/>
            <a:r>
              <a:rPr lang="en-US" sz="2000" dirty="0"/>
              <a:t>PROMO FILTER</a:t>
            </a:r>
          </a:p>
        </p:txBody>
      </p:sp>
      <p:sp>
        <p:nvSpPr>
          <p:cNvPr id="12" name="Rounded Rectangle 11">
            <a:extLst>
              <a:ext uri="{FF2B5EF4-FFF2-40B4-BE49-F238E27FC236}">
                <a16:creationId xmlns:a16="http://schemas.microsoft.com/office/drawing/2014/main" id="{59471DE4-B4B3-6B40-8189-531296726A50}"/>
              </a:ext>
            </a:extLst>
          </p:cNvPr>
          <p:cNvSpPr/>
          <p:nvPr/>
        </p:nvSpPr>
        <p:spPr>
          <a:xfrm>
            <a:off x="7361936" y="2151380"/>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EF66780-834E-4B4B-A1F2-E54CF8A5EDA5}"/>
              </a:ext>
            </a:extLst>
          </p:cNvPr>
          <p:cNvSpPr txBox="1"/>
          <p:nvPr/>
        </p:nvSpPr>
        <p:spPr>
          <a:xfrm>
            <a:off x="7191248" y="1720379"/>
            <a:ext cx="1840992" cy="400110"/>
          </a:xfrm>
          <a:prstGeom prst="rect">
            <a:avLst/>
          </a:prstGeom>
          <a:noFill/>
        </p:spPr>
        <p:txBody>
          <a:bodyPr wrap="square" rtlCol="0">
            <a:spAutoFit/>
          </a:bodyPr>
          <a:lstStyle/>
          <a:p>
            <a:pPr algn="ctr"/>
            <a:r>
              <a:rPr lang="en-US" sz="2000" dirty="0"/>
              <a:t>SOCIAL FILTER</a:t>
            </a:r>
          </a:p>
        </p:txBody>
      </p:sp>
      <p:sp>
        <p:nvSpPr>
          <p:cNvPr id="15" name="Rounded Rectangle 14">
            <a:extLst>
              <a:ext uri="{FF2B5EF4-FFF2-40B4-BE49-F238E27FC236}">
                <a16:creationId xmlns:a16="http://schemas.microsoft.com/office/drawing/2014/main" id="{A3F30247-6DEB-B646-90BE-AD4C96A44B4A}"/>
              </a:ext>
            </a:extLst>
          </p:cNvPr>
          <p:cNvSpPr/>
          <p:nvPr/>
        </p:nvSpPr>
        <p:spPr>
          <a:xfrm>
            <a:off x="9759696" y="2120489"/>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49B436B-8885-534B-8A12-8DA4D468ACC7}"/>
              </a:ext>
            </a:extLst>
          </p:cNvPr>
          <p:cNvSpPr txBox="1"/>
          <p:nvPr/>
        </p:nvSpPr>
        <p:spPr>
          <a:xfrm>
            <a:off x="9418320" y="1720379"/>
            <a:ext cx="2182368" cy="400110"/>
          </a:xfrm>
          <a:prstGeom prst="rect">
            <a:avLst/>
          </a:prstGeom>
          <a:noFill/>
        </p:spPr>
        <p:txBody>
          <a:bodyPr wrap="square" rtlCol="0">
            <a:spAutoFit/>
          </a:bodyPr>
          <a:lstStyle/>
          <a:p>
            <a:pPr algn="ctr"/>
            <a:r>
              <a:rPr lang="en-US" sz="2000" dirty="0"/>
              <a:t>INBOX (DEFAULT)</a:t>
            </a:r>
          </a:p>
        </p:txBody>
      </p:sp>
      <p:cxnSp>
        <p:nvCxnSpPr>
          <p:cNvPr id="18" name="Straight Arrow Connector 17">
            <a:extLst>
              <a:ext uri="{FF2B5EF4-FFF2-40B4-BE49-F238E27FC236}">
                <a16:creationId xmlns:a16="http://schemas.microsoft.com/office/drawing/2014/main" id="{B84804D5-A898-F24B-82A1-C26038AE1B09}"/>
              </a:ext>
            </a:extLst>
          </p:cNvPr>
          <p:cNvCxnSpPr>
            <a:cxnSpLocks/>
          </p:cNvCxnSpPr>
          <p:nvPr/>
        </p:nvCxnSpPr>
        <p:spPr>
          <a:xfrm>
            <a:off x="6549136" y="2953512"/>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5CB06C-F5D6-ED48-B8A2-DCF2AFF4D2B3}"/>
              </a:ext>
            </a:extLst>
          </p:cNvPr>
          <p:cNvCxnSpPr>
            <a:cxnSpLocks/>
          </p:cNvCxnSpPr>
          <p:nvPr/>
        </p:nvCxnSpPr>
        <p:spPr>
          <a:xfrm>
            <a:off x="8926576" y="2961640"/>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75157B-EA92-BF40-8A6D-9D9D35992D05}"/>
              </a:ext>
            </a:extLst>
          </p:cNvPr>
          <p:cNvSpPr txBox="1"/>
          <p:nvPr/>
        </p:nvSpPr>
        <p:spPr>
          <a:xfrm>
            <a:off x="2529840" y="231648"/>
            <a:ext cx="6760464" cy="584775"/>
          </a:xfrm>
          <a:prstGeom prst="rect">
            <a:avLst/>
          </a:prstGeom>
          <a:noFill/>
        </p:spPr>
        <p:txBody>
          <a:bodyPr wrap="square" rtlCol="0">
            <a:spAutoFit/>
          </a:bodyPr>
          <a:lstStyle/>
          <a:p>
            <a:pPr algn="ctr"/>
            <a:r>
              <a:rPr lang="en-US" sz="3200" b="1" dirty="0"/>
              <a:t>EMAIL FILTERING</a:t>
            </a:r>
          </a:p>
        </p:txBody>
      </p:sp>
      <p:pic>
        <p:nvPicPr>
          <p:cNvPr id="30" name="Picture 29">
            <a:extLst>
              <a:ext uri="{FF2B5EF4-FFF2-40B4-BE49-F238E27FC236}">
                <a16:creationId xmlns:a16="http://schemas.microsoft.com/office/drawing/2014/main" id="{92B3288A-5F58-D74B-A528-230BE91546A1}"/>
              </a:ext>
            </a:extLst>
          </p:cNvPr>
          <p:cNvPicPr>
            <a:picLocks noChangeAspect="1"/>
          </p:cNvPicPr>
          <p:nvPr/>
        </p:nvPicPr>
        <p:blipFill>
          <a:blip r:embed="rId2"/>
          <a:stretch>
            <a:fillRect/>
          </a:stretch>
        </p:blipFill>
        <p:spPr>
          <a:xfrm>
            <a:off x="419495" y="2440865"/>
            <a:ext cx="956169" cy="956169"/>
          </a:xfrm>
          <a:prstGeom prst="rect">
            <a:avLst/>
          </a:prstGeom>
        </p:spPr>
      </p:pic>
      <p:pic>
        <p:nvPicPr>
          <p:cNvPr id="35" name="Picture 34">
            <a:extLst>
              <a:ext uri="{FF2B5EF4-FFF2-40B4-BE49-F238E27FC236}">
                <a16:creationId xmlns:a16="http://schemas.microsoft.com/office/drawing/2014/main" id="{77CDB110-E727-2742-9782-E1A995E1D2B2}"/>
              </a:ext>
            </a:extLst>
          </p:cNvPr>
          <p:cNvPicPr>
            <a:picLocks noChangeAspect="1"/>
          </p:cNvPicPr>
          <p:nvPr/>
        </p:nvPicPr>
        <p:blipFill>
          <a:blip r:embed="rId2"/>
          <a:stretch>
            <a:fillRect/>
          </a:stretch>
        </p:blipFill>
        <p:spPr>
          <a:xfrm>
            <a:off x="2743538" y="2440865"/>
            <a:ext cx="956169" cy="956169"/>
          </a:xfrm>
          <a:prstGeom prst="rect">
            <a:avLst/>
          </a:prstGeom>
        </p:spPr>
      </p:pic>
      <p:pic>
        <p:nvPicPr>
          <p:cNvPr id="23" name="Picture 22">
            <a:extLst>
              <a:ext uri="{FF2B5EF4-FFF2-40B4-BE49-F238E27FC236}">
                <a16:creationId xmlns:a16="http://schemas.microsoft.com/office/drawing/2014/main" id="{A198DCEC-1F2A-9143-AED6-0ED1E079B289}"/>
              </a:ext>
            </a:extLst>
          </p:cNvPr>
          <p:cNvPicPr>
            <a:picLocks noChangeAspect="1"/>
          </p:cNvPicPr>
          <p:nvPr/>
        </p:nvPicPr>
        <p:blipFill>
          <a:blip r:embed="rId3"/>
          <a:stretch>
            <a:fillRect/>
          </a:stretch>
        </p:blipFill>
        <p:spPr>
          <a:xfrm>
            <a:off x="2788945" y="2509149"/>
            <a:ext cx="873066" cy="873066"/>
          </a:xfrm>
          <a:prstGeom prst="rect">
            <a:avLst/>
          </a:prstGeom>
        </p:spPr>
      </p:pic>
      <p:pic>
        <p:nvPicPr>
          <p:cNvPr id="36" name="Picture 35">
            <a:extLst>
              <a:ext uri="{FF2B5EF4-FFF2-40B4-BE49-F238E27FC236}">
                <a16:creationId xmlns:a16="http://schemas.microsoft.com/office/drawing/2014/main" id="{10190600-69AD-7849-A3D9-16DB2D3E0306}"/>
              </a:ext>
            </a:extLst>
          </p:cNvPr>
          <p:cNvPicPr>
            <a:picLocks noChangeAspect="1"/>
          </p:cNvPicPr>
          <p:nvPr/>
        </p:nvPicPr>
        <p:blipFill>
          <a:blip r:embed="rId3"/>
          <a:stretch>
            <a:fillRect/>
          </a:stretch>
        </p:blipFill>
        <p:spPr>
          <a:xfrm>
            <a:off x="5256784" y="2459034"/>
            <a:ext cx="873066" cy="873066"/>
          </a:xfrm>
          <a:prstGeom prst="rect">
            <a:avLst/>
          </a:prstGeom>
        </p:spPr>
      </p:pic>
      <p:pic>
        <p:nvPicPr>
          <p:cNvPr id="41" name="Picture 40">
            <a:extLst>
              <a:ext uri="{FF2B5EF4-FFF2-40B4-BE49-F238E27FC236}">
                <a16:creationId xmlns:a16="http://schemas.microsoft.com/office/drawing/2014/main" id="{B1FB8A6E-1943-7641-A9A7-5C9F43CADA68}"/>
              </a:ext>
            </a:extLst>
          </p:cNvPr>
          <p:cNvPicPr>
            <a:picLocks noChangeAspect="1"/>
          </p:cNvPicPr>
          <p:nvPr/>
        </p:nvPicPr>
        <p:blipFill>
          <a:blip r:embed="rId2"/>
          <a:stretch>
            <a:fillRect/>
          </a:stretch>
        </p:blipFill>
        <p:spPr>
          <a:xfrm>
            <a:off x="7633659" y="2440865"/>
            <a:ext cx="956169" cy="956169"/>
          </a:xfrm>
          <a:prstGeom prst="rect">
            <a:avLst/>
          </a:prstGeom>
        </p:spPr>
      </p:pic>
      <p:pic>
        <p:nvPicPr>
          <p:cNvPr id="39" name="Picture 38">
            <a:extLst>
              <a:ext uri="{FF2B5EF4-FFF2-40B4-BE49-F238E27FC236}">
                <a16:creationId xmlns:a16="http://schemas.microsoft.com/office/drawing/2014/main" id="{1D3DE726-0B0A-9E47-88AE-120286AB40EF}"/>
              </a:ext>
            </a:extLst>
          </p:cNvPr>
          <p:cNvPicPr>
            <a:picLocks noChangeAspect="1"/>
          </p:cNvPicPr>
          <p:nvPr/>
        </p:nvPicPr>
        <p:blipFill>
          <a:blip r:embed="rId3"/>
          <a:stretch>
            <a:fillRect/>
          </a:stretch>
        </p:blipFill>
        <p:spPr>
          <a:xfrm>
            <a:off x="7707713" y="2445447"/>
            <a:ext cx="873066" cy="873066"/>
          </a:xfrm>
          <a:prstGeom prst="rect">
            <a:avLst/>
          </a:prstGeom>
        </p:spPr>
      </p:pic>
      <p:pic>
        <p:nvPicPr>
          <p:cNvPr id="43" name="Picture 42">
            <a:extLst>
              <a:ext uri="{FF2B5EF4-FFF2-40B4-BE49-F238E27FC236}">
                <a16:creationId xmlns:a16="http://schemas.microsoft.com/office/drawing/2014/main" id="{C62632AF-1D57-694E-9E4F-B503F789FF11}"/>
              </a:ext>
            </a:extLst>
          </p:cNvPr>
          <p:cNvPicPr>
            <a:picLocks noChangeAspect="1"/>
          </p:cNvPicPr>
          <p:nvPr/>
        </p:nvPicPr>
        <p:blipFill>
          <a:blip r:embed="rId4"/>
          <a:stretch>
            <a:fillRect/>
          </a:stretch>
        </p:blipFill>
        <p:spPr>
          <a:xfrm>
            <a:off x="9930940" y="3925711"/>
            <a:ext cx="1154749" cy="1154749"/>
          </a:xfrm>
          <a:prstGeom prst="rect">
            <a:avLst/>
          </a:prstGeom>
        </p:spPr>
      </p:pic>
      <p:sp>
        <p:nvSpPr>
          <p:cNvPr id="44" name="TextBox 43">
            <a:extLst>
              <a:ext uri="{FF2B5EF4-FFF2-40B4-BE49-F238E27FC236}">
                <a16:creationId xmlns:a16="http://schemas.microsoft.com/office/drawing/2014/main" id="{657EC18C-D284-D14E-86DF-1C3554EEEF21}"/>
              </a:ext>
            </a:extLst>
          </p:cNvPr>
          <p:cNvSpPr txBox="1"/>
          <p:nvPr/>
        </p:nvSpPr>
        <p:spPr>
          <a:xfrm>
            <a:off x="224366" y="3194499"/>
            <a:ext cx="2114691" cy="1200329"/>
          </a:xfrm>
          <a:prstGeom prst="rect">
            <a:avLst/>
          </a:prstGeom>
          <a:noFill/>
          <a:ln>
            <a:noFill/>
          </a:ln>
        </p:spPr>
        <p:txBody>
          <a:bodyPr wrap="square" rtlCol="0">
            <a:spAutoFit/>
          </a:bodyPr>
          <a:lstStyle/>
          <a:p>
            <a:r>
              <a:rPr lang="en-US" dirty="0"/>
              <a:t>From: Mom</a:t>
            </a:r>
          </a:p>
          <a:p>
            <a:r>
              <a:rPr lang="en-US" dirty="0"/>
              <a:t>“You better be at the library studying for finals!”</a:t>
            </a:r>
          </a:p>
        </p:txBody>
      </p:sp>
    </p:spTree>
    <p:extLst>
      <p:ext uri="{BB962C8B-B14F-4D97-AF65-F5344CB8AC3E}">
        <p14:creationId xmlns:p14="http://schemas.microsoft.com/office/powerpoint/2010/main" val="20498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04167E-6 -4.44444E-6 L 0.19661 -4.44444E-6 " pathEditMode="relative" rAng="0" ptsTypes="AA">
                                      <p:cBhvr>
                                        <p:cTn id="6" dur="2000" fill="hold"/>
                                        <p:tgtEl>
                                          <p:spTgt spid="30"/>
                                        </p:tgtEl>
                                        <p:attrNameLst>
                                          <p:attrName>ppt_x</p:attrName>
                                          <p:attrName>ppt_y</p:attrName>
                                        </p:attrNameLst>
                                      </p:cBhvr>
                                      <p:rCtr x="9831" y="0"/>
                                    </p:animMotion>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ppt_y</p:attrName>
                                        </p:attrNameLst>
                                      </p:cBhvr>
                                      <p:tavLst>
                                        <p:tav tm="0">
                                          <p:val>
                                            <p:strVal val="#ppt_y+#ppt_h*1.125000"/>
                                          </p:val>
                                        </p:tav>
                                        <p:tav tm="100000">
                                          <p:val>
                                            <p:strVal val="#ppt_y"/>
                                          </p:val>
                                        </p:tav>
                                      </p:tavLst>
                                    </p:anim>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0352 -4.44444E-6 L 0.20443 -4.44444E-6 " pathEditMode="relative" rAng="0" ptsTypes="AA">
                                      <p:cBhvr>
                                        <p:cTn id="18" dur="2000" fill="hold"/>
                                        <p:tgtEl>
                                          <p:spTgt spid="35"/>
                                        </p:tgtEl>
                                        <p:attrNameLst>
                                          <p:attrName>ppt_x</p:attrName>
                                          <p:attrName>ppt_y</p:attrName>
                                        </p:attrNameLst>
                                      </p:cBhvr>
                                      <p:rCtr x="10039" y="0"/>
                                    </p:animMotion>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ppt_y</p:attrName>
                                        </p:attrNameLst>
                                      </p:cBhvr>
                                      <p:tavLst>
                                        <p:tav tm="0">
                                          <p:val>
                                            <p:strVal val="#ppt_y+#ppt_h*1.125000"/>
                                          </p:val>
                                        </p:tav>
                                        <p:tav tm="100000">
                                          <p:val>
                                            <p:strVal val="#ppt_y"/>
                                          </p:val>
                                        </p:tav>
                                      </p:tavLst>
                                    </p:anim>
                                    <p:animEffect transition="in" filter="wipe(up)">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29" presetID="0" presetClass="path" presetSubtype="0" accel="50000" decel="50000" fill="hold" nodeType="withEffect">
                                  <p:stCondLst>
                                    <p:cond delay="0"/>
                                  </p:stCondLst>
                                  <p:childTnLst>
                                    <p:animMotion origin="layout" path="M 0.00351 1.11111E-6 L 0.20442 1.11111E-6 " pathEditMode="relative" rAng="0" ptsTypes="AA">
                                      <p:cBhvr>
                                        <p:cTn id="30" dur="2000" fill="hold"/>
                                        <p:tgtEl>
                                          <p:spTgt spid="38"/>
                                        </p:tgtEl>
                                        <p:attrNameLst>
                                          <p:attrName>ppt_x</p:attrName>
                                          <p:attrName>ppt_y</p:attrName>
                                        </p:attrNameLst>
                                      </p:cBhvr>
                                      <p:rCtr x="10039" y="0"/>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p:tgtEl>
                                          <p:spTgt spid="39"/>
                                        </p:tgtEl>
                                        <p:attrNameLst>
                                          <p:attrName>ppt_y</p:attrName>
                                        </p:attrNameLst>
                                      </p:cBhvr>
                                      <p:tavLst>
                                        <p:tav tm="0">
                                          <p:val>
                                            <p:strVal val="#ppt_y+#ppt_h*1.125000"/>
                                          </p:val>
                                        </p:tav>
                                        <p:tav tm="100000">
                                          <p:val>
                                            <p:strVal val="#ppt_y"/>
                                          </p:val>
                                        </p:tav>
                                      </p:tavLst>
                                    </p:anim>
                                    <p:animEffect transition="in" filter="wipe(up)">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0.00352 -4.44444E-6 L 0.20443 -4.44444E-6 " pathEditMode="relative" rAng="0" ptsTypes="AA">
                                      <p:cBhvr>
                                        <p:cTn id="42" dur="2000" fill="hold"/>
                                        <p:tgtEl>
                                          <p:spTgt spid="41"/>
                                        </p:tgtEl>
                                        <p:attrNameLst>
                                          <p:attrName>ppt_x</p:attrName>
                                          <p:attrName>ppt_y</p:attrName>
                                        </p:attrNameLst>
                                      </p:cBhvr>
                                      <p:rCtr x="10039" y="0"/>
                                    </p:animMotion>
                                  </p:childTnLst>
                                </p:cTn>
                              </p:par>
                              <p:par>
                                <p:cTn id="43" presetID="9" presetClass="entr" presetSubtype="0" fill="hold" nodeType="withEffect">
                                  <p:stCondLst>
                                    <p:cond delay="150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508A7-D382-4546-80CA-E760AB5103F8}"/>
              </a:ext>
            </a:extLst>
          </p:cNvPr>
          <p:cNvSpPr/>
          <p:nvPr/>
        </p:nvSpPr>
        <p:spPr>
          <a:xfrm>
            <a:off x="1255884" y="973791"/>
            <a:ext cx="1298222" cy="391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endParaRPr lang="en-US" dirty="0"/>
          </a:p>
        </p:txBody>
      </p:sp>
      <p:sp>
        <p:nvSpPr>
          <p:cNvPr id="5" name="Rectangle 4">
            <a:extLst>
              <a:ext uri="{FF2B5EF4-FFF2-40B4-BE49-F238E27FC236}">
                <a16:creationId xmlns:a16="http://schemas.microsoft.com/office/drawing/2014/main" id="{765B3743-866D-7543-9D89-8A01809CB6AB}"/>
              </a:ext>
            </a:extLst>
          </p:cNvPr>
          <p:cNvSpPr/>
          <p:nvPr/>
        </p:nvSpPr>
        <p:spPr>
          <a:xfrm>
            <a:off x="4955814" y="973791"/>
            <a:ext cx="2460978" cy="218722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4397004-E7FD-394E-9252-6C6CD42B837C}"/>
              </a:ext>
            </a:extLst>
          </p:cNvPr>
          <p:cNvCxnSpPr/>
          <p:nvPr/>
        </p:nvCxnSpPr>
        <p:spPr>
          <a:xfrm>
            <a:off x="4955814" y="136011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02E713-A800-564D-B9C0-6D5B97F8B577}"/>
              </a:ext>
            </a:extLst>
          </p:cNvPr>
          <p:cNvSpPr txBox="1"/>
          <p:nvPr/>
        </p:nvSpPr>
        <p:spPr>
          <a:xfrm>
            <a:off x="5396080" y="973791"/>
            <a:ext cx="1569155" cy="369332"/>
          </a:xfrm>
          <a:prstGeom prst="rect">
            <a:avLst/>
          </a:prstGeom>
          <a:noFill/>
        </p:spPr>
        <p:txBody>
          <a:bodyPr wrap="square" rtlCol="0">
            <a:spAutoFit/>
          </a:bodyPr>
          <a:lstStyle/>
          <a:p>
            <a:pPr algn="ctr"/>
            <a:r>
              <a:rPr lang="en-US" dirty="0"/>
              <a:t>Handler</a:t>
            </a:r>
          </a:p>
        </p:txBody>
      </p:sp>
      <p:sp>
        <p:nvSpPr>
          <p:cNvPr id="8" name="TextBox 7">
            <a:extLst>
              <a:ext uri="{FF2B5EF4-FFF2-40B4-BE49-F238E27FC236}">
                <a16:creationId xmlns:a16="http://schemas.microsoft.com/office/drawing/2014/main" id="{956E1789-4908-F848-9C57-D06C4EFC1C5F}"/>
              </a:ext>
            </a:extLst>
          </p:cNvPr>
          <p:cNvSpPr txBox="1"/>
          <p:nvPr/>
        </p:nvSpPr>
        <p:spPr>
          <a:xfrm>
            <a:off x="4848567" y="136344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9" name="Rectangle 8">
            <a:extLst>
              <a:ext uri="{FF2B5EF4-FFF2-40B4-BE49-F238E27FC236}">
                <a16:creationId xmlns:a16="http://schemas.microsoft.com/office/drawing/2014/main" id="{8FDB15E3-B0C6-3340-AA6F-4E31CC36A893}"/>
              </a:ext>
            </a:extLst>
          </p:cNvPr>
          <p:cNvSpPr/>
          <p:nvPr/>
        </p:nvSpPr>
        <p:spPr>
          <a:xfrm>
            <a:off x="682976"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CDE2491-40AE-A44E-A6E2-F45F2A429160}"/>
              </a:ext>
            </a:extLst>
          </p:cNvPr>
          <p:cNvCxnSpPr/>
          <p:nvPr/>
        </p:nvCxnSpPr>
        <p:spPr>
          <a:xfrm>
            <a:off x="682976"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AB69FD-9A66-EF4A-9B2C-61A7CF6B0514}"/>
              </a:ext>
            </a:extLst>
          </p:cNvPr>
          <p:cNvSpPr txBox="1"/>
          <p:nvPr/>
        </p:nvSpPr>
        <p:spPr>
          <a:xfrm>
            <a:off x="1123242" y="4367521"/>
            <a:ext cx="1569155" cy="369332"/>
          </a:xfrm>
          <a:prstGeom prst="rect">
            <a:avLst/>
          </a:prstGeom>
          <a:noFill/>
        </p:spPr>
        <p:txBody>
          <a:bodyPr wrap="square" rtlCol="0">
            <a:spAutoFit/>
          </a:bodyPr>
          <a:lstStyle/>
          <a:p>
            <a:pPr algn="ctr"/>
            <a:r>
              <a:rPr lang="en-US" dirty="0" err="1"/>
              <a:t>SpamFilter</a:t>
            </a:r>
            <a:endParaRPr lang="en-US" dirty="0"/>
          </a:p>
        </p:txBody>
      </p:sp>
      <p:sp>
        <p:nvSpPr>
          <p:cNvPr id="12" name="TextBox 11">
            <a:extLst>
              <a:ext uri="{FF2B5EF4-FFF2-40B4-BE49-F238E27FC236}">
                <a16:creationId xmlns:a16="http://schemas.microsoft.com/office/drawing/2014/main" id="{6A96E37A-B86C-1F46-8B4B-E49EC2B84E2C}"/>
              </a:ext>
            </a:extLst>
          </p:cNvPr>
          <p:cNvSpPr txBox="1"/>
          <p:nvPr/>
        </p:nvSpPr>
        <p:spPr>
          <a:xfrm>
            <a:off x="575729"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13" name="Rectangle 12">
            <a:extLst>
              <a:ext uri="{FF2B5EF4-FFF2-40B4-BE49-F238E27FC236}">
                <a16:creationId xmlns:a16="http://schemas.microsoft.com/office/drawing/2014/main" id="{ACE2E645-42ED-6B48-BE79-025440DFE545}"/>
              </a:ext>
            </a:extLst>
          </p:cNvPr>
          <p:cNvSpPr/>
          <p:nvPr/>
        </p:nvSpPr>
        <p:spPr>
          <a:xfrm>
            <a:off x="3488274"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BC8658-F778-2B45-B210-C32C6C95EB33}"/>
              </a:ext>
            </a:extLst>
          </p:cNvPr>
          <p:cNvCxnSpPr/>
          <p:nvPr/>
        </p:nvCxnSpPr>
        <p:spPr>
          <a:xfrm>
            <a:off x="3488274"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9FD34F-E9DD-194F-A6D8-ADA600E181F6}"/>
              </a:ext>
            </a:extLst>
          </p:cNvPr>
          <p:cNvSpPr txBox="1"/>
          <p:nvPr/>
        </p:nvSpPr>
        <p:spPr>
          <a:xfrm>
            <a:off x="3928540" y="4367521"/>
            <a:ext cx="1569155" cy="369332"/>
          </a:xfrm>
          <a:prstGeom prst="rect">
            <a:avLst/>
          </a:prstGeom>
          <a:noFill/>
        </p:spPr>
        <p:txBody>
          <a:bodyPr wrap="square" rtlCol="0">
            <a:spAutoFit/>
          </a:bodyPr>
          <a:lstStyle/>
          <a:p>
            <a:pPr algn="ctr"/>
            <a:r>
              <a:rPr lang="en-US" dirty="0" err="1"/>
              <a:t>PromoFilter</a:t>
            </a:r>
            <a:endParaRPr lang="en-US" dirty="0"/>
          </a:p>
        </p:txBody>
      </p:sp>
      <p:sp>
        <p:nvSpPr>
          <p:cNvPr id="16" name="TextBox 15">
            <a:extLst>
              <a:ext uri="{FF2B5EF4-FFF2-40B4-BE49-F238E27FC236}">
                <a16:creationId xmlns:a16="http://schemas.microsoft.com/office/drawing/2014/main" id="{6187D033-0736-AB42-A342-A30CB9C7BCD4}"/>
              </a:ext>
            </a:extLst>
          </p:cNvPr>
          <p:cNvSpPr txBox="1"/>
          <p:nvPr/>
        </p:nvSpPr>
        <p:spPr>
          <a:xfrm>
            <a:off x="3381027"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17" name="Rectangle 16">
            <a:extLst>
              <a:ext uri="{FF2B5EF4-FFF2-40B4-BE49-F238E27FC236}">
                <a16:creationId xmlns:a16="http://schemas.microsoft.com/office/drawing/2014/main" id="{32334712-D2DE-1846-BD1D-D51F6AD06FC8}"/>
              </a:ext>
            </a:extLst>
          </p:cNvPr>
          <p:cNvSpPr/>
          <p:nvPr/>
        </p:nvSpPr>
        <p:spPr>
          <a:xfrm>
            <a:off x="6293572"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90DC44D-DDD3-0441-8EEA-842554BEBB1A}"/>
              </a:ext>
            </a:extLst>
          </p:cNvPr>
          <p:cNvCxnSpPr/>
          <p:nvPr/>
        </p:nvCxnSpPr>
        <p:spPr>
          <a:xfrm>
            <a:off x="6293572"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D0F1E3-7755-9C46-87CD-62B6D0195CDD}"/>
              </a:ext>
            </a:extLst>
          </p:cNvPr>
          <p:cNvSpPr txBox="1"/>
          <p:nvPr/>
        </p:nvSpPr>
        <p:spPr>
          <a:xfrm>
            <a:off x="6733838" y="4367521"/>
            <a:ext cx="1569155" cy="369332"/>
          </a:xfrm>
          <a:prstGeom prst="rect">
            <a:avLst/>
          </a:prstGeom>
          <a:noFill/>
        </p:spPr>
        <p:txBody>
          <a:bodyPr wrap="square" rtlCol="0">
            <a:spAutoFit/>
          </a:bodyPr>
          <a:lstStyle/>
          <a:p>
            <a:pPr algn="ctr"/>
            <a:r>
              <a:rPr lang="en-US" dirty="0" err="1"/>
              <a:t>SocialFilter</a:t>
            </a:r>
            <a:endParaRPr lang="en-US" dirty="0"/>
          </a:p>
        </p:txBody>
      </p:sp>
      <p:sp>
        <p:nvSpPr>
          <p:cNvPr id="20" name="TextBox 19">
            <a:extLst>
              <a:ext uri="{FF2B5EF4-FFF2-40B4-BE49-F238E27FC236}">
                <a16:creationId xmlns:a16="http://schemas.microsoft.com/office/drawing/2014/main" id="{927179D2-FA1D-9A47-94D5-7F4E5019049C}"/>
              </a:ext>
            </a:extLst>
          </p:cNvPr>
          <p:cNvSpPr txBox="1"/>
          <p:nvPr/>
        </p:nvSpPr>
        <p:spPr>
          <a:xfrm>
            <a:off x="6186325"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21" name="Rectangle 20">
            <a:extLst>
              <a:ext uri="{FF2B5EF4-FFF2-40B4-BE49-F238E27FC236}">
                <a16:creationId xmlns:a16="http://schemas.microsoft.com/office/drawing/2014/main" id="{145994CA-6A96-C349-85E0-4A7A848E0FE9}"/>
              </a:ext>
            </a:extLst>
          </p:cNvPr>
          <p:cNvSpPr/>
          <p:nvPr/>
        </p:nvSpPr>
        <p:spPr>
          <a:xfrm>
            <a:off x="9104519" y="4367521"/>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A65FAB7-9B24-DA4D-B87F-609FF24AB141}"/>
              </a:ext>
            </a:extLst>
          </p:cNvPr>
          <p:cNvCxnSpPr/>
          <p:nvPr/>
        </p:nvCxnSpPr>
        <p:spPr>
          <a:xfrm>
            <a:off x="9104519" y="4753843"/>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AD9A547-9EE6-1749-8EC1-5FD7B0F280A7}"/>
              </a:ext>
            </a:extLst>
          </p:cNvPr>
          <p:cNvSpPr txBox="1"/>
          <p:nvPr/>
        </p:nvSpPr>
        <p:spPr>
          <a:xfrm>
            <a:off x="9544785" y="4367520"/>
            <a:ext cx="1569155" cy="369332"/>
          </a:xfrm>
          <a:prstGeom prst="rect">
            <a:avLst/>
          </a:prstGeom>
          <a:noFill/>
        </p:spPr>
        <p:txBody>
          <a:bodyPr wrap="square" rtlCol="0">
            <a:spAutoFit/>
          </a:bodyPr>
          <a:lstStyle/>
          <a:p>
            <a:pPr algn="ctr"/>
            <a:r>
              <a:rPr lang="en-US" dirty="0"/>
              <a:t>Inbox(Default)</a:t>
            </a:r>
          </a:p>
        </p:txBody>
      </p:sp>
      <p:sp>
        <p:nvSpPr>
          <p:cNvPr id="24" name="TextBox 23">
            <a:extLst>
              <a:ext uri="{FF2B5EF4-FFF2-40B4-BE49-F238E27FC236}">
                <a16:creationId xmlns:a16="http://schemas.microsoft.com/office/drawing/2014/main" id="{79FAB815-C55E-C746-9D3A-9DD32C31F5BB}"/>
              </a:ext>
            </a:extLst>
          </p:cNvPr>
          <p:cNvSpPr txBox="1"/>
          <p:nvPr/>
        </p:nvSpPr>
        <p:spPr>
          <a:xfrm>
            <a:off x="8997272" y="4757177"/>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cxnSp>
        <p:nvCxnSpPr>
          <p:cNvPr id="26" name="Straight Connector 25">
            <a:extLst>
              <a:ext uri="{FF2B5EF4-FFF2-40B4-BE49-F238E27FC236}">
                <a16:creationId xmlns:a16="http://schemas.microsoft.com/office/drawing/2014/main" id="{D01D35AA-F67F-AB49-8AD2-64CB4963AC7A}"/>
              </a:ext>
            </a:extLst>
          </p:cNvPr>
          <p:cNvCxnSpPr>
            <a:stCxn id="3" idx="3"/>
          </p:cNvCxnSpPr>
          <p:nvPr/>
        </p:nvCxnSpPr>
        <p:spPr>
          <a:xfrm flipV="1">
            <a:off x="2554106" y="1169390"/>
            <a:ext cx="2156187" cy="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C554A73-A893-814F-9D57-8ECEDE2867CF}"/>
              </a:ext>
            </a:extLst>
          </p:cNvPr>
          <p:cNvCxnSpPr>
            <a:cxnSpLocks/>
          </p:cNvCxnSpPr>
          <p:nvPr/>
        </p:nvCxnSpPr>
        <p:spPr>
          <a:xfrm>
            <a:off x="4377257" y="973793"/>
            <a:ext cx="330202" cy="18710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29EEF29-7DDB-9942-BB95-CC6D0A2AF7F3}"/>
              </a:ext>
            </a:extLst>
          </p:cNvPr>
          <p:cNvCxnSpPr>
            <a:cxnSpLocks/>
          </p:cNvCxnSpPr>
          <p:nvPr/>
        </p:nvCxnSpPr>
        <p:spPr>
          <a:xfrm flipV="1">
            <a:off x="4377257" y="1166310"/>
            <a:ext cx="330202" cy="18710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F661689-11CA-A547-83ED-C08E251129C0}"/>
              </a:ext>
            </a:extLst>
          </p:cNvPr>
          <p:cNvCxnSpPr>
            <a:cxnSpLocks/>
            <a:stCxn id="5" idx="2"/>
          </p:cNvCxnSpPr>
          <p:nvPr/>
        </p:nvCxnSpPr>
        <p:spPr>
          <a:xfrm flipH="1">
            <a:off x="5932312" y="3161012"/>
            <a:ext cx="253991" cy="267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6CBA7A3-8491-F940-886D-17741EA9378F}"/>
              </a:ext>
            </a:extLst>
          </p:cNvPr>
          <p:cNvCxnSpPr>
            <a:cxnSpLocks/>
          </p:cNvCxnSpPr>
          <p:nvPr/>
        </p:nvCxnSpPr>
        <p:spPr>
          <a:xfrm>
            <a:off x="6204634" y="3164345"/>
            <a:ext cx="253991" cy="267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F28977-7487-4348-A7DE-7B1559B189DD}"/>
              </a:ext>
            </a:extLst>
          </p:cNvPr>
          <p:cNvCxnSpPr>
            <a:cxnSpLocks/>
          </p:cNvCxnSpPr>
          <p:nvPr/>
        </p:nvCxnSpPr>
        <p:spPr>
          <a:xfrm flipH="1" flipV="1">
            <a:off x="5971812" y="3428194"/>
            <a:ext cx="448733" cy="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86890A-BE08-7444-BB92-6046388ADDA3}"/>
              </a:ext>
            </a:extLst>
          </p:cNvPr>
          <p:cNvCxnSpPr/>
          <p:nvPr/>
        </p:nvCxnSpPr>
        <p:spPr>
          <a:xfrm>
            <a:off x="6204634" y="3428194"/>
            <a:ext cx="0" cy="2858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65D1D76-7920-8044-955D-5DD680078D3C}"/>
              </a:ext>
            </a:extLst>
          </p:cNvPr>
          <p:cNvCxnSpPr/>
          <p:nvPr/>
        </p:nvCxnSpPr>
        <p:spPr>
          <a:xfrm flipH="1">
            <a:off x="1772356" y="3714044"/>
            <a:ext cx="443227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255D8BF-6FD9-2148-8881-DFADC86C78A6}"/>
              </a:ext>
            </a:extLst>
          </p:cNvPr>
          <p:cNvCxnSpPr/>
          <p:nvPr/>
        </p:nvCxnSpPr>
        <p:spPr>
          <a:xfrm>
            <a:off x="1783644"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02D41AD-C415-B54D-A219-07440B45A9DE}"/>
              </a:ext>
            </a:extLst>
          </p:cNvPr>
          <p:cNvCxnSpPr/>
          <p:nvPr/>
        </p:nvCxnSpPr>
        <p:spPr>
          <a:xfrm>
            <a:off x="4735681"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615C6C-26FC-4D43-99BC-7EC9A2D3EE4E}"/>
              </a:ext>
            </a:extLst>
          </p:cNvPr>
          <p:cNvCxnSpPr>
            <a:cxnSpLocks/>
          </p:cNvCxnSpPr>
          <p:nvPr/>
        </p:nvCxnSpPr>
        <p:spPr>
          <a:xfrm flipH="1">
            <a:off x="6204634" y="3714044"/>
            <a:ext cx="397793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007469-A791-5941-BCBB-D43DE445F7C8}"/>
              </a:ext>
            </a:extLst>
          </p:cNvPr>
          <p:cNvCxnSpPr/>
          <p:nvPr/>
        </p:nvCxnSpPr>
        <p:spPr>
          <a:xfrm>
            <a:off x="7501466"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10F1AF-D1C3-3047-9C89-0EBC4D3E8F73}"/>
              </a:ext>
            </a:extLst>
          </p:cNvPr>
          <p:cNvCxnSpPr/>
          <p:nvPr/>
        </p:nvCxnSpPr>
        <p:spPr>
          <a:xfrm>
            <a:off x="10182569"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251AF9-EEF8-7748-AF46-CF0943D6C17B}"/>
              </a:ext>
            </a:extLst>
          </p:cNvPr>
          <p:cNvCxnSpPr>
            <a:cxnSpLocks/>
          </p:cNvCxnSpPr>
          <p:nvPr/>
        </p:nvCxnSpPr>
        <p:spPr>
          <a:xfrm flipV="1">
            <a:off x="8302993" y="391910"/>
            <a:ext cx="0" cy="834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54351-EC44-934E-BC30-EC6E98669AA9}"/>
              </a:ext>
            </a:extLst>
          </p:cNvPr>
          <p:cNvCxnSpPr>
            <a:cxnSpLocks/>
          </p:cNvCxnSpPr>
          <p:nvPr/>
        </p:nvCxnSpPr>
        <p:spPr>
          <a:xfrm flipH="1">
            <a:off x="7416792" y="1208704"/>
            <a:ext cx="886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9E59BA5-7DC9-304C-BBDE-F731F8A7FF94}"/>
              </a:ext>
            </a:extLst>
          </p:cNvPr>
          <p:cNvCxnSpPr>
            <a:cxnSpLocks/>
          </p:cNvCxnSpPr>
          <p:nvPr/>
        </p:nvCxnSpPr>
        <p:spPr>
          <a:xfrm flipH="1">
            <a:off x="6733837" y="401533"/>
            <a:ext cx="1" cy="57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3DD0673-F9C4-624E-B747-033DB57819A0}"/>
              </a:ext>
            </a:extLst>
          </p:cNvPr>
          <p:cNvSpPr txBox="1"/>
          <p:nvPr/>
        </p:nvSpPr>
        <p:spPr>
          <a:xfrm>
            <a:off x="7070946" y="126106"/>
            <a:ext cx="1098186" cy="369332"/>
          </a:xfrm>
          <a:prstGeom prst="rect">
            <a:avLst/>
          </a:prstGeom>
          <a:noFill/>
        </p:spPr>
        <p:txBody>
          <a:bodyPr wrap="none" rtlCol="0">
            <a:spAutoFit/>
          </a:bodyPr>
          <a:lstStyle/>
          <a:p>
            <a:r>
              <a:rPr lang="en-US" dirty="0"/>
              <a:t>successor</a:t>
            </a:r>
          </a:p>
        </p:txBody>
      </p:sp>
      <p:cxnSp>
        <p:nvCxnSpPr>
          <p:cNvPr id="75" name="Straight Connector 74">
            <a:extLst>
              <a:ext uri="{FF2B5EF4-FFF2-40B4-BE49-F238E27FC236}">
                <a16:creationId xmlns:a16="http://schemas.microsoft.com/office/drawing/2014/main" id="{AF9EB9A3-84C5-CB4B-9750-163F8EE9ACD4}"/>
              </a:ext>
            </a:extLst>
          </p:cNvPr>
          <p:cNvCxnSpPr>
            <a:cxnSpLocks/>
          </p:cNvCxnSpPr>
          <p:nvPr/>
        </p:nvCxnSpPr>
        <p:spPr>
          <a:xfrm flipV="1">
            <a:off x="6733837" y="391910"/>
            <a:ext cx="1569156" cy="96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50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2817-C627-9A48-922A-886171F2881F}"/>
              </a:ext>
            </a:extLst>
          </p:cNvPr>
          <p:cNvSpPr>
            <a:spLocks noGrp="1"/>
          </p:cNvSpPr>
          <p:nvPr>
            <p:ph type="title"/>
          </p:nvPr>
        </p:nvSpPr>
        <p:spPr/>
        <p:txBody>
          <a:bodyPr/>
          <a:lstStyle/>
          <a:p>
            <a:pPr algn="ctr"/>
            <a:r>
              <a:rPr lang="en-US" dirty="0"/>
              <a:t>Email Filter</a:t>
            </a:r>
          </a:p>
        </p:txBody>
      </p:sp>
      <p:sp>
        <p:nvSpPr>
          <p:cNvPr id="38" name="TextBox 37">
            <a:extLst>
              <a:ext uri="{FF2B5EF4-FFF2-40B4-BE49-F238E27FC236}">
                <a16:creationId xmlns:a16="http://schemas.microsoft.com/office/drawing/2014/main" id="{8F9EE914-193E-BC4F-8373-F43314ED8425}"/>
              </a:ext>
            </a:extLst>
          </p:cNvPr>
          <p:cNvSpPr txBox="1"/>
          <p:nvPr/>
        </p:nvSpPr>
        <p:spPr>
          <a:xfrm>
            <a:off x="4759655" y="285195"/>
            <a:ext cx="6314745" cy="2523768"/>
          </a:xfrm>
          <a:prstGeom prst="rect">
            <a:avLst/>
          </a:prstGeom>
          <a:noFill/>
          <a:ln>
            <a:solidFill>
              <a:schemeClr val="accent1"/>
            </a:solidFill>
          </a:ln>
        </p:spPr>
        <p:txBody>
          <a:bodyPr wrap="square" rtlCol="0">
            <a:spAutoFit/>
          </a:bodyPr>
          <a:lstStyle/>
          <a:p>
            <a:r>
              <a:rPr lang="en-US" sz="2000" dirty="0"/>
              <a:t>public abstract class </a:t>
            </a:r>
            <a:r>
              <a:rPr lang="en-US" sz="2000" b="1" dirty="0"/>
              <a:t>Handler</a:t>
            </a:r>
            <a:r>
              <a:rPr lang="en-US" sz="2000" dirty="0"/>
              <a:t> {</a:t>
            </a:r>
          </a:p>
          <a:p>
            <a:r>
              <a:rPr lang="en-US" sz="2000" dirty="0"/>
              <a:t>	public void </a:t>
            </a:r>
            <a:r>
              <a:rPr lang="en-US" sz="2000" dirty="0" err="1"/>
              <a:t>handleRequest</a:t>
            </a:r>
            <a:r>
              <a:rPr lang="en-US" sz="2000" dirty="0"/>
              <a:t>(</a:t>
            </a:r>
            <a:r>
              <a:rPr lang="en-US" sz="2000" dirty="0" err="1"/>
              <a:t>RequestObj</a:t>
            </a:r>
            <a:r>
              <a:rPr lang="en-US" sz="2000" dirty="0"/>
              <a:t> </a:t>
            </a:r>
            <a:r>
              <a:rPr lang="en-US" sz="2000" dirty="0" err="1"/>
              <a:t>robj</a:t>
            </a:r>
            <a:r>
              <a:rPr lang="en-US" sz="2000" dirty="0"/>
              <a:t>) {</a:t>
            </a:r>
          </a:p>
          <a:p>
            <a:r>
              <a:rPr lang="en-US" sz="2000" dirty="0"/>
              <a:t>		if (successor != null) {</a:t>
            </a:r>
          </a:p>
          <a:p>
            <a:r>
              <a:rPr lang="en-US" sz="2000" dirty="0"/>
              <a:t>			</a:t>
            </a:r>
            <a:r>
              <a:rPr lang="en-US" sz="2000" dirty="0" err="1"/>
              <a:t>successor.handleRequest</a:t>
            </a:r>
            <a:r>
              <a:rPr lang="en-US" sz="2000" dirty="0"/>
              <a:t>(</a:t>
            </a:r>
            <a:r>
              <a:rPr lang="en-US" sz="2000" dirty="0" err="1"/>
              <a:t>robj</a:t>
            </a:r>
            <a:r>
              <a:rPr lang="en-US" sz="2000" dirty="0"/>
              <a:t>);</a:t>
            </a:r>
          </a:p>
          <a:p>
            <a:r>
              <a:rPr lang="en-US" sz="2000" dirty="0"/>
              <a:t>		}</a:t>
            </a:r>
          </a:p>
          <a:p>
            <a:r>
              <a:rPr lang="en-US" sz="2000" dirty="0"/>
              <a:t>	}</a:t>
            </a:r>
          </a:p>
          <a:p>
            <a:r>
              <a:rPr lang="en-US" sz="2000" dirty="0"/>
              <a:t>}</a:t>
            </a:r>
            <a:endParaRPr lang="en-US" sz="2400" dirty="0"/>
          </a:p>
          <a:p>
            <a:endParaRPr lang="en-US" dirty="0"/>
          </a:p>
        </p:txBody>
      </p:sp>
      <p:sp>
        <p:nvSpPr>
          <p:cNvPr id="41" name="TextBox 40">
            <a:extLst>
              <a:ext uri="{FF2B5EF4-FFF2-40B4-BE49-F238E27FC236}">
                <a16:creationId xmlns:a16="http://schemas.microsoft.com/office/drawing/2014/main" id="{024749D8-79F3-024E-9592-1AC030AA1776}"/>
              </a:ext>
            </a:extLst>
          </p:cNvPr>
          <p:cNvSpPr txBox="1"/>
          <p:nvPr/>
        </p:nvSpPr>
        <p:spPr>
          <a:xfrm>
            <a:off x="4759654" y="3255095"/>
            <a:ext cx="6314746" cy="3170099"/>
          </a:xfrm>
          <a:prstGeom prst="rect">
            <a:avLst/>
          </a:prstGeom>
          <a:noFill/>
          <a:ln>
            <a:solidFill>
              <a:schemeClr val="accent1"/>
            </a:solidFill>
          </a:ln>
        </p:spPr>
        <p:txBody>
          <a:bodyPr wrap="square" rtlCol="0">
            <a:spAutoFit/>
          </a:bodyPr>
          <a:lstStyle/>
          <a:p>
            <a:r>
              <a:rPr lang="en-US" sz="2000" dirty="0"/>
              <a:t>public class </a:t>
            </a:r>
            <a:r>
              <a:rPr lang="en-US" sz="2000" b="1" dirty="0" err="1"/>
              <a:t>SpamFilter</a:t>
            </a:r>
            <a:r>
              <a:rPr lang="en-US" sz="2000" dirty="0"/>
              <a:t> extends </a:t>
            </a:r>
            <a:r>
              <a:rPr lang="en-US" sz="2000" b="1" dirty="0"/>
              <a:t>Handler</a:t>
            </a:r>
            <a:r>
              <a:rPr lang="en-US" sz="2000" dirty="0"/>
              <a:t> {</a:t>
            </a:r>
          </a:p>
          <a:p>
            <a:r>
              <a:rPr lang="en-US" sz="2000" dirty="0"/>
              <a:t>	public void </a:t>
            </a:r>
            <a:r>
              <a:rPr lang="en-US" sz="2000" dirty="0" err="1"/>
              <a:t>handleRequest</a:t>
            </a:r>
            <a:r>
              <a:rPr lang="en-US" sz="2000" dirty="0"/>
              <a:t>(</a:t>
            </a:r>
            <a:r>
              <a:rPr lang="en-US" sz="2000" dirty="0" err="1"/>
              <a:t>emailRequest</a:t>
            </a:r>
            <a:r>
              <a:rPr lang="en-US" sz="2000" dirty="0"/>
              <a:t>) {</a:t>
            </a:r>
          </a:p>
          <a:p>
            <a:r>
              <a:rPr lang="en-US" sz="2000" dirty="0"/>
              <a:t>		if (</a:t>
            </a:r>
            <a:r>
              <a:rPr lang="en-US" sz="2000" dirty="0" err="1"/>
              <a:t>isSpam</a:t>
            </a:r>
            <a:r>
              <a:rPr lang="en-US" sz="2000" dirty="0"/>
              <a:t>(</a:t>
            </a:r>
            <a:r>
              <a:rPr lang="en-US" sz="2000" dirty="0" err="1"/>
              <a:t>emailRequest</a:t>
            </a:r>
            <a:r>
              <a:rPr lang="en-US" sz="2000" dirty="0"/>
              <a:t>) {</a:t>
            </a:r>
          </a:p>
          <a:p>
            <a:r>
              <a:rPr lang="en-US" sz="2000" dirty="0"/>
              <a:t>			// take spam related actions</a:t>
            </a:r>
          </a:p>
          <a:p>
            <a:r>
              <a:rPr lang="en-US" sz="2000" dirty="0"/>
              <a:t>		}</a:t>
            </a:r>
          </a:p>
          <a:p>
            <a:r>
              <a:rPr lang="en-US" sz="2000" dirty="0"/>
              <a:t>		else {</a:t>
            </a:r>
          </a:p>
          <a:p>
            <a:r>
              <a:rPr lang="en-US" sz="2000" dirty="0"/>
              <a:t>			</a:t>
            </a:r>
            <a:r>
              <a:rPr lang="en-US" sz="2000" b="1" dirty="0" err="1"/>
              <a:t>super</a:t>
            </a:r>
            <a:r>
              <a:rPr lang="en-US" sz="2000" dirty="0" err="1"/>
              <a:t>.handleRequest</a:t>
            </a:r>
            <a:r>
              <a:rPr lang="en-US" sz="2000" dirty="0"/>
              <a:t>(</a:t>
            </a:r>
            <a:r>
              <a:rPr lang="en-US" sz="2000" dirty="0" err="1"/>
              <a:t>emailRequest</a:t>
            </a:r>
            <a:r>
              <a:rPr lang="en-US" sz="2000" dirty="0"/>
              <a:t>);</a:t>
            </a:r>
          </a:p>
          <a:p>
            <a:r>
              <a:rPr lang="en-US" sz="2000" dirty="0"/>
              <a:t>			// pass email request to next filter in chain</a:t>
            </a:r>
          </a:p>
          <a:p>
            <a:r>
              <a:rPr lang="en-US" sz="2000" dirty="0"/>
              <a:t>	}</a:t>
            </a:r>
          </a:p>
          <a:p>
            <a:r>
              <a:rPr lang="en-US" sz="2000" dirty="0"/>
              <a:t>}</a:t>
            </a:r>
            <a:endParaRPr lang="en-US" sz="2400" dirty="0"/>
          </a:p>
        </p:txBody>
      </p:sp>
    </p:spTree>
    <p:extLst>
      <p:ext uri="{BB962C8B-B14F-4D97-AF65-F5344CB8AC3E}">
        <p14:creationId xmlns:p14="http://schemas.microsoft.com/office/powerpoint/2010/main" val="362045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C4C22-B939-4DCC-952D-97065CB73DAA}"/>
              </a:ext>
            </a:extLst>
          </p:cNvPr>
          <p:cNvSpPr>
            <a:spLocks noGrp="1"/>
          </p:cNvSpPr>
          <p:nvPr>
            <p:ph type="title"/>
          </p:nvPr>
        </p:nvSpPr>
        <p:spPr/>
        <p:txBody>
          <a:bodyPr/>
          <a:lstStyle/>
          <a:p>
            <a:r>
              <a:rPr lang="en-US" dirty="0"/>
              <a:t>Logging Module </a:t>
            </a:r>
            <a:br>
              <a:rPr lang="en-US" dirty="0"/>
            </a:br>
            <a:br>
              <a:rPr lang="en-US" dirty="0"/>
            </a:br>
            <a:r>
              <a:rPr lang="en-US" dirty="0"/>
              <a:t>at</a:t>
            </a:r>
            <a:br>
              <a:rPr lang="en-US" dirty="0"/>
            </a:br>
            <a:br>
              <a:rPr lang="en-US" dirty="0"/>
            </a:br>
            <a:r>
              <a:rPr lang="en-US" dirty="0"/>
              <a:t>XYZ, Inc</a:t>
            </a:r>
          </a:p>
        </p:txBody>
      </p:sp>
      <p:sp>
        <p:nvSpPr>
          <p:cNvPr id="9" name="TextBox 8">
            <a:extLst>
              <a:ext uri="{FF2B5EF4-FFF2-40B4-BE49-F238E27FC236}">
                <a16:creationId xmlns:a16="http://schemas.microsoft.com/office/drawing/2014/main" id="{ECBAF972-DD76-4B97-A736-504D86C8B67D}"/>
              </a:ext>
            </a:extLst>
          </p:cNvPr>
          <p:cNvSpPr txBox="1"/>
          <p:nvPr/>
        </p:nvSpPr>
        <p:spPr>
          <a:xfrm>
            <a:off x="3962400" y="2782957"/>
            <a:ext cx="7221538" cy="646331"/>
          </a:xfrm>
          <a:prstGeom prst="rect">
            <a:avLst/>
          </a:prstGeom>
          <a:noFill/>
        </p:spPr>
        <p:txBody>
          <a:bodyPr wrap="square" rtlCol="0">
            <a:spAutoFit/>
          </a:bodyPr>
          <a:lstStyle/>
          <a:p>
            <a:r>
              <a:rPr lang="en-US" dirty="0"/>
              <a:t>James uses a simple Logger Class to accept the user information and message, then logs the message into the console.</a:t>
            </a:r>
          </a:p>
        </p:txBody>
      </p:sp>
      <p:pic>
        <p:nvPicPr>
          <p:cNvPr id="15" name="Picture 14" descr="A screenshot of a cell phone&#10;&#10;Description generated with very high confidence">
            <a:extLst>
              <a:ext uri="{FF2B5EF4-FFF2-40B4-BE49-F238E27FC236}">
                <a16:creationId xmlns:a16="http://schemas.microsoft.com/office/drawing/2014/main" id="{45DFE9C5-D636-4856-9891-C331B48EFF13}"/>
              </a:ext>
            </a:extLst>
          </p:cNvPr>
          <p:cNvPicPr>
            <a:picLocks noChangeAspect="1"/>
          </p:cNvPicPr>
          <p:nvPr/>
        </p:nvPicPr>
        <p:blipFill>
          <a:blip r:embed="rId2"/>
          <a:stretch>
            <a:fillRect/>
          </a:stretch>
        </p:blipFill>
        <p:spPr>
          <a:xfrm>
            <a:off x="4115006" y="4130951"/>
            <a:ext cx="5135011" cy="1700006"/>
          </a:xfrm>
          <a:prstGeom prst="rect">
            <a:avLst/>
          </a:prstGeom>
        </p:spPr>
      </p:pic>
      <p:grpSp>
        <p:nvGrpSpPr>
          <p:cNvPr id="6" name="Group 5">
            <a:extLst>
              <a:ext uri="{FF2B5EF4-FFF2-40B4-BE49-F238E27FC236}">
                <a16:creationId xmlns:a16="http://schemas.microsoft.com/office/drawing/2014/main" id="{DDD02B8F-2836-9149-B0A8-C94275F0EEAD}"/>
              </a:ext>
            </a:extLst>
          </p:cNvPr>
          <p:cNvGrpSpPr/>
          <p:nvPr/>
        </p:nvGrpSpPr>
        <p:grpSpPr>
          <a:xfrm>
            <a:off x="3656360" y="873248"/>
            <a:ext cx="1921668" cy="1261095"/>
            <a:chOff x="6429" y="163477"/>
            <a:chExt cx="1921668" cy="1261095"/>
          </a:xfrm>
        </p:grpSpPr>
        <p:sp>
          <p:nvSpPr>
            <p:cNvPr id="8" name="Rounded Rectangle 7">
              <a:extLst>
                <a:ext uri="{FF2B5EF4-FFF2-40B4-BE49-F238E27FC236}">
                  <a16:creationId xmlns:a16="http://schemas.microsoft.com/office/drawing/2014/main" id="{E359BA70-377C-3843-9209-AC1C2CCABEB3}"/>
                </a:ext>
              </a:extLst>
            </p:cNvPr>
            <p:cNvSpPr/>
            <p:nvPr/>
          </p:nvSpPr>
          <p:spPr>
            <a:xfrm>
              <a:off x="6429" y="163477"/>
              <a:ext cx="1921668" cy="12610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FA08C406-D5AC-774F-8334-2F09DD9C94CA}"/>
                </a:ext>
              </a:extLst>
            </p:cNvPr>
            <p:cNvSpPr txBox="1"/>
            <p:nvPr/>
          </p:nvSpPr>
          <p:spPr>
            <a:xfrm>
              <a:off x="43365" y="200413"/>
              <a:ext cx="1847796" cy="1187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executes an action</a:t>
              </a:r>
            </a:p>
          </p:txBody>
        </p:sp>
      </p:grpSp>
      <p:grpSp>
        <p:nvGrpSpPr>
          <p:cNvPr id="11" name="Group 10">
            <a:extLst>
              <a:ext uri="{FF2B5EF4-FFF2-40B4-BE49-F238E27FC236}">
                <a16:creationId xmlns:a16="http://schemas.microsoft.com/office/drawing/2014/main" id="{D6DCDA3C-25A3-6C4B-BB10-822752ED574C}"/>
              </a:ext>
            </a:extLst>
          </p:cNvPr>
          <p:cNvGrpSpPr/>
          <p:nvPr/>
        </p:nvGrpSpPr>
        <p:grpSpPr>
          <a:xfrm>
            <a:off x="5883047" y="1265510"/>
            <a:ext cx="407393" cy="476573"/>
            <a:chOff x="2120264" y="555738"/>
            <a:chExt cx="407393" cy="476573"/>
          </a:xfrm>
        </p:grpSpPr>
        <p:sp>
          <p:nvSpPr>
            <p:cNvPr id="12" name="Right Arrow 11">
              <a:extLst>
                <a:ext uri="{FF2B5EF4-FFF2-40B4-BE49-F238E27FC236}">
                  <a16:creationId xmlns:a16="http://schemas.microsoft.com/office/drawing/2014/main" id="{E627A49A-6154-AF4A-9CE8-91A733C8ABE4}"/>
                </a:ext>
              </a:extLst>
            </p:cNvPr>
            <p:cNvSpPr/>
            <p:nvPr/>
          </p:nvSpPr>
          <p:spPr>
            <a:xfrm>
              <a:off x="2120264" y="555738"/>
              <a:ext cx="407393" cy="4765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4">
              <a:extLst>
                <a:ext uri="{FF2B5EF4-FFF2-40B4-BE49-F238E27FC236}">
                  <a16:creationId xmlns:a16="http://schemas.microsoft.com/office/drawing/2014/main" id="{BBED7185-AAC7-3947-8993-46DBD98FD3FE}"/>
                </a:ext>
              </a:extLst>
            </p:cNvPr>
            <p:cNvSpPr txBox="1"/>
            <p:nvPr/>
          </p:nvSpPr>
          <p:spPr>
            <a:xfrm>
              <a:off x="2120264" y="651053"/>
              <a:ext cx="285175" cy="285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14" name="Group 13">
            <a:extLst>
              <a:ext uri="{FF2B5EF4-FFF2-40B4-BE49-F238E27FC236}">
                <a16:creationId xmlns:a16="http://schemas.microsoft.com/office/drawing/2014/main" id="{4737F741-819E-F140-9C26-13D99F46FEAD}"/>
              </a:ext>
            </a:extLst>
          </p:cNvPr>
          <p:cNvGrpSpPr/>
          <p:nvPr/>
        </p:nvGrpSpPr>
        <p:grpSpPr>
          <a:xfrm>
            <a:off x="6595459" y="873248"/>
            <a:ext cx="1921668" cy="1261095"/>
            <a:chOff x="2696765" y="163477"/>
            <a:chExt cx="1921668" cy="1261095"/>
          </a:xfrm>
        </p:grpSpPr>
        <p:sp>
          <p:nvSpPr>
            <p:cNvPr id="16" name="Rounded Rectangle 15">
              <a:extLst>
                <a:ext uri="{FF2B5EF4-FFF2-40B4-BE49-F238E27FC236}">
                  <a16:creationId xmlns:a16="http://schemas.microsoft.com/office/drawing/2014/main" id="{487CD922-C361-3044-BF1A-0B0244F5D7C5}"/>
                </a:ext>
              </a:extLst>
            </p:cNvPr>
            <p:cNvSpPr/>
            <p:nvPr/>
          </p:nvSpPr>
          <p:spPr>
            <a:xfrm>
              <a:off x="2696765" y="163477"/>
              <a:ext cx="1921668" cy="12610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E1B6376A-2373-E846-AF40-BDC339E04D6D}"/>
                </a:ext>
              </a:extLst>
            </p:cNvPr>
            <p:cNvSpPr txBox="1"/>
            <p:nvPr/>
          </p:nvSpPr>
          <p:spPr>
            <a:xfrm>
              <a:off x="2733701" y="200413"/>
              <a:ext cx="1847796" cy="1187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logged</a:t>
              </a:r>
            </a:p>
          </p:txBody>
        </p:sp>
      </p:grpSp>
      <p:grpSp>
        <p:nvGrpSpPr>
          <p:cNvPr id="18" name="Group 17">
            <a:extLst>
              <a:ext uri="{FF2B5EF4-FFF2-40B4-BE49-F238E27FC236}">
                <a16:creationId xmlns:a16="http://schemas.microsoft.com/office/drawing/2014/main" id="{CC0CFD3A-A205-424B-A55B-40288EA4EA7C}"/>
              </a:ext>
            </a:extLst>
          </p:cNvPr>
          <p:cNvGrpSpPr/>
          <p:nvPr/>
        </p:nvGrpSpPr>
        <p:grpSpPr>
          <a:xfrm>
            <a:off x="8822146" y="1268590"/>
            <a:ext cx="407393" cy="476573"/>
            <a:chOff x="2120264" y="555738"/>
            <a:chExt cx="407393" cy="476573"/>
          </a:xfrm>
        </p:grpSpPr>
        <p:sp>
          <p:nvSpPr>
            <p:cNvPr id="19" name="Right Arrow 18">
              <a:extLst>
                <a:ext uri="{FF2B5EF4-FFF2-40B4-BE49-F238E27FC236}">
                  <a16:creationId xmlns:a16="http://schemas.microsoft.com/office/drawing/2014/main" id="{5CA01B4D-D645-A340-B6BD-4182C9EF7BAB}"/>
                </a:ext>
              </a:extLst>
            </p:cNvPr>
            <p:cNvSpPr/>
            <p:nvPr/>
          </p:nvSpPr>
          <p:spPr>
            <a:xfrm>
              <a:off x="2120264" y="555738"/>
              <a:ext cx="407393" cy="4765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a:extLst>
                <a:ext uri="{FF2B5EF4-FFF2-40B4-BE49-F238E27FC236}">
                  <a16:creationId xmlns:a16="http://schemas.microsoft.com/office/drawing/2014/main" id="{B7D34607-59E9-3847-B671-16AD0A9846D9}"/>
                </a:ext>
              </a:extLst>
            </p:cNvPr>
            <p:cNvSpPr txBox="1"/>
            <p:nvPr/>
          </p:nvSpPr>
          <p:spPr>
            <a:xfrm>
              <a:off x="2120264" y="651053"/>
              <a:ext cx="285175" cy="285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21" name="Group 20">
            <a:extLst>
              <a:ext uri="{FF2B5EF4-FFF2-40B4-BE49-F238E27FC236}">
                <a16:creationId xmlns:a16="http://schemas.microsoft.com/office/drawing/2014/main" id="{76152B08-CF27-4745-9F14-8B29588E4060}"/>
              </a:ext>
            </a:extLst>
          </p:cNvPr>
          <p:cNvGrpSpPr/>
          <p:nvPr/>
        </p:nvGrpSpPr>
        <p:grpSpPr>
          <a:xfrm>
            <a:off x="9534558" y="878259"/>
            <a:ext cx="1921668" cy="1261095"/>
            <a:chOff x="5387101" y="163477"/>
            <a:chExt cx="1921668" cy="1261095"/>
          </a:xfrm>
        </p:grpSpPr>
        <p:sp>
          <p:nvSpPr>
            <p:cNvPr id="22" name="Rounded Rectangle 21">
              <a:extLst>
                <a:ext uri="{FF2B5EF4-FFF2-40B4-BE49-F238E27FC236}">
                  <a16:creationId xmlns:a16="http://schemas.microsoft.com/office/drawing/2014/main" id="{17612313-A9F3-2544-AA1F-ADC0A6D3D633}"/>
                </a:ext>
              </a:extLst>
            </p:cNvPr>
            <p:cNvSpPr/>
            <p:nvPr/>
          </p:nvSpPr>
          <p:spPr>
            <a:xfrm>
              <a:off x="5387101" y="163477"/>
              <a:ext cx="1921668" cy="12610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66BA2E61-7455-0044-9E97-B9B396245D72}"/>
                </a:ext>
              </a:extLst>
            </p:cNvPr>
            <p:cNvSpPr txBox="1"/>
            <p:nvPr/>
          </p:nvSpPr>
          <p:spPr>
            <a:xfrm>
              <a:off x="5424037" y="200413"/>
              <a:ext cx="1847796" cy="1187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processed and a response is returned</a:t>
              </a:r>
            </a:p>
          </p:txBody>
        </p:sp>
      </p:grpSp>
    </p:spTree>
    <p:extLst>
      <p:ext uri="{BB962C8B-B14F-4D97-AF65-F5344CB8AC3E}">
        <p14:creationId xmlns:p14="http://schemas.microsoft.com/office/powerpoint/2010/main" val="10505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ppt_y</p:attrName>
                                        </p:attrNameLst>
                                      </p:cBhvr>
                                      <p:tavLst>
                                        <p:tav tm="0">
                                          <p:val>
                                            <p:strVal val="#ppt_y-#ppt_h*1.125000"/>
                                          </p:val>
                                        </p:tav>
                                        <p:tav tm="100000">
                                          <p:val>
                                            <p:strVal val="#ppt_y"/>
                                          </p:val>
                                        </p:tav>
                                      </p:tavLst>
                                    </p:anim>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0.70"/>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15"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 calcmode="lin" valueType="num">
                                      <p:cBhvr>
                                        <p:cTn id="29"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#1</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9"/>
            <a:ext cx="7315200" cy="1468274"/>
          </a:xfrm>
        </p:spPr>
        <p:txBody>
          <a:bodyPr/>
          <a:lstStyle/>
          <a:p>
            <a:pPr marL="0" indent="0">
              <a:buNone/>
            </a:pPr>
            <a:r>
              <a:rPr lang="en-US" dirty="0">
                <a:solidFill>
                  <a:schemeClr val="tx1"/>
                </a:solidFill>
              </a:rPr>
              <a:t>Impressed by the ability to track requests into a text file the company now wants to add the ability to allow the user to email a log. </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5889" y="3087343"/>
            <a:ext cx="2170574" cy="1822281"/>
          </a:xfrm>
          <a:prstGeom prst="rect">
            <a:avLst/>
          </a:prstGeom>
        </p:spPr>
      </p:pic>
    </p:spTree>
    <p:extLst>
      <p:ext uri="{BB962C8B-B14F-4D97-AF65-F5344CB8AC3E}">
        <p14:creationId xmlns:p14="http://schemas.microsoft.com/office/powerpoint/2010/main" val="193781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dirty="0"/>
            </a:br>
            <a:r>
              <a:rPr lang="en-US" dirty="0"/>
              <a:t>Decorator to the rescue</a:t>
            </a:r>
          </a:p>
        </p:txBody>
      </p:sp>
      <p:sp>
        <p:nvSpPr>
          <p:cNvPr id="20" name="Content Placeholder 19">
            <a:extLst>
              <a:ext uri="{FF2B5EF4-FFF2-40B4-BE49-F238E27FC236}">
                <a16:creationId xmlns:a16="http://schemas.microsoft.com/office/drawing/2014/main" id="{8C993C24-BC83-464F-9BD0-706F212A7501}"/>
              </a:ext>
            </a:extLst>
          </p:cNvPr>
          <p:cNvSpPr>
            <a:spLocks noGrp="1"/>
          </p:cNvSpPr>
          <p:nvPr>
            <p:ph idx="1"/>
          </p:nvPr>
        </p:nvSpPr>
        <p:spPr>
          <a:xfrm>
            <a:off x="3604591" y="777814"/>
            <a:ext cx="7170901" cy="1117247"/>
          </a:xfrm>
        </p:spPr>
        <p:txBody>
          <a:bodyPr>
            <a:normAutofit/>
          </a:bodyPr>
          <a:lstStyle/>
          <a:p>
            <a:pPr marL="0" indent="0">
              <a:buNone/>
            </a:pPr>
            <a:r>
              <a:rPr lang="en-US" dirty="0">
                <a:solidFill>
                  <a:schemeClr val="tx1"/>
                </a:solidFill>
              </a:rPr>
              <a:t>Since the initial class structure was simple it was easy to use the decorator pattern and create an Email Logger extension that would add the additional feature</a:t>
            </a:r>
          </a:p>
        </p:txBody>
      </p:sp>
      <p:pic>
        <p:nvPicPr>
          <p:cNvPr id="19" name="Picture 18" descr="A screenshot of a cell phone&#10;&#10;Description generated with very high confidence">
            <a:extLst>
              <a:ext uri="{FF2B5EF4-FFF2-40B4-BE49-F238E27FC236}">
                <a16:creationId xmlns:a16="http://schemas.microsoft.com/office/drawing/2014/main" id="{9DF27CA5-B610-4705-9ED1-E1DD6E7DC352}"/>
              </a:ext>
            </a:extLst>
          </p:cNvPr>
          <p:cNvPicPr>
            <a:picLocks noChangeAspect="1"/>
          </p:cNvPicPr>
          <p:nvPr/>
        </p:nvPicPr>
        <p:blipFill>
          <a:blip r:embed="rId2"/>
          <a:stretch>
            <a:fillRect/>
          </a:stretch>
        </p:blipFill>
        <p:spPr>
          <a:xfrm>
            <a:off x="4848226" y="2356924"/>
            <a:ext cx="4956956" cy="3256085"/>
          </a:xfrm>
          <a:prstGeom prst="rect">
            <a:avLst/>
          </a:prstGeom>
        </p:spPr>
      </p:pic>
    </p:spTree>
    <p:extLst>
      <p:ext uri="{BB962C8B-B14F-4D97-AF65-F5344CB8AC3E}">
        <p14:creationId xmlns:p14="http://schemas.microsoft.com/office/powerpoint/2010/main" val="127095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#2</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7"/>
            <a:ext cx="7315200" cy="2892886"/>
          </a:xfrm>
        </p:spPr>
        <p:txBody>
          <a:bodyPr>
            <a:normAutofit/>
          </a:bodyPr>
          <a:lstStyle/>
          <a:p>
            <a:pPr marL="0" indent="0">
              <a:buNone/>
            </a:pPr>
            <a:r>
              <a:rPr lang="en-US" dirty="0">
                <a:solidFill>
                  <a:schemeClr val="tx1"/>
                </a:solidFill>
              </a:rPr>
              <a:t>Impressed by the ability to track requests into the console the company now wants to add the ability to create different types of logging messages (information, warning, error, etc.). </a:t>
            </a:r>
          </a:p>
          <a:p>
            <a:pPr marL="0" indent="0">
              <a:buNone/>
            </a:pPr>
            <a:r>
              <a:rPr lang="en-US" dirty="0">
                <a:solidFill>
                  <a:schemeClr val="tx1"/>
                </a:solidFill>
              </a:rPr>
              <a:t>There is one additional requirement, they want to continue logging everything to the console but now they want to customize the behavior of some logging types. </a:t>
            </a:r>
          </a:p>
          <a:p>
            <a:pPr marL="0" indent="0">
              <a:buNone/>
            </a:pPr>
            <a:r>
              <a:rPr lang="en-US" dirty="0">
                <a:solidFill>
                  <a:schemeClr val="tx1"/>
                </a:solidFill>
              </a:rPr>
              <a:t>Warning message should be logged to a file.</a:t>
            </a:r>
          </a:p>
          <a:p>
            <a:pPr marL="0" indent="0">
              <a:buNone/>
            </a:pPr>
            <a:r>
              <a:rPr lang="en-US" dirty="0">
                <a:solidFill>
                  <a:schemeClr val="tx1"/>
                </a:solidFill>
              </a:rPr>
              <a:t>Error message should be emailed to the administrator.</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5159" y="3756993"/>
            <a:ext cx="2170574" cy="1822281"/>
          </a:xfrm>
          <a:prstGeom prst="rect">
            <a:avLst/>
          </a:prstGeom>
        </p:spPr>
      </p:pic>
    </p:spTree>
    <p:extLst>
      <p:ext uri="{BB962C8B-B14F-4D97-AF65-F5344CB8AC3E}">
        <p14:creationId xmlns:p14="http://schemas.microsoft.com/office/powerpoint/2010/main" val="422444775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1151</TotalTime>
  <Words>1089</Words>
  <Application>Microsoft Macintosh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Consolas</vt:lpstr>
      <vt:lpstr>Corbel</vt:lpstr>
      <vt:lpstr>Wingdings 2</vt:lpstr>
      <vt:lpstr>Frame</vt:lpstr>
      <vt:lpstr>Chain Of Responsibility</vt:lpstr>
      <vt:lpstr>Email Filter</vt:lpstr>
      <vt:lpstr>PowerPoint Presentation</vt:lpstr>
      <vt:lpstr>PowerPoint Presentation</vt:lpstr>
      <vt:lpstr>Email Filter</vt:lpstr>
      <vt:lpstr>Logging Module   at  XYZ, Inc</vt:lpstr>
      <vt:lpstr>Change request  #1</vt:lpstr>
      <vt:lpstr> Decorator to the rescue</vt:lpstr>
      <vt:lpstr>Change request  #2</vt:lpstr>
      <vt:lpstr> Chain of Responsibilities</vt:lpstr>
      <vt:lpstr>UML Diagram</vt:lpstr>
      <vt:lpstr>Comparison with other Patterns</vt:lpstr>
      <vt:lpstr>Logger  Class</vt:lpstr>
      <vt:lpstr>Logger Class continued…</vt:lpstr>
      <vt:lpstr>Final Class Structure for Logger Module</vt:lpstr>
      <vt:lpstr>Event Bubbling</vt:lpstr>
      <vt:lpstr>Event Bubbling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Kumar</dc:creator>
  <cp:lastModifiedBy>Chris Unger</cp:lastModifiedBy>
  <cp:revision>80</cp:revision>
  <dcterms:created xsi:type="dcterms:W3CDTF">2018-11-27T00:08:59Z</dcterms:created>
  <dcterms:modified xsi:type="dcterms:W3CDTF">2018-12-03T20:42:33Z</dcterms:modified>
</cp:coreProperties>
</file>