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58" r:id="rId4"/>
    <p:sldId id="260" r:id="rId5"/>
    <p:sldId id="264" r:id="rId6"/>
    <p:sldId id="263" r:id="rId7"/>
    <p:sldId id="261" r:id="rId8"/>
    <p:sldId id="259" r:id="rId9"/>
    <p:sldId id="262"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84"/>
    <p:restoredTop sz="91821"/>
  </p:normalViewPr>
  <p:slideViewPr>
    <p:cSldViewPr snapToGrid="0" snapToObjects="1">
      <p:cViewPr varScale="1">
        <p:scale>
          <a:sx n="120" d="100"/>
          <a:sy n="120" d="100"/>
        </p:scale>
        <p:origin x="208"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チームに役割としては、吉田はネットワーク構築機能の実装、バックアップ・リストア 機能の改善、機能検証などのバックグラウンドを主として、内輪は</a:t>
            </a:r>
            <a:r>
              <a:rPr kumimoji="1" lang="en-US" altLang="ja-JP" dirty="0"/>
              <a:t>GUI</a:t>
            </a:r>
            <a:r>
              <a:rPr kumimoji="1" lang="ja-JP" altLang="en-US"/>
              <a:t>の実装などの表の機能や資料作成を役割としています。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8</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今後の開発スケジュールとしては</a:t>
            </a:r>
            <a:r>
              <a:rPr kumimoji="1" lang="en-US" altLang="ja-JP" dirty="0"/>
              <a:t>11</a:t>
            </a:r>
            <a:r>
              <a:rPr kumimoji="1" lang="ja-JP" altLang="en-US"/>
              <a:t>月、</a:t>
            </a:r>
            <a:r>
              <a:rPr kumimoji="1" lang="en-US" altLang="ja-JP" dirty="0"/>
              <a:t>12</a:t>
            </a:r>
            <a:r>
              <a:rPr kumimoji="1" lang="ja-JP" altLang="en-US"/>
              <a:t>月はバックアップ・リストア機能の改修、</a:t>
            </a:r>
            <a:r>
              <a:rPr kumimoji="1" lang="en-US" altLang="ja-JP" dirty="0"/>
              <a:t>VM</a:t>
            </a:r>
            <a:r>
              <a:rPr kumimoji="1" lang="ja-JP" altLang="en-US"/>
              <a:t>複数台での構築・管理機能の実装などを行い、</a:t>
            </a:r>
            <a:r>
              <a:rPr kumimoji="1" lang="en-US" altLang="ja-JP" dirty="0"/>
              <a:t>12</a:t>
            </a:r>
            <a:r>
              <a:rPr kumimoji="1" lang="ja-JP" altLang="en-US"/>
              <a:t>月、</a:t>
            </a:r>
            <a:r>
              <a:rPr kumimoji="1" lang="en-US" altLang="ja-JP" dirty="0"/>
              <a:t>1</a:t>
            </a:r>
            <a:r>
              <a:rPr kumimoji="1" lang="ja-JP" altLang="en-US"/>
              <a:t>月は</a:t>
            </a:r>
            <a:r>
              <a:rPr kumimoji="1" lang="en-US" altLang="ja-JP" dirty="0"/>
              <a:t>GUI</a:t>
            </a:r>
            <a:r>
              <a:rPr kumimoji="1" lang="ja-JP" altLang="en-US"/>
              <a:t>の実装、機能検証、</a:t>
            </a:r>
            <a:r>
              <a:rPr kumimoji="1" lang="en-US" altLang="ja-JP" dirty="0"/>
              <a:t>1</a:t>
            </a:r>
            <a:r>
              <a:rPr kumimoji="1" lang="ja-JP" altLang="en-US"/>
              <a:t>月からはプログラミングに向けて資料作成とシステムの最終確認、プレゼン練習などを行いたいと考えています。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9</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sible.com/ansible/latest/user_guide/intro_inventory.html" TargetMode="External"/><Relationship Id="rId2" Type="http://schemas.openxmlformats.org/officeDocument/2006/relationships/hyperlink" Target="https://tekunabe.hatenablog.jp/entry/2020/04/14/ansible_vyos_intro" TargetMode="External"/><Relationship Id="rId1" Type="http://schemas.openxmlformats.org/officeDocument/2006/relationships/slideLayout" Target="../slideLayouts/slideLayout2.xml"/><Relationship Id="rId6" Type="http://schemas.openxmlformats.org/officeDocument/2006/relationships/hyperlink" Target="https://learn.hashicorp.com/collections/vagrant/getting-started" TargetMode="External"/><Relationship Id="rId5" Type="http://schemas.openxmlformats.org/officeDocument/2006/relationships/hyperlink" Target="http://74.207.229.77/ansible/latest/modules/vyos_config_module.html" TargetMode="External"/><Relationship Id="rId4" Type="http://schemas.openxmlformats.org/officeDocument/2006/relationships/hyperlink" Target="https://docs.ansible.com/ansible/2.5/modules/vyos_command_modu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956538"/>
            <a:ext cx="8258176" cy="2320438"/>
          </a:xfrm>
        </p:spPr>
        <p:txBody>
          <a:bodyPr anchor="ctr">
            <a:normAutofit/>
          </a:bodyPr>
          <a:lstStyle/>
          <a:p>
            <a:r>
              <a:rPr kumimoji="1" lang="ja-JP" altLang="en-US" sz="1400">
                <a:latin typeface="Meiryo" panose="020B0604030504040204" pitchFamily="34" charset="-128"/>
                <a:ea typeface="Meiryo" panose="020B0604030504040204" pitchFamily="34" charset="-128"/>
              </a:rPr>
              <a:t>チーム名：</a:t>
            </a:r>
            <a:r>
              <a:rPr kumimoji="1" lang="en-US" altLang="ja-JP" sz="1400" dirty="0" err="1">
                <a:latin typeface="Meiryo" panose="020B0604030504040204" pitchFamily="34" charset="-128"/>
                <a:ea typeface="Meiryo" panose="020B0604030504040204" pitchFamily="34" charset="-128"/>
              </a:rPr>
              <a:t>goodluckfanfield</a:t>
            </a:r>
            <a:endParaRPr kumimoji="1" lang="en-US" altLang="ja-JP" sz="1400" dirty="0">
              <a:latin typeface="Meiryo" panose="020B0604030504040204" pitchFamily="34" charset="-128"/>
              <a:ea typeface="Meiryo" panose="020B0604030504040204" pitchFamily="34" charset="-128"/>
            </a:endParaRPr>
          </a:p>
          <a:p>
            <a:r>
              <a:rPr lang="ja-JP" altLang="en-US" sz="1400">
                <a:latin typeface="Meiryo" panose="020B0604030504040204" pitchFamily="34" charset="-128"/>
                <a:ea typeface="Meiryo" panose="020B0604030504040204" pitchFamily="34" charset="-128"/>
              </a:rPr>
              <a:t>京都産業大学：吉田　晴信</a:t>
            </a:r>
            <a:endParaRPr lang="en-US" altLang="ja-JP" sz="1400" dirty="0">
              <a:latin typeface="Meiryo" panose="020B0604030504040204" pitchFamily="34" charset="-128"/>
              <a:ea typeface="Meiryo" panose="020B0604030504040204" pitchFamily="34" charset="-128"/>
            </a:endParaRPr>
          </a:p>
          <a:p>
            <a:r>
              <a:rPr lang="ja-JP" altLang="en-US" sz="1400">
                <a:latin typeface="Meiryo" panose="020B0604030504040204" pitchFamily="34" charset="-128"/>
                <a:ea typeface="Meiryo" panose="020B0604030504040204" pitchFamily="34" charset="-128"/>
              </a:rPr>
              <a:t>京都産業大学：内輪　大幹</a:t>
            </a:r>
            <a:endParaRPr lang="en-US" altLang="ja-JP" sz="1400"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362053"/>
            <a:ext cx="10515600" cy="415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[Ansible]</a:t>
            </a:r>
            <a:r>
              <a:rPr lang="en-US" altLang="ja-JP" sz="2000" dirty="0" err="1">
                <a:latin typeface="Meiryo" panose="020B0604030504040204" pitchFamily="34" charset="-128"/>
                <a:ea typeface="Meiryo" panose="020B0604030504040204" pitchFamily="34" charset="-128"/>
              </a:rPr>
              <a:t>VyOS</a:t>
            </a:r>
            <a:r>
              <a:rPr lang="ja-JP" altLang="en-US" sz="2000">
                <a:latin typeface="Meiryo" panose="020B0604030504040204" pitchFamily="34" charset="-128"/>
                <a:ea typeface="Meiryo" panose="020B0604030504040204" pitchFamily="34" charset="-128"/>
              </a:rPr>
              <a:t>モジュール利用のことはじめ</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2"/>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vyos_command</a:t>
            </a:r>
            <a:r>
              <a:rPr lang="en" altLang="ja-JP" sz="2000" dirty="0">
                <a:latin typeface="Meiryo" panose="020B0604030504040204" pitchFamily="34" charset="-128"/>
                <a:ea typeface="Meiryo" panose="020B0604030504040204" pitchFamily="34" charset="-128"/>
              </a:rPr>
              <a:t> - Run one or more commands on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vyos_config</a:t>
            </a:r>
            <a:r>
              <a:rPr lang="en" altLang="ja-JP" sz="2000" dirty="0">
                <a:latin typeface="Meiryo" panose="020B0604030504040204" pitchFamily="34" charset="-128"/>
                <a:ea typeface="Meiryo" panose="020B0604030504040204" pitchFamily="34" charset="-128"/>
              </a:rPr>
              <a:t> – Manage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ネットワークの設定ミスがあった際にどこで間違えたかわからない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CCNA</a:t>
            </a:r>
            <a:r>
              <a:rPr lang="ja-JP" altLang="en-US" sz="2000">
                <a:ln w="0"/>
                <a:latin typeface="Meiryo" panose="020B0604030504040204" pitchFamily="34" charset="-128"/>
                <a:ea typeface="Meiryo" panose="020B0604030504040204" pitchFamily="34" charset="-128"/>
              </a:rPr>
              <a:t>といった資格を取得したい初学者向け</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970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システムの構成図</a:t>
            </a:r>
            <a:endParaRPr kumimoji="1" lang="ja-JP" altLang="en-US" sz="4000" b="1">
              <a:latin typeface="Meiryo" panose="020B0604030504040204" pitchFamily="34" charset="-128"/>
              <a:ea typeface="Meiryo" panose="020B0604030504040204" pitchFamily="34" charset="-128"/>
            </a:endParaRPr>
          </a:p>
        </p:txBody>
      </p:sp>
      <p:pic>
        <p:nvPicPr>
          <p:cNvPr id="15" name="コンテンツ プレースホルダー 14" descr="ダイアグラム&#10;&#10;自動的に生成された説明">
            <a:extLst>
              <a:ext uri="{FF2B5EF4-FFF2-40B4-BE49-F238E27FC236}">
                <a16:creationId xmlns:a16="http://schemas.microsoft.com/office/drawing/2014/main" id="{ABB1D625-8B69-854E-A56A-A94E3315FB40}"/>
              </a:ext>
            </a:extLst>
          </p:cNvPr>
          <p:cNvPicPr>
            <a:picLocks noGrp="1" noChangeAspect="1"/>
          </p:cNvPicPr>
          <p:nvPr>
            <p:ph idx="1"/>
          </p:nvPr>
        </p:nvPicPr>
        <p:blipFill>
          <a:blip r:embed="rId2"/>
          <a:stretch>
            <a:fillRect/>
          </a:stretch>
        </p:blipFill>
        <p:spPr>
          <a:xfrm>
            <a:off x="1175208" y="1343818"/>
            <a:ext cx="9841583" cy="4995155"/>
          </a:xfrm>
        </p:spPr>
      </p:pic>
    </p:spTree>
    <p:extLst>
      <p:ext uri="{BB962C8B-B14F-4D97-AF65-F5344CB8AC3E}">
        <p14:creationId xmlns:p14="http://schemas.microsoft.com/office/powerpoint/2010/main" val="295389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現在利用している技術</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図 6" descr="ロゴ, 会社名&#10;&#10;自動的に生成された説明">
            <a:extLst>
              <a:ext uri="{FF2B5EF4-FFF2-40B4-BE49-F238E27FC236}">
                <a16:creationId xmlns:a16="http://schemas.microsoft.com/office/drawing/2014/main" id="{FA06BDD1-85B1-0246-B299-47EB35F52CA3}"/>
              </a:ext>
            </a:extLst>
          </p:cNvPr>
          <p:cNvPicPr>
            <a:picLocks noChangeAspect="1"/>
          </p:cNvPicPr>
          <p:nvPr/>
        </p:nvPicPr>
        <p:blipFill>
          <a:blip r:embed="rId2"/>
          <a:stretch>
            <a:fillRect/>
          </a:stretch>
        </p:blipFill>
        <p:spPr>
          <a:xfrm>
            <a:off x="9341709" y="4883405"/>
            <a:ext cx="2869431" cy="1498590"/>
          </a:xfrm>
          <a:prstGeom prst="rect">
            <a:avLst/>
          </a:prstGeom>
        </p:spPr>
      </p:pic>
      <p:pic>
        <p:nvPicPr>
          <p:cNvPr id="11" name="図 10" descr="Web サイト が含まれている画像&#10;&#10;自動的に生成された説明">
            <a:extLst>
              <a:ext uri="{FF2B5EF4-FFF2-40B4-BE49-F238E27FC236}">
                <a16:creationId xmlns:a16="http://schemas.microsoft.com/office/drawing/2014/main" id="{DA7AC77C-5A05-1749-A26A-16A582C4BFBC}"/>
              </a:ext>
            </a:extLst>
          </p:cNvPr>
          <p:cNvPicPr>
            <a:picLocks noChangeAspect="1"/>
          </p:cNvPicPr>
          <p:nvPr/>
        </p:nvPicPr>
        <p:blipFill>
          <a:blip r:embed="rId3"/>
          <a:stretch>
            <a:fillRect/>
          </a:stretch>
        </p:blipFill>
        <p:spPr>
          <a:xfrm>
            <a:off x="6711798" y="4944643"/>
            <a:ext cx="2629911" cy="1426466"/>
          </a:xfrm>
          <a:prstGeom prst="rect">
            <a:avLst/>
          </a:prstGeom>
        </p:spPr>
      </p:pic>
      <p:pic>
        <p:nvPicPr>
          <p:cNvPr id="15" name="図 14" descr="ロゴ&#10;&#10;自動的に生成された説明">
            <a:extLst>
              <a:ext uri="{FF2B5EF4-FFF2-40B4-BE49-F238E27FC236}">
                <a16:creationId xmlns:a16="http://schemas.microsoft.com/office/drawing/2014/main" id="{EBFC6405-99BE-3747-B453-DEC3EFFCF68A}"/>
              </a:ext>
            </a:extLst>
          </p:cNvPr>
          <p:cNvPicPr>
            <a:picLocks noChangeAspect="1"/>
          </p:cNvPicPr>
          <p:nvPr/>
        </p:nvPicPr>
        <p:blipFill>
          <a:blip r:embed="rId4"/>
          <a:stretch>
            <a:fillRect/>
          </a:stretch>
        </p:blipFill>
        <p:spPr>
          <a:xfrm>
            <a:off x="1852227" y="4955529"/>
            <a:ext cx="1334116" cy="1426466"/>
          </a:xfrm>
          <a:prstGeom prst="rect">
            <a:avLst/>
          </a:prstGeom>
        </p:spPr>
      </p:pic>
      <p:pic>
        <p:nvPicPr>
          <p:cNvPr id="17" name="図 16" descr="ロゴ&#10;&#10;自動的に生成された説明">
            <a:extLst>
              <a:ext uri="{FF2B5EF4-FFF2-40B4-BE49-F238E27FC236}">
                <a16:creationId xmlns:a16="http://schemas.microsoft.com/office/drawing/2014/main" id="{B56888B1-00E7-BB43-BFB3-4B0351BAD4FB}"/>
              </a:ext>
            </a:extLst>
          </p:cNvPr>
          <p:cNvPicPr>
            <a:picLocks noChangeAspect="1"/>
          </p:cNvPicPr>
          <p:nvPr/>
        </p:nvPicPr>
        <p:blipFill>
          <a:blip r:embed="rId5"/>
          <a:stretch>
            <a:fillRect/>
          </a:stretch>
        </p:blipFill>
        <p:spPr>
          <a:xfrm>
            <a:off x="4727148" y="4958539"/>
            <a:ext cx="1984650" cy="1423456"/>
          </a:xfrm>
          <a:prstGeom prst="rect">
            <a:avLst/>
          </a:prstGeom>
        </p:spPr>
      </p:pic>
      <p:pic>
        <p:nvPicPr>
          <p:cNvPr id="19" name="図 18" descr="ロゴ が含まれている画像&#10;&#10;自動的に生成された説明">
            <a:extLst>
              <a:ext uri="{FF2B5EF4-FFF2-40B4-BE49-F238E27FC236}">
                <a16:creationId xmlns:a16="http://schemas.microsoft.com/office/drawing/2014/main" id="{F99A078B-A719-C341-AC2E-57C4D45CB224}"/>
              </a:ext>
            </a:extLst>
          </p:cNvPr>
          <p:cNvPicPr>
            <a:picLocks noChangeAspect="1"/>
          </p:cNvPicPr>
          <p:nvPr/>
        </p:nvPicPr>
        <p:blipFill>
          <a:blip r:embed="rId6"/>
          <a:stretch>
            <a:fillRect/>
          </a:stretch>
        </p:blipFill>
        <p:spPr>
          <a:xfrm>
            <a:off x="3195913" y="5045229"/>
            <a:ext cx="1521665" cy="1264131"/>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2E43E38E-536E-7242-BA59-3760AD3A3CC1}"/>
              </a:ext>
            </a:extLst>
          </p:cNvPr>
          <p:cNvPicPr>
            <a:picLocks noChangeAspect="1"/>
          </p:cNvPicPr>
          <p:nvPr/>
        </p:nvPicPr>
        <p:blipFill>
          <a:blip r:embed="rId7"/>
          <a:stretch>
            <a:fillRect/>
          </a:stretch>
        </p:blipFill>
        <p:spPr>
          <a:xfrm>
            <a:off x="330562" y="4908583"/>
            <a:ext cx="1521665" cy="1521665"/>
          </a:xfrm>
          <a:prstGeom prst="rect">
            <a:avLst/>
          </a:prstGeom>
        </p:spPr>
      </p:pic>
      <p:graphicFrame>
        <p:nvGraphicFramePr>
          <p:cNvPr id="18" name="表 4">
            <a:extLst>
              <a:ext uri="{FF2B5EF4-FFF2-40B4-BE49-F238E27FC236}">
                <a16:creationId xmlns:a16="http://schemas.microsoft.com/office/drawing/2014/main" id="{DD54B24A-8F3E-EE4D-9539-0AB15783DC7B}"/>
              </a:ext>
            </a:extLst>
          </p:cNvPr>
          <p:cNvGraphicFramePr>
            <a:graphicFrameLocks noGrp="1"/>
          </p:cNvGraphicFramePr>
          <p:nvPr>
            <p:extLst>
              <p:ext uri="{D42A27DB-BD31-4B8C-83A1-F6EECF244321}">
                <p14:modId xmlns:p14="http://schemas.microsoft.com/office/powerpoint/2010/main" val="949042613"/>
              </p:ext>
            </p:extLst>
          </p:nvPr>
        </p:nvGraphicFramePr>
        <p:xfrm>
          <a:off x="1333717" y="2283969"/>
          <a:ext cx="9731829" cy="2359451"/>
        </p:xfrm>
        <a:graphic>
          <a:graphicData uri="http://schemas.openxmlformats.org/drawingml/2006/table">
            <a:tbl>
              <a:tblPr firstRow="1" bandRow="1">
                <a:tableStyleId>{073A0DAA-6AF3-43AB-8588-CEC1D06C72B9}</a:tableStyleId>
              </a:tblPr>
              <a:tblGrid>
                <a:gridCol w="1953268">
                  <a:extLst>
                    <a:ext uri="{9D8B030D-6E8A-4147-A177-3AD203B41FA5}">
                      <a16:colId xmlns:a16="http://schemas.microsoft.com/office/drawing/2014/main" val="427051192"/>
                    </a:ext>
                  </a:extLst>
                </a:gridCol>
                <a:gridCol w="3236833">
                  <a:extLst>
                    <a:ext uri="{9D8B030D-6E8A-4147-A177-3AD203B41FA5}">
                      <a16:colId xmlns:a16="http://schemas.microsoft.com/office/drawing/2014/main" val="3654726055"/>
                    </a:ext>
                  </a:extLst>
                </a:gridCol>
                <a:gridCol w="2626814">
                  <a:extLst>
                    <a:ext uri="{9D8B030D-6E8A-4147-A177-3AD203B41FA5}">
                      <a16:colId xmlns:a16="http://schemas.microsoft.com/office/drawing/2014/main" val="681444685"/>
                    </a:ext>
                  </a:extLst>
                </a:gridCol>
                <a:gridCol w="1914914">
                  <a:extLst>
                    <a:ext uri="{9D8B030D-6E8A-4147-A177-3AD203B41FA5}">
                      <a16:colId xmlns:a16="http://schemas.microsoft.com/office/drawing/2014/main" val="129817944"/>
                    </a:ext>
                  </a:extLst>
                </a:gridCol>
              </a:tblGrid>
              <a:tr h="864809">
                <a:tc>
                  <a:txBody>
                    <a:bodyPr/>
                    <a:lstStyle/>
                    <a:p>
                      <a:pPr algn="ctr"/>
                      <a:r>
                        <a:rPr kumimoji="1" lang="ja-JP" altLang="en-US">
                          <a:solidFill>
                            <a:schemeClr val="tx1"/>
                          </a:solidFill>
                        </a:rPr>
                        <a:t>自動化ツール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仮想マシン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仮想化ソフトウェア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リポジトリ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50085191"/>
                  </a:ext>
                </a:extLst>
              </a:tr>
              <a:tr h="1494642">
                <a:tc>
                  <a:txBody>
                    <a:bodyPr/>
                    <a:lstStyle/>
                    <a:p>
                      <a:r>
                        <a:rPr kumimoji="1" lang="ja-JP" altLang="en-US" b="0"/>
                        <a:t>・</a:t>
                      </a:r>
                      <a:r>
                        <a:rPr kumimoji="1" lang="en-US" altLang="ja-JP" b="0" dirty="0"/>
                        <a:t>Ansible</a:t>
                      </a:r>
                    </a:p>
                    <a:p>
                      <a:r>
                        <a:rPr kumimoji="1" lang="ja-JP" altLang="en-US"/>
                        <a:t>・</a:t>
                      </a:r>
                      <a:r>
                        <a:rPr kumimoji="1" lang="en-US" altLang="ja-JP" dirty="0"/>
                        <a:t>Vagrant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err="1"/>
                        <a:t>VyOS</a:t>
                      </a:r>
                      <a:endParaRPr kumimoji="1" lang="en-US" altLang="ja-JP" dirty="0"/>
                    </a:p>
                    <a:p>
                      <a:r>
                        <a:rPr kumimoji="1" lang="ja-JP" altLang="en-US"/>
                        <a:t>・</a:t>
                      </a:r>
                      <a:r>
                        <a:rPr kumimoji="1" lang="en-US" altLang="ja-JP" dirty="0"/>
                        <a:t>Ubuntu</a:t>
                      </a:r>
                      <a:r>
                        <a:rPr kumimoji="1" lang="ja-JP" altLang="en-US"/>
                        <a:t>（</a:t>
                      </a:r>
                      <a:r>
                        <a:rPr kumimoji="1" lang="en" altLang="ja-JP" dirty="0"/>
                        <a:t>8.04.3 LTS</a:t>
                      </a:r>
                      <a:r>
                        <a:rPr kumimoji="1" lang="ja-JP" alt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VirtualBox</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GitHub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3537962"/>
                  </a:ext>
                </a:extLst>
              </a:tr>
            </a:tbl>
          </a:graphicData>
        </a:graphic>
      </p:graphicFrame>
    </p:spTree>
    <p:extLst>
      <p:ext uri="{BB962C8B-B14F-4D97-AF65-F5344CB8AC3E}">
        <p14:creationId xmlns:p14="http://schemas.microsoft.com/office/powerpoint/2010/main" val="366006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7648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5259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072230"/>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92797"/>
            <a:ext cx="10168128" cy="3816563"/>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6036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295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3664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2796587530"/>
              </p:ext>
            </p:extLst>
          </p:nvPr>
        </p:nvGraphicFramePr>
        <p:xfrm>
          <a:off x="611923" y="2264524"/>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Tree>
    <p:extLst>
      <p:ext uri="{BB962C8B-B14F-4D97-AF65-F5344CB8AC3E}">
        <p14:creationId xmlns:p14="http://schemas.microsoft.com/office/powerpoint/2010/main" val="27123343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735</Words>
  <Application>Microsoft Macintosh PowerPoint</Application>
  <PresentationFormat>ワイド画面</PresentationFormat>
  <Paragraphs>169</Paragraphs>
  <Slides>10</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vt:lpstr>
      <vt:lpstr>游ゴシック</vt:lpstr>
      <vt:lpstr>游ゴシック Light</vt:lpstr>
      <vt:lpstr>Arial</vt:lpstr>
      <vt:lpstr>Calibri</vt:lpstr>
      <vt:lpstr>Office テーマ</vt:lpstr>
      <vt:lpstr>中間報告</vt:lpstr>
      <vt:lpstr>テーマについて</vt:lpstr>
      <vt:lpstr>システムの構成図</vt:lpstr>
      <vt:lpstr>現在利用している技術</vt:lpstr>
      <vt:lpstr>システムのデモ</vt:lpstr>
      <vt:lpstr>実現できた機能</vt:lpstr>
      <vt:lpstr>現在の課題</vt:lpstr>
      <vt:lpstr>チームの役割</vt:lpstr>
      <vt:lpstr>今後の開発スケジュール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21</cp:revision>
  <dcterms:created xsi:type="dcterms:W3CDTF">2020-10-22T06:51:52Z</dcterms:created>
  <dcterms:modified xsi:type="dcterms:W3CDTF">2020-10-22T11:10:56Z</dcterms:modified>
</cp:coreProperties>
</file>