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8" r:id="rId3"/>
    <p:sldId id="266" r:id="rId4"/>
    <p:sldId id="276" r:id="rId5"/>
    <p:sldId id="279" r:id="rId6"/>
    <p:sldId id="273" r:id="rId7"/>
    <p:sldId id="272" r:id="rId8"/>
    <p:sldId id="267" r:id="rId9"/>
    <p:sldId id="283" r:id="rId10"/>
    <p:sldId id="282" r:id="rId11"/>
    <p:sldId id="261" r:id="rId12"/>
    <p:sldId id="259" r:id="rId13"/>
    <p:sldId id="262" r:id="rId14"/>
    <p:sldId id="271"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0"/>
    <p:restoredTop sz="64675"/>
  </p:normalViewPr>
  <p:slideViewPr>
    <p:cSldViewPr snapToGrid="0" snapToObjects="1">
      <p:cViewPr varScale="1">
        <p:scale>
          <a:sx n="95" d="100"/>
          <a:sy n="95" d="100"/>
        </p:scale>
        <p:origin x="2160" y="18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これから京都産業大学</a:t>
            </a:r>
            <a:r>
              <a:rPr kumimoji="1" lang="en-US" altLang="ja-JP" dirty="0"/>
              <a:t>, </a:t>
            </a:r>
            <a:r>
              <a:rPr kumimoji="1" lang="ja-JP" altLang="en-US"/>
              <a:t>チーム</a:t>
            </a:r>
            <a:r>
              <a:rPr kumimoji="1" lang="en-US" altLang="ja-JP" dirty="0" err="1"/>
              <a:t>goodluckfanfield</a:t>
            </a:r>
            <a:r>
              <a:rPr kumimoji="1" lang="ja-JP" altLang="en-US"/>
              <a:t>の中間報告を行います</a:t>
            </a:r>
            <a:r>
              <a:rPr kumimoji="1" lang="en-US" altLang="ja-JP" dirty="0"/>
              <a:t>. </a:t>
            </a:r>
            <a:r>
              <a:rPr kumimoji="1" lang="ja-JP" altLang="en-US"/>
              <a:t>よろしくおねがいします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a:t>
            </a:fld>
            <a:endParaRPr kumimoji="1" lang="ja-JP" altLang="en-US"/>
          </a:p>
        </p:txBody>
      </p:sp>
    </p:spTree>
    <p:extLst>
      <p:ext uri="{BB962C8B-B14F-4D97-AF65-F5344CB8AC3E}">
        <p14:creationId xmlns:p14="http://schemas.microsoft.com/office/powerpoint/2010/main" val="1732367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実装時に苦労したことについて報告します</a:t>
            </a:r>
            <a:r>
              <a:rPr kumimoji="1" lang="en-US" altLang="ja-JP" dirty="0"/>
              <a:t>.</a:t>
            </a:r>
          </a:p>
          <a:p>
            <a:r>
              <a:rPr kumimoji="1" lang="ja-JP" altLang="en-US"/>
              <a:t>最初に</a:t>
            </a:r>
            <a:r>
              <a:rPr kumimoji="1" lang="en-US" altLang="ja-JP" dirty="0"/>
              <a:t>Ansible</a:t>
            </a:r>
            <a:r>
              <a:rPr kumimoji="1" lang="ja-JP" altLang="en-US"/>
              <a:t>モジュールが正しく動作しないことがありました</a:t>
            </a:r>
            <a:r>
              <a:rPr kumimoji="1" lang="en-US" altLang="ja-JP" dirty="0"/>
              <a:t>. </a:t>
            </a:r>
            <a:r>
              <a:rPr kumimoji="1" lang="ja-JP" altLang="en-US"/>
              <a:t>主に</a:t>
            </a:r>
            <a:r>
              <a:rPr kumimoji="1" lang="en-US" altLang="ja-JP" dirty="0"/>
              <a:t>Copy, Fetch</a:t>
            </a:r>
            <a:r>
              <a:rPr kumimoji="1" lang="ja-JP" altLang="en-US"/>
              <a:t>などリモートとホストの間でファイルやデータをやり取りするモジュールが正しく動作しませんでした</a:t>
            </a:r>
            <a:r>
              <a:rPr kumimoji="1" lang="en-US" altLang="ja-JP" dirty="0"/>
              <a:t>.</a:t>
            </a:r>
          </a:p>
          <a:p>
            <a:r>
              <a:rPr kumimoji="1" lang="ja-JP" altLang="en-US"/>
              <a:t>結果的に</a:t>
            </a:r>
            <a:r>
              <a:rPr kumimoji="1" lang="en-US" altLang="ja-JP" dirty="0"/>
              <a:t>Copy</a:t>
            </a:r>
            <a:r>
              <a:rPr kumimoji="1" lang="ja-JP" altLang="en-US"/>
              <a:t>や</a:t>
            </a:r>
            <a:r>
              <a:rPr kumimoji="1" lang="en-US" altLang="ja-JP" dirty="0"/>
              <a:t>Fetch</a:t>
            </a:r>
            <a:r>
              <a:rPr kumimoji="1" lang="ja-JP" altLang="en-US"/>
              <a:t>というモジュールを利用するのではなく</a:t>
            </a:r>
            <a:r>
              <a:rPr kumimoji="1" lang="en-US" altLang="ja-JP" dirty="0"/>
              <a:t>, </a:t>
            </a:r>
            <a:r>
              <a:rPr kumimoji="1" lang="en-US" altLang="ja-JP" dirty="0" err="1"/>
              <a:t>VyOS</a:t>
            </a:r>
            <a:r>
              <a:rPr kumimoji="1" lang="ja-JP" altLang="en-US"/>
              <a:t>専用のモジュールを利用することになりましたが</a:t>
            </a:r>
            <a:r>
              <a:rPr kumimoji="1" lang="en-US" altLang="ja-JP" dirty="0"/>
              <a:t>, </a:t>
            </a:r>
            <a:r>
              <a:rPr kumimoji="1" lang="ja-JP" altLang="en-US"/>
              <a:t>この問題に対してはインベントリファイルの記述に利用する変数</a:t>
            </a:r>
            <a:r>
              <a:rPr kumimoji="1" lang="en-US" altLang="ja-JP" dirty="0"/>
              <a:t>, </a:t>
            </a:r>
            <a:r>
              <a:rPr kumimoji="1" lang="ja-JP" altLang="en-US"/>
              <a:t>定義を書き換えることで動作させることができました</a:t>
            </a:r>
            <a:r>
              <a:rPr kumimoji="1" lang="en-US" altLang="ja-JP" dirty="0"/>
              <a:t>.</a:t>
            </a:r>
          </a:p>
          <a:p>
            <a:r>
              <a:rPr kumimoji="1" lang="ja-JP" altLang="en-US"/>
              <a:t>次に立ち上げたばかりの</a:t>
            </a:r>
            <a:r>
              <a:rPr kumimoji="1" lang="en-US" altLang="ja-JP" dirty="0"/>
              <a:t>VM</a:t>
            </a:r>
            <a:r>
              <a:rPr kumimoji="1" lang="ja-JP" altLang="en-US"/>
              <a:t>間での</a:t>
            </a:r>
            <a:r>
              <a:rPr kumimoji="1" lang="en-US" altLang="ja-JP" dirty="0" err="1"/>
              <a:t>ssh</a:t>
            </a:r>
            <a:r>
              <a:rPr kumimoji="1" lang="ja-JP" altLang="en-US"/>
              <a:t>接続ができないという問題がありました</a:t>
            </a:r>
            <a:r>
              <a:rPr kumimoji="1" lang="en-US" altLang="ja-JP" dirty="0"/>
              <a:t>. </a:t>
            </a:r>
            <a:r>
              <a:rPr kumimoji="1" lang="ja-JP" altLang="en-US"/>
              <a:t>これは新しいホストに</a:t>
            </a:r>
            <a:r>
              <a:rPr kumimoji="1" lang="en-US" altLang="ja-JP" dirty="0" err="1"/>
              <a:t>ssh</a:t>
            </a:r>
            <a:r>
              <a:rPr kumimoji="1" lang="ja-JP" altLang="en-US"/>
              <a:t>接続する際</a:t>
            </a:r>
            <a:r>
              <a:rPr kumimoji="1" lang="en-US" altLang="ja-JP" dirty="0"/>
              <a:t>, </a:t>
            </a:r>
            <a:r>
              <a:rPr kumimoji="1" lang="ja-JP" altLang="en-US"/>
              <a:t>フィンガープリントという文字列を生成し</a:t>
            </a:r>
            <a:r>
              <a:rPr kumimoji="1" lang="en-US" altLang="ja-JP" dirty="0"/>
              <a:t>, </a:t>
            </a:r>
            <a:r>
              <a:rPr kumimoji="1" lang="ja-JP" altLang="en-US"/>
              <a:t>ホストと紐付けてファイルに記述するという設定が有効になっているからでした</a:t>
            </a:r>
            <a:r>
              <a:rPr kumimoji="1" lang="en-US" altLang="ja-JP" dirty="0"/>
              <a:t>. </a:t>
            </a:r>
            <a:r>
              <a:rPr kumimoji="1" lang="ja-JP" altLang="en-US"/>
              <a:t>この問題には</a:t>
            </a:r>
            <a:r>
              <a:rPr kumimoji="1" lang="en-US" altLang="ja-JP" dirty="0"/>
              <a:t>VM</a:t>
            </a:r>
            <a:r>
              <a:rPr kumimoji="1" lang="ja-JP" altLang="en-US"/>
              <a:t>を起動する際に</a:t>
            </a:r>
            <a:r>
              <a:rPr kumimoji="1" lang="en-US" altLang="ja-JP" dirty="0"/>
              <a:t>, </a:t>
            </a:r>
            <a:r>
              <a:rPr kumimoji="1" lang="ja-JP" altLang="en-US"/>
              <a:t>フィンガープリントを取得し追記するスクリプトを実行することで対応できました</a:t>
            </a:r>
            <a:r>
              <a:rPr kumimoji="1" lang="en-US" altLang="ja-JP" dirty="0"/>
              <a:t>.</a:t>
            </a:r>
          </a:p>
          <a:p>
            <a:r>
              <a:rPr kumimoji="1" lang="ja-JP" altLang="en-US"/>
              <a:t>最後にどこまでシステムを自動化するべきなのかの判断に迷うことがありました</a:t>
            </a:r>
            <a:r>
              <a:rPr kumimoji="1" lang="en-US" altLang="ja-JP" dirty="0"/>
              <a:t>.</a:t>
            </a:r>
          </a:p>
          <a:p>
            <a:r>
              <a:rPr kumimoji="1" lang="ja-JP" altLang="en-US"/>
              <a:t>これはシステムの処理を分割して</a:t>
            </a:r>
            <a:r>
              <a:rPr kumimoji="1" lang="en-US" altLang="ja-JP" dirty="0"/>
              <a:t>, </a:t>
            </a:r>
            <a:r>
              <a:rPr kumimoji="1" lang="ja-JP" altLang="en-US"/>
              <a:t>ユーザが設定できたほうが良い処理とそうでない処理を分けることで</a:t>
            </a:r>
            <a:r>
              <a:rPr kumimoji="1" lang="en-US" altLang="ja-JP" dirty="0"/>
              <a:t>, </a:t>
            </a:r>
            <a:r>
              <a:rPr kumimoji="1" lang="ja-JP" altLang="en-US"/>
              <a:t>判断することにしました</a:t>
            </a:r>
            <a:r>
              <a:rPr kumimoji="1" lang="en-US" altLang="ja-JP" dirty="0"/>
              <a:t>.</a:t>
            </a:r>
          </a:p>
          <a:p>
            <a:r>
              <a:rPr kumimoji="1" lang="ja-JP" altLang="en-US"/>
              <a:t>例えばバックアップ機能では</a:t>
            </a:r>
            <a:r>
              <a:rPr kumimoji="1" lang="en-US" altLang="ja-JP" dirty="0"/>
              <a:t>, </a:t>
            </a:r>
            <a:r>
              <a:rPr kumimoji="1" lang="ja-JP" altLang="en-US"/>
              <a:t>サーバに保存された設定ファイルを</a:t>
            </a:r>
            <a:r>
              <a:rPr kumimoji="1" lang="en-US" altLang="ja-JP" dirty="0"/>
              <a:t>GitHub</a:t>
            </a:r>
            <a:r>
              <a:rPr kumimoji="1" lang="ja-JP" altLang="en-US"/>
              <a:t>にアップロードするようにしているのですが</a:t>
            </a:r>
            <a:r>
              <a:rPr kumimoji="1" lang="en-US" altLang="ja-JP" dirty="0"/>
              <a:t>, </a:t>
            </a:r>
            <a:r>
              <a:rPr kumimoji="1" lang="ja-JP" altLang="en-US"/>
              <a:t>リポジトリの登録などはユーザが自分で作成したものを登録できた方が良いので</a:t>
            </a:r>
            <a:r>
              <a:rPr kumimoji="1" lang="en-US" altLang="ja-JP" dirty="0"/>
              <a:t>, </a:t>
            </a:r>
            <a:r>
              <a:rPr kumimoji="1" lang="ja-JP" altLang="en-US"/>
              <a:t>自動化しませんでした</a:t>
            </a:r>
            <a:r>
              <a:rPr kumimoji="1" lang="en-US" altLang="ja-JP" dirty="0"/>
              <a:t>. </a:t>
            </a:r>
            <a:r>
              <a:rPr kumimoji="1" lang="ja-JP" altLang="en-US"/>
              <a:t>以上が</a:t>
            </a:r>
            <a:r>
              <a:rPr kumimoji="1" lang="en-US" altLang="ja-JP" dirty="0"/>
              <a:t>, </a:t>
            </a:r>
            <a:r>
              <a:rPr kumimoji="1" lang="ja-JP" altLang="en-US"/>
              <a:t>実装時に苦労したことです</a:t>
            </a:r>
            <a:r>
              <a:rPr kumimoji="1" lang="en-US" altLang="ja-JP" dirty="0"/>
              <a:t>.</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10</a:t>
            </a:fld>
            <a:endParaRPr kumimoji="1" lang="ja-JP" altLang="en-US"/>
          </a:p>
        </p:txBody>
      </p:sp>
    </p:spTree>
    <p:extLst>
      <p:ext uri="{BB962C8B-B14F-4D97-AF65-F5344CB8AC3E}">
        <p14:creationId xmlns:p14="http://schemas.microsoft.com/office/powerpoint/2010/main" val="1424727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次に現在の課題についてです</a:t>
            </a:r>
            <a:r>
              <a:rPr kumimoji="1" lang="en-US" altLang="ja-JP" dirty="0"/>
              <a:t>.</a:t>
            </a:r>
          </a:p>
          <a:p>
            <a:r>
              <a:rPr kumimoji="1" lang="ja-JP" altLang="en-US"/>
              <a:t>検討していることとして</a:t>
            </a:r>
            <a:r>
              <a:rPr kumimoji="1" lang="en-US" altLang="ja-JP" dirty="0"/>
              <a:t>, </a:t>
            </a:r>
            <a:r>
              <a:rPr kumimoji="1" lang="ja-JP" altLang="en-US"/>
              <a:t>小規模といえどもネットワークを構築するためには複数台の</a:t>
            </a:r>
            <a:r>
              <a:rPr kumimoji="1" lang="en-US" altLang="ja-JP" dirty="0"/>
              <a:t>VM</a:t>
            </a:r>
            <a:r>
              <a:rPr kumimoji="1" lang="ja-JP" altLang="en-US"/>
              <a:t>が必要です</a:t>
            </a:r>
            <a:r>
              <a:rPr kumimoji="1" lang="en-US" altLang="ja-JP" dirty="0"/>
              <a:t>. </a:t>
            </a:r>
            <a:r>
              <a:rPr kumimoji="1" lang="ja-JP" altLang="en-US"/>
              <a:t>それらを構築するための仮想化ソフトウェアを選択することです。現状小規模なネットワークを構築するのであれば、</a:t>
            </a:r>
            <a:r>
              <a:rPr kumimoji="1" lang="en-US" altLang="ja-JP" dirty="0" err="1"/>
              <a:t>ViirtualBox</a:t>
            </a:r>
            <a:r>
              <a:rPr kumimoji="1" lang="ja-JP" altLang="en-US"/>
              <a:t>が扱いやすいと考えております。</a:t>
            </a:r>
            <a:endParaRPr kumimoji="1" lang="en-US" altLang="ja-JP" dirty="0"/>
          </a:p>
          <a:p>
            <a:endParaRPr kumimoji="1" lang="en-US" altLang="ja-JP" dirty="0"/>
          </a:p>
          <a:p>
            <a:r>
              <a:rPr kumimoji="1" lang="ja-JP" altLang="en-US"/>
              <a:t>そのほかにも複数台の</a:t>
            </a:r>
            <a:r>
              <a:rPr kumimoji="1" lang="en-US" altLang="ja-JP" dirty="0"/>
              <a:t>VM</a:t>
            </a:r>
            <a:r>
              <a:rPr kumimoji="1" lang="ja-JP" altLang="en-US"/>
              <a:t>の管理方法について、管理用のサーバを</a:t>
            </a:r>
            <a:r>
              <a:rPr kumimoji="1" lang="en-US" altLang="ja-JP" dirty="0"/>
              <a:t>Ubuntu</a:t>
            </a:r>
            <a:r>
              <a:rPr kumimoji="1" lang="ja-JP" altLang="en-US"/>
              <a:t>を用いて作成し、全ての</a:t>
            </a:r>
            <a:r>
              <a:rPr kumimoji="1" lang="en-US" altLang="ja-JP" dirty="0"/>
              <a:t>VM</a:t>
            </a:r>
            <a:r>
              <a:rPr kumimoji="1" lang="ja-JP" altLang="en-US"/>
              <a:t>に接続できるようにすることを考えています。</a:t>
            </a:r>
            <a:endParaRPr kumimoji="1" lang="en-US" altLang="ja-JP" dirty="0"/>
          </a:p>
          <a:p>
            <a:endParaRPr kumimoji="1" lang="en-US" altLang="ja-JP" dirty="0"/>
          </a:p>
          <a:p>
            <a:r>
              <a:rPr kumimoji="1" lang="ja-JP" altLang="en-US"/>
              <a:t>さらに時間があれば、ユーザがより使いやすくなるような</a:t>
            </a:r>
            <a:r>
              <a:rPr kumimoji="1" lang="en-US" altLang="ja-JP" dirty="0"/>
              <a:t>GUI</a:t>
            </a:r>
            <a:r>
              <a:rPr kumimoji="1" lang="ja-JP" altLang="en-US"/>
              <a:t>についても実装したいと考えています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11</a:t>
            </a:fld>
            <a:endParaRPr kumimoji="1" lang="ja-JP" altLang="en-US"/>
          </a:p>
        </p:txBody>
      </p:sp>
    </p:spTree>
    <p:extLst>
      <p:ext uri="{BB962C8B-B14F-4D97-AF65-F5344CB8AC3E}">
        <p14:creationId xmlns:p14="http://schemas.microsoft.com/office/powerpoint/2010/main" val="3112745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次にチームの役割についてです</a:t>
            </a:r>
            <a:r>
              <a:rPr kumimoji="1" lang="en-US" altLang="ja-JP" dirty="0"/>
              <a:t>.</a:t>
            </a:r>
          </a:p>
          <a:p>
            <a:r>
              <a:rPr kumimoji="1" lang="ja-JP" altLang="en-US"/>
              <a:t>吉田はネットワーク構築機能を中心に</a:t>
            </a:r>
            <a:r>
              <a:rPr kumimoji="1" lang="en-US" altLang="ja-JP" dirty="0"/>
              <a:t>, </a:t>
            </a:r>
            <a:r>
              <a:rPr kumimoji="1" lang="ja-JP" altLang="en-US"/>
              <a:t>本日紹介したバックアップ・リストア機能の改善</a:t>
            </a:r>
            <a:r>
              <a:rPr kumimoji="1" lang="en-US" altLang="ja-JP" dirty="0"/>
              <a:t>, </a:t>
            </a:r>
            <a:r>
              <a:rPr kumimoji="1" lang="ja-JP" altLang="en-US"/>
              <a:t>機能検証を行っていきます</a:t>
            </a:r>
            <a:r>
              <a:rPr kumimoji="1" lang="en-US" altLang="ja-JP" dirty="0"/>
              <a:t>.</a:t>
            </a:r>
          </a:p>
          <a:p>
            <a:r>
              <a:rPr kumimoji="1" lang="ja-JP" altLang="en-US"/>
              <a:t>内輪はシステムを操作</a:t>
            </a:r>
            <a:r>
              <a:rPr kumimoji="1" lang="en-US" altLang="ja-JP" dirty="0"/>
              <a:t>, </a:t>
            </a:r>
            <a:r>
              <a:rPr kumimoji="1" lang="ja-JP" altLang="en-US"/>
              <a:t>監視することのできる</a:t>
            </a:r>
            <a:r>
              <a:rPr kumimoji="1" lang="en-US" altLang="ja-JP" dirty="0"/>
              <a:t>GUI</a:t>
            </a:r>
            <a:r>
              <a:rPr kumimoji="1" lang="ja-JP" altLang="en-US"/>
              <a:t>の実装を中心に</a:t>
            </a:r>
            <a:r>
              <a:rPr kumimoji="1" lang="en-US" altLang="ja-JP" dirty="0"/>
              <a:t>, </a:t>
            </a:r>
            <a:r>
              <a:rPr kumimoji="1" lang="ja-JP" altLang="en-US"/>
              <a:t>機能検証</a:t>
            </a:r>
            <a:r>
              <a:rPr kumimoji="1" lang="en-US" altLang="ja-JP" dirty="0"/>
              <a:t>, </a:t>
            </a:r>
            <a:r>
              <a:rPr kumimoji="1" lang="ja-JP" altLang="en-US"/>
              <a:t>資料の作成を行っていきます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12</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次に今後の開発スケジュールについてです</a:t>
            </a:r>
            <a:r>
              <a:rPr kumimoji="1" lang="en-US" altLang="ja-JP" dirty="0"/>
              <a:t>. 11</a:t>
            </a:r>
            <a:r>
              <a:rPr kumimoji="1" lang="ja-JP" altLang="en-US"/>
              <a:t>月中に複数の</a:t>
            </a:r>
            <a:r>
              <a:rPr kumimoji="1" lang="en-US" altLang="ja-JP" dirty="0"/>
              <a:t>VM</a:t>
            </a:r>
            <a:r>
              <a:rPr kumimoji="1" lang="ja-JP" altLang="en-US"/>
              <a:t>を利用したネットワークの構築機能</a:t>
            </a:r>
            <a:r>
              <a:rPr kumimoji="1" lang="en-US" altLang="ja-JP" dirty="0"/>
              <a:t>, </a:t>
            </a:r>
            <a:r>
              <a:rPr kumimoji="1" lang="ja-JP" altLang="en-US"/>
              <a:t>それらを操作</a:t>
            </a:r>
            <a:r>
              <a:rPr kumimoji="1" lang="en-US" altLang="ja-JP" dirty="0"/>
              <a:t>, </a:t>
            </a:r>
            <a:r>
              <a:rPr kumimoji="1" lang="ja-JP" altLang="en-US"/>
              <a:t>監視できるような</a:t>
            </a:r>
            <a:r>
              <a:rPr kumimoji="1" lang="en-US" altLang="ja-JP" dirty="0"/>
              <a:t>GUI</a:t>
            </a:r>
            <a:r>
              <a:rPr kumimoji="1" lang="ja-JP" altLang="en-US"/>
              <a:t>の実装を目指します</a:t>
            </a:r>
            <a:r>
              <a:rPr kumimoji="1" lang="en-US" altLang="ja-JP" dirty="0"/>
              <a:t>. </a:t>
            </a:r>
          </a:p>
          <a:p>
            <a:r>
              <a:rPr kumimoji="1" lang="en-US" altLang="ja-JP" dirty="0"/>
              <a:t>12</a:t>
            </a:r>
            <a:r>
              <a:rPr kumimoji="1" lang="ja-JP" altLang="en-US"/>
              <a:t>月中は</a:t>
            </a:r>
            <a:r>
              <a:rPr kumimoji="1" lang="en-US" altLang="ja-JP" dirty="0"/>
              <a:t> </a:t>
            </a:r>
            <a:r>
              <a:rPr kumimoji="1" lang="ja-JP" altLang="en-US"/>
              <a:t>一旦開発としてはストップし</a:t>
            </a:r>
            <a:r>
              <a:rPr kumimoji="1" lang="en-US" altLang="ja-JP" dirty="0"/>
              <a:t>, </a:t>
            </a:r>
            <a:r>
              <a:rPr kumimoji="1" lang="ja-JP" altLang="en-US"/>
              <a:t>定期的なミーティングを通して現在まで開発してきたシステムの見直しを行うつもりです</a:t>
            </a:r>
            <a:r>
              <a:rPr kumimoji="1" lang="en-US" altLang="ja-JP" dirty="0"/>
              <a:t>.</a:t>
            </a:r>
          </a:p>
          <a:p>
            <a:r>
              <a:rPr kumimoji="1" lang="en-US" altLang="ja-JP" dirty="0"/>
              <a:t>1</a:t>
            </a:r>
            <a:r>
              <a:rPr kumimoji="1" lang="ja-JP" altLang="en-US"/>
              <a:t>月から開発を再開し</a:t>
            </a:r>
            <a:r>
              <a:rPr kumimoji="1" lang="en-US" altLang="ja-JP" dirty="0"/>
              <a:t>, </a:t>
            </a:r>
            <a:r>
              <a:rPr kumimoji="1" lang="ja-JP" altLang="en-US"/>
              <a:t>同時にシステムのテストを行っていく予定です</a:t>
            </a:r>
            <a:r>
              <a:rPr kumimoji="1" lang="en-US" altLang="ja-JP" dirty="0"/>
              <a:t>.</a:t>
            </a:r>
          </a:p>
          <a:p>
            <a:r>
              <a:rPr kumimoji="1" lang="ja-JP" altLang="en-US"/>
              <a:t>そして</a:t>
            </a:r>
            <a:r>
              <a:rPr kumimoji="1" lang="en-US" altLang="ja-JP" dirty="0"/>
              <a:t>, 2</a:t>
            </a:r>
            <a:r>
              <a:rPr kumimoji="1" lang="ja-JP" altLang="en-US"/>
              <a:t>月からプログラミングコンテストまで</a:t>
            </a:r>
            <a:r>
              <a:rPr kumimoji="1" lang="en-US" altLang="ja-JP" dirty="0"/>
              <a:t>, </a:t>
            </a:r>
            <a:r>
              <a:rPr kumimoji="1" lang="ja-JP" altLang="en-US"/>
              <a:t>資料・デモの作成</a:t>
            </a:r>
            <a:r>
              <a:rPr kumimoji="1" lang="en-US" altLang="ja-JP" dirty="0"/>
              <a:t>, </a:t>
            </a:r>
            <a:r>
              <a:rPr kumimoji="1" lang="ja-JP" altLang="en-US"/>
              <a:t>最終確認を行います</a:t>
            </a:r>
            <a:r>
              <a:rPr kumimoji="1" lang="en-US" altLang="ja-JP" dirty="0"/>
              <a:t>. </a:t>
            </a:r>
            <a:r>
              <a:rPr kumimoji="1" lang="ja-JP" altLang="en-US"/>
              <a:t>以上が今後の開発スケジュールになります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13</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14</a:t>
            </a:fld>
            <a:endParaRPr kumimoji="1" lang="ja-JP" altLang="en-US"/>
          </a:p>
        </p:txBody>
      </p:sp>
    </p:spTree>
    <p:extLst>
      <p:ext uri="{BB962C8B-B14F-4D97-AF65-F5344CB8AC3E}">
        <p14:creationId xmlns:p14="http://schemas.microsoft.com/office/powerpoint/2010/main" val="4118473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15</a:t>
            </a:fld>
            <a:endParaRPr kumimoji="1" lang="ja-JP" altLang="en-US"/>
          </a:p>
        </p:txBody>
      </p:sp>
    </p:spTree>
    <p:extLst>
      <p:ext uri="{BB962C8B-B14F-4D97-AF65-F5344CB8AC3E}">
        <p14:creationId xmlns:p14="http://schemas.microsoft.com/office/powerpoint/2010/main" val="217957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2</a:t>
            </a:fld>
            <a:endParaRPr kumimoji="1" lang="ja-JP" altLang="en-US"/>
          </a:p>
        </p:txBody>
      </p:sp>
    </p:spTree>
    <p:extLst>
      <p:ext uri="{BB962C8B-B14F-4D97-AF65-F5344CB8AC3E}">
        <p14:creationId xmlns:p14="http://schemas.microsoft.com/office/powerpoint/2010/main" val="214822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最初にテーマについて説明します</a:t>
            </a:r>
            <a:r>
              <a:rPr kumimoji="1" lang="en-US" altLang="ja-JP" dirty="0"/>
              <a:t>.</a:t>
            </a:r>
          </a:p>
          <a:p>
            <a:r>
              <a:rPr kumimoji="1" lang="ja-JP" altLang="en-US"/>
              <a:t>現在のテーマは</a:t>
            </a:r>
            <a:r>
              <a:rPr kumimoji="1" lang="en-US" altLang="ja-JP" dirty="0"/>
              <a:t>, </a:t>
            </a:r>
            <a:r>
              <a:rPr kumimoji="1" lang="ja-JP" altLang="en-US"/>
              <a:t>ルーティングプロトコル学習用のネットワークを簡単に構築し</a:t>
            </a:r>
            <a:r>
              <a:rPr kumimoji="1" lang="en-US" altLang="ja-JP" dirty="0"/>
              <a:t>, </a:t>
            </a:r>
            <a:r>
              <a:rPr kumimoji="1" lang="ja-JP" altLang="en-US"/>
              <a:t>設定のミスがあってもすぐにやり直すことが可能なシステムの構築です</a:t>
            </a:r>
            <a:r>
              <a:rPr kumimoji="1" lang="en-US" altLang="ja-JP" dirty="0"/>
              <a:t>.</a:t>
            </a:r>
          </a:p>
          <a:p>
            <a:r>
              <a:rPr kumimoji="1" lang="ja-JP" altLang="en-US"/>
              <a:t>テーマを選んだ背景として</a:t>
            </a:r>
            <a:r>
              <a:rPr kumimoji="1" lang="en-US" altLang="ja-JP" dirty="0"/>
              <a:t>, </a:t>
            </a:r>
            <a:r>
              <a:rPr kumimoji="1" lang="ja-JP" altLang="en-US"/>
              <a:t>学習用の小規模なネットワークをできるだけ手数をかけずに構築したいのと</a:t>
            </a:r>
            <a:r>
              <a:rPr kumimoji="1" lang="en-US" altLang="ja-JP" dirty="0"/>
              <a:t>, </a:t>
            </a:r>
            <a:r>
              <a:rPr kumimoji="1" lang="ja-JP" altLang="en-US"/>
              <a:t>ネットワークの設定ミスがあった際にすぐに前の状態を戻せるようにしたいという理由です</a:t>
            </a:r>
            <a:r>
              <a:rPr kumimoji="1" lang="en-US" altLang="ja-JP" dirty="0"/>
              <a:t>.</a:t>
            </a:r>
          </a:p>
          <a:p>
            <a:r>
              <a:rPr kumimoji="1" lang="ja-JP" altLang="en-US"/>
              <a:t>テーマの対象者の想定としては</a:t>
            </a:r>
            <a:r>
              <a:rPr kumimoji="1" lang="en-US" altLang="ja-JP" dirty="0"/>
              <a:t>, </a:t>
            </a:r>
            <a:r>
              <a:rPr kumimoji="1" lang="ja-JP" altLang="en-US"/>
              <a:t>小規模な構成からルーティングプロトコルの挙動を学習したい人を考えています</a:t>
            </a:r>
            <a:r>
              <a:rPr kumimoji="1" lang="en-US" altLang="ja-JP" dirty="0"/>
              <a:t>. </a:t>
            </a:r>
            <a:r>
              <a:rPr kumimoji="1" lang="ja-JP" altLang="en-US"/>
              <a:t>研究というよりも</a:t>
            </a:r>
            <a:r>
              <a:rPr kumimoji="1" lang="en-US" altLang="ja-JP" dirty="0"/>
              <a:t>, </a:t>
            </a:r>
            <a:r>
              <a:rPr kumimoji="1" lang="ja-JP" altLang="en-US"/>
              <a:t>ネットワークの前提知識の学習に利用されることを想定しています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3</a:t>
            </a:fld>
            <a:endParaRPr kumimoji="1" lang="ja-JP" altLang="en-US"/>
          </a:p>
        </p:txBody>
      </p:sp>
    </p:spTree>
    <p:extLst>
      <p:ext uri="{BB962C8B-B14F-4D97-AF65-F5344CB8AC3E}">
        <p14:creationId xmlns:p14="http://schemas.microsoft.com/office/powerpoint/2010/main" val="56838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次にシステムの要件について説明します</a:t>
            </a:r>
            <a:r>
              <a:rPr kumimoji="1" lang="en-US" altLang="ja-JP" dirty="0"/>
              <a:t>.</a:t>
            </a:r>
          </a:p>
          <a:p>
            <a:r>
              <a:rPr kumimoji="1" lang="en-US" altLang="ja-JP" dirty="0"/>
              <a:t>VM</a:t>
            </a:r>
            <a:r>
              <a:rPr kumimoji="1" lang="ja-JP" altLang="en-US"/>
              <a:t>の起動</a:t>
            </a:r>
            <a:r>
              <a:rPr kumimoji="1" lang="en-US" altLang="ja-JP" dirty="0"/>
              <a:t>, </a:t>
            </a:r>
            <a:r>
              <a:rPr kumimoji="1" lang="ja-JP" altLang="en-US"/>
              <a:t>インタフェースの設定</a:t>
            </a:r>
            <a:r>
              <a:rPr kumimoji="1" lang="en-US" altLang="ja-JP" dirty="0"/>
              <a:t>, </a:t>
            </a:r>
            <a:r>
              <a:rPr kumimoji="1" lang="ja-JP" altLang="en-US"/>
              <a:t>必要なソフトウェアの設定といったネットワークの構築に必要な手順を数コマンドで行うことができるという要件には</a:t>
            </a:r>
            <a:r>
              <a:rPr kumimoji="1" lang="en-US" altLang="ja-JP" dirty="0"/>
              <a:t>,</a:t>
            </a:r>
          </a:p>
          <a:p>
            <a:r>
              <a:rPr kumimoji="1" lang="en-US" altLang="ja-JP" dirty="0"/>
              <a:t>VAGRANT</a:t>
            </a:r>
            <a:r>
              <a:rPr kumimoji="1" lang="ja-JP" altLang="en-US"/>
              <a:t>と</a:t>
            </a:r>
            <a:r>
              <a:rPr kumimoji="1" lang="en-US" altLang="ja-JP" dirty="0"/>
              <a:t>VirtualBox</a:t>
            </a:r>
            <a:r>
              <a:rPr kumimoji="1" lang="ja-JP" altLang="en-US"/>
              <a:t>を利用しました</a:t>
            </a:r>
            <a:r>
              <a:rPr kumimoji="1" lang="en-US" altLang="ja-JP" dirty="0"/>
              <a:t>.</a:t>
            </a:r>
          </a:p>
          <a:p>
            <a:r>
              <a:rPr kumimoji="1" lang="ja-JP" altLang="en-US"/>
              <a:t>任意のタイミングでネットワーク機器の設定のバックアップファイルを作成</a:t>
            </a:r>
            <a:r>
              <a:rPr kumimoji="1" lang="en-US" altLang="ja-JP" dirty="0"/>
              <a:t>, </a:t>
            </a:r>
            <a:r>
              <a:rPr kumimoji="1" lang="ja-JP" altLang="en-US"/>
              <a:t>差分を取りながら保存する</a:t>
            </a:r>
            <a:r>
              <a:rPr kumimoji="1" lang="en-US" altLang="ja-JP" dirty="0"/>
              <a:t>, </a:t>
            </a:r>
            <a:r>
              <a:rPr kumimoji="1" lang="ja-JP" altLang="en-US"/>
              <a:t>これらの手順を数コマンドで行うことができるという要件には</a:t>
            </a:r>
            <a:r>
              <a:rPr kumimoji="1" lang="en-US" altLang="ja-JP" dirty="0"/>
              <a:t>,</a:t>
            </a:r>
          </a:p>
          <a:p>
            <a:r>
              <a:rPr kumimoji="1" lang="en-US" altLang="ja-JP" dirty="0"/>
              <a:t>Ansible</a:t>
            </a:r>
            <a:r>
              <a:rPr kumimoji="1" lang="ja-JP" altLang="en-US"/>
              <a:t>と</a:t>
            </a:r>
            <a:r>
              <a:rPr kumimoji="1" lang="en-US" altLang="ja-JP" dirty="0" err="1"/>
              <a:t>github</a:t>
            </a:r>
            <a:r>
              <a:rPr kumimoji="1" lang="ja-JP" altLang="en-US"/>
              <a:t>を利用しました</a:t>
            </a:r>
            <a:r>
              <a:rPr kumimoji="1" lang="en-US" altLang="ja-JP" dirty="0"/>
              <a:t>.</a:t>
            </a:r>
          </a:p>
          <a:p>
            <a:r>
              <a:rPr kumimoji="1" lang="ja-JP" altLang="en-US"/>
              <a:t>保存したバックアップファイルからコマンド一つで設定を復元することができるという要件には</a:t>
            </a:r>
            <a:r>
              <a:rPr kumimoji="1" lang="en-US" altLang="ja-JP" dirty="0"/>
              <a:t>,</a:t>
            </a:r>
          </a:p>
          <a:p>
            <a:r>
              <a:rPr kumimoji="1" lang="en-US" altLang="ja-JP" dirty="0"/>
              <a:t>Ansible</a:t>
            </a:r>
            <a:r>
              <a:rPr kumimoji="1" lang="ja-JP" altLang="en-US"/>
              <a:t>を利用しました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4</a:t>
            </a:fld>
            <a:endParaRPr kumimoji="1" lang="ja-JP" altLang="en-US"/>
          </a:p>
        </p:txBody>
      </p:sp>
    </p:spTree>
    <p:extLst>
      <p:ext uri="{BB962C8B-B14F-4D97-AF65-F5344CB8AC3E}">
        <p14:creationId xmlns:p14="http://schemas.microsoft.com/office/powerpoint/2010/main" val="358528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システムの構成図と基本的な動作について解説します</a:t>
            </a:r>
            <a:r>
              <a:rPr kumimoji="1" lang="en-US" altLang="ja-JP" dirty="0"/>
              <a:t>. </a:t>
            </a:r>
            <a:r>
              <a:rPr kumimoji="1" lang="ja-JP" altLang="en-US"/>
              <a:t>最初にホストが</a:t>
            </a:r>
            <a:r>
              <a:rPr kumimoji="1" lang="en-US" altLang="ja-JP" dirty="0"/>
              <a:t>VAGRANT</a:t>
            </a:r>
            <a:r>
              <a:rPr kumimoji="1" lang="ja-JP" altLang="en-US"/>
              <a:t>に命令を行います</a:t>
            </a:r>
            <a:r>
              <a:rPr kumimoji="1" lang="en-US" altLang="ja-JP" dirty="0"/>
              <a:t>. </a:t>
            </a:r>
          </a:p>
          <a:p>
            <a:r>
              <a:rPr kumimoji="1" lang="ja-JP" altLang="en-US"/>
              <a:t>すると</a:t>
            </a:r>
            <a:r>
              <a:rPr kumimoji="1" lang="en-US" altLang="ja-JP" dirty="0"/>
              <a:t>VAGRANT</a:t>
            </a:r>
            <a:r>
              <a:rPr kumimoji="1" lang="ja-JP" altLang="en-US"/>
              <a:t>が予め作成された</a:t>
            </a:r>
            <a:r>
              <a:rPr kumimoji="1" lang="en-US" altLang="ja-JP" dirty="0" err="1"/>
              <a:t>Vagrantfile</a:t>
            </a:r>
            <a:r>
              <a:rPr kumimoji="1" lang="ja-JP" altLang="en-US"/>
              <a:t>をもとに</a:t>
            </a:r>
            <a:r>
              <a:rPr kumimoji="1" lang="en-US" altLang="ja-JP" dirty="0"/>
              <a:t>VirtualBox</a:t>
            </a:r>
            <a:r>
              <a:rPr kumimoji="1" lang="ja-JP" altLang="en-US"/>
              <a:t>上に</a:t>
            </a:r>
            <a:r>
              <a:rPr kumimoji="1" lang="en-US" altLang="ja-JP" dirty="0"/>
              <a:t>VM</a:t>
            </a:r>
            <a:r>
              <a:rPr kumimoji="1" lang="ja-JP" altLang="en-US"/>
              <a:t>を作成</a:t>
            </a:r>
            <a:r>
              <a:rPr kumimoji="1" lang="en-US" altLang="ja-JP" dirty="0"/>
              <a:t>, </a:t>
            </a:r>
            <a:r>
              <a:rPr kumimoji="1" lang="ja-JP" altLang="en-US"/>
              <a:t>インタフェースの設定</a:t>
            </a:r>
            <a:r>
              <a:rPr kumimoji="1" lang="en-US" altLang="ja-JP" dirty="0"/>
              <a:t>, </a:t>
            </a:r>
            <a:r>
              <a:rPr kumimoji="1" lang="ja-JP" altLang="en-US"/>
              <a:t>必要なソフトウェアのインストールを行います</a:t>
            </a:r>
            <a:r>
              <a:rPr kumimoji="1" lang="en-US" altLang="ja-JP" dirty="0"/>
              <a:t>.</a:t>
            </a:r>
          </a:p>
          <a:p>
            <a:r>
              <a:rPr kumimoji="1" lang="en-US" altLang="ja-JP" dirty="0"/>
              <a:t>Vagrant</a:t>
            </a:r>
            <a:r>
              <a:rPr kumimoji="1" lang="ja-JP" altLang="en-US"/>
              <a:t>はホストが</a:t>
            </a:r>
            <a:r>
              <a:rPr kumimoji="1" lang="en-US" altLang="ja-JP" dirty="0"/>
              <a:t>VM</a:t>
            </a:r>
            <a:r>
              <a:rPr kumimoji="1" lang="ja-JP" altLang="en-US"/>
              <a:t>にアクセスするための設定も行ってくれるので</a:t>
            </a:r>
            <a:r>
              <a:rPr kumimoji="1" lang="en-US" altLang="ja-JP" dirty="0"/>
              <a:t>, </a:t>
            </a:r>
            <a:r>
              <a:rPr kumimoji="1" lang="ja-JP" altLang="en-US"/>
              <a:t>環境の構築としてはこの手順だけで完了となります</a:t>
            </a:r>
            <a:r>
              <a:rPr kumimoji="1" lang="en-US" altLang="ja-JP" dirty="0"/>
              <a:t>.</a:t>
            </a:r>
          </a:p>
          <a:p>
            <a:r>
              <a:rPr kumimoji="1" lang="ja-JP" altLang="en-US"/>
              <a:t>次にホストはルータを管理するためのサーバに接続します</a:t>
            </a:r>
            <a:r>
              <a:rPr kumimoji="1" lang="en-US" altLang="ja-JP" dirty="0"/>
              <a:t>. </a:t>
            </a:r>
            <a:r>
              <a:rPr kumimoji="1" lang="ja-JP" altLang="en-US"/>
              <a:t>ここからルータに対してバックアップとリストアの命令を行うことができます</a:t>
            </a:r>
            <a:r>
              <a:rPr kumimoji="1" lang="en-US" altLang="ja-JP" dirty="0"/>
              <a:t>.</a:t>
            </a:r>
          </a:p>
          <a:p>
            <a:r>
              <a:rPr kumimoji="1" lang="ja-JP" altLang="en-US"/>
              <a:t>バックアップについて</a:t>
            </a:r>
            <a:r>
              <a:rPr kumimoji="1" lang="en-US" altLang="ja-JP" dirty="0"/>
              <a:t>, </a:t>
            </a:r>
            <a:r>
              <a:rPr kumimoji="1" lang="ja-JP" altLang="en-US"/>
              <a:t>予めサーバにインストールされた</a:t>
            </a:r>
            <a:r>
              <a:rPr kumimoji="1" lang="en-US" altLang="ja-JP" dirty="0"/>
              <a:t>Ansible</a:t>
            </a:r>
            <a:r>
              <a:rPr kumimoji="1" lang="ja-JP" altLang="en-US"/>
              <a:t>から</a:t>
            </a:r>
            <a:r>
              <a:rPr kumimoji="1" lang="en-US" altLang="ja-JP" dirty="0"/>
              <a:t>Playbook</a:t>
            </a:r>
            <a:r>
              <a:rPr kumimoji="1" lang="ja-JP" altLang="en-US"/>
              <a:t>（命令書）を実行することで行います</a:t>
            </a:r>
            <a:r>
              <a:rPr kumimoji="1" lang="en-US" altLang="ja-JP" dirty="0"/>
              <a:t>. Playbook</a:t>
            </a:r>
            <a:r>
              <a:rPr kumimoji="1" lang="ja-JP" altLang="en-US"/>
              <a:t>を実行するとルータ上で設定を出力するコマンドが実行され</a:t>
            </a:r>
            <a:r>
              <a:rPr kumimoji="1" lang="en-US" altLang="ja-JP" dirty="0"/>
              <a:t>,</a:t>
            </a:r>
          </a:p>
          <a:p>
            <a:r>
              <a:rPr kumimoji="1" lang="ja-JP" altLang="en-US"/>
              <a:t>その結果がサーバ上のファイルに出力される仕組みになります</a:t>
            </a:r>
            <a:r>
              <a:rPr kumimoji="1" lang="en-US" altLang="ja-JP" dirty="0"/>
              <a:t>.</a:t>
            </a:r>
          </a:p>
          <a:p>
            <a:r>
              <a:rPr kumimoji="1" lang="ja-JP" altLang="en-US"/>
              <a:t>リストアについて</a:t>
            </a:r>
            <a:r>
              <a:rPr kumimoji="1" lang="en-US" altLang="ja-JP" dirty="0"/>
              <a:t>, Playbook</a:t>
            </a:r>
            <a:r>
              <a:rPr kumimoji="1" lang="ja-JP" altLang="en-US"/>
              <a:t>を実行するところまではバックアップと同じで</a:t>
            </a:r>
            <a:r>
              <a:rPr kumimoji="1" lang="en-US" altLang="ja-JP" dirty="0"/>
              <a:t>, </a:t>
            </a:r>
            <a:r>
              <a:rPr kumimoji="1" lang="ja-JP" altLang="en-US"/>
              <a:t>動作するモジュールが異なります</a:t>
            </a:r>
            <a:r>
              <a:rPr kumimoji="1" lang="en-US" altLang="ja-JP" dirty="0"/>
              <a:t>. </a:t>
            </a:r>
            <a:r>
              <a:rPr kumimoji="1" lang="ja-JP" altLang="en-US"/>
              <a:t>実行するとサーバに保存された設定ファイルを読み込み</a:t>
            </a:r>
            <a:r>
              <a:rPr kumimoji="1" lang="en-US" altLang="ja-JP" dirty="0"/>
              <a:t>, </a:t>
            </a:r>
            <a:r>
              <a:rPr kumimoji="1" lang="ja-JP" altLang="en-US"/>
              <a:t>記述されたコマンドをルータ上で実行することで</a:t>
            </a:r>
            <a:r>
              <a:rPr kumimoji="1" lang="en-US" altLang="ja-JP" dirty="0"/>
              <a:t>, </a:t>
            </a:r>
            <a:r>
              <a:rPr kumimoji="1" lang="ja-JP" altLang="en-US"/>
              <a:t>設定を書き換える仕組みになります</a:t>
            </a:r>
            <a:r>
              <a:rPr kumimoji="1" lang="en-US" altLang="ja-JP" dirty="0"/>
              <a:t>. </a:t>
            </a:r>
            <a:r>
              <a:rPr kumimoji="1" lang="ja-JP" altLang="en-US"/>
              <a:t>以上でシステムの構成図と</a:t>
            </a:r>
            <a:r>
              <a:rPr kumimoji="1" lang="en-US" altLang="ja-JP" dirty="0"/>
              <a:t>, </a:t>
            </a:r>
            <a:r>
              <a:rPr kumimoji="1" lang="ja-JP" altLang="en-US"/>
              <a:t>基本的な動作の説明を終わります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5</a:t>
            </a:fld>
            <a:endParaRPr kumimoji="1" lang="ja-JP" altLang="en-US"/>
          </a:p>
        </p:txBody>
      </p:sp>
    </p:spTree>
    <p:extLst>
      <p:ext uri="{BB962C8B-B14F-4D97-AF65-F5344CB8AC3E}">
        <p14:creationId xmlns:p14="http://schemas.microsoft.com/office/powerpoint/2010/main" val="221377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最初に</a:t>
            </a:r>
            <a:r>
              <a:rPr kumimoji="1" lang="en-US" altLang="ja-JP" dirty="0"/>
              <a:t>, </a:t>
            </a:r>
            <a:r>
              <a:rPr kumimoji="1" lang="ja-JP" altLang="en-US"/>
              <a:t>ネットワークの自動構築システムのデモを行います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6</a:t>
            </a:fld>
            <a:endParaRPr kumimoji="1" lang="ja-JP" altLang="en-US"/>
          </a:p>
        </p:txBody>
      </p:sp>
    </p:spTree>
    <p:extLst>
      <p:ext uri="{BB962C8B-B14F-4D97-AF65-F5344CB8AC3E}">
        <p14:creationId xmlns:p14="http://schemas.microsoft.com/office/powerpoint/2010/main" val="369211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 </a:t>
            </a:r>
            <a:r>
              <a:rPr kumimoji="1" lang="ja-JP" altLang="en-US"/>
              <a:t>設定のバックアップ機能のデモを行います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7</a:t>
            </a:fld>
            <a:endParaRPr kumimoji="1" lang="ja-JP" altLang="en-US"/>
          </a:p>
        </p:txBody>
      </p:sp>
    </p:spTree>
    <p:extLst>
      <p:ext uri="{BB962C8B-B14F-4D97-AF65-F5344CB8AC3E}">
        <p14:creationId xmlns:p14="http://schemas.microsoft.com/office/powerpoint/2010/main" val="189982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a:t>
            </a:r>
            <a:r>
              <a:rPr kumimoji="1" lang="en-US" altLang="ja-JP" dirty="0"/>
              <a:t>, </a:t>
            </a:r>
            <a:r>
              <a:rPr kumimoji="1" lang="ja-JP" altLang="en-US"/>
              <a:t>設定の復元（リストア）機能のデモを行います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8</a:t>
            </a:fld>
            <a:endParaRPr kumimoji="1" lang="ja-JP" altLang="en-US"/>
          </a:p>
        </p:txBody>
      </p:sp>
    </p:spTree>
    <p:extLst>
      <p:ext uri="{BB962C8B-B14F-4D97-AF65-F5344CB8AC3E}">
        <p14:creationId xmlns:p14="http://schemas.microsoft.com/office/powerpoint/2010/main" val="1428582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現在実現できている機能としましては、ネットワークの自動構築面では、あらかじめ</a:t>
            </a:r>
            <a:r>
              <a:rPr kumimoji="1" lang="en-US" altLang="ja-JP" dirty="0"/>
              <a:t>ansible</a:t>
            </a:r>
            <a:r>
              <a:rPr kumimoji="1" lang="ja-JP" altLang="en-US"/>
              <a:t>のインストールされたサーバと管理するルータをコマンド１つで起動すること。バックアップ機能としては</a:t>
            </a:r>
            <a:r>
              <a:rPr kumimoji="1" lang="en-US" altLang="ja-JP" dirty="0"/>
              <a:t>ansible</a:t>
            </a:r>
            <a:r>
              <a:rPr kumimoji="1" lang="ja-JP" altLang="en-US"/>
              <a:t>のモジュールを利用し設定コマンドを管理サーバのファイルに出力すること。リストア機能については</a:t>
            </a:r>
            <a:r>
              <a:rPr kumimoji="1" lang="en-US" altLang="ja-JP" dirty="0"/>
              <a:t>ansible</a:t>
            </a:r>
            <a:r>
              <a:rPr kumimoji="1" lang="ja-JP" altLang="en-US"/>
              <a:t>のモジュールを利用し、管理サーバのファイルに出力されたコマンドを実行するところまでは実現できています。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9</a:t>
            </a:fld>
            <a:endParaRPr kumimoji="1" lang="ja-JP" altLang="en-US"/>
          </a:p>
        </p:txBody>
      </p:sp>
    </p:spTree>
    <p:extLst>
      <p:ext uri="{BB962C8B-B14F-4D97-AF65-F5344CB8AC3E}">
        <p14:creationId xmlns:p14="http://schemas.microsoft.com/office/powerpoint/2010/main" val="126749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F59BAEAE-70CC-334C-A70F-8FC7C5D42E6C}" type="datetime1">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E5EF15DB-9303-F04F-8B27-9BC32CA3FCAD}" type="datetime1">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4304A183-455D-7F4E-8291-4CFE523164C1}" type="datetime1">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738123F5-A4AC-514C-A91F-A17641F2D8CE}" type="datetime1">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0D07EBAF-5BDC-2345-AB8A-0605AB0ABF26}" type="datetime1">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2620C6D4-C90F-2346-8E6A-3F00C79760D0}" type="datetime1">
              <a:rPr kumimoji="1" lang="ja-JP" altLang="en-US" smtClean="0"/>
              <a:t>2020/10/24</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9388B889-F641-DB47-8760-C14EBB0DA954}" type="datetime1">
              <a:rPr kumimoji="1" lang="ja-JP" altLang="en-US" smtClean="0"/>
              <a:t>2020/10/24</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B5C94FB5-FB88-7C47-B283-FCAD66B41792}" type="datetime1">
              <a:rPr kumimoji="1" lang="ja-JP" altLang="en-US" smtClean="0"/>
              <a:t>2020/10/24</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1CDF7C57-E443-5546-B40C-306AF8AF1AE3}" type="datetime1">
              <a:rPr kumimoji="1" lang="ja-JP" altLang="en-US" smtClean="0"/>
              <a:t>2020/10/24</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C22D0EC4-4A43-7D4A-A797-505A89574097}" type="datetime1">
              <a:rPr kumimoji="1" lang="ja-JP" altLang="en-US" smtClean="0"/>
              <a:t>2020/10/24</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28910153-8C5C-C34D-AFF6-14B8B8E370CC}" type="datetime1">
              <a:rPr kumimoji="1" lang="ja-JP" altLang="en-US" smtClean="0"/>
              <a:t>2020/10/24</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82F7-341F-8247-BF10-94383A3C0F7E}" type="datetime1">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ekunabe.hatenablog.jp/entry/2020/04/14/ansible_vyos_intro" TargetMode="External"/><Relationship Id="rId7" Type="http://schemas.openxmlformats.org/officeDocument/2006/relationships/hyperlink" Target="https://learn.hashicorp.com/collections/vagrant/getting-starte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74.207.229.77/ansible/latest/modules/vyos_config_module.html" TargetMode="External"/><Relationship Id="rId5" Type="http://schemas.openxmlformats.org/officeDocument/2006/relationships/hyperlink" Target="https://docs.ansible.com/ansible/2.5/modules/vyos_command_module.html" TargetMode="External"/><Relationship Id="rId4" Type="http://schemas.openxmlformats.org/officeDocument/2006/relationships/hyperlink" Target="https://docs.ansible.com/ansible/latest/user_guide/intro_invento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757915"/>
            <a:ext cx="8258176" cy="2320438"/>
          </a:xfrm>
        </p:spPr>
        <p:txBody>
          <a:bodyPr anchor="ctr">
            <a:normAutofit/>
          </a:bodyPr>
          <a:lstStyle/>
          <a:p>
            <a:r>
              <a:rPr kumimoji="1" lang="ja-JP" altLang="en-US" sz="2000" b="1">
                <a:latin typeface="Meiryo" panose="020B0604030504040204" pitchFamily="34" charset="-128"/>
                <a:ea typeface="Meiryo" panose="020B0604030504040204" pitchFamily="34" charset="-128"/>
              </a:rPr>
              <a:t>チーム名：</a:t>
            </a:r>
            <a:r>
              <a:rPr kumimoji="1" lang="en-US" altLang="ja-JP" sz="2000" b="1" dirty="0" err="1">
                <a:latin typeface="Meiryo" panose="020B0604030504040204" pitchFamily="34" charset="-128"/>
                <a:ea typeface="Meiryo" panose="020B0604030504040204" pitchFamily="34" charset="-128"/>
              </a:rPr>
              <a:t>goodluckfanfield</a:t>
            </a:r>
            <a:endParaRPr kumimoji="1"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京都産業大学：吉田　晴信</a:t>
            </a:r>
            <a:endParaRPr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京都産業大学：内輪　大幹</a:t>
            </a:r>
            <a:endParaRPr lang="en-US" altLang="ja-JP" sz="2000" b="1"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ADBB3457-FBC3-934D-A0F7-B52D7B478A7C}"/>
              </a:ext>
            </a:extLst>
          </p:cNvPr>
          <p:cNvSpPr>
            <a:spLocks noGrp="1"/>
          </p:cNvSpPr>
          <p:nvPr>
            <p:ph type="sldNum" sz="quarter" idx="12"/>
          </p:nvPr>
        </p:nvSpPr>
        <p:spPr/>
        <p:txBody>
          <a:bodyPr/>
          <a:lstStyle/>
          <a:p>
            <a:fld id="{2F7CED91-9D1D-2E49-97C4-8C5886486047}" type="slidenum">
              <a:rPr kumimoji="1" lang="ja-JP" altLang="en-US" smtClean="0"/>
              <a:t>1</a:t>
            </a:fld>
            <a:endParaRPr kumimoji="1" lang="ja-JP" altLang="en-US"/>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実装時に苦労したこと</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17421619-7B7A-EF4B-9EBC-2D17B1A7A749}"/>
              </a:ext>
            </a:extLst>
          </p:cNvPr>
          <p:cNvSpPr txBox="1"/>
          <p:nvPr/>
        </p:nvSpPr>
        <p:spPr>
          <a:xfrm>
            <a:off x="1115568" y="2228026"/>
            <a:ext cx="7723589" cy="738664"/>
          </a:xfrm>
          <a:prstGeom prst="rect">
            <a:avLst/>
          </a:prstGeom>
          <a:noFill/>
        </p:spPr>
        <p:txBody>
          <a:bodyPr wrap="none" rtlCol="0">
            <a:spAutoFit/>
          </a:bodyPr>
          <a:lstStyle/>
          <a:p>
            <a:r>
              <a:rPr lang="ja-JP" altLang="en-US" sz="2400">
                <a:ln w="0"/>
                <a:latin typeface="Meiryo" panose="020B0604030504040204" pitchFamily="34" charset="-128"/>
                <a:ea typeface="Meiryo" panose="020B0604030504040204" pitchFamily="34" charset="-128"/>
              </a:rPr>
              <a:t>・</a:t>
            </a:r>
            <a:r>
              <a:rPr lang="en-US" altLang="ja-JP" sz="2400" dirty="0">
                <a:ln w="0"/>
                <a:latin typeface="Meiryo" panose="020B0604030504040204" pitchFamily="34" charset="-128"/>
                <a:ea typeface="Meiryo" panose="020B0604030504040204" pitchFamily="34" charset="-128"/>
              </a:rPr>
              <a:t>Ansible</a:t>
            </a:r>
            <a:r>
              <a:rPr lang="ja-JP" altLang="en-US" sz="2400">
                <a:ln w="0"/>
                <a:latin typeface="Meiryo" panose="020B0604030504040204" pitchFamily="34" charset="-128"/>
                <a:ea typeface="Meiryo" panose="020B0604030504040204" pitchFamily="34" charset="-128"/>
              </a:rPr>
              <a:t>モジュールが正しく動作しないことがあった</a:t>
            </a:r>
            <a:endParaRPr lang="en-US" altLang="ja-JP" sz="2400" dirty="0">
              <a:ln w="0"/>
              <a:latin typeface="Meiryo" panose="020B0604030504040204" pitchFamily="34" charset="-128"/>
              <a:ea typeface="Meiryo" panose="020B0604030504040204" pitchFamily="34" charset="-128"/>
            </a:endParaRPr>
          </a:p>
          <a:p>
            <a:r>
              <a:rPr lang="ja-JP" altLang="en-US">
                <a:ln w="0"/>
                <a:latin typeface="Meiryo" panose="020B0604030504040204" pitchFamily="34" charset="-128"/>
                <a:ea typeface="Meiryo" panose="020B0604030504040204" pitchFamily="34" charset="-128"/>
              </a:rPr>
              <a:t>　</a:t>
            </a:r>
            <a:endParaRPr kumimoji="1" lang="ja-JP" altLang="en-US"/>
          </a:p>
        </p:txBody>
      </p:sp>
      <p:sp>
        <p:nvSpPr>
          <p:cNvPr id="11" name="テキスト ボックス 10">
            <a:extLst>
              <a:ext uri="{FF2B5EF4-FFF2-40B4-BE49-F238E27FC236}">
                <a16:creationId xmlns:a16="http://schemas.microsoft.com/office/drawing/2014/main" id="{3B3360F3-1CA8-A142-9930-B7ACF715DEF4}"/>
              </a:ext>
            </a:extLst>
          </p:cNvPr>
          <p:cNvSpPr txBox="1"/>
          <p:nvPr/>
        </p:nvSpPr>
        <p:spPr>
          <a:xfrm>
            <a:off x="1115568" y="3556500"/>
            <a:ext cx="8961299" cy="738664"/>
          </a:xfrm>
          <a:prstGeom prst="rect">
            <a:avLst/>
          </a:prstGeom>
          <a:noFill/>
        </p:spPr>
        <p:txBody>
          <a:bodyPr wrap="none" rtlCol="0">
            <a:spAutoFit/>
          </a:bodyPr>
          <a:lstStyle/>
          <a:p>
            <a:r>
              <a:rPr lang="ja-JP" altLang="en-US" sz="2400">
                <a:ln w="0"/>
                <a:latin typeface="Meiryo" panose="020B0604030504040204" pitchFamily="34" charset="-128"/>
                <a:ea typeface="Meiryo" panose="020B0604030504040204" pitchFamily="34" charset="-128"/>
              </a:rPr>
              <a:t>・立ち上げたばかりの</a:t>
            </a:r>
            <a:r>
              <a:rPr lang="en-US" altLang="ja-JP" sz="2400" dirty="0">
                <a:ln w="0"/>
                <a:latin typeface="Meiryo" panose="020B0604030504040204" pitchFamily="34" charset="-128"/>
                <a:ea typeface="Meiryo" panose="020B0604030504040204" pitchFamily="34" charset="-128"/>
              </a:rPr>
              <a:t>VM</a:t>
            </a:r>
            <a:r>
              <a:rPr lang="ja-JP" altLang="en-US" sz="2400">
                <a:ln w="0"/>
                <a:latin typeface="Meiryo" panose="020B0604030504040204" pitchFamily="34" charset="-128"/>
                <a:ea typeface="Meiryo" panose="020B0604030504040204" pitchFamily="34" charset="-128"/>
              </a:rPr>
              <a:t>間の通信（</a:t>
            </a:r>
            <a:r>
              <a:rPr lang="en-US" altLang="ja-JP" sz="2400" dirty="0">
                <a:ln w="0"/>
                <a:latin typeface="Meiryo" panose="020B0604030504040204" pitchFamily="34" charset="-128"/>
                <a:ea typeface="Meiryo" panose="020B0604030504040204" pitchFamily="34" charset="-128"/>
              </a:rPr>
              <a:t>SSH</a:t>
            </a:r>
            <a:r>
              <a:rPr lang="ja-JP" altLang="en-US" sz="2400">
                <a:ln w="0"/>
                <a:latin typeface="Meiryo" panose="020B0604030504040204" pitchFamily="34" charset="-128"/>
                <a:ea typeface="Meiryo" panose="020B0604030504040204" pitchFamily="34" charset="-128"/>
              </a:rPr>
              <a:t>接続）に問題があった</a:t>
            </a:r>
            <a:endParaRPr lang="en-US" altLang="ja-JP" sz="2400" dirty="0">
              <a:ln w="0"/>
              <a:latin typeface="Meiryo" panose="020B0604030504040204" pitchFamily="34" charset="-128"/>
              <a:ea typeface="Meiryo" panose="020B0604030504040204" pitchFamily="34" charset="-128"/>
            </a:endParaRPr>
          </a:p>
          <a:p>
            <a:r>
              <a:rPr lang="ja-JP" altLang="en-US">
                <a:ln w="0"/>
                <a:latin typeface="Meiryo" panose="020B0604030504040204" pitchFamily="34" charset="-128"/>
                <a:ea typeface="Meiryo" panose="020B0604030504040204" pitchFamily="34" charset="-128"/>
              </a:rPr>
              <a:t>　</a:t>
            </a:r>
            <a:endParaRPr kumimoji="1" lang="ja-JP" altLang="en-US"/>
          </a:p>
        </p:txBody>
      </p:sp>
      <p:sp>
        <p:nvSpPr>
          <p:cNvPr id="13" name="テキスト ボックス 12">
            <a:extLst>
              <a:ext uri="{FF2B5EF4-FFF2-40B4-BE49-F238E27FC236}">
                <a16:creationId xmlns:a16="http://schemas.microsoft.com/office/drawing/2014/main" id="{17BEDBBC-3EAC-B048-93C6-D6C148FD62EA}"/>
              </a:ext>
            </a:extLst>
          </p:cNvPr>
          <p:cNvSpPr txBox="1"/>
          <p:nvPr/>
        </p:nvSpPr>
        <p:spPr>
          <a:xfrm>
            <a:off x="1115568" y="4894453"/>
            <a:ext cx="9417963" cy="1015663"/>
          </a:xfrm>
          <a:prstGeom prst="rect">
            <a:avLst/>
          </a:prstGeom>
          <a:noFill/>
        </p:spPr>
        <p:txBody>
          <a:bodyPr wrap="none" rtlCol="0">
            <a:spAutoFit/>
          </a:bodyPr>
          <a:lstStyle/>
          <a:p>
            <a:r>
              <a:rPr lang="ja-JP" altLang="en-US" sz="2400">
                <a:ln w="0"/>
                <a:latin typeface="Meiryo" panose="020B0604030504040204" pitchFamily="34" charset="-128"/>
                <a:ea typeface="Meiryo" panose="020B0604030504040204" pitchFamily="34" charset="-128"/>
              </a:rPr>
              <a:t>・処理をどこまで自動化するべきなのかの判断に迷うことがあった</a:t>
            </a:r>
            <a:endParaRPr lang="en-US" altLang="ja-JP" sz="2400" dirty="0">
              <a:ln w="0"/>
              <a:latin typeface="Meiryo" panose="020B0604030504040204" pitchFamily="34" charset="-128"/>
              <a:ea typeface="Meiryo" panose="020B0604030504040204" pitchFamily="34" charset="-128"/>
            </a:endParaRPr>
          </a:p>
          <a:p>
            <a:r>
              <a:rPr lang="ja-JP" altLang="en-US">
                <a:ln w="0"/>
                <a:latin typeface="Meiryo" panose="020B0604030504040204" pitchFamily="34" charset="-128"/>
                <a:ea typeface="Meiryo" panose="020B0604030504040204" pitchFamily="34" charset="-128"/>
              </a:rPr>
              <a:t>　</a:t>
            </a:r>
            <a:endParaRPr lang="en-US" altLang="ja-JP" dirty="0">
              <a:ln w="0"/>
              <a:solidFill>
                <a:srgbClr val="0070C0"/>
              </a:solidFill>
              <a:latin typeface="Meiryo" panose="020B0604030504040204" pitchFamily="34" charset="-128"/>
              <a:ea typeface="Meiryo" panose="020B0604030504040204" pitchFamily="34" charset="-128"/>
            </a:endParaRPr>
          </a:p>
          <a:p>
            <a:endParaRPr kumimoji="1" lang="ja-JP" altLang="en-US"/>
          </a:p>
        </p:txBody>
      </p:sp>
      <p:sp>
        <p:nvSpPr>
          <p:cNvPr id="15" name="テキスト ボックス 14">
            <a:extLst>
              <a:ext uri="{FF2B5EF4-FFF2-40B4-BE49-F238E27FC236}">
                <a16:creationId xmlns:a16="http://schemas.microsoft.com/office/drawing/2014/main" id="{F8913167-6662-3B4D-9FBA-8E0BDA0DD340}"/>
              </a:ext>
            </a:extLst>
          </p:cNvPr>
          <p:cNvSpPr txBox="1"/>
          <p:nvPr/>
        </p:nvSpPr>
        <p:spPr>
          <a:xfrm>
            <a:off x="1560548" y="2826239"/>
            <a:ext cx="7675499" cy="738664"/>
          </a:xfrm>
          <a:prstGeom prst="rect">
            <a:avLst/>
          </a:prstGeom>
          <a:noFill/>
        </p:spPr>
        <p:txBody>
          <a:bodyPr wrap="none" rtlCol="0">
            <a:spAutoFit/>
          </a:bodyPr>
          <a:lstStyle/>
          <a:p>
            <a:r>
              <a:rPr lang="ja-JP" altLang="en-US" sz="2400">
                <a:ln w="0"/>
                <a:solidFill>
                  <a:srgbClr val="FF0000"/>
                </a:solidFill>
                <a:latin typeface="Meiryo" panose="020B0604030504040204" pitchFamily="34" charset="-128"/>
                <a:ea typeface="Meiryo" panose="020B0604030504040204" pitchFamily="34" charset="-128"/>
              </a:rPr>
              <a:t>→</a:t>
            </a:r>
            <a:r>
              <a:rPr lang="en-US" altLang="ja-JP" sz="2400" dirty="0">
                <a:ln w="0"/>
                <a:solidFill>
                  <a:srgbClr val="FF0000"/>
                </a:solidFill>
                <a:latin typeface="Meiryo" panose="020B0604030504040204" pitchFamily="34" charset="-128"/>
                <a:ea typeface="Meiryo" panose="020B0604030504040204" pitchFamily="34" charset="-128"/>
              </a:rPr>
              <a:t> </a:t>
            </a:r>
            <a:r>
              <a:rPr lang="ja-JP" altLang="en-US" sz="2400">
                <a:ln w="0"/>
                <a:solidFill>
                  <a:srgbClr val="FF0000"/>
                </a:solidFill>
                <a:latin typeface="Meiryo" panose="020B0604030504040204" pitchFamily="34" charset="-128"/>
                <a:ea typeface="Meiryo" panose="020B0604030504040204" pitchFamily="34" charset="-128"/>
              </a:rPr>
              <a:t>インベントリファイルの定義を変更することで対処</a:t>
            </a:r>
            <a:endParaRPr lang="en-US" altLang="ja-JP" sz="2400" dirty="0">
              <a:ln w="0"/>
              <a:solidFill>
                <a:srgbClr val="FF0000"/>
              </a:solidFill>
              <a:latin typeface="Meiryo" panose="020B0604030504040204" pitchFamily="34" charset="-128"/>
              <a:ea typeface="Meiryo" panose="020B0604030504040204" pitchFamily="34" charset="-128"/>
            </a:endParaRPr>
          </a:p>
          <a:p>
            <a:endParaRPr kumimoji="1" lang="ja-JP" altLang="en-US"/>
          </a:p>
        </p:txBody>
      </p:sp>
      <p:sp>
        <p:nvSpPr>
          <p:cNvPr id="16" name="テキスト ボックス 15">
            <a:extLst>
              <a:ext uri="{FF2B5EF4-FFF2-40B4-BE49-F238E27FC236}">
                <a16:creationId xmlns:a16="http://schemas.microsoft.com/office/drawing/2014/main" id="{D005F488-AF25-8440-BDFD-1B37ADE6AF02}"/>
              </a:ext>
            </a:extLst>
          </p:cNvPr>
          <p:cNvSpPr txBox="1"/>
          <p:nvPr/>
        </p:nvSpPr>
        <p:spPr>
          <a:xfrm>
            <a:off x="1515744" y="4157600"/>
            <a:ext cx="8291052" cy="738664"/>
          </a:xfrm>
          <a:prstGeom prst="rect">
            <a:avLst/>
          </a:prstGeom>
          <a:noFill/>
        </p:spPr>
        <p:txBody>
          <a:bodyPr wrap="none" rtlCol="0">
            <a:spAutoFit/>
          </a:bodyPr>
          <a:lstStyle/>
          <a:p>
            <a:r>
              <a:rPr lang="ja-JP" altLang="en-US" sz="2400">
                <a:ln w="0"/>
                <a:solidFill>
                  <a:srgbClr val="FF0000"/>
                </a:solidFill>
                <a:latin typeface="Meiryo" panose="020B0604030504040204" pitchFamily="34" charset="-128"/>
                <a:ea typeface="Meiryo" panose="020B0604030504040204" pitchFamily="34" charset="-128"/>
              </a:rPr>
              <a:t>→</a:t>
            </a:r>
            <a:r>
              <a:rPr lang="en-US" altLang="ja-JP" sz="2400" dirty="0">
                <a:ln w="0"/>
                <a:solidFill>
                  <a:srgbClr val="FF0000"/>
                </a:solidFill>
                <a:latin typeface="Meiryo" panose="020B0604030504040204" pitchFamily="34" charset="-128"/>
                <a:ea typeface="Meiryo" panose="020B0604030504040204" pitchFamily="34" charset="-128"/>
              </a:rPr>
              <a:t> </a:t>
            </a:r>
            <a:r>
              <a:rPr lang="ja-JP" altLang="en-US" sz="2400">
                <a:ln w="0"/>
                <a:solidFill>
                  <a:srgbClr val="FF0000"/>
                </a:solidFill>
                <a:latin typeface="Meiryo" panose="020B0604030504040204" pitchFamily="34" charset="-128"/>
                <a:ea typeface="Meiryo" panose="020B0604030504040204" pitchFamily="34" charset="-128"/>
              </a:rPr>
              <a:t>スクリプトでフィンガープリントを作成することで対処</a:t>
            </a:r>
            <a:endParaRPr lang="en-US" altLang="ja-JP" sz="2400" dirty="0">
              <a:ln w="0"/>
              <a:solidFill>
                <a:srgbClr val="FF0000"/>
              </a:solidFill>
              <a:latin typeface="Meiryo" panose="020B0604030504040204" pitchFamily="34" charset="-128"/>
              <a:ea typeface="Meiryo" panose="020B0604030504040204" pitchFamily="34" charset="-128"/>
            </a:endParaRPr>
          </a:p>
          <a:p>
            <a:endParaRPr kumimoji="1" lang="ja-JP" altLang="en-US"/>
          </a:p>
        </p:txBody>
      </p:sp>
      <p:sp>
        <p:nvSpPr>
          <p:cNvPr id="17" name="テキスト ボックス 16">
            <a:extLst>
              <a:ext uri="{FF2B5EF4-FFF2-40B4-BE49-F238E27FC236}">
                <a16:creationId xmlns:a16="http://schemas.microsoft.com/office/drawing/2014/main" id="{C9DE6B53-AA54-F44D-A4DE-7D3D8406E994}"/>
              </a:ext>
            </a:extLst>
          </p:cNvPr>
          <p:cNvSpPr txBox="1"/>
          <p:nvPr/>
        </p:nvSpPr>
        <p:spPr>
          <a:xfrm>
            <a:off x="1515744" y="5390780"/>
            <a:ext cx="9425978" cy="461665"/>
          </a:xfrm>
          <a:prstGeom prst="rect">
            <a:avLst/>
          </a:prstGeom>
          <a:noFill/>
        </p:spPr>
        <p:txBody>
          <a:bodyPr wrap="none" rtlCol="0">
            <a:spAutoFit/>
          </a:bodyPr>
          <a:lstStyle/>
          <a:p>
            <a:r>
              <a:rPr lang="ja-JP" altLang="en-US" sz="2400">
                <a:ln w="0"/>
                <a:solidFill>
                  <a:srgbClr val="FF0000"/>
                </a:solidFill>
                <a:latin typeface="Meiryo" panose="020B0604030504040204" pitchFamily="34" charset="-128"/>
                <a:ea typeface="Meiryo" panose="020B0604030504040204" pitchFamily="34" charset="-128"/>
              </a:rPr>
              <a:t>→</a:t>
            </a:r>
            <a:r>
              <a:rPr lang="en-US" altLang="ja-JP" sz="2400" dirty="0">
                <a:ln w="0"/>
                <a:solidFill>
                  <a:srgbClr val="FF0000"/>
                </a:solidFill>
                <a:latin typeface="Meiryo" panose="020B0604030504040204" pitchFamily="34" charset="-128"/>
                <a:ea typeface="Meiryo" panose="020B0604030504040204" pitchFamily="34" charset="-128"/>
              </a:rPr>
              <a:t> </a:t>
            </a:r>
            <a:r>
              <a:rPr lang="ja-JP" altLang="en-US" sz="2400">
                <a:ln w="0"/>
                <a:solidFill>
                  <a:srgbClr val="FF0000"/>
                </a:solidFill>
                <a:latin typeface="Meiryo" panose="020B0604030504040204" pitchFamily="34" charset="-128"/>
                <a:ea typeface="Meiryo" panose="020B0604030504040204" pitchFamily="34" charset="-128"/>
              </a:rPr>
              <a:t>ユーザが設定できたほうが良い箇所は</a:t>
            </a:r>
            <a:r>
              <a:rPr lang="en-US" altLang="ja-JP" sz="2400" dirty="0">
                <a:ln w="0"/>
                <a:solidFill>
                  <a:srgbClr val="FF0000"/>
                </a:solidFill>
                <a:latin typeface="Meiryo" panose="020B0604030504040204" pitchFamily="34" charset="-128"/>
                <a:ea typeface="Meiryo" panose="020B0604030504040204" pitchFamily="34" charset="-128"/>
              </a:rPr>
              <a:t>, </a:t>
            </a:r>
            <a:r>
              <a:rPr lang="ja-JP" altLang="en-US" sz="2400">
                <a:ln w="0"/>
                <a:solidFill>
                  <a:srgbClr val="FF0000"/>
                </a:solidFill>
                <a:latin typeface="Meiryo" panose="020B0604030504040204" pitchFamily="34" charset="-128"/>
                <a:ea typeface="Meiryo" panose="020B0604030504040204" pitchFamily="34" charset="-128"/>
              </a:rPr>
              <a:t>あえて自動化せずに実装</a:t>
            </a:r>
            <a:endParaRPr kumimoji="1" lang="ja-JP" altLang="en-US" sz="2400">
              <a:solidFill>
                <a:srgbClr val="FF0000"/>
              </a:solidFill>
            </a:endParaRPr>
          </a:p>
        </p:txBody>
      </p:sp>
    </p:spTree>
    <p:extLst>
      <p:ext uri="{BB962C8B-B14F-4D97-AF65-F5344CB8AC3E}">
        <p14:creationId xmlns:p14="http://schemas.microsoft.com/office/powerpoint/2010/main" val="41261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プログラミングコンテストに向けて</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840710" y="2153416"/>
            <a:ext cx="10717843" cy="3910453"/>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400" b="1">
                <a:ln w="0"/>
                <a:latin typeface="Meiryo" panose="020B0604030504040204" pitchFamily="34" charset="-128"/>
                <a:ea typeface="Meiryo" panose="020B0604030504040204" pitchFamily="34" charset="-128"/>
              </a:rPr>
              <a:t>現在検討していること</a:t>
            </a:r>
            <a:endParaRPr lang="en-US" altLang="ja-JP" sz="2400" b="1" dirty="0">
              <a:ln w="0"/>
              <a:latin typeface="Meiryo" panose="020B0604030504040204" pitchFamily="34" charset="-128"/>
              <a:ea typeface="Meiryo" panose="020B0604030504040204" pitchFamily="34" charset="-128"/>
            </a:endParaRPr>
          </a:p>
          <a:p>
            <a:pPr marL="0" indent="0">
              <a:buNone/>
            </a:pPr>
            <a:r>
              <a:rPr lang="ja-JP" altLang="en-US" sz="2400" b="1">
                <a:ln w="0"/>
                <a:latin typeface="Meiryo" panose="020B0604030504040204" pitchFamily="34" charset="-128"/>
                <a:ea typeface="Meiryo" panose="020B0604030504040204" pitchFamily="34" charset="-128"/>
              </a:rPr>
              <a:t>　</a:t>
            </a:r>
            <a:r>
              <a:rPr lang="en-US" altLang="ja-JP" sz="2400"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複数台の</a:t>
            </a:r>
            <a:r>
              <a:rPr lang="en-US" altLang="ja-JP" sz="2400" dirty="0">
                <a:ln w="0"/>
                <a:latin typeface="Meiryo" panose="020B0604030504040204" pitchFamily="34" charset="-128"/>
                <a:ea typeface="Meiryo" panose="020B0604030504040204" pitchFamily="34" charset="-128"/>
              </a:rPr>
              <a:t>VM</a:t>
            </a:r>
            <a:r>
              <a:rPr lang="ja-JP" altLang="en-US" sz="2400">
                <a:ln w="0"/>
                <a:latin typeface="Meiryo" panose="020B0604030504040204" pitchFamily="34" charset="-128"/>
                <a:ea typeface="Meiryo" panose="020B0604030504040204" pitchFamily="34" charset="-128"/>
              </a:rPr>
              <a:t>を起動する仮想化ソフトウェアの選択</a:t>
            </a:r>
            <a:endParaRPr lang="en-US" altLang="ja-JP" sz="2400" dirty="0">
              <a:ln w="0"/>
              <a:latin typeface="Meiryo" panose="020B0604030504040204" pitchFamily="34" charset="-128"/>
              <a:ea typeface="Meiryo" panose="020B0604030504040204" pitchFamily="34" charset="-128"/>
            </a:endParaRPr>
          </a:p>
          <a:p>
            <a:pPr marL="0" indent="0">
              <a:buNone/>
            </a:pPr>
            <a:r>
              <a:rPr lang="ja-JP" altLang="en-US" sz="2400">
                <a:ln w="0"/>
                <a:latin typeface="Meiryo" panose="020B0604030504040204" pitchFamily="34" charset="-128"/>
                <a:ea typeface="Meiryo" panose="020B0604030504040204" pitchFamily="34" charset="-128"/>
              </a:rPr>
              <a:t>　　→</a:t>
            </a:r>
            <a:r>
              <a:rPr lang="en-US" altLang="ja-JP" sz="2400"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小規模なネットワークを構築するならやはり</a:t>
            </a:r>
            <a:r>
              <a:rPr lang="en-US" altLang="ja-JP" sz="2400" dirty="0">
                <a:ln w="0"/>
                <a:latin typeface="Meiryo" panose="020B0604030504040204" pitchFamily="34" charset="-128"/>
                <a:ea typeface="Meiryo" panose="020B0604030504040204" pitchFamily="34" charset="-128"/>
              </a:rPr>
              <a:t>VirtualBox</a:t>
            </a:r>
            <a:r>
              <a:rPr lang="ja-JP" altLang="en-US" sz="2400">
                <a:ln w="0"/>
                <a:latin typeface="Meiryo" panose="020B0604030504040204" pitchFamily="34" charset="-128"/>
                <a:ea typeface="Meiryo" panose="020B0604030504040204" pitchFamily="34" charset="-128"/>
              </a:rPr>
              <a:t>が扱いやすい</a:t>
            </a:r>
            <a:endParaRPr lang="en-US" altLang="ja-JP" sz="2400" dirty="0">
              <a:ln w="0"/>
              <a:latin typeface="Meiryo" panose="020B0604030504040204" pitchFamily="34" charset="-128"/>
              <a:ea typeface="Meiryo" panose="020B0604030504040204" pitchFamily="34" charset="-128"/>
            </a:endParaRPr>
          </a:p>
          <a:p>
            <a:pPr marL="0" indent="0">
              <a:buNone/>
            </a:pPr>
            <a:endParaRPr lang="en-US" altLang="ja-JP" sz="2400" dirty="0">
              <a:ln w="0"/>
              <a:latin typeface="Meiryo" panose="020B0604030504040204" pitchFamily="34" charset="-128"/>
              <a:ea typeface="Meiryo" panose="020B0604030504040204" pitchFamily="34" charset="-128"/>
            </a:endParaRPr>
          </a:p>
          <a:p>
            <a:pPr marL="0" indent="0">
              <a:buNone/>
            </a:pPr>
            <a:r>
              <a:rPr lang="ja-JP" altLang="en-US" sz="2400">
                <a:ln w="0"/>
                <a:latin typeface="Meiryo" panose="020B0604030504040204" pitchFamily="34" charset="-128"/>
                <a:ea typeface="Meiryo" panose="020B0604030504040204" pitchFamily="34" charset="-128"/>
              </a:rPr>
              <a:t>　</a:t>
            </a:r>
            <a:r>
              <a:rPr lang="en-US" altLang="ja-JP" sz="2400"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複数台の</a:t>
            </a:r>
            <a:r>
              <a:rPr lang="en-US" altLang="ja-JP" sz="2400" dirty="0">
                <a:ln w="0"/>
                <a:latin typeface="Meiryo" panose="020B0604030504040204" pitchFamily="34" charset="-128"/>
                <a:ea typeface="Meiryo" panose="020B0604030504040204" pitchFamily="34" charset="-128"/>
              </a:rPr>
              <a:t>VM</a:t>
            </a:r>
            <a:r>
              <a:rPr lang="ja-JP" altLang="en-US" sz="2400">
                <a:ln w="0"/>
                <a:latin typeface="Meiryo" panose="020B0604030504040204" pitchFamily="34" charset="-128"/>
                <a:ea typeface="Meiryo" panose="020B0604030504040204" pitchFamily="34" charset="-128"/>
              </a:rPr>
              <a:t>の管理方法</a:t>
            </a:r>
            <a:endParaRPr lang="en-US" altLang="ja-JP" sz="2400" dirty="0">
              <a:ln w="0"/>
              <a:latin typeface="Meiryo" panose="020B0604030504040204" pitchFamily="34" charset="-128"/>
              <a:ea typeface="Meiryo" panose="020B0604030504040204" pitchFamily="34" charset="-128"/>
            </a:endParaRPr>
          </a:p>
          <a:p>
            <a:pPr marL="0" indent="0">
              <a:buNone/>
            </a:pPr>
            <a:r>
              <a:rPr lang="ja-JP" altLang="en-US" sz="2400">
                <a:ln w="0"/>
                <a:latin typeface="Meiryo" panose="020B0604030504040204" pitchFamily="34" charset="-128"/>
                <a:ea typeface="Meiryo" panose="020B0604030504040204" pitchFamily="34" charset="-128"/>
              </a:rPr>
              <a:t>　　→</a:t>
            </a:r>
            <a:r>
              <a:rPr lang="en-US" altLang="ja-JP" sz="2400"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管理用のサーバを作成し</a:t>
            </a:r>
            <a:r>
              <a:rPr lang="en-US" altLang="ja-JP" sz="2400"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全ての</a:t>
            </a:r>
            <a:r>
              <a:rPr lang="en-US" altLang="ja-JP" sz="2400" dirty="0">
                <a:ln w="0"/>
                <a:latin typeface="Meiryo" panose="020B0604030504040204" pitchFamily="34" charset="-128"/>
                <a:ea typeface="Meiryo" panose="020B0604030504040204" pitchFamily="34" charset="-128"/>
              </a:rPr>
              <a:t>VM</a:t>
            </a:r>
            <a:r>
              <a:rPr lang="ja-JP" altLang="en-US" sz="2400">
                <a:ln w="0"/>
                <a:latin typeface="Meiryo" panose="020B0604030504040204" pitchFamily="34" charset="-128"/>
                <a:ea typeface="Meiryo" panose="020B0604030504040204" pitchFamily="34" charset="-128"/>
              </a:rPr>
              <a:t>に接続できるようにする</a:t>
            </a:r>
            <a:endParaRPr lang="en-US" altLang="ja-JP" sz="24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8AEE1FCE-A95F-A54A-A694-C75B57841F85}"/>
              </a:ext>
            </a:extLst>
          </p:cNvPr>
          <p:cNvSpPr>
            <a:spLocks noGrp="1"/>
          </p:cNvSpPr>
          <p:nvPr>
            <p:ph type="sldNum" sz="quarter" idx="12"/>
          </p:nvPr>
        </p:nvSpPr>
        <p:spPr/>
        <p:txBody>
          <a:bodyPr/>
          <a:lstStyle/>
          <a:p>
            <a:fld id="{2F7CED91-9D1D-2E49-97C4-8C5886486047}" type="slidenum">
              <a:rPr kumimoji="1" lang="ja-JP" altLang="en-US" smtClean="0"/>
              <a:t>11</a:t>
            </a:fld>
            <a:endParaRPr kumimoji="1" lang="ja-JP" altLang="en-US"/>
          </a:p>
        </p:txBody>
      </p:sp>
    </p:spTree>
    <p:extLst>
      <p:ext uri="{BB962C8B-B14F-4D97-AF65-F5344CB8AC3E}">
        <p14:creationId xmlns:p14="http://schemas.microsoft.com/office/powerpoint/2010/main" val="25295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Autofit/>
          </a:bodyPr>
          <a:lstStyle/>
          <a:p>
            <a:pPr marL="0" indent="0">
              <a:buNone/>
            </a:pPr>
            <a:r>
              <a:rPr kumimoji="1" lang="ja-JP" altLang="en-US" sz="2400" b="1">
                <a:latin typeface="Meiryo" panose="020B0604030504040204" pitchFamily="34" charset="-128"/>
                <a:ea typeface="Meiryo" panose="020B0604030504040204" pitchFamily="34" charset="-128"/>
              </a:rPr>
              <a:t>・吉田</a:t>
            </a:r>
            <a:endParaRPr kumimoji="1" lang="en-US" altLang="ja-JP" sz="2400" b="1"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ネットワーク構築機能の実装　←　最優先</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バックアップ・リストア機能の改善</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機能検証</a:t>
            </a:r>
            <a:endParaRPr lang="en-US" altLang="ja-JP" sz="2400" dirty="0">
              <a:latin typeface="Meiryo" panose="020B0604030504040204" pitchFamily="34" charset="-128"/>
              <a:ea typeface="Meiryo" panose="020B0604030504040204" pitchFamily="34" charset="-128"/>
            </a:endParaRPr>
          </a:p>
          <a:p>
            <a:pPr marL="0" indent="0">
              <a:buNone/>
            </a:pPr>
            <a:endParaRPr kumimoji="1" lang="en-US" altLang="ja-JP" sz="2400" dirty="0">
              <a:latin typeface="Meiryo" panose="020B0604030504040204" pitchFamily="34" charset="-128"/>
              <a:ea typeface="Meiryo" panose="020B0604030504040204" pitchFamily="34" charset="-128"/>
            </a:endParaRPr>
          </a:p>
          <a:p>
            <a:pPr marL="0" indent="0">
              <a:buNone/>
            </a:pPr>
            <a:r>
              <a:rPr lang="ja-JP" altLang="en-US" sz="2400" b="1">
                <a:latin typeface="Meiryo" panose="020B0604030504040204" pitchFamily="34" charset="-128"/>
                <a:ea typeface="Meiryo" panose="020B0604030504040204" pitchFamily="34" charset="-128"/>
              </a:rPr>
              <a:t>・内輪</a:t>
            </a:r>
            <a:endParaRPr lang="en-US" altLang="ja-JP" sz="2400" b="1"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GUI</a:t>
            </a:r>
            <a:r>
              <a:rPr lang="ja-JP" altLang="en-US" sz="2400">
                <a:latin typeface="Meiryo" panose="020B0604030504040204" pitchFamily="34" charset="-128"/>
                <a:ea typeface="Meiryo" panose="020B0604030504040204" pitchFamily="34" charset="-128"/>
              </a:rPr>
              <a:t>の実装　←　最優先</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機能検証</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資料作成</a:t>
            </a:r>
            <a:endParaRPr kumimoji="1" lang="ja-JP" altLang="en-US" sz="240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DD22338-8147-3E44-9D87-F06DA6BB508A}"/>
              </a:ext>
            </a:extLst>
          </p:cNvPr>
          <p:cNvSpPr>
            <a:spLocks noGrp="1"/>
          </p:cNvSpPr>
          <p:nvPr>
            <p:ph type="sldNum" sz="quarter" idx="12"/>
          </p:nvPr>
        </p:nvSpPr>
        <p:spPr/>
        <p:txBody>
          <a:bodyPr/>
          <a:lstStyle/>
          <a:p>
            <a:fld id="{2F7CED91-9D1D-2E49-97C4-8C5886486047}" type="slidenum">
              <a:rPr kumimoji="1" lang="ja-JP" altLang="en-US" smtClean="0"/>
              <a:t>12</a:t>
            </a:fld>
            <a:endParaRPr kumimoji="1" lang="ja-JP" altLang="en-US"/>
          </a:p>
        </p:txBody>
      </p:sp>
    </p:spTree>
    <p:extLst>
      <p:ext uri="{BB962C8B-B14F-4D97-AF65-F5344CB8AC3E}">
        <p14:creationId xmlns:p14="http://schemas.microsoft.com/office/powerpoint/2010/main" val="343664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13</a:t>
            </a:fld>
            <a:endParaRPr kumimoji="1" lang="ja-JP" altLang="en-US"/>
          </a:p>
        </p:txBody>
      </p:sp>
      <p:graphicFrame>
        <p:nvGraphicFramePr>
          <p:cNvPr id="7" name="表 6">
            <a:extLst>
              <a:ext uri="{FF2B5EF4-FFF2-40B4-BE49-F238E27FC236}">
                <a16:creationId xmlns:a16="http://schemas.microsoft.com/office/drawing/2014/main" id="{5474A83A-F3B9-444C-ADEA-19CBA89C9CE7}"/>
              </a:ext>
            </a:extLst>
          </p:cNvPr>
          <p:cNvGraphicFramePr>
            <a:graphicFrameLocks noGrp="1"/>
          </p:cNvGraphicFramePr>
          <p:nvPr>
            <p:extLst>
              <p:ext uri="{D42A27DB-BD31-4B8C-83A1-F6EECF244321}">
                <p14:modId xmlns:p14="http://schemas.microsoft.com/office/powerpoint/2010/main" val="2495251596"/>
              </p:ext>
            </p:extLst>
          </p:nvPr>
        </p:nvGraphicFramePr>
        <p:xfrm>
          <a:off x="107576" y="2049286"/>
          <a:ext cx="11967876" cy="4307065"/>
        </p:xfrm>
        <a:graphic>
          <a:graphicData uri="http://schemas.openxmlformats.org/drawingml/2006/table">
            <a:tbl>
              <a:tblPr/>
              <a:tblGrid>
                <a:gridCol w="3268761">
                  <a:extLst>
                    <a:ext uri="{9D8B030D-6E8A-4147-A177-3AD203B41FA5}">
                      <a16:colId xmlns:a16="http://schemas.microsoft.com/office/drawing/2014/main" val="1648399820"/>
                    </a:ext>
                  </a:extLst>
                </a:gridCol>
                <a:gridCol w="579941">
                  <a:extLst>
                    <a:ext uri="{9D8B030D-6E8A-4147-A177-3AD203B41FA5}">
                      <a16:colId xmlns:a16="http://schemas.microsoft.com/office/drawing/2014/main" val="34848115"/>
                    </a:ext>
                  </a:extLst>
                </a:gridCol>
                <a:gridCol w="579941">
                  <a:extLst>
                    <a:ext uri="{9D8B030D-6E8A-4147-A177-3AD203B41FA5}">
                      <a16:colId xmlns:a16="http://schemas.microsoft.com/office/drawing/2014/main" val="589831973"/>
                    </a:ext>
                  </a:extLst>
                </a:gridCol>
                <a:gridCol w="579941">
                  <a:extLst>
                    <a:ext uri="{9D8B030D-6E8A-4147-A177-3AD203B41FA5}">
                      <a16:colId xmlns:a16="http://schemas.microsoft.com/office/drawing/2014/main" val="2625920574"/>
                    </a:ext>
                  </a:extLst>
                </a:gridCol>
                <a:gridCol w="579941">
                  <a:extLst>
                    <a:ext uri="{9D8B030D-6E8A-4147-A177-3AD203B41FA5}">
                      <a16:colId xmlns:a16="http://schemas.microsoft.com/office/drawing/2014/main" val="3727925234"/>
                    </a:ext>
                  </a:extLst>
                </a:gridCol>
                <a:gridCol w="579941">
                  <a:extLst>
                    <a:ext uri="{9D8B030D-6E8A-4147-A177-3AD203B41FA5}">
                      <a16:colId xmlns:a16="http://schemas.microsoft.com/office/drawing/2014/main" val="1307221974"/>
                    </a:ext>
                  </a:extLst>
                </a:gridCol>
                <a:gridCol w="579941">
                  <a:extLst>
                    <a:ext uri="{9D8B030D-6E8A-4147-A177-3AD203B41FA5}">
                      <a16:colId xmlns:a16="http://schemas.microsoft.com/office/drawing/2014/main" val="3388311379"/>
                    </a:ext>
                  </a:extLst>
                </a:gridCol>
                <a:gridCol w="579941">
                  <a:extLst>
                    <a:ext uri="{9D8B030D-6E8A-4147-A177-3AD203B41FA5}">
                      <a16:colId xmlns:a16="http://schemas.microsoft.com/office/drawing/2014/main" val="1621590690"/>
                    </a:ext>
                  </a:extLst>
                </a:gridCol>
                <a:gridCol w="579941">
                  <a:extLst>
                    <a:ext uri="{9D8B030D-6E8A-4147-A177-3AD203B41FA5}">
                      <a16:colId xmlns:a16="http://schemas.microsoft.com/office/drawing/2014/main" val="599457303"/>
                    </a:ext>
                  </a:extLst>
                </a:gridCol>
                <a:gridCol w="579941">
                  <a:extLst>
                    <a:ext uri="{9D8B030D-6E8A-4147-A177-3AD203B41FA5}">
                      <a16:colId xmlns:a16="http://schemas.microsoft.com/office/drawing/2014/main" val="1847788150"/>
                    </a:ext>
                  </a:extLst>
                </a:gridCol>
                <a:gridCol w="579941">
                  <a:extLst>
                    <a:ext uri="{9D8B030D-6E8A-4147-A177-3AD203B41FA5}">
                      <a16:colId xmlns:a16="http://schemas.microsoft.com/office/drawing/2014/main" val="3074930040"/>
                    </a:ext>
                  </a:extLst>
                </a:gridCol>
                <a:gridCol w="579941">
                  <a:extLst>
                    <a:ext uri="{9D8B030D-6E8A-4147-A177-3AD203B41FA5}">
                      <a16:colId xmlns:a16="http://schemas.microsoft.com/office/drawing/2014/main" val="2635897480"/>
                    </a:ext>
                  </a:extLst>
                </a:gridCol>
                <a:gridCol w="579941">
                  <a:extLst>
                    <a:ext uri="{9D8B030D-6E8A-4147-A177-3AD203B41FA5}">
                      <a16:colId xmlns:a16="http://schemas.microsoft.com/office/drawing/2014/main" val="347151318"/>
                    </a:ext>
                  </a:extLst>
                </a:gridCol>
                <a:gridCol w="579941">
                  <a:extLst>
                    <a:ext uri="{9D8B030D-6E8A-4147-A177-3AD203B41FA5}">
                      <a16:colId xmlns:a16="http://schemas.microsoft.com/office/drawing/2014/main" val="1435175899"/>
                    </a:ext>
                  </a:extLst>
                </a:gridCol>
                <a:gridCol w="579941">
                  <a:extLst>
                    <a:ext uri="{9D8B030D-6E8A-4147-A177-3AD203B41FA5}">
                      <a16:colId xmlns:a16="http://schemas.microsoft.com/office/drawing/2014/main" val="2796647418"/>
                    </a:ext>
                  </a:extLst>
                </a:gridCol>
                <a:gridCol w="579941">
                  <a:extLst>
                    <a:ext uri="{9D8B030D-6E8A-4147-A177-3AD203B41FA5}">
                      <a16:colId xmlns:a16="http://schemas.microsoft.com/office/drawing/2014/main" val="3364641377"/>
                    </a:ext>
                  </a:extLst>
                </a:gridCol>
              </a:tblGrid>
              <a:tr h="615295">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gridSpan="4">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11</a:t>
                      </a:r>
                      <a:r>
                        <a:rPr lang="ja-JP" altLang="en-US" sz="2000" b="0" i="0" u="none" strike="noStrike">
                          <a:solidFill>
                            <a:srgbClr val="000000"/>
                          </a:solidFill>
                          <a:effectLst/>
                          <a:latin typeface="Meiryo" panose="020B0604030504040204" pitchFamily="34" charset="-128"/>
                          <a:ea typeface="Meiryo" panose="020B0604030504040204" pitchFamily="34" charset="-128"/>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12</a:t>
                      </a:r>
                      <a:r>
                        <a:rPr lang="ja-JP" altLang="en-US" sz="2000" b="0" i="0" u="none" strike="noStrike">
                          <a:solidFill>
                            <a:srgbClr val="000000"/>
                          </a:solidFill>
                          <a:effectLst/>
                          <a:latin typeface="Meiryo" panose="020B0604030504040204" pitchFamily="34" charset="-128"/>
                          <a:ea typeface="Meiryo" panose="020B0604030504040204" pitchFamily="34" charset="-128"/>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a:t>
                      </a:r>
                      <a:r>
                        <a:rPr lang="ja-JP" altLang="en-US" sz="2000" b="0" i="0" u="none" strike="noStrike">
                          <a:solidFill>
                            <a:srgbClr val="000000"/>
                          </a:solidFill>
                          <a:effectLst/>
                          <a:latin typeface="Meiryo" panose="020B0604030504040204" pitchFamily="34" charset="-128"/>
                          <a:ea typeface="Meiryo" panose="020B0604030504040204" pitchFamily="34" charset="-128"/>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2</a:t>
                      </a:r>
                      <a:r>
                        <a:rPr lang="ja-JP" altLang="en-US" sz="2000" b="0" i="0" u="none" strike="noStrike">
                          <a:solidFill>
                            <a:srgbClr val="000000"/>
                          </a:solidFill>
                          <a:effectLst/>
                          <a:latin typeface="Meiryo" panose="020B0604030504040204" pitchFamily="34" charset="-128"/>
                          <a:ea typeface="Meiryo" panose="020B0604030504040204" pitchFamily="34" charset="-128"/>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15504405"/>
                  </a:ext>
                </a:extLst>
              </a:tr>
              <a:tr h="615295">
                <a:tc>
                  <a:txBody>
                    <a:bodyPr/>
                    <a:lstStyle/>
                    <a:p>
                      <a:pPr algn="l" fontAlgn="ctr"/>
                      <a:r>
                        <a:rPr lang="ja-JP" altLang="en-US" sz="2000" b="0" i="0" u="none" strike="noStrike">
                          <a:solidFill>
                            <a:srgbClr val="000000"/>
                          </a:solidFill>
                          <a:effectLst/>
                          <a:latin typeface="Meiryo" panose="020B0604030504040204" pitchFamily="34" charset="-128"/>
                          <a:ea typeface="Meiryo" panose="020B0604030504040204" pitchFamily="34" charset="-128"/>
                        </a:rPr>
                        <a:t>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2</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3</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4</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2</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3</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4</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2</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3</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4</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1</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2</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fontAlgn="ctr"/>
                      <a:r>
                        <a:rPr lang="en-US" altLang="ja-JP" sz="2000" b="0" i="0" u="none" strike="noStrike" dirty="0">
                          <a:solidFill>
                            <a:srgbClr val="000000"/>
                          </a:solidFill>
                          <a:effectLst/>
                          <a:latin typeface="Meiryo" panose="020B0604030504040204" pitchFamily="34" charset="-128"/>
                          <a:ea typeface="Meiryo" panose="020B0604030504040204" pitchFamily="34" charset="-128"/>
                        </a:rPr>
                        <a:t>3</a:t>
                      </a:r>
                      <a:r>
                        <a:rPr lang="ja-JP" altLang="en-US" sz="2000" b="0" i="0" u="none" strike="noStrike">
                          <a:solidFill>
                            <a:srgbClr val="000000"/>
                          </a:solidFill>
                          <a:effectLst/>
                          <a:latin typeface="Meiryo" panose="020B0604030504040204" pitchFamily="34" charset="-128"/>
                          <a:ea typeface="Meiryo" panose="020B0604030504040204" pitchFamily="34" charset="-128"/>
                        </a:rPr>
                        <a:t>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98290025"/>
                  </a:ext>
                </a:extLst>
              </a:tr>
              <a:tr h="615295">
                <a:tc>
                  <a:txBody>
                    <a:bodyPr/>
                    <a:lstStyle/>
                    <a:p>
                      <a:pPr algn="l" fontAlgn="ctr"/>
                      <a:r>
                        <a:rPr lang="en" sz="2000" b="0" i="0" u="none" strike="noStrike" dirty="0">
                          <a:solidFill>
                            <a:srgbClr val="000000"/>
                          </a:solidFill>
                          <a:effectLst/>
                          <a:latin typeface="Meiryo" panose="020B0604030504040204" pitchFamily="34" charset="-128"/>
                          <a:ea typeface="Meiryo" panose="020B0604030504040204" pitchFamily="34" charset="-128"/>
                        </a:rPr>
                        <a:t>VM</a:t>
                      </a:r>
                      <a:r>
                        <a:rPr lang="ja-JP" altLang="en-US" sz="2000" b="0" i="0" u="none" strike="noStrike">
                          <a:solidFill>
                            <a:srgbClr val="000000"/>
                          </a:solidFill>
                          <a:effectLst/>
                          <a:latin typeface="Meiryo" panose="020B0604030504040204" pitchFamily="34" charset="-128"/>
                          <a:ea typeface="Meiryo" panose="020B0604030504040204" pitchFamily="34" charset="-128"/>
                        </a:rPr>
                        <a:t>ネットワーク構築機能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95557"/>
                  </a:ext>
                </a:extLst>
              </a:tr>
              <a:tr h="615295">
                <a:tc>
                  <a:txBody>
                    <a:bodyPr/>
                    <a:lstStyle/>
                    <a:p>
                      <a:pPr algn="l" fontAlgn="ctr"/>
                      <a:r>
                        <a:rPr lang="en" sz="2000" b="0" i="0" u="none" strike="noStrike" dirty="0">
                          <a:solidFill>
                            <a:srgbClr val="000000"/>
                          </a:solidFill>
                          <a:effectLst/>
                          <a:latin typeface="Meiryo" panose="020B0604030504040204" pitchFamily="34" charset="-128"/>
                          <a:ea typeface="Meiryo" panose="020B0604030504040204" pitchFamily="34" charset="-128"/>
                        </a:rPr>
                        <a:t>GUI</a:t>
                      </a:r>
                      <a:r>
                        <a:rPr lang="ja-JP" altLang="en-US" sz="2000" b="0" i="0" u="none" strike="noStrike">
                          <a:solidFill>
                            <a:srgbClr val="000000"/>
                          </a:solidFill>
                          <a:effectLst/>
                          <a:latin typeface="Meiryo" panose="020B0604030504040204" pitchFamily="34" charset="-128"/>
                          <a:ea typeface="Meiryo" panose="020B0604030504040204" pitchFamily="34" charset="-128"/>
                        </a:rPr>
                        <a:t>の実装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83645"/>
                  </a:ext>
                </a:extLst>
              </a:tr>
              <a:tr h="615295">
                <a:tc>
                  <a:txBody>
                    <a:bodyPr/>
                    <a:lstStyle/>
                    <a:p>
                      <a:pPr algn="l" fontAlgn="ctr"/>
                      <a:r>
                        <a:rPr lang="ja-JP" altLang="en-US" sz="2000" b="0" i="0" u="none" strike="noStrike">
                          <a:solidFill>
                            <a:srgbClr val="000000"/>
                          </a:solidFill>
                          <a:effectLst/>
                          <a:latin typeface="Meiryo" panose="020B0604030504040204" pitchFamily="34" charset="-128"/>
                          <a:ea typeface="Meiryo" panose="020B0604030504040204" pitchFamily="34" charset="-128"/>
                        </a:rPr>
                        <a:t>テスト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133560573"/>
                  </a:ext>
                </a:extLst>
              </a:tr>
              <a:tr h="615295">
                <a:tc>
                  <a:txBody>
                    <a:bodyPr/>
                    <a:lstStyle/>
                    <a:p>
                      <a:pPr algn="l" fontAlgn="ctr"/>
                      <a:r>
                        <a:rPr lang="ja-JP" altLang="en-US" sz="2000" b="0" i="0" u="none" strike="noStrike">
                          <a:solidFill>
                            <a:srgbClr val="000000"/>
                          </a:solidFill>
                          <a:effectLst/>
                          <a:latin typeface="Meiryo" panose="020B0604030504040204" pitchFamily="34" charset="-128"/>
                          <a:ea typeface="Meiryo" panose="020B0604030504040204" pitchFamily="34" charset="-128"/>
                        </a:rPr>
                        <a:t>資料作成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80488536"/>
                  </a:ext>
                </a:extLst>
              </a:tr>
              <a:tr h="615295">
                <a:tc>
                  <a:txBody>
                    <a:bodyPr/>
                    <a:lstStyle/>
                    <a:p>
                      <a:pPr algn="l" fontAlgn="ctr"/>
                      <a:r>
                        <a:rPr lang="ja-JP" altLang="en-US" sz="2000" b="0" i="0" u="none" strike="noStrike">
                          <a:solidFill>
                            <a:srgbClr val="000000"/>
                          </a:solidFill>
                          <a:effectLst/>
                          <a:latin typeface="Meiryo" panose="020B0604030504040204" pitchFamily="34" charset="-128"/>
                          <a:ea typeface="Meiryo" panose="020B0604030504040204" pitchFamily="34" charset="-128"/>
                        </a:rPr>
                        <a:t>最終確認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879917285"/>
                  </a:ext>
                </a:extLst>
              </a:tr>
            </a:tbl>
          </a:graphicData>
        </a:graphic>
      </p:graphicFrame>
    </p:spTree>
    <p:extLst>
      <p:ext uri="{BB962C8B-B14F-4D97-AF65-F5344CB8AC3E}">
        <p14:creationId xmlns:p14="http://schemas.microsoft.com/office/powerpoint/2010/main" val="271233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まとめ</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14</a:t>
            </a:fld>
            <a:endParaRPr kumimoji="1" lang="ja-JP" altLang="en-US"/>
          </a:p>
        </p:txBody>
      </p:sp>
      <p:sp>
        <p:nvSpPr>
          <p:cNvPr id="9" name="テキスト ボックス 8">
            <a:extLst>
              <a:ext uri="{FF2B5EF4-FFF2-40B4-BE49-F238E27FC236}">
                <a16:creationId xmlns:a16="http://schemas.microsoft.com/office/drawing/2014/main" id="{862C5968-1601-F041-84B9-CBE0FCD9FFAF}"/>
              </a:ext>
            </a:extLst>
          </p:cNvPr>
          <p:cNvSpPr txBox="1"/>
          <p:nvPr/>
        </p:nvSpPr>
        <p:spPr>
          <a:xfrm>
            <a:off x="1617550" y="2479418"/>
            <a:ext cx="8956900" cy="3416320"/>
          </a:xfrm>
          <a:prstGeom prst="rect">
            <a:avLst/>
          </a:prstGeom>
          <a:noFill/>
        </p:spPr>
        <p:txBody>
          <a:bodyPr wrap="square" rtlCol="0">
            <a:spAutoFit/>
          </a:bodyPr>
          <a:lstStyle/>
          <a:p>
            <a:r>
              <a:rPr lang="ja-JP" altLang="en-US" sz="2400" b="1">
                <a:latin typeface="Meiryo" panose="020B0604030504040204" pitchFamily="34" charset="-128"/>
                <a:ea typeface="Meiryo" panose="020B0604030504040204" pitchFamily="34" charset="-128"/>
              </a:rPr>
              <a:t>現場実現できている機能</a:t>
            </a:r>
            <a:endParaRPr kumimoji="1" lang="en-US" altLang="ja-JP" sz="2400" b="1"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・ネットワークの自動構築</a:t>
            </a:r>
            <a:endParaRPr kumimoji="1" lang="en-US" altLang="ja-JP" sz="2400"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・リストア機能</a:t>
            </a:r>
            <a:endParaRPr kumimoji="1" lang="en-US" altLang="ja-JP" sz="2400"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・バックアップ機能</a:t>
            </a:r>
            <a:endParaRPr kumimoji="1"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r>
              <a:rPr kumimoji="1" lang="ja-JP" altLang="en-US" sz="2400" b="1">
                <a:latin typeface="Meiryo" panose="020B0604030504040204" pitchFamily="34" charset="-128"/>
                <a:ea typeface="Meiryo" panose="020B0604030504040204" pitchFamily="34" charset="-128"/>
              </a:rPr>
              <a:t>今後実現する機能</a:t>
            </a:r>
            <a:endParaRPr kumimoji="1" lang="en-US" altLang="ja-JP" sz="2400" b="1" dirty="0">
              <a:latin typeface="Meiryo" panose="020B0604030504040204" pitchFamily="34" charset="-128"/>
              <a:ea typeface="Meiryo" panose="020B0604030504040204" pitchFamily="34" charset="-128"/>
            </a:endParaRPr>
          </a:p>
          <a:p>
            <a:r>
              <a:rPr lang="ja-JP" altLang="en-US" sz="2400">
                <a:latin typeface="Meiryo" panose="020B0604030504040204" pitchFamily="34" charset="-128"/>
                <a:ea typeface="Meiryo" panose="020B0604030504040204" pitchFamily="34" charset="-128"/>
              </a:rPr>
              <a:t>・複数台での環境構築</a:t>
            </a:r>
            <a:endParaRPr lang="en-US" altLang="ja-JP" sz="2400" dirty="0">
              <a:latin typeface="Meiryo" panose="020B0604030504040204" pitchFamily="34" charset="-128"/>
              <a:ea typeface="Meiryo" panose="020B0604030504040204" pitchFamily="34" charset="-128"/>
            </a:endParaRPr>
          </a:p>
          <a:p>
            <a:r>
              <a:rPr lang="ja-JP" altLang="en-US" sz="2400">
                <a:latin typeface="Meiryo" panose="020B0604030504040204" pitchFamily="34" charset="-128"/>
                <a:ea typeface="Meiryo" panose="020B0604030504040204" pitchFamily="34" charset="-128"/>
              </a:rPr>
              <a:t>・リストアやバックアップ機能を活かした</a:t>
            </a:r>
            <a:r>
              <a:rPr lang="en-US" altLang="ja-JP" sz="2400" dirty="0">
                <a:latin typeface="Meiryo" panose="020B0604030504040204" pitchFamily="34" charset="-128"/>
                <a:ea typeface="Meiryo" panose="020B0604030504040204" pitchFamily="34" charset="-128"/>
              </a:rPr>
              <a:t>GUI</a:t>
            </a:r>
            <a:r>
              <a:rPr lang="ja-JP" altLang="en-US" sz="2400">
                <a:latin typeface="Meiryo" panose="020B0604030504040204" pitchFamily="34" charset="-128"/>
                <a:ea typeface="Meiryo" panose="020B0604030504040204" pitchFamily="34" charset="-128"/>
              </a:rPr>
              <a:t>の実装</a:t>
            </a:r>
            <a:endParaRPr lang="en-US" altLang="ja-JP" sz="2400" dirty="0">
              <a:latin typeface="Meiryo" panose="020B0604030504040204" pitchFamily="34" charset="-128"/>
              <a:ea typeface="Meiryo" panose="020B0604030504040204" pitchFamily="34" charset="-128"/>
            </a:endParaRPr>
          </a:p>
          <a:p>
            <a:r>
              <a:rPr lang="ja-JP" altLang="en-US" sz="2400">
                <a:latin typeface="Meiryo" panose="020B0604030504040204" pitchFamily="34" charset="-128"/>
                <a:ea typeface="Meiryo" panose="020B0604030504040204" pitchFamily="34" charset="-128"/>
              </a:rPr>
              <a:t>・クラウド上で</a:t>
            </a:r>
            <a:r>
              <a:rPr kumimoji="1" lang="ja-JP" altLang="en-US" sz="2400">
                <a:latin typeface="Meiryo" panose="020B0604030504040204" pitchFamily="34" charset="-128"/>
                <a:ea typeface="Meiryo" panose="020B0604030504040204" pitchFamily="34" charset="-128"/>
              </a:rPr>
              <a:t>動かすことでメモリ問題の解決</a:t>
            </a:r>
            <a:endParaRPr kumimoji="1" lang="en-US" altLang="ja-JP" sz="2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1162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696680" y="2183091"/>
            <a:ext cx="10890504" cy="43796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[Ansible]</a:t>
            </a:r>
            <a:r>
              <a:rPr lang="en-US" altLang="ja-JP" sz="2400" dirty="0" err="1">
                <a:latin typeface="Meiryo" panose="020B0604030504040204" pitchFamily="34" charset="-128"/>
                <a:ea typeface="Meiryo" panose="020B0604030504040204" pitchFamily="34" charset="-128"/>
              </a:rPr>
              <a:t>VyOS</a:t>
            </a:r>
            <a:r>
              <a:rPr lang="ja-JP" altLang="en-US" sz="2400">
                <a:latin typeface="Meiryo" panose="020B0604030504040204" pitchFamily="34" charset="-128"/>
                <a:ea typeface="Meiryo" panose="020B0604030504040204" pitchFamily="34" charset="-128"/>
              </a:rPr>
              <a:t>モジュール利用のことはじめ</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400" dirty="0">
                <a:latin typeface="Meiryo" panose="020B0604030504040204" pitchFamily="34" charset="-128"/>
                <a:ea typeface="Meiryo" panose="020B0604030504040204" pitchFamily="34" charset="-128"/>
                <a:hlinkClick r:id="rId3"/>
              </a:rPr>
              <a:t>https://tekunabe.hatenablog.jp/entry/2020/04/14/ansible_vyos_intro</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400" dirty="0">
                <a:latin typeface="Meiryo" panose="020B0604030504040204" pitchFamily="34" charset="-128"/>
                <a:ea typeface="Meiryo" panose="020B0604030504040204" pitchFamily="34" charset="-128"/>
                <a:hlinkClick r:id="rId4"/>
              </a:rPr>
              <a:t>https://docs.ansible.com/ansible/latest/user_guide/intro_inventory.html</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400">
                <a:latin typeface="Meiryo" panose="020B0604030504040204" pitchFamily="34" charset="-128"/>
                <a:ea typeface="Meiryo" panose="020B0604030504040204" pitchFamily="34" charset="-128"/>
              </a:rPr>
              <a:t>・</a:t>
            </a:r>
            <a:r>
              <a:rPr lang="en" altLang="ja-JP" sz="2400" dirty="0" err="1">
                <a:latin typeface="Meiryo" panose="020B0604030504040204" pitchFamily="34" charset="-128"/>
                <a:ea typeface="Meiryo" panose="020B0604030504040204" pitchFamily="34" charset="-128"/>
              </a:rPr>
              <a:t>vyos_command</a:t>
            </a:r>
            <a:r>
              <a:rPr lang="en" altLang="ja-JP" sz="2400" dirty="0">
                <a:latin typeface="Meiryo" panose="020B0604030504040204" pitchFamily="34" charset="-128"/>
                <a:ea typeface="Meiryo" panose="020B0604030504040204" pitchFamily="34" charset="-128"/>
              </a:rPr>
              <a:t> - Run one or more commands on </a:t>
            </a:r>
            <a:r>
              <a:rPr lang="en" altLang="ja-JP" sz="2400" dirty="0" err="1">
                <a:latin typeface="Meiryo" panose="020B0604030504040204" pitchFamily="34" charset="-128"/>
                <a:ea typeface="Meiryo" panose="020B0604030504040204" pitchFamily="34" charset="-128"/>
              </a:rPr>
              <a:t>VyOS</a:t>
            </a:r>
            <a:r>
              <a:rPr lang="en" altLang="ja-JP" sz="24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400" dirty="0">
                <a:latin typeface="Meiryo" panose="020B0604030504040204" pitchFamily="34" charset="-128"/>
                <a:ea typeface="Meiryo" panose="020B0604030504040204" pitchFamily="34" charset="-128"/>
                <a:hlinkClick r:id="rId5"/>
              </a:rPr>
              <a:t>https://docs.ansible.com/ansible/2.5/modules/vyos_command_module.html</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400">
                <a:latin typeface="Meiryo" panose="020B0604030504040204" pitchFamily="34" charset="-128"/>
                <a:ea typeface="Meiryo" panose="020B0604030504040204" pitchFamily="34" charset="-128"/>
              </a:rPr>
              <a:t>・</a:t>
            </a:r>
            <a:r>
              <a:rPr lang="en" altLang="ja-JP" sz="2400" dirty="0" err="1">
                <a:latin typeface="Meiryo" panose="020B0604030504040204" pitchFamily="34" charset="-128"/>
                <a:ea typeface="Meiryo" panose="020B0604030504040204" pitchFamily="34" charset="-128"/>
              </a:rPr>
              <a:t>vyos_config</a:t>
            </a:r>
            <a:r>
              <a:rPr lang="en" altLang="ja-JP" sz="2400" dirty="0">
                <a:latin typeface="Meiryo" panose="020B0604030504040204" pitchFamily="34" charset="-128"/>
                <a:ea typeface="Meiryo" panose="020B0604030504040204" pitchFamily="34" charset="-128"/>
              </a:rPr>
              <a:t> – Manage </a:t>
            </a:r>
            <a:r>
              <a:rPr lang="en" altLang="ja-JP" sz="2400" dirty="0" err="1">
                <a:latin typeface="Meiryo" panose="020B0604030504040204" pitchFamily="34" charset="-128"/>
                <a:ea typeface="Meiryo" panose="020B0604030504040204" pitchFamily="34" charset="-128"/>
              </a:rPr>
              <a:t>VyOS</a:t>
            </a:r>
            <a:r>
              <a:rPr lang="en" altLang="ja-JP" sz="24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400" dirty="0">
                <a:latin typeface="Meiryo" panose="020B0604030504040204" pitchFamily="34" charset="-128"/>
                <a:ea typeface="Meiryo" panose="020B0604030504040204" pitchFamily="34" charset="-128"/>
                <a:hlinkClick r:id="rId6"/>
              </a:rPr>
              <a:t>http://74.207.229.77/ansible/latest/modules/vyos_config_module.html</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400" dirty="0">
                <a:latin typeface="Meiryo" panose="020B0604030504040204" pitchFamily="34" charset="-128"/>
                <a:ea typeface="Meiryo" panose="020B0604030504040204" pitchFamily="34" charset="-128"/>
                <a:hlinkClick r:id="rId7"/>
              </a:rPr>
              <a:t>https://learn.hashicorp.com/collections/vagrant/getting-started</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3" name="スライド番号プレースホルダー 2">
            <a:extLst>
              <a:ext uri="{FF2B5EF4-FFF2-40B4-BE49-F238E27FC236}">
                <a16:creationId xmlns:a16="http://schemas.microsoft.com/office/drawing/2014/main" id="{3A4DBF0B-5FDA-DF47-A768-A749CFD2D850}"/>
              </a:ext>
            </a:extLst>
          </p:cNvPr>
          <p:cNvSpPr>
            <a:spLocks noGrp="1"/>
          </p:cNvSpPr>
          <p:nvPr>
            <p:ph type="sldNum" sz="quarter" idx="12"/>
          </p:nvPr>
        </p:nvSpPr>
        <p:spPr/>
        <p:txBody>
          <a:bodyPr/>
          <a:lstStyle/>
          <a:p>
            <a:fld id="{2F7CED91-9D1D-2E49-97C4-8C5886486047}" type="slidenum">
              <a:rPr kumimoji="1" lang="ja-JP" altLang="en-US" smtClean="0"/>
              <a:t>15</a:t>
            </a:fld>
            <a:endParaRPr kumimoji="1" lang="ja-JP" altLang="en-US"/>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目次</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FA6AD2E9-474D-B140-84DD-93FA93DE45C0}"/>
              </a:ext>
            </a:extLst>
          </p:cNvPr>
          <p:cNvSpPr txBox="1"/>
          <p:nvPr/>
        </p:nvSpPr>
        <p:spPr>
          <a:xfrm>
            <a:off x="1376083" y="2135605"/>
            <a:ext cx="9439834" cy="4220745"/>
          </a:xfrm>
          <a:prstGeom prst="rect">
            <a:avLst/>
          </a:prstGeom>
          <a:noFill/>
        </p:spPr>
        <p:txBody>
          <a:bodyPr wrap="square" numCol="2" rtlCol="0">
            <a:spAutoFit/>
          </a:bodyPr>
          <a:lstStyle/>
          <a:p>
            <a:pPr>
              <a:lnSpc>
                <a:spcPct val="200000"/>
              </a:lnSpc>
            </a:pPr>
            <a:r>
              <a:rPr lang="en-US" altLang="ja-JP" sz="2400" b="1" dirty="0"/>
              <a:t>1.</a:t>
            </a:r>
            <a:r>
              <a:rPr lang="ja-JP" altLang="en-US" sz="2400" b="1"/>
              <a:t>テーマについて</a:t>
            </a:r>
            <a:endParaRPr lang="en-US" altLang="ja-JP" sz="2400" b="1" dirty="0"/>
          </a:p>
          <a:p>
            <a:pPr>
              <a:lnSpc>
                <a:spcPct val="200000"/>
              </a:lnSpc>
            </a:pPr>
            <a:r>
              <a:rPr lang="en-US" altLang="ja-JP" sz="2400" b="1" dirty="0"/>
              <a:t>2.</a:t>
            </a:r>
            <a:r>
              <a:rPr lang="ja-JP" altLang="en-US" sz="2400" b="1"/>
              <a:t>システムの要件</a:t>
            </a:r>
            <a:endParaRPr lang="en-US" altLang="ja-JP" sz="2400" b="1" dirty="0"/>
          </a:p>
          <a:p>
            <a:pPr>
              <a:lnSpc>
                <a:spcPct val="200000"/>
              </a:lnSpc>
            </a:pPr>
            <a:r>
              <a:rPr lang="en-US" altLang="ja-JP" sz="2400" b="1" dirty="0"/>
              <a:t>3.</a:t>
            </a:r>
            <a:r>
              <a:rPr lang="ja-JP" altLang="en-US" sz="2400" b="1"/>
              <a:t>システムの構成図</a:t>
            </a:r>
            <a:endParaRPr lang="en-US" altLang="ja-JP" sz="2400" b="1" dirty="0"/>
          </a:p>
          <a:p>
            <a:pPr>
              <a:lnSpc>
                <a:spcPct val="200000"/>
              </a:lnSpc>
            </a:pPr>
            <a:r>
              <a:rPr lang="en-US" altLang="ja-JP" sz="2400" b="1" dirty="0"/>
              <a:t>4.</a:t>
            </a:r>
            <a:r>
              <a:rPr lang="ja-JP" altLang="en-US" sz="2400" b="1"/>
              <a:t>ネットワーク自動構築のデモ</a:t>
            </a:r>
            <a:endParaRPr lang="en-US" altLang="ja-JP" sz="2400" b="1" dirty="0"/>
          </a:p>
          <a:p>
            <a:pPr>
              <a:lnSpc>
                <a:spcPct val="200000"/>
              </a:lnSpc>
            </a:pPr>
            <a:r>
              <a:rPr lang="en-US" altLang="ja-JP" sz="2400" b="1" dirty="0"/>
              <a:t>5.</a:t>
            </a:r>
            <a:r>
              <a:rPr lang="ja-JP" altLang="en-US" sz="2400" b="1"/>
              <a:t>実現できた機能</a:t>
            </a:r>
            <a:endParaRPr lang="en-US" altLang="ja-JP" sz="2400" b="1" dirty="0"/>
          </a:p>
          <a:p>
            <a:pPr>
              <a:lnSpc>
                <a:spcPct val="200000"/>
              </a:lnSpc>
            </a:pPr>
            <a:r>
              <a:rPr lang="en-US" altLang="ja-JP" sz="2400" b="1" dirty="0"/>
              <a:t>6.</a:t>
            </a:r>
            <a:r>
              <a:rPr lang="ja-JP" altLang="en-US" sz="2400" b="1"/>
              <a:t>実装時に苦労したこと</a:t>
            </a:r>
            <a:endParaRPr lang="en-US" altLang="ja-JP" sz="2400" b="1" dirty="0"/>
          </a:p>
          <a:p>
            <a:pPr>
              <a:lnSpc>
                <a:spcPct val="200000"/>
              </a:lnSpc>
            </a:pPr>
            <a:r>
              <a:rPr lang="en-US" altLang="ja-JP" sz="2400" b="1" dirty="0"/>
              <a:t>7.</a:t>
            </a:r>
            <a:r>
              <a:rPr lang="ja-JP" altLang="en-US" sz="2400" b="1"/>
              <a:t>現在の課題</a:t>
            </a:r>
            <a:endParaRPr lang="en-US" altLang="ja-JP" sz="2400" b="1" dirty="0"/>
          </a:p>
          <a:p>
            <a:pPr>
              <a:lnSpc>
                <a:spcPct val="200000"/>
              </a:lnSpc>
            </a:pPr>
            <a:r>
              <a:rPr lang="en-US" altLang="ja-JP" sz="2400" b="1" dirty="0"/>
              <a:t>8.</a:t>
            </a:r>
            <a:r>
              <a:rPr lang="ja-JP" altLang="en-US" sz="2400" b="1"/>
              <a:t>チームの役割</a:t>
            </a:r>
            <a:endParaRPr lang="en-US" altLang="ja-JP" sz="2400" b="1" dirty="0"/>
          </a:p>
          <a:p>
            <a:pPr>
              <a:lnSpc>
                <a:spcPct val="200000"/>
              </a:lnSpc>
            </a:pPr>
            <a:r>
              <a:rPr lang="en-US" altLang="ja-JP" sz="2400" b="1" dirty="0"/>
              <a:t>9.</a:t>
            </a:r>
            <a:r>
              <a:rPr lang="ja-JP" altLang="en-US" sz="2400" b="1"/>
              <a:t>今後の開発スケジュール</a:t>
            </a:r>
            <a:endParaRPr lang="en-US" altLang="ja-JP" sz="2400" b="1" dirty="0"/>
          </a:p>
          <a:p>
            <a:pPr>
              <a:lnSpc>
                <a:spcPct val="200000"/>
              </a:lnSpc>
            </a:pPr>
            <a:r>
              <a:rPr lang="en-US" altLang="ja-JP" sz="2400" b="1" dirty="0"/>
              <a:t>10.</a:t>
            </a:r>
            <a:r>
              <a:rPr lang="ja-JP" altLang="en-US" sz="2400" b="1"/>
              <a:t>まとめ</a:t>
            </a:r>
            <a:endParaRPr lang="en-US" altLang="ja-JP" sz="2400" b="1" dirty="0"/>
          </a:p>
          <a:p>
            <a:endParaRPr kumimoji="1" lang="ja-JP" altLang="en-US"/>
          </a:p>
        </p:txBody>
      </p:sp>
    </p:spTree>
    <p:extLst>
      <p:ext uri="{BB962C8B-B14F-4D97-AF65-F5344CB8AC3E}">
        <p14:creationId xmlns:p14="http://schemas.microsoft.com/office/powerpoint/2010/main" val="187162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575647" y="1498470"/>
            <a:ext cx="11155679" cy="185261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011936" y="1708260"/>
            <a:ext cx="10168128" cy="16462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a:ln w="0"/>
                <a:latin typeface="Meiryo" panose="020B0604030504040204" pitchFamily="34" charset="-128"/>
                <a:ea typeface="Meiryo" panose="020B0604030504040204" pitchFamily="34" charset="-128"/>
              </a:rPr>
              <a:t>現在のテーマ</a:t>
            </a:r>
            <a:endParaRPr lang="en-US" altLang="ja-JP" sz="24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400" b="1"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400" dirty="0">
                <a:ln w="0"/>
                <a:latin typeface="Meiryo" panose="020B0604030504040204" pitchFamily="34" charset="-128"/>
                <a:ea typeface="Meiryo" panose="020B0604030504040204" pitchFamily="34" charset="-128"/>
              </a:rPr>
              <a:t>, </a:t>
            </a:r>
            <a:r>
              <a:rPr lang="ja-JP" altLang="en-US" sz="2400">
                <a:ln w="0"/>
                <a:latin typeface="Meiryo" panose="020B0604030504040204" pitchFamily="34" charset="-128"/>
                <a:ea typeface="Meiryo" panose="020B0604030504040204" pitchFamily="34" charset="-128"/>
              </a:rPr>
              <a:t>設定のミスがあってもすぐにやり直すことが可能なシステム</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535963" y="3429000"/>
            <a:ext cx="11120074" cy="1852616"/>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b="1" dirty="0">
              <a:ln w="0"/>
              <a:latin typeface="Meiryo" panose="020B0604030504040204" pitchFamily="34" charset="-128"/>
              <a:ea typeface="Meiryo" panose="020B0604030504040204" pitchFamily="34" charset="-128"/>
            </a:endParaRPr>
          </a:p>
          <a:p>
            <a:pPr marL="0" indent="0">
              <a:buNone/>
            </a:pP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600" b="1">
                <a:ln w="0"/>
                <a:latin typeface="Meiryo" panose="020B0604030504040204" pitchFamily="34" charset="-128"/>
                <a:ea typeface="Meiryo" panose="020B0604030504040204" pitchFamily="34" charset="-128"/>
              </a:rPr>
              <a:t>テーマを選んだ背景</a:t>
            </a:r>
            <a:endParaRPr lang="en-US" altLang="ja-JP" sz="2600" b="1" dirty="0">
              <a:ln w="0"/>
              <a:latin typeface="Meiryo" panose="020B0604030504040204" pitchFamily="34" charset="-128"/>
              <a:ea typeface="Meiryo" panose="020B0604030504040204" pitchFamily="34" charset="-128"/>
            </a:endParaRPr>
          </a:p>
          <a:p>
            <a:pPr marL="0" indent="0">
              <a:buNone/>
            </a:pPr>
            <a:r>
              <a:rPr lang="ja-JP" altLang="en-US" sz="2600" b="1">
                <a:ln w="0"/>
                <a:latin typeface="Meiryo" panose="020B0604030504040204" pitchFamily="34" charset="-128"/>
                <a:ea typeface="Meiryo" panose="020B0604030504040204" pitchFamily="34" charset="-128"/>
              </a:rPr>
              <a:t>　</a:t>
            </a:r>
            <a:r>
              <a:rPr lang="en-US" altLang="ja-JP" sz="2600" dirty="0">
                <a:ln w="0"/>
                <a:latin typeface="Meiryo" panose="020B0604030504040204" pitchFamily="34" charset="-128"/>
                <a:ea typeface="Meiryo" panose="020B0604030504040204" pitchFamily="34" charset="-128"/>
              </a:rPr>
              <a:t>- </a:t>
            </a:r>
            <a:r>
              <a:rPr lang="ja-JP" altLang="en-US" sz="26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600" dirty="0">
              <a:ln w="0"/>
              <a:latin typeface="Meiryo" panose="020B0604030504040204" pitchFamily="34" charset="-128"/>
              <a:ea typeface="Meiryo" panose="020B0604030504040204" pitchFamily="34" charset="-128"/>
            </a:endParaRPr>
          </a:p>
          <a:p>
            <a:pPr marL="0" indent="0">
              <a:buNone/>
            </a:pPr>
            <a:r>
              <a:rPr lang="ja-JP" altLang="en-US" sz="2600">
                <a:ln w="0"/>
                <a:latin typeface="Meiryo" panose="020B0604030504040204" pitchFamily="34" charset="-128"/>
                <a:ea typeface="Meiryo" panose="020B0604030504040204" pitchFamily="34" charset="-128"/>
              </a:rPr>
              <a:t>　</a:t>
            </a:r>
            <a:r>
              <a:rPr lang="en-US" altLang="ja-JP" sz="2600" dirty="0">
                <a:ln w="0"/>
                <a:latin typeface="Meiryo" panose="020B0604030504040204" pitchFamily="34" charset="-128"/>
                <a:ea typeface="Meiryo" panose="020B0604030504040204" pitchFamily="34" charset="-128"/>
              </a:rPr>
              <a:t>- </a:t>
            </a:r>
            <a:r>
              <a:rPr lang="ja-JP" altLang="en-US" sz="2600">
                <a:ln w="0"/>
                <a:latin typeface="Meiryo" panose="020B0604030504040204" pitchFamily="34" charset="-128"/>
                <a:ea typeface="Meiryo" panose="020B0604030504040204" pitchFamily="34" charset="-128"/>
              </a:rPr>
              <a:t>ネットワークの設定ミスがあった際にすぐに前の状態に戻せるようにしたい</a:t>
            </a:r>
            <a:endParaRPr lang="en-US" altLang="ja-JP" sz="26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9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3</a:t>
            </a:fld>
            <a:endParaRPr kumimoji="1" lang="ja-JP" altLang="en-US"/>
          </a:p>
        </p:txBody>
      </p:sp>
      <p:sp>
        <p:nvSpPr>
          <p:cNvPr id="14" name="コンテンツ プレースホルダー 2">
            <a:extLst>
              <a:ext uri="{FF2B5EF4-FFF2-40B4-BE49-F238E27FC236}">
                <a16:creationId xmlns:a16="http://schemas.microsoft.com/office/drawing/2014/main" id="{EEC2F88A-F5B4-8543-A400-C46A91633203}"/>
              </a:ext>
            </a:extLst>
          </p:cNvPr>
          <p:cNvSpPr txBox="1">
            <a:spLocks/>
          </p:cNvSpPr>
          <p:nvPr/>
        </p:nvSpPr>
        <p:spPr>
          <a:xfrm>
            <a:off x="535963" y="4686296"/>
            <a:ext cx="11120074" cy="1852616"/>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b="1" dirty="0">
              <a:ln w="0"/>
              <a:latin typeface="Meiryo" panose="020B0604030504040204" pitchFamily="34" charset="-128"/>
              <a:ea typeface="Meiryo" panose="020B0604030504040204" pitchFamily="34" charset="-128"/>
            </a:endParaRPr>
          </a:p>
          <a:p>
            <a:pPr marL="0" indent="0">
              <a:buNone/>
            </a:pP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600" b="1">
                <a:ln w="0"/>
                <a:latin typeface="Meiryo" panose="020B0604030504040204" pitchFamily="34" charset="-128"/>
                <a:ea typeface="Meiryo" panose="020B0604030504040204" pitchFamily="34" charset="-128"/>
              </a:rPr>
              <a:t>テーマの対象者</a:t>
            </a:r>
            <a:endParaRPr lang="en-US" altLang="ja-JP" sz="2600" b="1" dirty="0">
              <a:ln w="0"/>
              <a:latin typeface="Meiryo" panose="020B0604030504040204" pitchFamily="34" charset="-128"/>
              <a:ea typeface="Meiryo" panose="020B0604030504040204" pitchFamily="34" charset="-128"/>
            </a:endParaRPr>
          </a:p>
          <a:p>
            <a:pPr marL="0" indent="0">
              <a:buNone/>
            </a:pPr>
            <a:r>
              <a:rPr lang="ja-JP" altLang="en-US" sz="2600" b="1">
                <a:ln w="0"/>
                <a:latin typeface="Meiryo" panose="020B0604030504040204" pitchFamily="34" charset="-128"/>
                <a:ea typeface="Meiryo" panose="020B0604030504040204" pitchFamily="34" charset="-128"/>
              </a:rPr>
              <a:t>　</a:t>
            </a:r>
            <a:r>
              <a:rPr lang="ja-JP" altLang="en-US" sz="26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600" dirty="0">
              <a:ln w="0"/>
              <a:latin typeface="Meiryo" panose="020B0604030504040204" pitchFamily="34" charset="-128"/>
              <a:ea typeface="Meiryo" panose="020B0604030504040204" pitchFamily="34" charset="-128"/>
            </a:endParaRPr>
          </a:p>
          <a:p>
            <a:pPr marL="0" indent="0">
              <a:buNone/>
            </a:pPr>
            <a:r>
              <a:rPr lang="ja-JP" altLang="en-US" sz="2600">
                <a:ln w="0"/>
                <a:latin typeface="Meiryo" panose="020B0604030504040204" pitchFamily="34" charset="-128"/>
                <a:ea typeface="Meiryo" panose="020B0604030504040204" pitchFamily="34" charset="-128"/>
              </a:rPr>
              <a:t>　→</a:t>
            </a:r>
            <a:r>
              <a:rPr lang="en-US" altLang="ja-JP" sz="2600" dirty="0">
                <a:ln w="0"/>
                <a:latin typeface="Meiryo" panose="020B0604030504040204" pitchFamily="34" charset="-128"/>
                <a:ea typeface="Meiryo" panose="020B0604030504040204" pitchFamily="34" charset="-128"/>
              </a:rPr>
              <a:t> </a:t>
            </a:r>
            <a:r>
              <a:rPr lang="ja-JP" altLang="en-US" sz="2600">
                <a:ln w="0"/>
                <a:latin typeface="Meiryo" panose="020B0604030504040204" pitchFamily="34" charset="-128"/>
                <a:ea typeface="Meiryo" panose="020B0604030504040204" pitchFamily="34" charset="-128"/>
              </a:rPr>
              <a:t>ネットワークの研究を行う前の前提知識の学習等</a:t>
            </a:r>
            <a:endParaRPr lang="en-US" altLang="ja-JP" sz="26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9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970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システムの要件</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4</a:t>
            </a:fld>
            <a:endParaRPr kumimoji="1" lang="ja-JP" altLang="en-US"/>
          </a:p>
        </p:txBody>
      </p:sp>
      <p:sp>
        <p:nvSpPr>
          <p:cNvPr id="7" name="コンテンツ プレースホルダー 6">
            <a:extLst>
              <a:ext uri="{FF2B5EF4-FFF2-40B4-BE49-F238E27FC236}">
                <a16:creationId xmlns:a16="http://schemas.microsoft.com/office/drawing/2014/main" id="{D2C9153F-EC2B-7B45-9AD7-0BF5412F343F}"/>
              </a:ext>
            </a:extLst>
          </p:cNvPr>
          <p:cNvSpPr>
            <a:spLocks noGrp="1"/>
          </p:cNvSpPr>
          <p:nvPr>
            <p:ph idx="1"/>
          </p:nvPr>
        </p:nvSpPr>
        <p:spPr>
          <a:xfrm>
            <a:off x="566928" y="1632119"/>
            <a:ext cx="11155679" cy="856939"/>
          </a:xfrm>
        </p:spPr>
        <p:txBody>
          <a:bodyPr>
            <a:normAutofit/>
          </a:bodyPr>
          <a:lstStyle/>
          <a:p>
            <a:pPr marL="0" indent="0">
              <a:buNone/>
            </a:pP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VM</a:t>
            </a:r>
            <a:r>
              <a:rPr lang="ja-JP" altLang="en-US" sz="2400">
                <a:latin typeface="Meiryo" panose="020B0604030504040204" pitchFamily="34" charset="-128"/>
                <a:ea typeface="Meiryo" panose="020B0604030504040204" pitchFamily="34" charset="-128"/>
              </a:rPr>
              <a:t>の起動</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インタフェースの設定</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必要なソフトウェアの設定といったネットワークの構築に必要な手順を数コマンドで行うことができる</a:t>
            </a:r>
            <a:endParaRPr lang="en-US" altLang="ja-JP" sz="2400" dirty="0">
              <a:latin typeface="Meiryo" panose="020B0604030504040204" pitchFamily="34" charset="-128"/>
              <a:ea typeface="Meiryo" panose="020B0604030504040204" pitchFamily="34" charset="-128"/>
            </a:endParaRPr>
          </a:p>
          <a:p>
            <a:pPr marL="0" indent="0">
              <a:buNone/>
            </a:pPr>
            <a:endParaRPr lang="en-US" altLang="ja-JP" sz="2000" dirty="0">
              <a:latin typeface="Meiryo" panose="020B0604030504040204" pitchFamily="34" charset="-128"/>
              <a:ea typeface="Meiryo" panose="020B0604030504040204" pitchFamily="34" charset="-128"/>
            </a:endParaRPr>
          </a:p>
          <a:p>
            <a:pPr marL="0" indent="0">
              <a:buNone/>
            </a:pPr>
            <a:endParaRPr lang="en-US" altLang="ja-JP" sz="2000" dirty="0">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26017D89-1B93-FC4F-9508-F5AEB355C049}"/>
              </a:ext>
            </a:extLst>
          </p:cNvPr>
          <p:cNvSpPr txBox="1"/>
          <p:nvPr/>
        </p:nvSpPr>
        <p:spPr>
          <a:xfrm>
            <a:off x="626850" y="5325443"/>
            <a:ext cx="11572399"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・保存したバックアップファイルからコマンド一つで設定を復元することができる</a:t>
            </a:r>
            <a:endParaRPr lang="en-US" altLang="ja-JP" sz="2400" dirty="0">
              <a:latin typeface="Meiryo" panose="020B0604030504040204" pitchFamily="34" charset="-128"/>
              <a:ea typeface="Meiryo" panose="020B0604030504040204" pitchFamily="34" charset="-128"/>
            </a:endParaRPr>
          </a:p>
        </p:txBody>
      </p:sp>
      <p:sp>
        <p:nvSpPr>
          <p:cNvPr id="6" name="右矢印 5">
            <a:extLst>
              <a:ext uri="{FF2B5EF4-FFF2-40B4-BE49-F238E27FC236}">
                <a16:creationId xmlns:a16="http://schemas.microsoft.com/office/drawing/2014/main" id="{61FEE365-400F-264A-B9E0-C160059ECE9D}"/>
              </a:ext>
            </a:extLst>
          </p:cNvPr>
          <p:cNvSpPr/>
          <p:nvPr/>
        </p:nvSpPr>
        <p:spPr>
          <a:xfrm>
            <a:off x="693358" y="2278178"/>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9A8E141-27F8-D141-947F-C0CDB2938E21}"/>
              </a:ext>
            </a:extLst>
          </p:cNvPr>
          <p:cNvSpPr/>
          <p:nvPr/>
        </p:nvSpPr>
        <p:spPr>
          <a:xfrm>
            <a:off x="1784413" y="2300629"/>
            <a:ext cx="4663071" cy="461665"/>
          </a:xfrm>
          <a:prstGeom prst="rect">
            <a:avLst/>
          </a:prstGeom>
        </p:spPr>
        <p:txBody>
          <a:bodyPr wrap="none">
            <a:spAutoFit/>
          </a:bodyPr>
          <a:lstStyle/>
          <a:p>
            <a:r>
              <a:rPr lang="ja-JP" altLang="en-US">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VAGRANT</a:t>
            </a:r>
            <a:r>
              <a:rPr lang="ja-JP" altLang="en-US" sz="2400">
                <a:latin typeface="Meiryo" panose="020B0604030504040204" pitchFamily="34" charset="-128"/>
                <a:ea typeface="Meiryo" panose="020B0604030504040204" pitchFamily="34" charset="-128"/>
              </a:rPr>
              <a:t>と</a:t>
            </a:r>
            <a:r>
              <a:rPr lang="en-US" altLang="ja-JP" sz="2400" dirty="0">
                <a:latin typeface="Meiryo" panose="020B0604030504040204" pitchFamily="34" charset="-128"/>
                <a:ea typeface="Meiryo" panose="020B0604030504040204" pitchFamily="34" charset="-128"/>
              </a:rPr>
              <a:t>VirtualBox</a:t>
            </a:r>
            <a:r>
              <a:rPr lang="ja-JP" altLang="en-US" sz="2400">
                <a:latin typeface="Meiryo" panose="020B0604030504040204" pitchFamily="34" charset="-128"/>
                <a:ea typeface="Meiryo" panose="020B0604030504040204" pitchFamily="34" charset="-128"/>
              </a:rPr>
              <a:t>を利用</a:t>
            </a:r>
            <a:endParaRPr lang="en-US" altLang="ja-JP" sz="2400" dirty="0">
              <a:latin typeface="Meiryo" panose="020B0604030504040204" pitchFamily="34" charset="-128"/>
              <a:ea typeface="Meiryo" panose="020B0604030504040204" pitchFamily="34" charset="-128"/>
            </a:endParaRPr>
          </a:p>
        </p:txBody>
      </p:sp>
      <p:sp>
        <p:nvSpPr>
          <p:cNvPr id="18" name="コンテンツ プレースホルダー 6">
            <a:extLst>
              <a:ext uri="{FF2B5EF4-FFF2-40B4-BE49-F238E27FC236}">
                <a16:creationId xmlns:a16="http://schemas.microsoft.com/office/drawing/2014/main" id="{3D32566D-3D3A-A04E-A03C-3D4973F3817A}"/>
              </a:ext>
            </a:extLst>
          </p:cNvPr>
          <p:cNvSpPr txBox="1">
            <a:spLocks/>
          </p:cNvSpPr>
          <p:nvPr/>
        </p:nvSpPr>
        <p:spPr>
          <a:xfrm>
            <a:off x="693358" y="3398124"/>
            <a:ext cx="11029249" cy="7152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a:latin typeface="Meiryo" panose="020B0604030504040204" pitchFamily="34" charset="-128"/>
                <a:ea typeface="Meiryo" panose="020B0604030504040204" pitchFamily="34" charset="-128"/>
              </a:rPr>
              <a:t>・任意のタイミングでネットワーク機器の設定のバックアップファイルを作成</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差分を取りながら保存する</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これらの手順を数コマンドで行うことができる</a:t>
            </a:r>
            <a:endParaRPr lang="en-US" altLang="ja-JP" sz="24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23" name="右矢印 22">
            <a:extLst>
              <a:ext uri="{FF2B5EF4-FFF2-40B4-BE49-F238E27FC236}">
                <a16:creationId xmlns:a16="http://schemas.microsoft.com/office/drawing/2014/main" id="{A1CCA0FC-4F6A-D249-AE6F-57F39CCAFF51}"/>
              </a:ext>
            </a:extLst>
          </p:cNvPr>
          <p:cNvSpPr/>
          <p:nvPr/>
        </p:nvSpPr>
        <p:spPr>
          <a:xfrm>
            <a:off x="693358" y="4056158"/>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244999-EF53-A24F-A3FE-DBF325762D75}"/>
              </a:ext>
            </a:extLst>
          </p:cNvPr>
          <p:cNvSpPr txBox="1"/>
          <p:nvPr/>
        </p:nvSpPr>
        <p:spPr>
          <a:xfrm>
            <a:off x="1866246" y="4073598"/>
            <a:ext cx="9270487"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バックアップに</a:t>
            </a:r>
            <a:r>
              <a:rPr kumimoji="1" lang="en-US" altLang="ja-JP" sz="2400" dirty="0">
                <a:latin typeface="Meiryo" panose="020B0604030504040204" pitchFamily="34" charset="-128"/>
                <a:ea typeface="Meiryo" panose="020B0604030504040204" pitchFamily="34" charset="-128"/>
              </a:rPr>
              <a:t>Ansible</a:t>
            </a:r>
            <a:r>
              <a:rPr lang="ja-JP" altLang="en-US" sz="2400">
                <a:latin typeface="Meiryo" panose="020B0604030504040204" pitchFamily="34" charset="-128"/>
                <a:ea typeface="Meiryo" panose="020B0604030504040204" pitchFamily="34" charset="-128"/>
              </a:rPr>
              <a:t>のモジュール</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リポジトリに</a:t>
            </a:r>
            <a:r>
              <a:rPr lang="en-US" altLang="ja-JP" sz="2400" dirty="0">
                <a:latin typeface="Meiryo" panose="020B0604030504040204" pitchFamily="34" charset="-128"/>
                <a:ea typeface="Meiryo" panose="020B0604030504040204" pitchFamily="34" charset="-128"/>
              </a:rPr>
              <a:t>GitHub</a:t>
            </a:r>
            <a:r>
              <a:rPr lang="ja-JP" altLang="en-US" sz="2400">
                <a:latin typeface="Meiryo" panose="020B0604030504040204" pitchFamily="34" charset="-128"/>
                <a:ea typeface="Meiryo" panose="020B0604030504040204" pitchFamily="34" charset="-128"/>
              </a:rPr>
              <a:t>を利用</a:t>
            </a:r>
            <a:endParaRPr kumimoji="1" lang="ja-JP" altLang="en-US" sz="2400">
              <a:latin typeface="Meiryo" panose="020B0604030504040204" pitchFamily="34" charset="-128"/>
              <a:ea typeface="Meiryo" panose="020B0604030504040204" pitchFamily="34" charset="-128"/>
            </a:endParaRPr>
          </a:p>
        </p:txBody>
      </p:sp>
      <p:sp>
        <p:nvSpPr>
          <p:cNvPr id="24" name="右矢印 23">
            <a:extLst>
              <a:ext uri="{FF2B5EF4-FFF2-40B4-BE49-F238E27FC236}">
                <a16:creationId xmlns:a16="http://schemas.microsoft.com/office/drawing/2014/main" id="{01E2FFFB-0824-C14D-97A5-0AFBB4DF4CE0}"/>
              </a:ext>
            </a:extLst>
          </p:cNvPr>
          <p:cNvSpPr/>
          <p:nvPr/>
        </p:nvSpPr>
        <p:spPr>
          <a:xfrm>
            <a:off x="693358" y="5807694"/>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875CA80E-6A0C-7846-B181-0C5201BD86FF}"/>
              </a:ext>
            </a:extLst>
          </p:cNvPr>
          <p:cNvSpPr txBox="1"/>
          <p:nvPr/>
        </p:nvSpPr>
        <p:spPr>
          <a:xfrm>
            <a:off x="1866246" y="5814836"/>
            <a:ext cx="4030270"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Ansible</a:t>
            </a:r>
            <a:r>
              <a:rPr lang="ja-JP" altLang="en-US" sz="2400">
                <a:latin typeface="Meiryo" panose="020B0604030504040204" pitchFamily="34" charset="-128"/>
                <a:ea typeface="Meiryo" panose="020B0604030504040204" pitchFamily="34" charset="-128"/>
              </a:rPr>
              <a:t>のモジュールを利用</a:t>
            </a:r>
            <a:endParaRPr kumimoji="1" lang="ja-JP" altLang="en-US" sz="2400">
              <a:latin typeface="Meiryo" panose="020B0604030504040204" pitchFamily="34" charset="-128"/>
              <a:ea typeface="Meiryo" panose="020B0604030504040204" pitchFamily="34" charset="-128"/>
            </a:endParaRPr>
          </a:p>
        </p:txBody>
      </p:sp>
      <p:pic>
        <p:nvPicPr>
          <p:cNvPr id="27" name="図 26" descr="ロゴ&#10;&#10;自動的に生成された説明">
            <a:extLst>
              <a:ext uri="{FF2B5EF4-FFF2-40B4-BE49-F238E27FC236}">
                <a16:creationId xmlns:a16="http://schemas.microsoft.com/office/drawing/2014/main" id="{6B5A5402-7FBC-B64E-B741-E265FA101224}"/>
              </a:ext>
            </a:extLst>
          </p:cNvPr>
          <p:cNvPicPr>
            <a:picLocks noChangeAspect="1"/>
          </p:cNvPicPr>
          <p:nvPr/>
        </p:nvPicPr>
        <p:blipFill>
          <a:blip r:embed="rId3"/>
          <a:stretch>
            <a:fillRect/>
          </a:stretch>
        </p:blipFill>
        <p:spPr>
          <a:xfrm>
            <a:off x="6552962" y="2306428"/>
            <a:ext cx="1037050" cy="1077976"/>
          </a:xfrm>
          <a:prstGeom prst="rect">
            <a:avLst/>
          </a:prstGeom>
        </p:spPr>
      </p:pic>
      <p:pic>
        <p:nvPicPr>
          <p:cNvPr id="28" name="図 27" descr="Web サイト が含まれている画像&#10;&#10;自動的に生成された説明">
            <a:extLst>
              <a:ext uri="{FF2B5EF4-FFF2-40B4-BE49-F238E27FC236}">
                <a16:creationId xmlns:a16="http://schemas.microsoft.com/office/drawing/2014/main" id="{14359760-0A60-7748-94DC-52516E34F56A}"/>
              </a:ext>
            </a:extLst>
          </p:cNvPr>
          <p:cNvPicPr>
            <a:picLocks noChangeAspect="1"/>
          </p:cNvPicPr>
          <p:nvPr/>
        </p:nvPicPr>
        <p:blipFill>
          <a:blip r:embed="rId4"/>
          <a:stretch>
            <a:fillRect/>
          </a:stretch>
        </p:blipFill>
        <p:spPr>
          <a:xfrm>
            <a:off x="7995850" y="2359331"/>
            <a:ext cx="1565285" cy="972169"/>
          </a:xfrm>
          <a:prstGeom prst="rect">
            <a:avLst/>
          </a:prstGeom>
        </p:spPr>
      </p:pic>
      <p:pic>
        <p:nvPicPr>
          <p:cNvPr id="29" name="図 28" descr="アイコン が含まれている画像&#10;&#10;自動的に生成された説明">
            <a:extLst>
              <a:ext uri="{FF2B5EF4-FFF2-40B4-BE49-F238E27FC236}">
                <a16:creationId xmlns:a16="http://schemas.microsoft.com/office/drawing/2014/main" id="{BD054B9B-B076-6F48-A653-76785C5A9F17}"/>
              </a:ext>
            </a:extLst>
          </p:cNvPr>
          <p:cNvPicPr>
            <a:picLocks noChangeAspect="1"/>
          </p:cNvPicPr>
          <p:nvPr/>
        </p:nvPicPr>
        <p:blipFill>
          <a:blip r:embed="rId5"/>
          <a:stretch>
            <a:fillRect/>
          </a:stretch>
        </p:blipFill>
        <p:spPr>
          <a:xfrm>
            <a:off x="6447484" y="4427171"/>
            <a:ext cx="1138737" cy="1046998"/>
          </a:xfrm>
          <a:prstGeom prst="rect">
            <a:avLst/>
          </a:prstGeom>
        </p:spPr>
      </p:pic>
      <p:pic>
        <p:nvPicPr>
          <p:cNvPr id="30" name="図 29" descr="テキスト が含まれている画像&#10;&#10;自動的に生成された説明">
            <a:extLst>
              <a:ext uri="{FF2B5EF4-FFF2-40B4-BE49-F238E27FC236}">
                <a16:creationId xmlns:a16="http://schemas.microsoft.com/office/drawing/2014/main" id="{E9B0F9A4-36AF-9A40-A3BA-557584F7BE34}"/>
              </a:ext>
            </a:extLst>
          </p:cNvPr>
          <p:cNvPicPr>
            <a:picLocks noChangeAspect="1"/>
          </p:cNvPicPr>
          <p:nvPr/>
        </p:nvPicPr>
        <p:blipFill>
          <a:blip r:embed="rId6"/>
          <a:stretch>
            <a:fillRect/>
          </a:stretch>
        </p:blipFill>
        <p:spPr>
          <a:xfrm>
            <a:off x="7995850" y="4318430"/>
            <a:ext cx="2044961" cy="1073522"/>
          </a:xfrm>
          <a:prstGeom prst="rect">
            <a:avLst/>
          </a:prstGeom>
        </p:spPr>
      </p:pic>
      <p:pic>
        <p:nvPicPr>
          <p:cNvPr id="31" name="図 30" descr="アイコン が含まれている画像&#10;&#10;自動的に生成された説明">
            <a:extLst>
              <a:ext uri="{FF2B5EF4-FFF2-40B4-BE49-F238E27FC236}">
                <a16:creationId xmlns:a16="http://schemas.microsoft.com/office/drawing/2014/main" id="{2965188A-32AA-CD42-9564-B66CFBD83C8D}"/>
              </a:ext>
            </a:extLst>
          </p:cNvPr>
          <p:cNvPicPr>
            <a:picLocks noChangeAspect="1"/>
          </p:cNvPicPr>
          <p:nvPr/>
        </p:nvPicPr>
        <p:blipFill>
          <a:blip r:embed="rId5"/>
          <a:stretch>
            <a:fillRect/>
          </a:stretch>
        </p:blipFill>
        <p:spPr>
          <a:xfrm>
            <a:off x="6447483" y="5697290"/>
            <a:ext cx="1138737" cy="1046998"/>
          </a:xfrm>
          <a:prstGeom prst="rect">
            <a:avLst/>
          </a:prstGeom>
        </p:spPr>
      </p:pic>
    </p:spTree>
    <p:extLst>
      <p:ext uri="{BB962C8B-B14F-4D97-AF65-F5344CB8AC3E}">
        <p14:creationId xmlns:p14="http://schemas.microsoft.com/office/powerpoint/2010/main" val="364824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3" grpId="0" animBg="1"/>
      <p:bldP spid="10" grpId="0"/>
      <p:bldP spid="24"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システムの</a:t>
            </a:r>
            <a:r>
              <a:rPr lang="ja-JP" altLang="en-US" sz="4000" b="1">
                <a:latin typeface="Meiryo" panose="020B0604030504040204" pitchFamily="34" charset="-128"/>
                <a:ea typeface="Meiryo" panose="020B0604030504040204" pitchFamily="34" charset="-128"/>
              </a:rPr>
              <a:t>構成図</a:t>
            </a:r>
            <a:endParaRPr kumimoji="1" lang="ja-JP" altLang="en-US" sz="4000" b="1">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5</a:t>
            </a:fld>
            <a:endParaRPr kumimoji="1" lang="ja-JP" altLang="en-US"/>
          </a:p>
        </p:txBody>
      </p:sp>
      <p:pic>
        <p:nvPicPr>
          <p:cNvPr id="17" name="図 16" descr="ダイアグラム&#10;&#10;自動的に生成された説明">
            <a:extLst>
              <a:ext uri="{FF2B5EF4-FFF2-40B4-BE49-F238E27FC236}">
                <a16:creationId xmlns:a16="http://schemas.microsoft.com/office/drawing/2014/main" id="{372D49A7-DDF6-F649-9157-63DD30695A8D}"/>
              </a:ext>
            </a:extLst>
          </p:cNvPr>
          <p:cNvPicPr>
            <a:picLocks noChangeAspect="1"/>
          </p:cNvPicPr>
          <p:nvPr/>
        </p:nvPicPr>
        <p:blipFill>
          <a:blip r:embed="rId3"/>
          <a:stretch>
            <a:fillRect/>
          </a:stretch>
        </p:blipFill>
        <p:spPr>
          <a:xfrm>
            <a:off x="566928" y="2090057"/>
            <a:ext cx="4998868" cy="4631418"/>
          </a:xfrm>
          <a:prstGeom prst="rect">
            <a:avLst/>
          </a:prstGeom>
        </p:spPr>
      </p:pic>
      <p:pic>
        <p:nvPicPr>
          <p:cNvPr id="19" name="図 18" descr="グラフィカル ユーザー インターフェイス, アプリケーション&#10;&#10;自動的に生成された説明">
            <a:extLst>
              <a:ext uri="{FF2B5EF4-FFF2-40B4-BE49-F238E27FC236}">
                <a16:creationId xmlns:a16="http://schemas.microsoft.com/office/drawing/2014/main" id="{7B4A084E-5A3C-7F4C-817A-23439694CC06}"/>
              </a:ext>
            </a:extLst>
          </p:cNvPr>
          <p:cNvPicPr>
            <a:picLocks noChangeAspect="1"/>
          </p:cNvPicPr>
          <p:nvPr/>
        </p:nvPicPr>
        <p:blipFill>
          <a:blip r:embed="rId4"/>
          <a:stretch>
            <a:fillRect/>
          </a:stretch>
        </p:blipFill>
        <p:spPr>
          <a:xfrm>
            <a:off x="4909566" y="3759124"/>
            <a:ext cx="6715506" cy="2716572"/>
          </a:xfrm>
          <a:prstGeom prst="rect">
            <a:avLst/>
          </a:prstGeom>
        </p:spPr>
      </p:pic>
      <p:pic>
        <p:nvPicPr>
          <p:cNvPr id="21" name="図 20" descr="ダイアグラム が含まれている画像&#10;&#10;自動的に生成された説明">
            <a:extLst>
              <a:ext uri="{FF2B5EF4-FFF2-40B4-BE49-F238E27FC236}">
                <a16:creationId xmlns:a16="http://schemas.microsoft.com/office/drawing/2014/main" id="{EFC05A4C-58F3-014F-92EF-11E53DF84B7B}"/>
              </a:ext>
            </a:extLst>
          </p:cNvPr>
          <p:cNvPicPr>
            <a:picLocks noChangeAspect="1"/>
          </p:cNvPicPr>
          <p:nvPr/>
        </p:nvPicPr>
        <p:blipFill>
          <a:blip r:embed="rId5"/>
          <a:stretch>
            <a:fillRect/>
          </a:stretch>
        </p:blipFill>
        <p:spPr>
          <a:xfrm>
            <a:off x="5096397" y="2875514"/>
            <a:ext cx="6626211" cy="1385188"/>
          </a:xfrm>
          <a:prstGeom prst="rect">
            <a:avLst/>
          </a:prstGeom>
        </p:spPr>
      </p:pic>
    </p:spTree>
    <p:extLst>
      <p:ext uri="{BB962C8B-B14F-4D97-AF65-F5344CB8AC3E}">
        <p14:creationId xmlns:p14="http://schemas.microsoft.com/office/powerpoint/2010/main" val="254765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ネットワークの自動構築のデモ</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6</a:t>
            </a:fld>
            <a:endParaRPr kumimoji="1" lang="ja-JP" altLang="en-US"/>
          </a:p>
        </p:txBody>
      </p:sp>
    </p:spTree>
    <p:extLst>
      <p:ext uri="{BB962C8B-B14F-4D97-AF65-F5344CB8AC3E}">
        <p14:creationId xmlns:p14="http://schemas.microsoft.com/office/powerpoint/2010/main" val="61069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設定のバックアップのデモ</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7</a:t>
            </a:fld>
            <a:endParaRPr kumimoji="1" lang="ja-JP" altLang="en-US"/>
          </a:p>
        </p:txBody>
      </p:sp>
    </p:spTree>
    <p:extLst>
      <p:ext uri="{BB962C8B-B14F-4D97-AF65-F5344CB8AC3E}">
        <p14:creationId xmlns:p14="http://schemas.microsoft.com/office/powerpoint/2010/main" val="13050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設定の復元（リストア）のデモ</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8</a:t>
            </a:fld>
            <a:endParaRPr kumimoji="1" lang="ja-JP" altLang="en-US"/>
          </a:p>
        </p:txBody>
      </p:sp>
    </p:spTree>
    <p:extLst>
      <p:ext uri="{BB962C8B-B14F-4D97-AF65-F5344CB8AC3E}">
        <p14:creationId xmlns:p14="http://schemas.microsoft.com/office/powerpoint/2010/main" val="70122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9</a:t>
            </a:fld>
            <a:endParaRPr kumimoji="1" lang="ja-JP" altLang="en-US"/>
          </a:p>
        </p:txBody>
      </p:sp>
      <p:sp>
        <p:nvSpPr>
          <p:cNvPr id="9" name="コンテンツ プレースホルダー 3">
            <a:extLst>
              <a:ext uri="{FF2B5EF4-FFF2-40B4-BE49-F238E27FC236}">
                <a16:creationId xmlns:a16="http://schemas.microsoft.com/office/drawing/2014/main" id="{97A364BE-2350-2C45-9571-609D56C16996}"/>
              </a:ext>
            </a:extLst>
          </p:cNvPr>
          <p:cNvSpPr>
            <a:spLocks noGrp="1"/>
          </p:cNvSpPr>
          <p:nvPr>
            <p:ph idx="1"/>
          </p:nvPr>
        </p:nvSpPr>
        <p:spPr>
          <a:xfrm>
            <a:off x="594053" y="1728216"/>
            <a:ext cx="11095758" cy="2834640"/>
          </a:xfrm>
        </p:spPr>
        <p:txBody>
          <a:bodyPr>
            <a:noAutofit/>
          </a:bodyPr>
          <a:lstStyle/>
          <a:p>
            <a:pPr marL="0" indent="0">
              <a:buNone/>
            </a:pPr>
            <a:r>
              <a:rPr lang="ja-JP" altLang="en-US" sz="2400" b="1">
                <a:latin typeface="Meiryo" panose="020B0604030504040204" pitchFamily="34" charset="-128"/>
                <a:ea typeface="Meiryo" panose="020B0604030504040204" pitchFamily="34" charset="-128"/>
              </a:rPr>
              <a:t>・ネットワークの自動構築</a:t>
            </a:r>
            <a:endParaRPr lang="en-US" altLang="ja-JP" sz="2400" b="1" dirty="0">
              <a:latin typeface="Meiryo" panose="020B0604030504040204" pitchFamily="34" charset="-128"/>
              <a:ea typeface="Meiryo" panose="020B0604030504040204" pitchFamily="34" charset="-128"/>
            </a:endParaRPr>
          </a:p>
          <a:p>
            <a:pPr marL="0" indent="0">
              <a:buNone/>
            </a:pPr>
            <a:r>
              <a:rPr lang="ja-JP" altLang="en-US" sz="2400" b="1">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予め</a:t>
            </a:r>
            <a:r>
              <a:rPr lang="en-US" altLang="ja-JP" sz="2400" dirty="0">
                <a:latin typeface="Meiryo" panose="020B0604030504040204" pitchFamily="34" charset="-128"/>
                <a:ea typeface="Meiryo" panose="020B0604030504040204" pitchFamily="34" charset="-128"/>
              </a:rPr>
              <a:t>ansible</a:t>
            </a:r>
            <a:r>
              <a:rPr lang="ja-JP" altLang="en-US" sz="2400">
                <a:latin typeface="Meiryo" panose="020B0604030504040204" pitchFamily="34" charset="-128"/>
                <a:ea typeface="Meiryo" panose="020B0604030504040204" pitchFamily="34" charset="-128"/>
              </a:rPr>
              <a:t>のインストールされたサーバと管理するルータをコマンド</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a:latin typeface="Meiryo" panose="020B0604030504040204" pitchFamily="34" charset="-128"/>
                <a:ea typeface="Meiryo" panose="020B0604030504040204" pitchFamily="34" charset="-128"/>
              </a:rPr>
              <a:t>　一つで起動する</a:t>
            </a:r>
            <a:endParaRPr lang="en-US" altLang="ja-JP" sz="2400" dirty="0">
              <a:latin typeface="Meiryo" panose="020B0604030504040204" pitchFamily="34" charset="-128"/>
              <a:ea typeface="Meiryo" panose="020B0604030504040204" pitchFamily="34" charset="-128"/>
            </a:endParaRPr>
          </a:p>
          <a:p>
            <a:pPr marL="0" indent="0">
              <a:buNone/>
            </a:pPr>
            <a:endParaRPr lang="en-US" altLang="ja-JP" sz="1800" b="1" dirty="0">
              <a:latin typeface="Meiryo" panose="020B0604030504040204" pitchFamily="34" charset="-128"/>
              <a:ea typeface="Meiryo" panose="020B0604030504040204" pitchFamily="34" charset="-128"/>
            </a:endParaRPr>
          </a:p>
          <a:p>
            <a:pPr marL="0" indent="0">
              <a:buNone/>
            </a:pPr>
            <a:r>
              <a:rPr lang="ja-JP" altLang="en-US" sz="2400" b="1">
                <a:latin typeface="Meiryo" panose="020B0604030504040204" pitchFamily="34" charset="-128"/>
                <a:ea typeface="Meiryo" panose="020B0604030504040204" pitchFamily="34" charset="-128"/>
              </a:rPr>
              <a:t>・バックアップ機能</a:t>
            </a:r>
            <a:endParaRPr lang="en-US" altLang="ja-JP" sz="2400" b="1" dirty="0">
              <a:latin typeface="Meiryo" panose="020B0604030504040204" pitchFamily="34" charset="-128"/>
              <a:ea typeface="Meiryo" panose="020B0604030504040204" pitchFamily="34" charset="-128"/>
            </a:endParaRPr>
          </a:p>
          <a:p>
            <a:pPr marL="0" indent="0">
              <a:buNone/>
            </a:pPr>
            <a:r>
              <a:rPr lang="ja-JP" altLang="en-US" sz="2400" b="1">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ansible</a:t>
            </a:r>
            <a:r>
              <a:rPr lang="ja-JP" altLang="en-US" sz="2400">
                <a:latin typeface="Meiryo" panose="020B0604030504040204" pitchFamily="34" charset="-128"/>
                <a:ea typeface="Meiryo" panose="020B0604030504040204" pitchFamily="34" charset="-128"/>
              </a:rPr>
              <a:t>のモジュール利用し設定コマンドを管理サーバのファイルに出</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a:latin typeface="Meiryo" panose="020B0604030504040204" pitchFamily="34" charset="-128"/>
                <a:ea typeface="Meiryo" panose="020B0604030504040204" pitchFamily="34" charset="-128"/>
              </a:rPr>
              <a:t>　力する</a:t>
            </a:r>
            <a:endParaRPr lang="en-US" altLang="ja-JP" sz="2400" dirty="0">
              <a:latin typeface="Meiryo" panose="020B0604030504040204" pitchFamily="34" charset="-128"/>
              <a:ea typeface="Meiryo" panose="020B0604030504040204" pitchFamily="34" charset="-128"/>
            </a:endParaRPr>
          </a:p>
          <a:p>
            <a:pPr marL="0" indent="0">
              <a:buNone/>
            </a:pPr>
            <a:endParaRPr lang="en-US" altLang="ja-JP" sz="1800" b="1" dirty="0">
              <a:latin typeface="Meiryo" panose="020B0604030504040204" pitchFamily="34" charset="-128"/>
              <a:ea typeface="Meiryo" panose="020B0604030504040204" pitchFamily="34" charset="-128"/>
            </a:endParaRPr>
          </a:p>
          <a:p>
            <a:pPr marL="0" indent="0">
              <a:buNone/>
            </a:pPr>
            <a:r>
              <a:rPr lang="ja-JP" altLang="en-US" sz="2400" b="1">
                <a:latin typeface="Meiryo" panose="020B0604030504040204" pitchFamily="34" charset="-128"/>
                <a:ea typeface="Meiryo" panose="020B0604030504040204" pitchFamily="34" charset="-128"/>
              </a:rPr>
              <a:t>・リストア機能</a:t>
            </a:r>
            <a:endParaRPr lang="en-US" altLang="ja-JP" sz="2400" b="1" dirty="0">
              <a:latin typeface="Meiryo" panose="020B0604030504040204" pitchFamily="34" charset="-128"/>
              <a:ea typeface="Meiryo" panose="020B0604030504040204" pitchFamily="34" charset="-128"/>
            </a:endParaRPr>
          </a:p>
          <a:p>
            <a:pPr marL="0" indent="0">
              <a:buNone/>
            </a:pPr>
            <a:r>
              <a:rPr lang="ja-JP" altLang="en-US" sz="2400" b="1">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ansible</a:t>
            </a:r>
            <a:r>
              <a:rPr lang="ja-JP" altLang="en-US" sz="2400">
                <a:latin typeface="Meiryo" panose="020B0604030504040204" pitchFamily="34" charset="-128"/>
                <a:ea typeface="Meiryo" panose="020B0604030504040204" pitchFamily="34" charset="-128"/>
              </a:rPr>
              <a:t>のモジュールを利用し</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管理サーバのファイルに出力されたコ　　</a:t>
            </a:r>
            <a:endParaRPr lang="en-US" altLang="ja-JP" sz="2400" dirty="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マンドを実行する</a:t>
            </a:r>
            <a:endParaRPr lang="en-US" altLang="ja-JP" sz="2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420548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2144</Words>
  <Application>Microsoft Macintosh PowerPoint</Application>
  <PresentationFormat>ワイド画面</PresentationFormat>
  <Paragraphs>282</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vt:lpstr>
      <vt:lpstr>游ゴシック</vt:lpstr>
      <vt:lpstr>游ゴシック Light</vt:lpstr>
      <vt:lpstr>Arial</vt:lpstr>
      <vt:lpstr>Calibri</vt:lpstr>
      <vt:lpstr>Office テーマ</vt:lpstr>
      <vt:lpstr>中間報告</vt:lpstr>
      <vt:lpstr>目次</vt:lpstr>
      <vt:lpstr>テーマについて</vt:lpstr>
      <vt:lpstr>システムの要件</vt:lpstr>
      <vt:lpstr>システムの構成図</vt:lpstr>
      <vt:lpstr>ネットワークの自動構築のデモ</vt:lpstr>
      <vt:lpstr>設定のバックアップのデモ</vt:lpstr>
      <vt:lpstr>設定の復元（リストア）のデモ</vt:lpstr>
      <vt:lpstr>実現できた機能</vt:lpstr>
      <vt:lpstr>実装時に苦労したこと</vt:lpstr>
      <vt:lpstr>プログラミングコンテストに向けて</vt:lpstr>
      <vt:lpstr>チームの役割</vt:lpstr>
      <vt:lpstr>今後の開発スケジュール</vt:lpstr>
      <vt:lpstr>まとめ</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83</cp:revision>
  <dcterms:created xsi:type="dcterms:W3CDTF">2020-10-22T06:51:52Z</dcterms:created>
  <dcterms:modified xsi:type="dcterms:W3CDTF">2020-10-24T09:49:28Z</dcterms:modified>
</cp:coreProperties>
</file>