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76" r:id="rId4"/>
    <p:sldId id="275" r:id="rId5"/>
    <p:sldId id="273" r:id="rId6"/>
    <p:sldId id="272" r:id="rId7"/>
    <p:sldId id="267" r:id="rId8"/>
    <p:sldId id="263" r:id="rId9"/>
    <p:sldId id="274" r:id="rId10"/>
    <p:sldId id="261" r:id="rId11"/>
    <p:sldId id="259" r:id="rId12"/>
    <p:sldId id="262" r:id="rId13"/>
    <p:sldId id="271" r:id="rId14"/>
    <p:sldId id="26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p:restoredTop sz="64675"/>
  </p:normalViewPr>
  <p:slideViewPr>
    <p:cSldViewPr snapToGrid="0" snapToObjects="1">
      <p:cViewPr varScale="1">
        <p:scale>
          <a:sx n="95" d="100"/>
          <a:sy n="95" d="100"/>
        </p:scale>
        <p:origin x="20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これから京都産業大学</a:t>
            </a:r>
            <a:r>
              <a:rPr kumimoji="1" lang="en-US" altLang="ja-JP" dirty="0"/>
              <a:t>, </a:t>
            </a:r>
            <a:r>
              <a:rPr kumimoji="1" lang="ja-JP" altLang="en-US"/>
              <a:t>チーム</a:t>
            </a:r>
            <a:r>
              <a:rPr kumimoji="1" lang="en-US" altLang="ja-JP" dirty="0" err="1"/>
              <a:t>goodluckfanfield</a:t>
            </a:r>
            <a:r>
              <a:rPr kumimoji="1" lang="ja-JP" altLang="en-US"/>
              <a:t>の中間報告を行います</a:t>
            </a:r>
            <a:r>
              <a:rPr kumimoji="1" lang="en-US" altLang="ja-JP" dirty="0"/>
              <a:t>. </a:t>
            </a:r>
            <a:r>
              <a:rPr kumimoji="1" lang="ja-JP" altLang="en-US"/>
              <a:t>よろしくおねがいします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a:t>
            </a:fld>
            <a:endParaRPr kumimoji="1" lang="ja-JP" altLang="en-US"/>
          </a:p>
        </p:txBody>
      </p:sp>
    </p:spTree>
    <p:extLst>
      <p:ext uri="{BB962C8B-B14F-4D97-AF65-F5344CB8AC3E}">
        <p14:creationId xmlns:p14="http://schemas.microsoft.com/office/powerpoint/2010/main" val="1732367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次にチームの役割についてです</a:t>
            </a:r>
            <a:r>
              <a:rPr kumimoji="1" lang="en-US" altLang="ja-JP" dirty="0"/>
              <a:t>.</a:t>
            </a:r>
          </a:p>
          <a:p>
            <a:r>
              <a:rPr kumimoji="1" lang="ja-JP" altLang="en-US"/>
              <a:t>吉田はネットワーク構築機能を中心に</a:t>
            </a:r>
            <a:r>
              <a:rPr kumimoji="1" lang="en-US" altLang="ja-JP" dirty="0"/>
              <a:t>, </a:t>
            </a:r>
            <a:r>
              <a:rPr kumimoji="1" lang="ja-JP" altLang="en-US"/>
              <a:t>本日紹介したバックアップ・リストア機能の改善</a:t>
            </a:r>
            <a:r>
              <a:rPr kumimoji="1" lang="en-US" altLang="ja-JP" dirty="0"/>
              <a:t>, </a:t>
            </a:r>
            <a:r>
              <a:rPr kumimoji="1" lang="ja-JP" altLang="en-US"/>
              <a:t>機能検証を行っていきます</a:t>
            </a:r>
            <a:r>
              <a:rPr kumimoji="1" lang="en-US" altLang="ja-JP" dirty="0"/>
              <a:t>.</a:t>
            </a:r>
          </a:p>
          <a:p>
            <a:r>
              <a:rPr kumimoji="1" lang="ja-JP" altLang="en-US"/>
              <a:t>内輪はシステムを操作</a:t>
            </a:r>
            <a:r>
              <a:rPr kumimoji="1" lang="en-US" altLang="ja-JP" dirty="0"/>
              <a:t>, </a:t>
            </a:r>
            <a:r>
              <a:rPr kumimoji="1" lang="ja-JP" altLang="en-US"/>
              <a:t>監視することのできる</a:t>
            </a:r>
            <a:r>
              <a:rPr kumimoji="1" lang="en-US" altLang="ja-JP" dirty="0"/>
              <a:t>GUI</a:t>
            </a:r>
            <a:r>
              <a:rPr kumimoji="1" lang="ja-JP" altLang="en-US"/>
              <a:t>の実装を中心に</a:t>
            </a:r>
            <a:r>
              <a:rPr kumimoji="1" lang="en-US" altLang="ja-JP" dirty="0"/>
              <a:t>, </a:t>
            </a:r>
            <a:r>
              <a:rPr kumimoji="1" lang="ja-JP" altLang="en-US"/>
              <a:t>機能検証</a:t>
            </a:r>
            <a:r>
              <a:rPr kumimoji="1" lang="en-US" altLang="ja-JP" dirty="0"/>
              <a:t>, </a:t>
            </a:r>
            <a:r>
              <a:rPr kumimoji="1" lang="ja-JP" altLang="en-US"/>
              <a:t>資料の作成を行っていきます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次に今後の開発スケジュールについてです</a:t>
            </a:r>
            <a:r>
              <a:rPr kumimoji="1" lang="en-US" altLang="ja-JP" dirty="0"/>
              <a:t>. 11</a:t>
            </a:r>
            <a:r>
              <a:rPr kumimoji="1" lang="ja-JP" altLang="en-US"/>
              <a:t>月中に複数の</a:t>
            </a:r>
            <a:r>
              <a:rPr kumimoji="1" lang="en-US" altLang="ja-JP" dirty="0"/>
              <a:t>VM</a:t>
            </a:r>
            <a:r>
              <a:rPr kumimoji="1" lang="ja-JP" altLang="en-US"/>
              <a:t>を利用したネットワークの構築機能</a:t>
            </a:r>
            <a:r>
              <a:rPr kumimoji="1" lang="en-US" altLang="ja-JP" dirty="0"/>
              <a:t>, </a:t>
            </a:r>
            <a:r>
              <a:rPr kumimoji="1" lang="ja-JP" altLang="en-US"/>
              <a:t>それらを操作</a:t>
            </a:r>
            <a:r>
              <a:rPr kumimoji="1" lang="en-US" altLang="ja-JP" dirty="0"/>
              <a:t>, </a:t>
            </a:r>
            <a:r>
              <a:rPr kumimoji="1" lang="ja-JP" altLang="en-US"/>
              <a:t>監視できるような</a:t>
            </a:r>
            <a:r>
              <a:rPr kumimoji="1" lang="en-US" altLang="ja-JP" dirty="0"/>
              <a:t>GUI</a:t>
            </a:r>
            <a:r>
              <a:rPr kumimoji="1" lang="ja-JP" altLang="en-US"/>
              <a:t>の実装を目指します</a:t>
            </a:r>
            <a:r>
              <a:rPr kumimoji="1" lang="en-US" altLang="ja-JP" dirty="0"/>
              <a:t>. </a:t>
            </a:r>
          </a:p>
          <a:p>
            <a:r>
              <a:rPr kumimoji="1" lang="en-US" altLang="ja-JP" dirty="0"/>
              <a:t>12</a:t>
            </a:r>
            <a:r>
              <a:rPr kumimoji="1" lang="ja-JP" altLang="en-US"/>
              <a:t>月中は</a:t>
            </a:r>
            <a:r>
              <a:rPr kumimoji="1" lang="en-US" altLang="ja-JP" dirty="0"/>
              <a:t> </a:t>
            </a:r>
            <a:r>
              <a:rPr kumimoji="1" lang="ja-JP" altLang="en-US"/>
              <a:t>一旦開発としてはストップし</a:t>
            </a:r>
            <a:r>
              <a:rPr kumimoji="1" lang="en-US" altLang="ja-JP" dirty="0"/>
              <a:t>, </a:t>
            </a:r>
            <a:r>
              <a:rPr kumimoji="1" lang="ja-JP" altLang="en-US"/>
              <a:t>定期的なミーティングを通して現在まで開発してきたシステムの見直しを行うつもりです</a:t>
            </a:r>
            <a:r>
              <a:rPr kumimoji="1" lang="en-US" altLang="ja-JP" dirty="0"/>
              <a:t>.</a:t>
            </a:r>
          </a:p>
          <a:p>
            <a:r>
              <a:rPr kumimoji="1" lang="en-US" altLang="ja-JP" dirty="0"/>
              <a:t>1</a:t>
            </a:r>
            <a:r>
              <a:rPr kumimoji="1" lang="ja-JP" altLang="en-US"/>
              <a:t>月から開発を再開し</a:t>
            </a:r>
            <a:r>
              <a:rPr kumimoji="1" lang="en-US" altLang="ja-JP" dirty="0"/>
              <a:t>, </a:t>
            </a:r>
            <a:r>
              <a:rPr kumimoji="1" lang="ja-JP" altLang="en-US"/>
              <a:t>同時にシステムのテストを行っていく予定です</a:t>
            </a:r>
            <a:r>
              <a:rPr kumimoji="1" lang="en-US" altLang="ja-JP" dirty="0"/>
              <a:t>.</a:t>
            </a:r>
          </a:p>
          <a:p>
            <a:r>
              <a:rPr kumimoji="1" lang="ja-JP" altLang="en-US"/>
              <a:t>そして</a:t>
            </a:r>
            <a:r>
              <a:rPr kumimoji="1" lang="en-US" altLang="ja-JP" dirty="0"/>
              <a:t>, 2</a:t>
            </a:r>
            <a:r>
              <a:rPr kumimoji="1" lang="ja-JP" altLang="en-US"/>
              <a:t>月からプログラミングコンテストまで</a:t>
            </a:r>
            <a:r>
              <a:rPr kumimoji="1" lang="en-US" altLang="ja-JP" dirty="0"/>
              <a:t>, </a:t>
            </a:r>
            <a:r>
              <a:rPr kumimoji="1" lang="ja-JP" altLang="en-US"/>
              <a:t>資料・デモの作成</a:t>
            </a:r>
            <a:r>
              <a:rPr kumimoji="1" lang="en-US" altLang="ja-JP" dirty="0"/>
              <a:t>, </a:t>
            </a:r>
            <a:r>
              <a:rPr kumimoji="1" lang="ja-JP" altLang="en-US"/>
              <a:t>最終確認を行います</a:t>
            </a:r>
            <a:r>
              <a:rPr kumimoji="1" lang="en-US" altLang="ja-JP" dirty="0"/>
              <a:t>. </a:t>
            </a:r>
            <a:r>
              <a:rPr kumimoji="1" lang="ja-JP" altLang="en-US"/>
              <a:t>以上が今後の開発スケジュールになります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13</a:t>
            </a:fld>
            <a:endParaRPr kumimoji="1" lang="ja-JP" altLang="en-US"/>
          </a:p>
        </p:txBody>
      </p:sp>
    </p:spTree>
    <p:extLst>
      <p:ext uri="{BB962C8B-B14F-4D97-AF65-F5344CB8AC3E}">
        <p14:creationId xmlns:p14="http://schemas.microsoft.com/office/powerpoint/2010/main" val="411847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最後に今回のシステムを実装するにあたって参考にさせていただいた資料の一覧になります</a:t>
            </a:r>
            <a:r>
              <a:rPr kumimoji="1" lang="en-US" altLang="ja-JP" dirty="0"/>
              <a:t>. </a:t>
            </a:r>
            <a:r>
              <a:rPr kumimoji="1" lang="ja-JP" altLang="en-US"/>
              <a:t>これで発表を終わります</a:t>
            </a:r>
            <a:r>
              <a:rPr kumimoji="1" lang="en-US" altLang="ja-JP" dirty="0"/>
              <a:t>. </a:t>
            </a:r>
            <a:r>
              <a:rPr kumimoji="1" lang="ja-JP" altLang="en-US"/>
              <a:t>ありがとうございました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14</a:t>
            </a:fld>
            <a:endParaRPr kumimoji="1" lang="ja-JP" altLang="en-US"/>
          </a:p>
        </p:txBody>
      </p:sp>
    </p:spTree>
    <p:extLst>
      <p:ext uri="{BB962C8B-B14F-4D97-AF65-F5344CB8AC3E}">
        <p14:creationId xmlns:p14="http://schemas.microsoft.com/office/powerpoint/2010/main" val="21795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最初にテーマについて説明します</a:t>
            </a:r>
            <a:r>
              <a:rPr kumimoji="1" lang="en-US" altLang="ja-JP" dirty="0"/>
              <a:t>.</a:t>
            </a:r>
          </a:p>
          <a:p>
            <a:r>
              <a:rPr kumimoji="1" lang="ja-JP" altLang="en-US"/>
              <a:t>現在のテーマは</a:t>
            </a:r>
            <a:r>
              <a:rPr kumimoji="1" lang="en-US" altLang="ja-JP" dirty="0"/>
              <a:t>, </a:t>
            </a:r>
            <a:r>
              <a:rPr kumimoji="1" lang="ja-JP" altLang="en-US"/>
              <a:t>ルーティングプロトコル学習用のネットワークを簡単に構築し</a:t>
            </a:r>
            <a:r>
              <a:rPr kumimoji="1" lang="en-US" altLang="ja-JP" dirty="0"/>
              <a:t>, </a:t>
            </a:r>
            <a:r>
              <a:rPr kumimoji="1" lang="ja-JP" altLang="en-US"/>
              <a:t>設定のミスがあってもすぐにやり直すことが可能なシステムの構築です</a:t>
            </a:r>
            <a:r>
              <a:rPr kumimoji="1" lang="en-US" altLang="ja-JP" dirty="0"/>
              <a:t>.</a:t>
            </a:r>
          </a:p>
          <a:p>
            <a:r>
              <a:rPr kumimoji="1" lang="ja-JP" altLang="en-US"/>
              <a:t>テーマを選んだ背景として</a:t>
            </a:r>
            <a:r>
              <a:rPr kumimoji="1" lang="en-US" altLang="ja-JP" dirty="0"/>
              <a:t>, </a:t>
            </a:r>
            <a:r>
              <a:rPr kumimoji="1" lang="ja-JP" altLang="en-US"/>
              <a:t>学習用の小規模なネットワークをできるだけ手数をかけずに構築したいのと</a:t>
            </a:r>
            <a:r>
              <a:rPr kumimoji="1" lang="en-US" altLang="ja-JP" dirty="0"/>
              <a:t>, </a:t>
            </a:r>
            <a:r>
              <a:rPr kumimoji="1" lang="ja-JP" altLang="en-US"/>
              <a:t>ネットワークの設定ミスがあった際にすぐに前の状態を戻せるようにしたいという理由です</a:t>
            </a:r>
            <a:r>
              <a:rPr kumimoji="1" lang="en-US" altLang="ja-JP" dirty="0"/>
              <a:t>.</a:t>
            </a:r>
          </a:p>
          <a:p>
            <a:r>
              <a:rPr kumimoji="1" lang="ja-JP" altLang="en-US"/>
              <a:t>テーマの対象者の想定としては</a:t>
            </a:r>
            <a:r>
              <a:rPr kumimoji="1" lang="en-US" altLang="ja-JP" dirty="0"/>
              <a:t>, </a:t>
            </a:r>
            <a:r>
              <a:rPr kumimoji="1" lang="ja-JP" altLang="en-US"/>
              <a:t>小規模な構成からルーティングプロトコルの挙動を学習したい人を考えています</a:t>
            </a:r>
            <a:r>
              <a:rPr kumimoji="1" lang="en-US" altLang="ja-JP" dirty="0"/>
              <a:t>. </a:t>
            </a:r>
            <a:r>
              <a:rPr kumimoji="1" lang="ja-JP" altLang="en-US"/>
              <a:t>研究というよりも</a:t>
            </a:r>
            <a:r>
              <a:rPr kumimoji="1" lang="en-US" altLang="ja-JP" dirty="0"/>
              <a:t>, </a:t>
            </a:r>
            <a:r>
              <a:rPr kumimoji="1" lang="ja-JP" altLang="en-US"/>
              <a:t>ネットワークの前提知識の学習に利用されることを想定しています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2</a:t>
            </a:fld>
            <a:endParaRPr kumimoji="1" lang="ja-JP" altLang="en-US"/>
          </a:p>
        </p:txBody>
      </p:sp>
    </p:spTree>
    <p:extLst>
      <p:ext uri="{BB962C8B-B14F-4D97-AF65-F5344CB8AC3E}">
        <p14:creationId xmlns:p14="http://schemas.microsoft.com/office/powerpoint/2010/main" val="5683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次にシステムの要件について説明します</a:t>
            </a:r>
            <a:r>
              <a:rPr kumimoji="1" lang="en-US" altLang="ja-JP" dirty="0"/>
              <a:t>.</a:t>
            </a:r>
          </a:p>
          <a:p>
            <a:r>
              <a:rPr kumimoji="1" lang="en-US" altLang="ja-JP" dirty="0"/>
              <a:t>VM</a:t>
            </a:r>
            <a:r>
              <a:rPr kumimoji="1" lang="ja-JP" altLang="en-US"/>
              <a:t>の起動</a:t>
            </a:r>
            <a:r>
              <a:rPr kumimoji="1" lang="en-US" altLang="ja-JP" dirty="0"/>
              <a:t>, </a:t>
            </a:r>
            <a:r>
              <a:rPr kumimoji="1" lang="ja-JP" altLang="en-US"/>
              <a:t>インタフェースの設定</a:t>
            </a:r>
            <a:r>
              <a:rPr kumimoji="1" lang="en-US" altLang="ja-JP" dirty="0"/>
              <a:t>, </a:t>
            </a:r>
            <a:r>
              <a:rPr kumimoji="1" lang="ja-JP" altLang="en-US"/>
              <a:t>必要なソフトウェアの設定といったネットワークの構築に必要な手順を数コマンドで行うことができるという要件には</a:t>
            </a:r>
            <a:r>
              <a:rPr kumimoji="1" lang="en-US" altLang="ja-JP" dirty="0"/>
              <a:t>,</a:t>
            </a:r>
          </a:p>
          <a:p>
            <a:r>
              <a:rPr kumimoji="1" lang="en-US" altLang="ja-JP" dirty="0"/>
              <a:t>VAGRANT</a:t>
            </a:r>
            <a:r>
              <a:rPr kumimoji="1" lang="ja-JP" altLang="en-US"/>
              <a:t>と</a:t>
            </a:r>
            <a:r>
              <a:rPr kumimoji="1" lang="en-US" altLang="ja-JP" dirty="0"/>
              <a:t>VirtualBox</a:t>
            </a:r>
            <a:r>
              <a:rPr kumimoji="1" lang="ja-JP" altLang="en-US"/>
              <a:t>を利用しました</a:t>
            </a:r>
            <a:r>
              <a:rPr kumimoji="1" lang="en-US" altLang="ja-JP" dirty="0"/>
              <a:t>.</a:t>
            </a:r>
          </a:p>
          <a:p>
            <a:r>
              <a:rPr kumimoji="1" lang="ja-JP" altLang="en-US"/>
              <a:t>任意のタイミングでネットワーク機器の設定のバックアップファイルを作成</a:t>
            </a:r>
            <a:r>
              <a:rPr kumimoji="1" lang="en-US" altLang="ja-JP" dirty="0"/>
              <a:t>, </a:t>
            </a:r>
            <a:r>
              <a:rPr kumimoji="1" lang="ja-JP" altLang="en-US"/>
              <a:t>差分を取りながら保存する</a:t>
            </a:r>
            <a:r>
              <a:rPr kumimoji="1" lang="en-US" altLang="ja-JP" dirty="0"/>
              <a:t>, </a:t>
            </a:r>
            <a:r>
              <a:rPr kumimoji="1" lang="ja-JP" altLang="en-US"/>
              <a:t>これらの手順を数コマンドで行うことができるという要件には</a:t>
            </a:r>
            <a:r>
              <a:rPr kumimoji="1" lang="en-US" altLang="ja-JP" dirty="0"/>
              <a:t>,</a:t>
            </a:r>
          </a:p>
          <a:p>
            <a:r>
              <a:rPr kumimoji="1" lang="en-US" altLang="ja-JP" dirty="0"/>
              <a:t>Ansible</a:t>
            </a:r>
            <a:r>
              <a:rPr kumimoji="1" lang="ja-JP" altLang="en-US"/>
              <a:t>と</a:t>
            </a:r>
            <a:r>
              <a:rPr kumimoji="1" lang="en-US" altLang="ja-JP" dirty="0" err="1"/>
              <a:t>github</a:t>
            </a:r>
            <a:r>
              <a:rPr kumimoji="1" lang="ja-JP" altLang="en-US"/>
              <a:t>を利用しました</a:t>
            </a:r>
            <a:r>
              <a:rPr kumimoji="1" lang="en-US" altLang="ja-JP" dirty="0"/>
              <a:t>.</a:t>
            </a:r>
          </a:p>
          <a:p>
            <a:r>
              <a:rPr kumimoji="1" lang="ja-JP" altLang="en-US"/>
              <a:t>保存したバックアップファイルからコマンド一つで設定を復元することができるという要件には</a:t>
            </a:r>
            <a:r>
              <a:rPr kumimoji="1" lang="en-US" altLang="ja-JP" dirty="0"/>
              <a:t>,</a:t>
            </a:r>
          </a:p>
          <a:p>
            <a:r>
              <a:rPr kumimoji="1" lang="en-US" altLang="ja-JP" dirty="0"/>
              <a:t>Ansible</a:t>
            </a:r>
            <a:r>
              <a:rPr kumimoji="1" lang="ja-JP" altLang="en-US"/>
              <a:t>を利用しました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3</a:t>
            </a:fld>
            <a:endParaRPr kumimoji="1" lang="ja-JP" altLang="en-US"/>
          </a:p>
        </p:txBody>
      </p:sp>
    </p:spTree>
    <p:extLst>
      <p:ext uri="{BB962C8B-B14F-4D97-AF65-F5344CB8AC3E}">
        <p14:creationId xmlns:p14="http://schemas.microsoft.com/office/powerpoint/2010/main" val="358528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システムの構成図と基本的な動作について解説します</a:t>
            </a:r>
            <a:r>
              <a:rPr kumimoji="1" lang="en-US" altLang="ja-JP" dirty="0"/>
              <a:t>. </a:t>
            </a:r>
            <a:r>
              <a:rPr kumimoji="1" lang="ja-JP" altLang="en-US"/>
              <a:t>最初にホストが</a:t>
            </a:r>
            <a:r>
              <a:rPr kumimoji="1" lang="en-US" altLang="ja-JP" dirty="0"/>
              <a:t>VAGRANT</a:t>
            </a:r>
            <a:r>
              <a:rPr kumimoji="1" lang="ja-JP" altLang="en-US"/>
              <a:t>に命令を行います</a:t>
            </a:r>
            <a:r>
              <a:rPr kumimoji="1" lang="en-US" altLang="ja-JP" dirty="0"/>
              <a:t>. </a:t>
            </a:r>
          </a:p>
          <a:p>
            <a:r>
              <a:rPr kumimoji="1" lang="ja-JP" altLang="en-US"/>
              <a:t>すると</a:t>
            </a:r>
            <a:r>
              <a:rPr kumimoji="1" lang="en-US" altLang="ja-JP" dirty="0"/>
              <a:t>VAGRANT</a:t>
            </a:r>
            <a:r>
              <a:rPr kumimoji="1" lang="ja-JP" altLang="en-US"/>
              <a:t>が予め作成された</a:t>
            </a:r>
            <a:r>
              <a:rPr kumimoji="1" lang="en-US" altLang="ja-JP" dirty="0" err="1"/>
              <a:t>Vagrantfile</a:t>
            </a:r>
            <a:r>
              <a:rPr kumimoji="1" lang="ja-JP" altLang="en-US"/>
              <a:t>をもとに</a:t>
            </a:r>
            <a:r>
              <a:rPr kumimoji="1" lang="en-US" altLang="ja-JP" dirty="0"/>
              <a:t>VirtualBox</a:t>
            </a:r>
            <a:r>
              <a:rPr kumimoji="1" lang="ja-JP" altLang="en-US"/>
              <a:t>上に</a:t>
            </a:r>
            <a:r>
              <a:rPr kumimoji="1" lang="en-US" altLang="ja-JP" dirty="0"/>
              <a:t>VM</a:t>
            </a:r>
            <a:r>
              <a:rPr kumimoji="1" lang="ja-JP" altLang="en-US"/>
              <a:t>を作成</a:t>
            </a:r>
            <a:r>
              <a:rPr kumimoji="1" lang="en-US" altLang="ja-JP" dirty="0"/>
              <a:t>, </a:t>
            </a:r>
            <a:r>
              <a:rPr kumimoji="1" lang="ja-JP" altLang="en-US"/>
              <a:t>インタフェースの設定</a:t>
            </a:r>
            <a:r>
              <a:rPr kumimoji="1" lang="en-US" altLang="ja-JP" dirty="0"/>
              <a:t>, </a:t>
            </a:r>
            <a:r>
              <a:rPr kumimoji="1" lang="ja-JP" altLang="en-US"/>
              <a:t>必要なソフトウェアのインストールを行います</a:t>
            </a:r>
            <a:r>
              <a:rPr kumimoji="1" lang="en-US" altLang="ja-JP" dirty="0"/>
              <a:t>.</a:t>
            </a:r>
          </a:p>
          <a:p>
            <a:r>
              <a:rPr kumimoji="1" lang="en-US" altLang="ja-JP" dirty="0"/>
              <a:t>Vagrant</a:t>
            </a:r>
            <a:r>
              <a:rPr kumimoji="1" lang="ja-JP" altLang="en-US"/>
              <a:t>はホストが</a:t>
            </a:r>
            <a:r>
              <a:rPr kumimoji="1" lang="en-US" altLang="ja-JP" dirty="0"/>
              <a:t>VM</a:t>
            </a:r>
            <a:r>
              <a:rPr kumimoji="1" lang="ja-JP" altLang="en-US"/>
              <a:t>にアクセスするための設定も行ってくれるので</a:t>
            </a:r>
            <a:r>
              <a:rPr kumimoji="1" lang="en-US" altLang="ja-JP" dirty="0"/>
              <a:t>, </a:t>
            </a:r>
            <a:r>
              <a:rPr kumimoji="1" lang="ja-JP" altLang="en-US"/>
              <a:t>環境の構築としてはこの手順だけで完了となります</a:t>
            </a:r>
            <a:r>
              <a:rPr kumimoji="1" lang="en-US" altLang="ja-JP" dirty="0"/>
              <a:t>.</a:t>
            </a:r>
          </a:p>
          <a:p>
            <a:r>
              <a:rPr kumimoji="1" lang="ja-JP" altLang="en-US"/>
              <a:t>次にホストはルータを管理するためのサーバに接続します</a:t>
            </a:r>
            <a:r>
              <a:rPr kumimoji="1" lang="en-US" altLang="ja-JP" dirty="0"/>
              <a:t>. </a:t>
            </a:r>
            <a:r>
              <a:rPr kumimoji="1" lang="ja-JP" altLang="en-US"/>
              <a:t>ここからルータに対してバックアップとリストアの命令を行うことができます</a:t>
            </a:r>
            <a:r>
              <a:rPr kumimoji="1" lang="en-US" altLang="ja-JP" dirty="0"/>
              <a:t>.</a:t>
            </a:r>
          </a:p>
          <a:p>
            <a:r>
              <a:rPr kumimoji="1" lang="ja-JP" altLang="en-US"/>
              <a:t>バックアップについて</a:t>
            </a:r>
            <a:r>
              <a:rPr kumimoji="1" lang="en-US" altLang="ja-JP" dirty="0"/>
              <a:t>, </a:t>
            </a:r>
            <a:r>
              <a:rPr kumimoji="1" lang="ja-JP" altLang="en-US"/>
              <a:t>予めサーバにインストールされた</a:t>
            </a:r>
            <a:r>
              <a:rPr kumimoji="1" lang="en-US" altLang="ja-JP" dirty="0"/>
              <a:t>Ansible</a:t>
            </a:r>
            <a:r>
              <a:rPr kumimoji="1" lang="ja-JP" altLang="en-US"/>
              <a:t>から</a:t>
            </a:r>
            <a:r>
              <a:rPr kumimoji="1" lang="en-US" altLang="ja-JP" dirty="0"/>
              <a:t>Playbook</a:t>
            </a:r>
            <a:r>
              <a:rPr kumimoji="1" lang="ja-JP" altLang="en-US"/>
              <a:t>（命令書）を実行することで行います</a:t>
            </a:r>
            <a:r>
              <a:rPr kumimoji="1" lang="en-US" altLang="ja-JP" dirty="0"/>
              <a:t>. Playbook</a:t>
            </a:r>
            <a:r>
              <a:rPr kumimoji="1" lang="ja-JP" altLang="en-US"/>
              <a:t>を実行するとルータ上で設定を出力するコマンドが実行され</a:t>
            </a:r>
            <a:r>
              <a:rPr kumimoji="1" lang="en-US" altLang="ja-JP" dirty="0"/>
              <a:t>,</a:t>
            </a:r>
          </a:p>
          <a:p>
            <a:r>
              <a:rPr kumimoji="1" lang="ja-JP" altLang="en-US"/>
              <a:t>その結果がサーバ上のファイルに出力される仕組みになります</a:t>
            </a:r>
            <a:r>
              <a:rPr kumimoji="1" lang="en-US" altLang="ja-JP" dirty="0"/>
              <a:t>.</a:t>
            </a:r>
          </a:p>
          <a:p>
            <a:r>
              <a:rPr kumimoji="1" lang="ja-JP" altLang="en-US"/>
              <a:t>リストアについて</a:t>
            </a:r>
            <a:r>
              <a:rPr kumimoji="1" lang="en-US" altLang="ja-JP" dirty="0"/>
              <a:t>, Playbook</a:t>
            </a:r>
            <a:r>
              <a:rPr kumimoji="1" lang="ja-JP" altLang="en-US"/>
              <a:t>を実行するところまではバックアップと同じで</a:t>
            </a:r>
            <a:r>
              <a:rPr kumimoji="1" lang="en-US" altLang="ja-JP" dirty="0"/>
              <a:t>, </a:t>
            </a:r>
            <a:r>
              <a:rPr kumimoji="1" lang="ja-JP" altLang="en-US"/>
              <a:t>動作するモジュールが異なります</a:t>
            </a:r>
            <a:r>
              <a:rPr kumimoji="1" lang="en-US" altLang="ja-JP" dirty="0"/>
              <a:t>. </a:t>
            </a:r>
            <a:r>
              <a:rPr kumimoji="1" lang="ja-JP" altLang="en-US"/>
              <a:t>実行するとサーバに保存された設定ファイルを読み込み</a:t>
            </a:r>
            <a:r>
              <a:rPr kumimoji="1" lang="en-US" altLang="ja-JP" dirty="0"/>
              <a:t>, </a:t>
            </a:r>
            <a:r>
              <a:rPr kumimoji="1" lang="ja-JP" altLang="en-US"/>
              <a:t>記述されたコマンドをルータ上で実行することで</a:t>
            </a:r>
            <a:r>
              <a:rPr kumimoji="1" lang="en-US" altLang="ja-JP" dirty="0"/>
              <a:t>, </a:t>
            </a:r>
            <a:r>
              <a:rPr kumimoji="1" lang="ja-JP" altLang="en-US"/>
              <a:t>設定を書き換える仕組みになります</a:t>
            </a:r>
            <a:r>
              <a:rPr kumimoji="1" lang="en-US" altLang="ja-JP" dirty="0"/>
              <a:t>. </a:t>
            </a:r>
            <a:r>
              <a:rPr kumimoji="1" lang="ja-JP" altLang="en-US"/>
              <a:t>以上でシステムの構成図と</a:t>
            </a:r>
            <a:r>
              <a:rPr kumimoji="1" lang="en-US" altLang="ja-JP" dirty="0"/>
              <a:t>, </a:t>
            </a:r>
            <a:r>
              <a:rPr kumimoji="1" lang="ja-JP" altLang="en-US"/>
              <a:t>基本的な動作の説明を終わります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4</a:t>
            </a:fld>
            <a:endParaRPr kumimoji="1" lang="ja-JP" altLang="en-US"/>
          </a:p>
        </p:txBody>
      </p:sp>
    </p:spTree>
    <p:extLst>
      <p:ext uri="{BB962C8B-B14F-4D97-AF65-F5344CB8AC3E}">
        <p14:creationId xmlns:p14="http://schemas.microsoft.com/office/powerpoint/2010/main" val="2063796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a:t>
            </a:r>
            <a:r>
              <a:rPr kumimoji="1" lang="en-US" altLang="ja-JP" dirty="0"/>
              <a:t>, </a:t>
            </a:r>
            <a:r>
              <a:rPr kumimoji="1" lang="ja-JP" altLang="en-US"/>
              <a:t>ネットワークの自動構築システムのデモを行います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5</a:t>
            </a:fld>
            <a:endParaRPr kumimoji="1" lang="ja-JP" altLang="en-US"/>
          </a:p>
        </p:txBody>
      </p:sp>
    </p:spTree>
    <p:extLst>
      <p:ext uri="{BB962C8B-B14F-4D97-AF65-F5344CB8AC3E}">
        <p14:creationId xmlns:p14="http://schemas.microsoft.com/office/powerpoint/2010/main" val="36921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 </a:t>
            </a:r>
            <a:r>
              <a:rPr kumimoji="1" lang="ja-JP" altLang="en-US"/>
              <a:t>設定のバックアップ機能のデモを行います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6</a:t>
            </a:fld>
            <a:endParaRPr kumimoji="1" lang="ja-JP" altLang="en-US"/>
          </a:p>
        </p:txBody>
      </p:sp>
    </p:spTree>
    <p:extLst>
      <p:ext uri="{BB962C8B-B14F-4D97-AF65-F5344CB8AC3E}">
        <p14:creationId xmlns:p14="http://schemas.microsoft.com/office/powerpoint/2010/main" val="189982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a:t>
            </a:r>
            <a:r>
              <a:rPr kumimoji="1" lang="en-US" altLang="ja-JP" dirty="0"/>
              <a:t>, </a:t>
            </a:r>
            <a:r>
              <a:rPr kumimoji="1" lang="ja-JP" altLang="en-US"/>
              <a:t>設定の復元（リストア）機能のデモを行います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7</a:t>
            </a:fld>
            <a:endParaRPr kumimoji="1" lang="ja-JP" altLang="en-US"/>
          </a:p>
        </p:txBody>
      </p:sp>
    </p:spTree>
    <p:extLst>
      <p:ext uri="{BB962C8B-B14F-4D97-AF65-F5344CB8AC3E}">
        <p14:creationId xmlns:p14="http://schemas.microsoft.com/office/powerpoint/2010/main" val="142858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9655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次に現在の課題についてです</a:t>
            </a:r>
            <a:r>
              <a:rPr kumimoji="1" lang="en-US" altLang="ja-JP" dirty="0"/>
              <a:t>.</a:t>
            </a:r>
          </a:p>
          <a:p>
            <a:r>
              <a:rPr kumimoji="1" lang="ja-JP" altLang="en-US"/>
              <a:t>検討していることとして</a:t>
            </a:r>
            <a:r>
              <a:rPr kumimoji="1" lang="en-US" altLang="ja-JP" dirty="0"/>
              <a:t>, </a:t>
            </a:r>
            <a:r>
              <a:rPr kumimoji="1" lang="ja-JP" altLang="en-US"/>
              <a:t>小規模といえどもネットワークを構築するためには複数台の</a:t>
            </a:r>
            <a:r>
              <a:rPr kumimoji="1" lang="en-US" altLang="ja-JP" dirty="0"/>
              <a:t>VM</a:t>
            </a:r>
            <a:r>
              <a:rPr kumimoji="1" lang="ja-JP" altLang="en-US"/>
              <a:t>が必要です</a:t>
            </a:r>
            <a:r>
              <a:rPr kumimoji="1" lang="en-US" altLang="ja-JP" dirty="0"/>
              <a:t>. </a:t>
            </a:r>
            <a:r>
              <a:rPr kumimoji="1" lang="ja-JP" altLang="en-US"/>
              <a:t>それらを構築するための仮想化ソフトウェアを</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10</a:t>
            </a:fld>
            <a:endParaRPr kumimoji="1" lang="ja-JP" altLang="en-US"/>
          </a:p>
        </p:txBody>
      </p:sp>
    </p:spTree>
    <p:extLst>
      <p:ext uri="{BB962C8B-B14F-4D97-AF65-F5344CB8AC3E}">
        <p14:creationId xmlns:p14="http://schemas.microsoft.com/office/powerpoint/2010/main" val="311274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kunabe.hatenablog.jp/entry/2020/04/14/ansible_vyos_intro" TargetMode="External"/><Relationship Id="rId7" Type="http://schemas.openxmlformats.org/officeDocument/2006/relationships/hyperlink" Target="https://learn.hashicorp.com/collections/vagrant/getting-start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74.207.229.77/ansible/latest/modules/vyos_config_module.html" TargetMode="External"/><Relationship Id="rId5" Type="http://schemas.openxmlformats.org/officeDocument/2006/relationships/hyperlink" Target="https://docs.ansible.com/ansible/2.5/modules/vyos_command_module.html" TargetMode="External"/><Relationship Id="rId4" Type="http://schemas.openxmlformats.org/officeDocument/2006/relationships/hyperlink" Target="https://docs.ansible.com/ansible/latest/user_guide/intro_invento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271233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まとめ</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spTree>
    <p:extLst>
      <p:ext uri="{BB962C8B-B14F-4D97-AF65-F5344CB8AC3E}">
        <p14:creationId xmlns:p14="http://schemas.microsoft.com/office/powerpoint/2010/main" val="291162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7"/>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14</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ネットワークの設定ミスがあった際にすぐに前の状態に戻せるようにしたい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ネットワークの研究を行う前の前提知識の学習等</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Tree>
    <p:extLst>
      <p:ext uri="{BB962C8B-B14F-4D97-AF65-F5344CB8AC3E}">
        <p14:creationId xmlns:p14="http://schemas.microsoft.com/office/powerpoint/2010/main" val="6970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wipe(left)">
                                      <p:cBhvr>
                                        <p:cTn id="20" dur="500"/>
                                        <p:tgtEl>
                                          <p:spTgt spid="18">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wipe(left)">
                                      <p:cBhvr>
                                        <p:cTn id="23"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システムの要件</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角丸四角形 11">
            <a:extLst>
              <a:ext uri="{FF2B5EF4-FFF2-40B4-BE49-F238E27FC236}">
                <a16:creationId xmlns:a16="http://schemas.microsoft.com/office/drawing/2014/main" id="{CB82FC97-D3E9-F742-9E14-7CBD13884D8B}"/>
              </a:ext>
            </a:extLst>
          </p:cNvPr>
          <p:cNvSpPr/>
          <p:nvPr/>
        </p:nvSpPr>
        <p:spPr>
          <a:xfrm>
            <a:off x="1057868" y="1463040"/>
            <a:ext cx="10225828" cy="52661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
        <p:nvSpPr>
          <p:cNvPr id="7" name="コンテンツ プレースホルダー 6">
            <a:extLst>
              <a:ext uri="{FF2B5EF4-FFF2-40B4-BE49-F238E27FC236}">
                <a16:creationId xmlns:a16="http://schemas.microsoft.com/office/drawing/2014/main" id="{D2C9153F-EC2B-7B45-9AD7-0BF5412F343F}"/>
              </a:ext>
            </a:extLst>
          </p:cNvPr>
          <p:cNvSpPr>
            <a:spLocks noGrp="1"/>
          </p:cNvSpPr>
          <p:nvPr>
            <p:ph idx="1"/>
          </p:nvPr>
        </p:nvSpPr>
        <p:spPr>
          <a:xfrm>
            <a:off x="1130627" y="1763850"/>
            <a:ext cx="10176847" cy="572033"/>
          </a:xfrm>
        </p:spPr>
        <p:txBody>
          <a:bodyPr>
            <a:normAutofit fontScale="92500" lnSpcReduction="20000"/>
          </a:bodyPr>
          <a:lstStyle/>
          <a:p>
            <a:pPr marL="0" indent="0">
              <a:buNone/>
            </a:pPr>
            <a:r>
              <a:rPr lang="ja-JP" altLang="en-US" sz="2200">
                <a:latin typeface="Meiryo" panose="020B0604030504040204" pitchFamily="34" charset="-128"/>
                <a:ea typeface="Meiryo" panose="020B0604030504040204" pitchFamily="34" charset="-128"/>
              </a:rPr>
              <a:t>・</a:t>
            </a:r>
            <a:r>
              <a:rPr lang="en-US" altLang="ja-JP" sz="2200" dirty="0">
                <a:latin typeface="Meiryo" panose="020B0604030504040204" pitchFamily="34" charset="-128"/>
                <a:ea typeface="Meiryo" panose="020B0604030504040204" pitchFamily="34" charset="-128"/>
              </a:rPr>
              <a:t>VM</a:t>
            </a:r>
            <a:r>
              <a:rPr lang="ja-JP" altLang="en-US" sz="2200">
                <a:latin typeface="Meiryo" panose="020B0604030504040204" pitchFamily="34" charset="-128"/>
                <a:ea typeface="Meiryo" panose="020B0604030504040204" pitchFamily="34" charset="-128"/>
              </a:rPr>
              <a:t>の起動</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インタフェースの設定</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必要なソフトウェアの設定といったネットワークの構築に必要な手順を数コマンドで行うことができる</a:t>
            </a:r>
            <a:endParaRPr lang="en-US" altLang="ja-JP" sz="22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p:txBody>
      </p:sp>
      <p:pic>
        <p:nvPicPr>
          <p:cNvPr id="19" name="図 18" descr="アイコン が含まれている画像&#10;&#10;自動的に生成された説明">
            <a:extLst>
              <a:ext uri="{FF2B5EF4-FFF2-40B4-BE49-F238E27FC236}">
                <a16:creationId xmlns:a16="http://schemas.microsoft.com/office/drawing/2014/main" id="{DB79A71F-06EC-9E49-8291-BD80D5D62311}"/>
              </a:ext>
            </a:extLst>
          </p:cNvPr>
          <p:cNvPicPr>
            <a:picLocks noChangeAspect="1"/>
          </p:cNvPicPr>
          <p:nvPr/>
        </p:nvPicPr>
        <p:blipFill>
          <a:blip r:embed="rId3"/>
          <a:stretch>
            <a:fillRect/>
          </a:stretch>
        </p:blipFill>
        <p:spPr>
          <a:xfrm>
            <a:off x="6535247" y="4214308"/>
            <a:ext cx="1138737" cy="1046998"/>
          </a:xfrm>
          <a:prstGeom prst="rect">
            <a:avLst/>
          </a:prstGeom>
        </p:spPr>
      </p:pic>
      <p:pic>
        <p:nvPicPr>
          <p:cNvPr id="20" name="図 19" descr="アイコン が含まれている画像&#10;&#10;自動的に生成された説明">
            <a:extLst>
              <a:ext uri="{FF2B5EF4-FFF2-40B4-BE49-F238E27FC236}">
                <a16:creationId xmlns:a16="http://schemas.microsoft.com/office/drawing/2014/main" id="{BFCA667C-C174-C142-92F7-424501EFA671}"/>
              </a:ext>
            </a:extLst>
          </p:cNvPr>
          <p:cNvPicPr>
            <a:picLocks noChangeAspect="1"/>
          </p:cNvPicPr>
          <p:nvPr/>
        </p:nvPicPr>
        <p:blipFill>
          <a:blip r:embed="rId3"/>
          <a:stretch>
            <a:fillRect/>
          </a:stretch>
        </p:blipFill>
        <p:spPr>
          <a:xfrm>
            <a:off x="6535246" y="5584327"/>
            <a:ext cx="1138738" cy="1046999"/>
          </a:xfrm>
          <a:prstGeom prst="rect">
            <a:avLst/>
          </a:prstGeom>
        </p:spPr>
      </p:pic>
      <p:pic>
        <p:nvPicPr>
          <p:cNvPr id="21" name="図 20" descr="ロゴ&#10;&#10;自動的に生成された説明">
            <a:extLst>
              <a:ext uri="{FF2B5EF4-FFF2-40B4-BE49-F238E27FC236}">
                <a16:creationId xmlns:a16="http://schemas.microsoft.com/office/drawing/2014/main" id="{67421449-0FF3-5047-B34E-8638005A1360}"/>
              </a:ext>
            </a:extLst>
          </p:cNvPr>
          <p:cNvPicPr>
            <a:picLocks noChangeAspect="1"/>
          </p:cNvPicPr>
          <p:nvPr/>
        </p:nvPicPr>
        <p:blipFill>
          <a:blip r:embed="rId4"/>
          <a:stretch>
            <a:fillRect/>
          </a:stretch>
        </p:blipFill>
        <p:spPr>
          <a:xfrm>
            <a:off x="6519708" y="2185106"/>
            <a:ext cx="1172888" cy="1219175"/>
          </a:xfrm>
          <a:prstGeom prst="rect">
            <a:avLst/>
          </a:prstGeom>
        </p:spPr>
      </p:pic>
      <p:pic>
        <p:nvPicPr>
          <p:cNvPr id="22" name="図 21" descr="Web サイト が含まれている画像&#10;&#10;自動的に生成された説明">
            <a:extLst>
              <a:ext uri="{FF2B5EF4-FFF2-40B4-BE49-F238E27FC236}">
                <a16:creationId xmlns:a16="http://schemas.microsoft.com/office/drawing/2014/main" id="{1A10F2B0-50A5-F44A-88C9-CDDBD3223113}"/>
              </a:ext>
            </a:extLst>
          </p:cNvPr>
          <p:cNvPicPr>
            <a:picLocks noChangeAspect="1"/>
          </p:cNvPicPr>
          <p:nvPr/>
        </p:nvPicPr>
        <p:blipFill>
          <a:blip r:embed="rId5"/>
          <a:stretch>
            <a:fillRect/>
          </a:stretch>
        </p:blipFill>
        <p:spPr>
          <a:xfrm>
            <a:off x="8112896" y="2185106"/>
            <a:ext cx="1494778" cy="1243894"/>
          </a:xfrm>
          <a:prstGeom prst="rect">
            <a:avLst/>
          </a:prstGeom>
        </p:spPr>
      </p:pic>
      <p:sp>
        <p:nvSpPr>
          <p:cNvPr id="3" name="テキスト ボックス 2">
            <a:extLst>
              <a:ext uri="{FF2B5EF4-FFF2-40B4-BE49-F238E27FC236}">
                <a16:creationId xmlns:a16="http://schemas.microsoft.com/office/drawing/2014/main" id="{26017D89-1B93-FC4F-9508-F5AEB355C049}"/>
              </a:ext>
            </a:extLst>
          </p:cNvPr>
          <p:cNvSpPr txBox="1"/>
          <p:nvPr/>
        </p:nvSpPr>
        <p:spPr>
          <a:xfrm>
            <a:off x="1077198" y="5080135"/>
            <a:ext cx="9674443" cy="400110"/>
          </a:xfrm>
          <a:prstGeom prst="rect">
            <a:avLst/>
          </a:prstGeom>
          <a:noFill/>
        </p:spPr>
        <p:txBody>
          <a:bodyPr wrap="none" rtlCol="0">
            <a:spAutoFit/>
          </a:bodyPr>
          <a:lstStyle/>
          <a:p>
            <a:r>
              <a:rPr lang="ja-JP" altLang="en-US" sz="2000">
                <a:latin typeface="Meiryo" panose="020B0604030504040204" pitchFamily="34" charset="-128"/>
                <a:ea typeface="Meiryo" panose="020B0604030504040204" pitchFamily="34" charset="-128"/>
              </a:rPr>
              <a:t>・保存したバックアップファイルからコマンド一つで設定を復元することができる</a:t>
            </a:r>
            <a:endParaRPr lang="en-US" altLang="ja-JP" sz="2000" dirty="0">
              <a:latin typeface="Meiryo" panose="020B0604030504040204" pitchFamily="34" charset="-128"/>
              <a:ea typeface="Meiryo" panose="020B0604030504040204" pitchFamily="34" charset="-128"/>
            </a:endParaRPr>
          </a:p>
        </p:txBody>
      </p:sp>
      <p:sp>
        <p:nvSpPr>
          <p:cNvPr id="6" name="右矢印 5">
            <a:extLst>
              <a:ext uri="{FF2B5EF4-FFF2-40B4-BE49-F238E27FC236}">
                <a16:creationId xmlns:a16="http://schemas.microsoft.com/office/drawing/2014/main" id="{61FEE365-400F-264A-B9E0-C160059ECE9D}"/>
              </a:ext>
            </a:extLst>
          </p:cNvPr>
          <p:cNvSpPr/>
          <p:nvPr/>
        </p:nvSpPr>
        <p:spPr>
          <a:xfrm>
            <a:off x="1550927" y="2251061"/>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9A8E141-27F8-D141-947F-C0CDB2938E21}"/>
              </a:ext>
            </a:extLst>
          </p:cNvPr>
          <p:cNvSpPr/>
          <p:nvPr/>
        </p:nvSpPr>
        <p:spPr>
          <a:xfrm>
            <a:off x="2565243" y="2276856"/>
            <a:ext cx="3955955" cy="400110"/>
          </a:xfrm>
          <a:prstGeom prst="rect">
            <a:avLst/>
          </a:prstGeom>
        </p:spPr>
        <p:txBody>
          <a:bodyPr wrap="none">
            <a:spAutoFit/>
          </a:bodyPr>
          <a:lstStyle/>
          <a:p>
            <a:r>
              <a:rPr lang="ja-JP" altLang="en-US">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VAGRANT</a:t>
            </a:r>
            <a:r>
              <a:rPr lang="ja-JP" altLang="en-US" sz="2000">
                <a:latin typeface="Meiryo" panose="020B0604030504040204" pitchFamily="34" charset="-128"/>
                <a:ea typeface="Meiryo" panose="020B0604030504040204" pitchFamily="34" charset="-128"/>
              </a:rPr>
              <a:t>と</a:t>
            </a:r>
            <a:r>
              <a:rPr lang="en-US" altLang="ja-JP" sz="2000" dirty="0">
                <a:latin typeface="Meiryo" panose="020B0604030504040204" pitchFamily="34" charset="-128"/>
                <a:ea typeface="Meiryo" panose="020B0604030504040204" pitchFamily="34" charset="-128"/>
              </a:rPr>
              <a:t>VirtualBox</a:t>
            </a:r>
            <a:r>
              <a:rPr lang="ja-JP" altLang="en-US" sz="2000">
                <a:latin typeface="Meiryo" panose="020B0604030504040204" pitchFamily="34" charset="-128"/>
                <a:ea typeface="Meiryo" panose="020B0604030504040204" pitchFamily="34" charset="-128"/>
              </a:rPr>
              <a:t>を利用</a:t>
            </a:r>
            <a:endParaRPr lang="en-US" altLang="ja-JP" sz="2000" dirty="0">
              <a:latin typeface="Meiryo" panose="020B0604030504040204" pitchFamily="34" charset="-128"/>
              <a:ea typeface="Meiryo" panose="020B0604030504040204" pitchFamily="34" charset="-128"/>
            </a:endParaRPr>
          </a:p>
        </p:txBody>
      </p:sp>
      <p:sp>
        <p:nvSpPr>
          <p:cNvPr id="18" name="コンテンツ プレースホルダー 6">
            <a:extLst>
              <a:ext uri="{FF2B5EF4-FFF2-40B4-BE49-F238E27FC236}">
                <a16:creationId xmlns:a16="http://schemas.microsoft.com/office/drawing/2014/main" id="{3D32566D-3D3A-A04E-A03C-3D4973F3817A}"/>
              </a:ext>
            </a:extLst>
          </p:cNvPr>
          <p:cNvSpPr txBox="1">
            <a:spLocks/>
          </p:cNvSpPr>
          <p:nvPr/>
        </p:nvSpPr>
        <p:spPr>
          <a:xfrm>
            <a:off x="1082358" y="3541326"/>
            <a:ext cx="10176847" cy="5720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a:latin typeface="Meiryo" panose="020B0604030504040204" pitchFamily="34" charset="-128"/>
                <a:ea typeface="Meiryo" panose="020B0604030504040204" pitchFamily="34" charset="-128"/>
              </a:rPr>
              <a:t>・任意のタイミングでネットワーク機器の設定のバックアップファイルを作成</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差分を取りながら保存する</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これらの手順を数コマンドで行うことができる</a:t>
            </a:r>
            <a:endParaRPr lang="en-US" altLang="ja-JP" sz="22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23" name="右矢印 22">
            <a:extLst>
              <a:ext uri="{FF2B5EF4-FFF2-40B4-BE49-F238E27FC236}">
                <a16:creationId xmlns:a16="http://schemas.microsoft.com/office/drawing/2014/main" id="{A1CCA0FC-4F6A-D249-AE6F-57F39CCAFF51}"/>
              </a:ext>
            </a:extLst>
          </p:cNvPr>
          <p:cNvSpPr/>
          <p:nvPr/>
        </p:nvSpPr>
        <p:spPr>
          <a:xfrm>
            <a:off x="1550927" y="4004642"/>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244999-EF53-A24F-A3FE-DBF325762D75}"/>
              </a:ext>
            </a:extLst>
          </p:cNvPr>
          <p:cNvSpPr txBox="1"/>
          <p:nvPr/>
        </p:nvSpPr>
        <p:spPr>
          <a:xfrm>
            <a:off x="2776908" y="3995370"/>
            <a:ext cx="7752443"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バックアップに</a:t>
            </a:r>
            <a:r>
              <a:rPr kumimoji="1"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のモジュール</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リポジトリに</a:t>
            </a:r>
            <a:r>
              <a:rPr lang="en-US" altLang="ja-JP" sz="2000" dirty="0">
                <a:latin typeface="Meiryo" panose="020B0604030504040204" pitchFamily="34" charset="-128"/>
                <a:ea typeface="Meiryo" panose="020B0604030504040204" pitchFamily="34" charset="-128"/>
              </a:rPr>
              <a:t>GitHub</a:t>
            </a:r>
            <a:r>
              <a:rPr lang="ja-JP" altLang="en-US" sz="2000">
                <a:latin typeface="Meiryo" panose="020B0604030504040204" pitchFamily="34" charset="-128"/>
                <a:ea typeface="Meiryo" panose="020B0604030504040204" pitchFamily="34" charset="-128"/>
              </a:rPr>
              <a:t>を利用</a:t>
            </a:r>
            <a:endParaRPr kumimoji="1" lang="ja-JP" altLang="en-US" sz="2000">
              <a:latin typeface="Meiryo" panose="020B0604030504040204" pitchFamily="34" charset="-128"/>
              <a:ea typeface="Meiryo" panose="020B0604030504040204" pitchFamily="34" charset="-128"/>
            </a:endParaRPr>
          </a:p>
        </p:txBody>
      </p:sp>
      <p:sp>
        <p:nvSpPr>
          <p:cNvPr id="24" name="右矢印 23">
            <a:extLst>
              <a:ext uri="{FF2B5EF4-FFF2-40B4-BE49-F238E27FC236}">
                <a16:creationId xmlns:a16="http://schemas.microsoft.com/office/drawing/2014/main" id="{01E2FFFB-0824-C14D-97A5-0AFBB4DF4CE0}"/>
              </a:ext>
            </a:extLst>
          </p:cNvPr>
          <p:cNvSpPr/>
          <p:nvPr/>
        </p:nvSpPr>
        <p:spPr>
          <a:xfrm>
            <a:off x="1550927" y="5384272"/>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875CA80E-6A0C-7846-B181-0C5201BD86FF}"/>
              </a:ext>
            </a:extLst>
          </p:cNvPr>
          <p:cNvSpPr txBox="1"/>
          <p:nvPr/>
        </p:nvSpPr>
        <p:spPr>
          <a:xfrm>
            <a:off x="2776908" y="5384272"/>
            <a:ext cx="3365024" cy="400110"/>
          </a:xfrm>
          <a:prstGeom prst="rect">
            <a:avLst/>
          </a:prstGeom>
          <a:noFill/>
        </p:spPr>
        <p:txBody>
          <a:bodyPr wrap="none" rtlCol="0">
            <a:spAutoFit/>
          </a:bodyPr>
          <a:lstStyle/>
          <a:p>
            <a:r>
              <a:rPr kumimoji="1"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のモジュールを利用</a:t>
            </a:r>
            <a:endParaRPr kumimoji="1" lang="ja-JP" altLang="en-US" sz="2000">
              <a:latin typeface="Meiryo" panose="020B0604030504040204" pitchFamily="34" charset="-128"/>
              <a:ea typeface="Meiryo" panose="020B0604030504040204" pitchFamily="34" charset="-128"/>
            </a:endParaRPr>
          </a:p>
        </p:txBody>
      </p:sp>
      <p:pic>
        <p:nvPicPr>
          <p:cNvPr id="17" name="図 16" descr="テキスト が含まれている画像&#10;&#10;自動的に生成された説明">
            <a:extLst>
              <a:ext uri="{FF2B5EF4-FFF2-40B4-BE49-F238E27FC236}">
                <a16:creationId xmlns:a16="http://schemas.microsoft.com/office/drawing/2014/main" id="{B7ADBE3F-F27E-F64D-822F-24D77DAF0E16}"/>
              </a:ext>
            </a:extLst>
          </p:cNvPr>
          <p:cNvPicPr>
            <a:picLocks noChangeAspect="1"/>
          </p:cNvPicPr>
          <p:nvPr/>
        </p:nvPicPr>
        <p:blipFill>
          <a:blip r:embed="rId6"/>
          <a:stretch>
            <a:fillRect/>
          </a:stretch>
        </p:blipFill>
        <p:spPr>
          <a:xfrm>
            <a:off x="8112896" y="4161332"/>
            <a:ext cx="2044961" cy="1073522"/>
          </a:xfrm>
          <a:prstGeom prst="rect">
            <a:avLst/>
          </a:prstGeom>
        </p:spPr>
      </p:pic>
    </p:spTree>
    <p:extLst>
      <p:ext uri="{BB962C8B-B14F-4D97-AF65-F5344CB8AC3E}">
        <p14:creationId xmlns:p14="http://schemas.microsoft.com/office/powerpoint/2010/main" val="364824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3" grpId="0" animBg="1"/>
      <p:bldP spid="10"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a:t>
            </a:r>
            <a:r>
              <a:rPr lang="ja-JP" altLang="en-US" sz="4000" b="1">
                <a:latin typeface="Meiryo" panose="020B0604030504040204" pitchFamily="34" charset="-128"/>
                <a:ea typeface="Meiryo" panose="020B0604030504040204" pitchFamily="34" charset="-128"/>
              </a:rPr>
              <a:t>構成図</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pic>
        <p:nvPicPr>
          <p:cNvPr id="14" name="コンテンツ プレースホルダー 14" descr="ダイアグラム&#10;&#10;自動的に生成された説明">
            <a:extLst>
              <a:ext uri="{FF2B5EF4-FFF2-40B4-BE49-F238E27FC236}">
                <a16:creationId xmlns:a16="http://schemas.microsoft.com/office/drawing/2014/main" id="{FE51FC16-A61A-4948-93C3-14E8FE5C1F5B}"/>
              </a:ext>
            </a:extLst>
          </p:cNvPr>
          <p:cNvPicPr>
            <a:picLocks noChangeAspect="1"/>
          </p:cNvPicPr>
          <p:nvPr/>
        </p:nvPicPr>
        <p:blipFill>
          <a:blip r:embed="rId3"/>
          <a:stretch>
            <a:fillRect/>
          </a:stretch>
        </p:blipFill>
        <p:spPr>
          <a:xfrm>
            <a:off x="1115568" y="2090057"/>
            <a:ext cx="10058938" cy="4631418"/>
          </a:xfrm>
          <a:prstGeom prst="rect">
            <a:avLst/>
          </a:prstGeom>
        </p:spPr>
      </p:pic>
    </p:spTree>
    <p:extLst>
      <p:ext uri="{BB962C8B-B14F-4D97-AF65-F5344CB8AC3E}">
        <p14:creationId xmlns:p14="http://schemas.microsoft.com/office/powerpoint/2010/main" val="112909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ネットワークの自動構築のデモ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spTree>
    <p:extLst>
      <p:ext uri="{BB962C8B-B14F-4D97-AF65-F5344CB8AC3E}">
        <p14:creationId xmlns:p14="http://schemas.microsoft.com/office/powerpoint/2010/main" val="61069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設定のバックアップのデモ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13050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設定の復元（リストア）のデモ</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1AD7E94A-8046-1048-B4E0-78AA4647D9E1}"/>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40603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実装時に苦労したこと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r>
              <a:rPr lang="ja-JP" altLang="en-US" sz="1800">
                <a:ln w="0"/>
                <a:latin typeface="Meiryo" panose="020B0604030504040204" pitchFamily="34" charset="-128"/>
                <a:ea typeface="Meiryo" panose="020B0604030504040204" pitchFamily="34" charset="-128"/>
              </a:rPr>
              <a:t>モジュールの挙動がわからなかった</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Tree>
    <p:extLst>
      <p:ext uri="{BB962C8B-B14F-4D97-AF65-F5344CB8AC3E}">
        <p14:creationId xmlns:p14="http://schemas.microsoft.com/office/powerpoint/2010/main" val="2628837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1552</Words>
  <Application>Microsoft Macintosh PowerPoint</Application>
  <PresentationFormat>ワイド画面</PresentationFormat>
  <Paragraphs>228</Paragraphs>
  <Slides>14</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Meiryo</vt:lpstr>
      <vt:lpstr>游ゴシック</vt:lpstr>
      <vt:lpstr>游ゴシック Light</vt:lpstr>
      <vt:lpstr>Arial</vt:lpstr>
      <vt:lpstr>Calibri</vt:lpstr>
      <vt:lpstr>Office テーマ</vt:lpstr>
      <vt:lpstr>中間報告</vt:lpstr>
      <vt:lpstr>テーマについて</vt:lpstr>
      <vt:lpstr>システムの要件</vt:lpstr>
      <vt:lpstr>システムの構成図</vt:lpstr>
      <vt:lpstr>ネットワークの自動構築のデモ</vt:lpstr>
      <vt:lpstr>設定のバックアップのデモ</vt:lpstr>
      <vt:lpstr>設定の復元（リストア）のデモ</vt:lpstr>
      <vt:lpstr>実現できた機能</vt:lpstr>
      <vt:lpstr>実装時に苦労したこと</vt:lpstr>
      <vt:lpstr>現在の課題</vt:lpstr>
      <vt:lpstr>チームの役割</vt:lpstr>
      <vt:lpstr>今後の開発スケジュール</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57</cp:revision>
  <dcterms:created xsi:type="dcterms:W3CDTF">2020-10-22T06:51:52Z</dcterms:created>
  <dcterms:modified xsi:type="dcterms:W3CDTF">2020-10-23T06:54:22Z</dcterms:modified>
</cp:coreProperties>
</file>