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0" r:id="rId3"/>
    <p:sldId id="383" r:id="rId4"/>
    <p:sldId id="364" r:id="rId5"/>
    <p:sldId id="365" r:id="rId6"/>
    <p:sldId id="368" r:id="rId7"/>
    <p:sldId id="366" r:id="rId8"/>
    <p:sldId id="386" r:id="rId9"/>
    <p:sldId id="387" r:id="rId10"/>
    <p:sldId id="392" r:id="rId11"/>
    <p:sldId id="377" r:id="rId12"/>
    <p:sldId id="39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https://d.docs.live.net/2f1f173139f4d92d/Documents/New%20Projects/MEDIATION/manuscript/CANCER%20MEDIATION_RESULTS%20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https://d.docs.live.net/2f1f173139f4d92d/Documents/New%20Projects/MEDIATION/manuscript/CANCER%20MEDIATION_RESULTS%20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Overall Mortality</a:t>
            </a:r>
            <a:r>
              <a:rPr lang="en-US" b="1" baseline="0" dirty="0"/>
              <a:t> </a:t>
            </a:r>
            <a:endParaRPr lang="en-US" b="1" dirty="0"/>
          </a:p>
        </c:rich>
      </c:tx>
      <c:layout>
        <c:manualLayout>
          <c:xMode val="edge"/>
          <c:yMode val="edge"/>
          <c:x val="9.7974655874641936E-2"/>
          <c:y val="2.4886047810387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'raw mortality risk'!$A$10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</c:spPr>
          <c:invertIfNegative val="0"/>
          <c:cat>
            <c:strRef>
              <c:f>'raw mortality risk'!$B$9:$G$9</c:f>
              <c:strCache>
                <c:ptCount val="6"/>
                <c:pt idx="0">
                  <c:v>NSCLC</c:v>
                </c:pt>
                <c:pt idx="1">
                  <c:v>SCLC</c:v>
                </c:pt>
                <c:pt idx="2">
                  <c:v>CRC</c:v>
                </c:pt>
                <c:pt idx="3">
                  <c:v>Melanoma</c:v>
                </c:pt>
                <c:pt idx="4">
                  <c:v>BC</c:v>
                </c:pt>
                <c:pt idx="5">
                  <c:v>Pca</c:v>
                </c:pt>
              </c:strCache>
            </c:strRef>
          </c:cat>
          <c:val>
            <c:numRef>
              <c:f>'raw mortality risk'!$B$10:$G$10</c:f>
              <c:numCache>
                <c:formatCode>General</c:formatCode>
                <c:ptCount val="6"/>
                <c:pt idx="0">
                  <c:v>63.21</c:v>
                </c:pt>
                <c:pt idx="1">
                  <c:v>90.81</c:v>
                </c:pt>
                <c:pt idx="2">
                  <c:v>33.840000000000003</c:v>
                </c:pt>
                <c:pt idx="3">
                  <c:v>17.95</c:v>
                </c:pt>
                <c:pt idx="4">
                  <c:v>15.1</c:v>
                </c:pt>
                <c:pt idx="5">
                  <c:v>11.78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AB-4246-8A3A-C8EC3176CECA}"/>
            </c:ext>
          </c:extLst>
        </c:ser>
        <c:ser>
          <c:idx val="1"/>
          <c:order val="1"/>
          <c:tx>
            <c:strRef>
              <c:f>'raw mortality risk'!$A$11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rgbClr val="DF5327">
                <a:lumMod val="60000"/>
                <a:lumOff val="40000"/>
              </a:srgbClr>
            </a:solidFill>
            <a:ln w="25400">
              <a:solidFill>
                <a:srgbClr val="FF0000"/>
              </a:solidFill>
            </a:ln>
            <a:effectLst/>
          </c:spPr>
          <c:invertIfNegative val="0"/>
          <c:cat>
            <c:strRef>
              <c:f>'raw mortality risk'!$B$9:$G$9</c:f>
              <c:strCache>
                <c:ptCount val="6"/>
                <c:pt idx="0">
                  <c:v>NSCLC</c:v>
                </c:pt>
                <c:pt idx="1">
                  <c:v>SCLC</c:v>
                </c:pt>
                <c:pt idx="2">
                  <c:v>CRC</c:v>
                </c:pt>
                <c:pt idx="3">
                  <c:v>Melanoma</c:v>
                </c:pt>
                <c:pt idx="4">
                  <c:v>BC</c:v>
                </c:pt>
                <c:pt idx="5">
                  <c:v>Pca</c:v>
                </c:pt>
              </c:strCache>
            </c:strRef>
          </c:cat>
          <c:val>
            <c:numRef>
              <c:f>'raw mortality risk'!$B$11:$G$11</c:f>
              <c:numCache>
                <c:formatCode>General</c:formatCode>
                <c:ptCount val="6"/>
                <c:pt idx="0">
                  <c:v>65.62</c:v>
                </c:pt>
                <c:pt idx="1">
                  <c:v>87.63</c:v>
                </c:pt>
                <c:pt idx="2">
                  <c:v>37.5</c:v>
                </c:pt>
                <c:pt idx="3">
                  <c:v>42</c:v>
                </c:pt>
                <c:pt idx="4">
                  <c:v>20.56</c:v>
                </c:pt>
                <c:pt idx="5">
                  <c:v>11.56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AB-4246-8A3A-C8EC3176CECA}"/>
            </c:ext>
          </c:extLst>
        </c:ser>
        <c:ser>
          <c:idx val="2"/>
          <c:order val="2"/>
          <c:tx>
            <c:strRef>
              <c:f>'raw mortality risk'!$A$12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rgbClr val="418AB3">
                <a:lumMod val="60000"/>
                <a:lumOff val="40000"/>
              </a:srgbClr>
            </a:solidFill>
            <a:ln w="25400">
              <a:solidFill>
                <a:schemeClr val="accent5">
                  <a:lumMod val="50000"/>
                </a:schemeClr>
              </a:solidFill>
            </a:ln>
            <a:effectLst/>
          </c:spPr>
          <c:invertIfNegative val="0"/>
          <c:cat>
            <c:strRef>
              <c:f>'raw mortality risk'!$B$9:$G$9</c:f>
              <c:strCache>
                <c:ptCount val="6"/>
                <c:pt idx="0">
                  <c:v>NSCLC</c:v>
                </c:pt>
                <c:pt idx="1">
                  <c:v>SCLC</c:v>
                </c:pt>
                <c:pt idx="2">
                  <c:v>CRC</c:v>
                </c:pt>
                <c:pt idx="3">
                  <c:v>Melanoma</c:v>
                </c:pt>
                <c:pt idx="4">
                  <c:v>BC</c:v>
                </c:pt>
                <c:pt idx="5">
                  <c:v>Pca</c:v>
                </c:pt>
              </c:strCache>
            </c:strRef>
          </c:cat>
          <c:val>
            <c:numRef>
              <c:f>'raw mortality risk'!$B$12:$G$12</c:f>
              <c:numCache>
                <c:formatCode>General</c:formatCode>
                <c:ptCount val="6"/>
                <c:pt idx="0">
                  <c:v>64.75</c:v>
                </c:pt>
                <c:pt idx="1">
                  <c:v>87.32</c:v>
                </c:pt>
                <c:pt idx="2">
                  <c:v>32.31</c:v>
                </c:pt>
                <c:pt idx="3">
                  <c:v>26.61</c:v>
                </c:pt>
                <c:pt idx="4">
                  <c:v>14.33</c:v>
                </c:pt>
                <c:pt idx="5">
                  <c:v>11.93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AAB-4246-8A3A-C8EC3176CECA}"/>
            </c:ext>
          </c:extLst>
        </c:ser>
        <c:ser>
          <c:idx val="3"/>
          <c:order val="3"/>
          <c:tx>
            <c:strRef>
              <c:f>'raw mortality risk'!$A$13</c:f>
              <c:strCache>
                <c:ptCount val="1"/>
                <c:pt idx="0">
                  <c:v>AANHPI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  <a:effectLst/>
          </c:spPr>
          <c:invertIfNegative val="0"/>
          <c:cat>
            <c:strRef>
              <c:f>'raw mortality risk'!$B$9:$G$9</c:f>
              <c:strCache>
                <c:ptCount val="6"/>
                <c:pt idx="0">
                  <c:v>NSCLC</c:v>
                </c:pt>
                <c:pt idx="1">
                  <c:v>SCLC</c:v>
                </c:pt>
                <c:pt idx="2">
                  <c:v>CRC</c:v>
                </c:pt>
                <c:pt idx="3">
                  <c:v>Melanoma</c:v>
                </c:pt>
                <c:pt idx="4">
                  <c:v>BC</c:v>
                </c:pt>
                <c:pt idx="5">
                  <c:v>Pca</c:v>
                </c:pt>
              </c:strCache>
            </c:strRef>
          </c:cat>
          <c:val>
            <c:numRef>
              <c:f>'raw mortality risk'!$B$13:$G$13</c:f>
              <c:numCache>
                <c:formatCode>General</c:formatCode>
                <c:ptCount val="6"/>
                <c:pt idx="0">
                  <c:v>54.12</c:v>
                </c:pt>
                <c:pt idx="1">
                  <c:v>82</c:v>
                </c:pt>
                <c:pt idx="2">
                  <c:v>29.36</c:v>
                </c:pt>
                <c:pt idx="3">
                  <c:v>17.86</c:v>
                </c:pt>
                <c:pt idx="4">
                  <c:v>9.14</c:v>
                </c:pt>
                <c:pt idx="5">
                  <c:v>8.32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AAB-4246-8A3A-C8EC3176CE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96178783"/>
        <c:axId val="1519407823"/>
      </c:barChart>
      <c:catAx>
        <c:axId val="1096178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9407823"/>
        <c:crosses val="autoZero"/>
        <c:auto val="1"/>
        <c:lblAlgn val="ctr"/>
        <c:lblOffset val="100"/>
        <c:noMultiLvlLbl val="0"/>
      </c:catAx>
      <c:valAx>
        <c:axId val="151940782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Mortality rate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6178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Cancer Mortality</a:t>
            </a:r>
          </a:p>
        </c:rich>
      </c:tx>
      <c:layout>
        <c:manualLayout>
          <c:xMode val="edge"/>
          <c:yMode val="edge"/>
          <c:x val="9.9316482609753745E-2"/>
          <c:y val="2.76642526883336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'raw mortality risk'!$A$17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rgbClr val="DDDDDD">
                <a:lumMod val="75000"/>
              </a:srgbClr>
            </a:solidFill>
            <a:ln w="25400">
              <a:solidFill>
                <a:schemeClr val="tx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0000">
                  <a:lumMod val="50000"/>
                  <a:lumOff val="50000"/>
                </a:srgbClr>
              </a:solidFill>
              <a:ln w="254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B929-4E6C-B8A5-1D12E5BE44C1}"/>
              </c:ext>
            </c:extLst>
          </c:dPt>
          <c:cat>
            <c:strRef>
              <c:f>'raw mortality risk'!$B$9:$G$9</c:f>
              <c:strCache>
                <c:ptCount val="6"/>
                <c:pt idx="0">
                  <c:v>NSCLC</c:v>
                </c:pt>
                <c:pt idx="1">
                  <c:v>SCLC</c:v>
                </c:pt>
                <c:pt idx="2">
                  <c:v>CRC</c:v>
                </c:pt>
                <c:pt idx="3">
                  <c:v>Melanoma</c:v>
                </c:pt>
                <c:pt idx="4">
                  <c:v>BC</c:v>
                </c:pt>
                <c:pt idx="5">
                  <c:v>Pca</c:v>
                </c:pt>
              </c:strCache>
            </c:strRef>
          </c:cat>
          <c:val>
            <c:numRef>
              <c:f>'raw mortality risk'!$B$17:$G$17</c:f>
              <c:numCache>
                <c:formatCode>General</c:formatCode>
                <c:ptCount val="6"/>
                <c:pt idx="0">
                  <c:v>50.35</c:v>
                </c:pt>
                <c:pt idx="1">
                  <c:v>80.34</c:v>
                </c:pt>
                <c:pt idx="2">
                  <c:v>24.23</c:v>
                </c:pt>
                <c:pt idx="3">
                  <c:v>9.24</c:v>
                </c:pt>
                <c:pt idx="4">
                  <c:v>7.85</c:v>
                </c:pt>
                <c:pt idx="5">
                  <c:v>5.64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29-4E6C-B8A5-1D12E5BE44C1}"/>
            </c:ext>
          </c:extLst>
        </c:ser>
        <c:ser>
          <c:idx val="1"/>
          <c:order val="1"/>
          <c:tx>
            <c:strRef>
              <c:f>'raw mortality risk'!$A$18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rgbClr val="DF5327">
                <a:lumMod val="60000"/>
                <a:lumOff val="40000"/>
              </a:srgbClr>
            </a:solidFill>
            <a:ln w="25400">
              <a:solidFill>
                <a:srgbClr val="FF0000"/>
              </a:solidFill>
            </a:ln>
            <a:effectLst/>
          </c:spPr>
          <c:invertIfNegative val="0"/>
          <c:cat>
            <c:strRef>
              <c:f>'raw mortality risk'!$B$9:$G$9</c:f>
              <c:strCache>
                <c:ptCount val="6"/>
                <c:pt idx="0">
                  <c:v>NSCLC</c:v>
                </c:pt>
                <c:pt idx="1">
                  <c:v>SCLC</c:v>
                </c:pt>
                <c:pt idx="2">
                  <c:v>CRC</c:v>
                </c:pt>
                <c:pt idx="3">
                  <c:v>Melanoma</c:v>
                </c:pt>
                <c:pt idx="4">
                  <c:v>BC</c:v>
                </c:pt>
                <c:pt idx="5">
                  <c:v>Pca</c:v>
                </c:pt>
              </c:strCache>
            </c:strRef>
          </c:cat>
          <c:val>
            <c:numRef>
              <c:f>'raw mortality risk'!$B$18:$G$18</c:f>
              <c:numCache>
                <c:formatCode>General</c:formatCode>
                <c:ptCount val="6"/>
                <c:pt idx="0">
                  <c:v>52.56</c:v>
                </c:pt>
                <c:pt idx="1">
                  <c:v>76.2</c:v>
                </c:pt>
                <c:pt idx="2">
                  <c:v>28.3</c:v>
                </c:pt>
                <c:pt idx="3">
                  <c:v>30</c:v>
                </c:pt>
                <c:pt idx="4">
                  <c:v>13.91</c:v>
                </c:pt>
                <c:pt idx="5">
                  <c:v>6.23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29-4E6C-B8A5-1D12E5BE44C1}"/>
            </c:ext>
          </c:extLst>
        </c:ser>
        <c:ser>
          <c:idx val="2"/>
          <c:order val="2"/>
          <c:tx>
            <c:strRef>
              <c:f>'raw mortality risk'!$A$19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rgbClr val="418AB3">
                <a:lumMod val="60000"/>
                <a:lumOff val="40000"/>
              </a:srgbClr>
            </a:solidFill>
            <a:ln w="25400">
              <a:solidFill>
                <a:schemeClr val="accent5">
                  <a:lumMod val="50000"/>
                </a:schemeClr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418AB3">
                  <a:lumMod val="60000"/>
                  <a:lumOff val="40000"/>
                </a:srgbClr>
              </a:solidFill>
              <a:ln w="25400">
                <a:solidFill>
                  <a:schemeClr val="accent5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929-4E6C-B8A5-1D12E5BE44C1}"/>
              </c:ext>
            </c:extLst>
          </c:dPt>
          <c:cat>
            <c:strRef>
              <c:f>'raw mortality risk'!$B$9:$G$9</c:f>
              <c:strCache>
                <c:ptCount val="6"/>
                <c:pt idx="0">
                  <c:v>NSCLC</c:v>
                </c:pt>
                <c:pt idx="1">
                  <c:v>SCLC</c:v>
                </c:pt>
                <c:pt idx="2">
                  <c:v>CRC</c:v>
                </c:pt>
                <c:pt idx="3">
                  <c:v>Melanoma</c:v>
                </c:pt>
                <c:pt idx="4">
                  <c:v>BC</c:v>
                </c:pt>
                <c:pt idx="5">
                  <c:v>Pca</c:v>
                </c:pt>
              </c:strCache>
            </c:strRef>
          </c:cat>
          <c:val>
            <c:numRef>
              <c:f>'raw mortality risk'!$B$19:$G$19</c:f>
              <c:numCache>
                <c:formatCode>General</c:formatCode>
                <c:ptCount val="6"/>
                <c:pt idx="0">
                  <c:v>52.92</c:v>
                </c:pt>
                <c:pt idx="1">
                  <c:v>76.989999999999995</c:v>
                </c:pt>
                <c:pt idx="2">
                  <c:v>24.93</c:v>
                </c:pt>
                <c:pt idx="3">
                  <c:v>18.71</c:v>
                </c:pt>
                <c:pt idx="4">
                  <c:v>9.3800000000000008</c:v>
                </c:pt>
                <c:pt idx="5">
                  <c:v>6.82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929-4E6C-B8A5-1D12E5BE44C1}"/>
            </c:ext>
          </c:extLst>
        </c:ser>
        <c:ser>
          <c:idx val="3"/>
          <c:order val="3"/>
          <c:tx>
            <c:strRef>
              <c:f>'raw mortality risk'!$A$20</c:f>
              <c:strCache>
                <c:ptCount val="1"/>
                <c:pt idx="0">
                  <c:v>AANHPI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  <a:effectLst/>
          </c:spPr>
          <c:invertIfNegative val="0"/>
          <c:cat>
            <c:strRef>
              <c:f>'raw mortality risk'!$B$9:$G$9</c:f>
              <c:strCache>
                <c:ptCount val="6"/>
                <c:pt idx="0">
                  <c:v>NSCLC</c:v>
                </c:pt>
                <c:pt idx="1">
                  <c:v>SCLC</c:v>
                </c:pt>
                <c:pt idx="2">
                  <c:v>CRC</c:v>
                </c:pt>
                <c:pt idx="3">
                  <c:v>Melanoma</c:v>
                </c:pt>
                <c:pt idx="4">
                  <c:v>BC</c:v>
                </c:pt>
                <c:pt idx="5">
                  <c:v>Pca</c:v>
                </c:pt>
              </c:strCache>
            </c:strRef>
          </c:cat>
          <c:val>
            <c:numRef>
              <c:f>'raw mortality risk'!$B$20:$G$20</c:f>
              <c:numCache>
                <c:formatCode>General</c:formatCode>
                <c:ptCount val="6"/>
                <c:pt idx="0">
                  <c:v>44.43</c:v>
                </c:pt>
                <c:pt idx="1">
                  <c:v>70</c:v>
                </c:pt>
                <c:pt idx="2">
                  <c:v>24.14</c:v>
                </c:pt>
                <c:pt idx="3">
                  <c:v>14.29</c:v>
                </c:pt>
                <c:pt idx="4">
                  <c:v>6.53</c:v>
                </c:pt>
                <c:pt idx="5">
                  <c:v>4.24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929-4E6C-B8A5-1D12E5BE44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96178783"/>
        <c:axId val="1519407823"/>
      </c:barChart>
      <c:catAx>
        <c:axId val="1096178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9407823"/>
        <c:crosses val="autoZero"/>
        <c:auto val="1"/>
        <c:lblAlgn val="ctr"/>
        <c:lblOffset val="100"/>
        <c:noMultiLvlLbl val="0"/>
      </c:catAx>
      <c:valAx>
        <c:axId val="1519407823"/>
        <c:scaling>
          <c:orientation val="minMax"/>
          <c:max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Mortality rate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6178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6">
                  <a:lumMod val="50000"/>
                </a:schemeClr>
              </a:solidFill>
              <a:ln w="31750">
                <a:solidFill>
                  <a:schemeClr val="accent6">
                    <a:lumMod val="50000"/>
                  </a:schemeClr>
                </a:solidFill>
              </a:ln>
              <a:effectLst/>
            </c:spPr>
          </c:marker>
          <c:errBars>
            <c:errDir val="x"/>
            <c:errBarType val="both"/>
            <c:errValType val="cust"/>
            <c:noEndCap val="1"/>
            <c:plus>
              <c:numRef>
                <c:f>'[CANCER MEDIATION_RESULTS .xlsx]Cox_CSS, with mediators'!$H$2:$H$34</c:f>
                <c:numCache>
                  <c:formatCode>General</c:formatCode>
                  <c:ptCount val="33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3.0000000000000027E-2</c:v>
                  </c:pt>
                  <c:pt idx="6">
                    <c:v>3.0000000000000027E-2</c:v>
                  </c:pt>
                  <c:pt idx="7">
                    <c:v>5.9999999999999942E-2</c:v>
                  </c:pt>
                  <c:pt idx="8">
                    <c:v>0</c:v>
                  </c:pt>
                  <c:pt idx="9">
                    <c:v>0</c:v>
                  </c:pt>
                  <c:pt idx="10">
                    <c:v>0.27999999999999992</c:v>
                  </c:pt>
                  <c:pt idx="11">
                    <c:v>0.27000000000000013</c:v>
                  </c:pt>
                  <c:pt idx="12">
                    <c:v>0.32000000000000006</c:v>
                  </c:pt>
                  <c:pt idx="13">
                    <c:v>0</c:v>
                  </c:pt>
                  <c:pt idx="14">
                    <c:v>0</c:v>
                  </c:pt>
                  <c:pt idx="15">
                    <c:v>5.9999999999999831E-2</c:v>
                  </c:pt>
                  <c:pt idx="16">
                    <c:v>3.0000000000000027E-2</c:v>
                  </c:pt>
                  <c:pt idx="17">
                    <c:v>7.0000000000000062E-2</c:v>
                  </c:pt>
                  <c:pt idx="18">
                    <c:v>0</c:v>
                  </c:pt>
                  <c:pt idx="19">
                    <c:v>0</c:v>
                  </c:pt>
                  <c:pt idx="20">
                    <c:v>0.15000000000000013</c:v>
                  </c:pt>
                  <c:pt idx="21">
                    <c:v>5.0000000000000044E-2</c:v>
                  </c:pt>
                  <c:pt idx="22">
                    <c:v>0.14000000000000001</c:v>
                  </c:pt>
                  <c:pt idx="23">
                    <c:v>0</c:v>
                  </c:pt>
                  <c:pt idx="24">
                    <c:v>0</c:v>
                  </c:pt>
                  <c:pt idx="25">
                    <c:v>4.0000000000000036E-2</c:v>
                  </c:pt>
                  <c:pt idx="26">
                    <c:v>3.0000000000000027E-2</c:v>
                  </c:pt>
                  <c:pt idx="27">
                    <c:v>0.14000000000000001</c:v>
                  </c:pt>
                  <c:pt idx="28">
                    <c:v>0</c:v>
                  </c:pt>
                  <c:pt idx="29">
                    <c:v>0</c:v>
                  </c:pt>
                  <c:pt idx="30">
                    <c:v>8.0000000000000071E-2</c:v>
                  </c:pt>
                  <c:pt idx="31">
                    <c:v>2.0000000000000018E-2</c:v>
                  </c:pt>
                  <c:pt idx="32">
                    <c:v>3.0000000000000027E-2</c:v>
                  </c:pt>
                </c:numCache>
              </c:numRef>
            </c:plus>
            <c:minus>
              <c:numRef>
                <c:f>'[CANCER MEDIATION_RESULTS .xlsx]Cox_CSS, with mediators'!$G$2:$G$34</c:f>
                <c:numCache>
                  <c:formatCode>General</c:formatCode>
                  <c:ptCount val="33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4.0000000000000036E-2</c:v>
                  </c:pt>
                  <c:pt idx="6">
                    <c:v>3.0000000000000027E-2</c:v>
                  </c:pt>
                  <c:pt idx="7">
                    <c:v>6.0000000000000053E-2</c:v>
                  </c:pt>
                  <c:pt idx="8">
                    <c:v>0</c:v>
                  </c:pt>
                  <c:pt idx="9">
                    <c:v>0</c:v>
                  </c:pt>
                  <c:pt idx="10">
                    <c:v>0.20999999999999996</c:v>
                  </c:pt>
                  <c:pt idx="11">
                    <c:v>0.19999999999999996</c:v>
                  </c:pt>
                  <c:pt idx="12">
                    <c:v>0.17999999999999994</c:v>
                  </c:pt>
                  <c:pt idx="13">
                    <c:v>0</c:v>
                  </c:pt>
                  <c:pt idx="14">
                    <c:v>0</c:v>
                  </c:pt>
                  <c:pt idx="15">
                    <c:v>5.0000000000000044E-2</c:v>
                  </c:pt>
                  <c:pt idx="16">
                    <c:v>2.9999999999999916E-2</c:v>
                  </c:pt>
                  <c:pt idx="17">
                    <c:v>5.9999999999999942E-2</c:v>
                  </c:pt>
                  <c:pt idx="18">
                    <c:v>0</c:v>
                  </c:pt>
                  <c:pt idx="19">
                    <c:v>0</c:v>
                  </c:pt>
                  <c:pt idx="20">
                    <c:v>0.15999999999999992</c:v>
                  </c:pt>
                  <c:pt idx="21">
                    <c:v>5.9999999999999942E-2</c:v>
                  </c:pt>
                  <c:pt idx="22">
                    <c:v>7.0000000000000007E-2</c:v>
                  </c:pt>
                  <c:pt idx="23">
                    <c:v>0</c:v>
                  </c:pt>
                  <c:pt idx="24">
                    <c:v>0</c:v>
                  </c:pt>
                  <c:pt idx="25">
                    <c:v>4.0000000000000036E-2</c:v>
                  </c:pt>
                  <c:pt idx="26">
                    <c:v>3.0000000000000027E-2</c:v>
                  </c:pt>
                  <c:pt idx="27">
                    <c:v>0.11000000000000004</c:v>
                  </c:pt>
                  <c:pt idx="28">
                    <c:v>0</c:v>
                  </c:pt>
                  <c:pt idx="29">
                    <c:v>0</c:v>
                  </c:pt>
                  <c:pt idx="30">
                    <c:v>8.9999999999999858E-2</c:v>
                  </c:pt>
                  <c:pt idx="31">
                    <c:v>2.0000000000000018E-2</c:v>
                  </c:pt>
                  <c:pt idx="32">
                    <c:v>2.9999999999999971E-2</c:v>
                  </c:pt>
                </c:numCache>
              </c:numRef>
            </c:minus>
            <c:spPr>
              <a:noFill/>
              <a:ln w="15875" cap="flat" cmpd="sng" algn="ctr">
                <a:solidFill>
                  <a:schemeClr val="tx1"/>
                </a:solidFill>
                <a:round/>
              </a:ln>
              <a:effectLst/>
            </c:spPr>
          </c:errBars>
          <c:xVal>
            <c:numRef>
              <c:f>'[CANCER MEDIATION_RESULTS .xlsx]Cox_CSS, with mediators'!$C$2:$C$34</c:f>
              <c:numCache>
                <c:formatCode>General</c:formatCode>
                <c:ptCount val="33"/>
                <c:pt idx="5">
                  <c:v>1.03</c:v>
                </c:pt>
                <c:pt idx="6">
                  <c:v>0.98</c:v>
                </c:pt>
                <c:pt idx="7">
                  <c:v>0.91</c:v>
                </c:pt>
                <c:pt idx="10">
                  <c:v>0.86</c:v>
                </c:pt>
                <c:pt idx="11">
                  <c:v>0.84</c:v>
                </c:pt>
                <c:pt idx="12">
                  <c:v>0.97</c:v>
                </c:pt>
                <c:pt idx="15">
                  <c:v>1.1000000000000001</c:v>
                </c:pt>
                <c:pt idx="16">
                  <c:v>0.96</c:v>
                </c:pt>
                <c:pt idx="17">
                  <c:v>0.85</c:v>
                </c:pt>
                <c:pt idx="20">
                  <c:v>1.2</c:v>
                </c:pt>
                <c:pt idx="21">
                  <c:v>0.84</c:v>
                </c:pt>
                <c:pt idx="22">
                  <c:v>0.53</c:v>
                </c:pt>
                <c:pt idx="25">
                  <c:v>1.03</c:v>
                </c:pt>
                <c:pt idx="26">
                  <c:v>0.73</c:v>
                </c:pt>
                <c:pt idx="27">
                  <c:v>0.52</c:v>
                </c:pt>
                <c:pt idx="30">
                  <c:v>1.18</c:v>
                </c:pt>
                <c:pt idx="31">
                  <c:v>0.86</c:v>
                </c:pt>
                <c:pt idx="32">
                  <c:v>0.43</c:v>
                </c:pt>
              </c:numCache>
            </c:numRef>
          </c:xVal>
          <c:yVal>
            <c:numRef>
              <c:f>'[CANCER MEDIATION_RESULTS .xlsx]Cox_CSS, with mediators'!$A$2:$A$34</c:f>
              <c:numCache>
                <c:formatCode>General</c:formatCode>
                <c:ptCount val="33"/>
                <c:pt idx="0">
                  <c:v>33</c:v>
                </c:pt>
                <c:pt idx="1">
                  <c:v>32</c:v>
                </c:pt>
                <c:pt idx="2">
                  <c:v>31</c:v>
                </c:pt>
                <c:pt idx="3">
                  <c:v>30</c:v>
                </c:pt>
                <c:pt idx="4">
                  <c:v>29</c:v>
                </c:pt>
                <c:pt idx="5">
                  <c:v>28</c:v>
                </c:pt>
                <c:pt idx="6">
                  <c:v>27</c:v>
                </c:pt>
                <c:pt idx="7">
                  <c:v>26</c:v>
                </c:pt>
                <c:pt idx="8">
                  <c:v>25</c:v>
                </c:pt>
                <c:pt idx="9">
                  <c:v>24</c:v>
                </c:pt>
                <c:pt idx="10">
                  <c:v>23</c:v>
                </c:pt>
                <c:pt idx="11">
                  <c:v>22</c:v>
                </c:pt>
                <c:pt idx="12">
                  <c:v>21</c:v>
                </c:pt>
                <c:pt idx="13">
                  <c:v>20</c:v>
                </c:pt>
                <c:pt idx="14">
                  <c:v>19</c:v>
                </c:pt>
                <c:pt idx="15">
                  <c:v>18</c:v>
                </c:pt>
                <c:pt idx="16">
                  <c:v>17</c:v>
                </c:pt>
                <c:pt idx="17">
                  <c:v>16</c:v>
                </c:pt>
                <c:pt idx="18">
                  <c:v>15</c:v>
                </c:pt>
                <c:pt idx="19">
                  <c:v>14</c:v>
                </c:pt>
                <c:pt idx="20">
                  <c:v>13</c:v>
                </c:pt>
                <c:pt idx="21">
                  <c:v>12</c:v>
                </c:pt>
                <c:pt idx="22">
                  <c:v>11</c:v>
                </c:pt>
                <c:pt idx="23">
                  <c:v>10</c:v>
                </c:pt>
                <c:pt idx="24">
                  <c:v>9</c:v>
                </c:pt>
                <c:pt idx="25">
                  <c:v>8</c:v>
                </c:pt>
                <c:pt idx="26">
                  <c:v>7</c:v>
                </c:pt>
                <c:pt idx="27">
                  <c:v>6</c:v>
                </c:pt>
                <c:pt idx="28">
                  <c:v>5</c:v>
                </c:pt>
                <c:pt idx="29">
                  <c:v>4</c:v>
                </c:pt>
                <c:pt idx="30">
                  <c:v>3</c:v>
                </c:pt>
                <c:pt idx="31">
                  <c:v>2</c:v>
                </c:pt>
                <c:pt idx="3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A10-448B-BFDF-B27B1A57ABDD}"/>
            </c:ext>
          </c:extLst>
        </c:ser>
        <c:ser>
          <c:idx val="1"/>
          <c:order val="1"/>
          <c:tx>
            <c:v>RACE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 rot="0" vertOverflow="overflow" horzOverflow="overflow" vert="horz" wrap="none">
                    <a:normAutofit/>
                  </a:bodyPr>
                  <a:lstStyle/>
                  <a:p>
                    <a:pPr>
                      <a:defRPr b="1" u="sng"/>
                    </a:pPr>
                    <a:fld id="{470F71A0-323E-4E14-B9B6-71BF04DB966B}" type="CELLRANGE">
                      <a:rPr lang="en-US"/>
                      <a:pPr>
                        <a:defRPr b="1" u="sng"/>
                      </a:pPr>
                      <a:t>[CELLRANGE]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CA10-448B-BFDF-B27B1A57ABD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87CB3F5-DA80-4EE9-B2A0-464EFF0715F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CA10-448B-BFDF-B27B1A57ABDD}"/>
                </c:ext>
              </c:extLst>
            </c:dLbl>
            <c:dLbl>
              <c:idx val="2"/>
              <c:tx>
                <c:rich>
                  <a:bodyPr rot="0" vertOverflow="overflow" horzOverflow="overflow" vert="horz" wrap="none">
                    <a:normAutofit/>
                  </a:bodyPr>
                  <a:lstStyle/>
                  <a:p>
                    <a:pPr>
                      <a:defRPr b="1" u="none"/>
                    </a:pPr>
                    <a:fld id="{EBA5D600-E604-428E-B48D-EEA35E8D0272}" type="CELLRANGE">
                      <a:rPr lang="en-US"/>
                      <a:pPr>
                        <a:defRPr b="1" u="none"/>
                      </a:pPr>
                      <a:t>[CELLRANGE]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CA10-448B-BFDF-B27B1A57ABD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6E6633E0-B017-419E-8D8A-B55840C4059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CA10-448B-BFDF-B27B1A57ABDD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F86F7DA8-3594-4156-A3D2-6207D14ADB5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CA10-448B-BFDF-B27B1A57ABDD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B7C276B7-29AB-4102-AEF2-C92C8342CC0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CA10-448B-BFDF-B27B1A57ABDD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3BF79FD7-9746-48E6-834D-D6ED4AF91D7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CA10-448B-BFDF-B27B1A57ABDD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AEE42AAB-5D20-41A4-9D19-1169D6690A8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CA10-448B-BFDF-B27B1A57ABDD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8820EAA9-6914-4B01-8BB2-976D710B151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CA10-448B-BFDF-B27B1A57ABDD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D7FBFFF6-AF5F-4816-8999-2B0CFB72C15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CA10-448B-BFDF-B27B1A57ABDD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CEBDC73F-8E11-4C40-B9FF-327710BC6D3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CA10-448B-BFDF-B27B1A57ABDD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57071FC6-F5F9-4BA7-8ED6-5C8514BB61F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CA10-448B-BFDF-B27B1A57ABDD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5BEB7117-1412-4567-BD80-73A76250CE3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CA10-448B-BFDF-B27B1A57ABDD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20B4209C-405D-45F9-84F6-EF497B46D55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CA10-448B-BFDF-B27B1A57ABDD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9FCAD9A7-849A-4416-83CF-1CFDEF12D7F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CA10-448B-BFDF-B27B1A57ABDD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FDE38A15-7E2D-485A-89F5-E1A98E40C74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CA10-448B-BFDF-B27B1A57ABDD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A699862B-462B-487C-A91C-250B8675E97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CA10-448B-BFDF-B27B1A57ABDD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C8A79756-A08C-45E2-862B-3E501B8752F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CA10-448B-BFDF-B27B1A57ABDD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A18D0862-9654-40EC-8430-B4328946FDB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CA10-448B-BFDF-B27B1A57ABDD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9532E93E-1142-4AB4-AA84-E9C8D1610BF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CA10-448B-BFDF-B27B1A57ABDD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F989F9B2-FA67-412B-B9FC-EDD86CE508C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CA10-448B-BFDF-B27B1A57ABDD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37D4E569-2484-41DF-B99E-2AF5B37682A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CA10-448B-BFDF-B27B1A57ABDD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8D3547A1-181B-475D-A46A-043218E20B9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CA10-448B-BFDF-B27B1A57ABDD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D515F4CA-556D-4410-90B1-788499BEA66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CA10-448B-BFDF-B27B1A57ABDD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4F73265B-E2AC-41F3-AE07-87044C20DE5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CA10-448B-BFDF-B27B1A57ABDD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21E36E77-77BF-4A01-A789-36CAD3B0FA3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CA10-448B-BFDF-B27B1A57ABDD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167F10FE-9F45-4CAB-9E1A-F97712E4BB6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CA10-448B-BFDF-B27B1A57ABDD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539676ED-053D-43A4-9883-A6204827FED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CA10-448B-BFDF-B27B1A57ABDD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36FEBFFB-03AF-44E2-AED0-679A5C0F355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CA10-448B-BFDF-B27B1A57ABDD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BF13BE11-EE69-4F95-B5BB-A50097FE436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CA10-448B-BFDF-B27B1A57ABDD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3094B012-A403-4BB9-B912-6822C20E69A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CA10-448B-BFDF-B27B1A57ABDD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1A488617-7000-4B11-A792-6B238CB1C10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CA10-448B-BFDF-B27B1A57ABDD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1A4D427D-19F5-491E-8C26-06B1B860590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CA10-448B-BFDF-B27B1A57AB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Overflow="overflow" horzOverflow="overflow" vert="horz" wrap="none">
                <a:normAutofit/>
              </a:bodyPr>
              <a:lstStyle/>
              <a:p>
                <a:pPr>
                  <a:defRPr/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'[CANCER MEDIATION_RESULTS .xlsx]Cox_CSS, with mediators'!$I$2:$I$34</c:f>
              <c:numCache>
                <c:formatCode>General</c:formatCode>
                <c:ptCount val="33"/>
                <c:pt idx="0">
                  <c:v>-0.3</c:v>
                </c:pt>
                <c:pt idx="1">
                  <c:v>-0.1</c:v>
                </c:pt>
                <c:pt idx="2">
                  <c:v>-0.5</c:v>
                </c:pt>
                <c:pt idx="3">
                  <c:v>-0.5</c:v>
                </c:pt>
                <c:pt idx="4">
                  <c:v>-0.3</c:v>
                </c:pt>
                <c:pt idx="5">
                  <c:v>-0.3</c:v>
                </c:pt>
                <c:pt idx="6">
                  <c:v>-0.3</c:v>
                </c:pt>
                <c:pt idx="7">
                  <c:v>-0.3</c:v>
                </c:pt>
                <c:pt idx="8">
                  <c:v>-0.5</c:v>
                </c:pt>
                <c:pt idx="9">
                  <c:v>-0.3</c:v>
                </c:pt>
                <c:pt idx="10">
                  <c:v>-0.3</c:v>
                </c:pt>
                <c:pt idx="11">
                  <c:v>-0.3</c:v>
                </c:pt>
                <c:pt idx="12">
                  <c:v>-0.3</c:v>
                </c:pt>
                <c:pt idx="13">
                  <c:v>-0.5</c:v>
                </c:pt>
                <c:pt idx="14">
                  <c:v>-0.3</c:v>
                </c:pt>
                <c:pt idx="15">
                  <c:v>-0.3</c:v>
                </c:pt>
                <c:pt idx="16">
                  <c:v>-0.3</c:v>
                </c:pt>
                <c:pt idx="17">
                  <c:v>-0.3</c:v>
                </c:pt>
                <c:pt idx="18">
                  <c:v>-0.5</c:v>
                </c:pt>
                <c:pt idx="19">
                  <c:v>-0.3</c:v>
                </c:pt>
                <c:pt idx="20">
                  <c:v>-0.3</c:v>
                </c:pt>
                <c:pt idx="21">
                  <c:v>-0.3</c:v>
                </c:pt>
                <c:pt idx="22">
                  <c:v>-0.3</c:v>
                </c:pt>
                <c:pt idx="23">
                  <c:v>-0.5</c:v>
                </c:pt>
                <c:pt idx="24">
                  <c:v>-0.3</c:v>
                </c:pt>
                <c:pt idx="25">
                  <c:v>-0.3</c:v>
                </c:pt>
                <c:pt idx="26">
                  <c:v>-0.3</c:v>
                </c:pt>
                <c:pt idx="27">
                  <c:v>-0.3</c:v>
                </c:pt>
                <c:pt idx="28">
                  <c:v>-0.5</c:v>
                </c:pt>
                <c:pt idx="29">
                  <c:v>-0.3</c:v>
                </c:pt>
                <c:pt idx="30">
                  <c:v>-0.3</c:v>
                </c:pt>
                <c:pt idx="31">
                  <c:v>-0.3</c:v>
                </c:pt>
                <c:pt idx="32">
                  <c:v>-0.3</c:v>
                </c:pt>
              </c:numCache>
            </c:numRef>
          </c:xVal>
          <c:yVal>
            <c:numRef>
              <c:f>'[CANCER MEDIATION_RESULTS .xlsx]Cox_CSS, with mediators'!$A$2:$A$34</c:f>
              <c:numCache>
                <c:formatCode>General</c:formatCode>
                <c:ptCount val="33"/>
                <c:pt idx="0">
                  <c:v>33</c:v>
                </c:pt>
                <c:pt idx="1">
                  <c:v>32</c:v>
                </c:pt>
                <c:pt idx="2">
                  <c:v>31</c:v>
                </c:pt>
                <c:pt idx="3">
                  <c:v>30</c:v>
                </c:pt>
                <c:pt idx="4">
                  <c:v>29</c:v>
                </c:pt>
                <c:pt idx="5">
                  <c:v>28</c:v>
                </c:pt>
                <c:pt idx="6">
                  <c:v>27</c:v>
                </c:pt>
                <c:pt idx="7">
                  <c:v>26</c:v>
                </c:pt>
                <c:pt idx="8">
                  <c:v>25</c:v>
                </c:pt>
                <c:pt idx="9">
                  <c:v>24</c:v>
                </c:pt>
                <c:pt idx="10">
                  <c:v>23</c:v>
                </c:pt>
                <c:pt idx="11">
                  <c:v>22</c:v>
                </c:pt>
                <c:pt idx="12">
                  <c:v>21</c:v>
                </c:pt>
                <c:pt idx="13">
                  <c:v>20</c:v>
                </c:pt>
                <c:pt idx="14">
                  <c:v>19</c:v>
                </c:pt>
                <c:pt idx="15">
                  <c:v>18</c:v>
                </c:pt>
                <c:pt idx="16">
                  <c:v>17</c:v>
                </c:pt>
                <c:pt idx="17">
                  <c:v>16</c:v>
                </c:pt>
                <c:pt idx="18">
                  <c:v>15</c:v>
                </c:pt>
                <c:pt idx="19">
                  <c:v>14</c:v>
                </c:pt>
                <c:pt idx="20">
                  <c:v>13</c:v>
                </c:pt>
                <c:pt idx="21">
                  <c:v>12</c:v>
                </c:pt>
                <c:pt idx="22">
                  <c:v>11</c:v>
                </c:pt>
                <c:pt idx="23">
                  <c:v>10</c:v>
                </c:pt>
                <c:pt idx="24">
                  <c:v>9</c:v>
                </c:pt>
                <c:pt idx="25">
                  <c:v>8</c:v>
                </c:pt>
                <c:pt idx="26">
                  <c:v>7</c:v>
                </c:pt>
                <c:pt idx="27">
                  <c:v>6</c:v>
                </c:pt>
                <c:pt idx="28">
                  <c:v>5</c:v>
                </c:pt>
                <c:pt idx="29">
                  <c:v>4</c:v>
                </c:pt>
                <c:pt idx="30">
                  <c:v>3</c:v>
                </c:pt>
                <c:pt idx="31">
                  <c:v>2</c:v>
                </c:pt>
                <c:pt idx="32">
                  <c:v>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'[CANCER MEDIATION_RESULTS .xlsx]Cox_CSS, with mediators'!$B$2:$B$34</c15:f>
                <c15:dlblRangeCache>
                  <c:ptCount val="33"/>
                  <c:pt idx="0">
                    <c:v>Cause-specific mortality+</c:v>
                  </c:pt>
                  <c:pt idx="2">
                    <c:v>Cancer/Race</c:v>
                  </c:pt>
                  <c:pt idx="3">
                    <c:v>NSCLC</c:v>
                  </c:pt>
                  <c:pt idx="4">
                    <c:v>White</c:v>
                  </c:pt>
                  <c:pt idx="5">
                    <c:v>Black</c:v>
                  </c:pt>
                  <c:pt idx="6">
                    <c:v>Hispanic</c:v>
                  </c:pt>
                  <c:pt idx="7">
                    <c:v>AANHPI</c:v>
                  </c:pt>
                  <c:pt idx="8">
                    <c:v>SCLC</c:v>
                  </c:pt>
                  <c:pt idx="9">
                    <c:v>White</c:v>
                  </c:pt>
                  <c:pt idx="10">
                    <c:v>Black</c:v>
                  </c:pt>
                  <c:pt idx="11">
                    <c:v>Hispanic</c:v>
                  </c:pt>
                  <c:pt idx="12">
                    <c:v>AANHPI</c:v>
                  </c:pt>
                  <c:pt idx="13">
                    <c:v>CRC</c:v>
                  </c:pt>
                  <c:pt idx="14">
                    <c:v>White</c:v>
                  </c:pt>
                  <c:pt idx="15">
                    <c:v>Black</c:v>
                  </c:pt>
                  <c:pt idx="16">
                    <c:v>Hispanic</c:v>
                  </c:pt>
                  <c:pt idx="17">
                    <c:v>AANHPI</c:v>
                  </c:pt>
                  <c:pt idx="18">
                    <c:v>Melanoma</c:v>
                  </c:pt>
                  <c:pt idx="19">
                    <c:v>White</c:v>
                  </c:pt>
                  <c:pt idx="20">
                    <c:v>Black</c:v>
                  </c:pt>
                  <c:pt idx="21">
                    <c:v>Hispanic</c:v>
                  </c:pt>
                  <c:pt idx="22">
                    <c:v>AANHPI</c:v>
                  </c:pt>
                  <c:pt idx="23">
                    <c:v>Prostate</c:v>
                  </c:pt>
                  <c:pt idx="24">
                    <c:v>White</c:v>
                  </c:pt>
                  <c:pt idx="25">
                    <c:v>Black</c:v>
                  </c:pt>
                  <c:pt idx="26">
                    <c:v>Hispanic</c:v>
                  </c:pt>
                  <c:pt idx="27">
                    <c:v>AANHPI</c:v>
                  </c:pt>
                  <c:pt idx="28">
                    <c:v>Breast</c:v>
                  </c:pt>
                  <c:pt idx="29">
                    <c:v>White</c:v>
                  </c:pt>
                  <c:pt idx="30">
                    <c:v>Black</c:v>
                  </c:pt>
                  <c:pt idx="31">
                    <c:v>Hispanic</c:v>
                  </c:pt>
                  <c:pt idx="32">
                    <c:v>AANHPI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2-CA10-448B-BFDF-B27B1A57ABDD}"/>
            </c:ext>
          </c:extLst>
        </c:ser>
        <c:ser>
          <c:idx val="2"/>
          <c:order val="2"/>
          <c:tx>
            <c:v>HR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8968F20D-9F11-4E4E-B524-8DDDD2501C2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CA10-448B-BFDF-B27B1A57ABD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448AEA9-55AC-4896-A384-ACF8516E36D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CA10-448B-BFDF-B27B1A57ABD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B232704-4815-4853-B781-7EC3D239943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CA10-448B-BFDF-B27B1A57ABD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71B9296-45B4-4041-BF56-6BBE4CA4339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CA10-448B-BFDF-B27B1A57ABDD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1CA9E133-8F67-4084-BE0C-55D0AAECC32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CA10-448B-BFDF-B27B1A57ABDD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CAFA4C80-34C7-4943-B052-577542707AA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CA10-448B-BFDF-B27B1A57ABDD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6AF012BE-019A-41DB-B06A-7C456EF668B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CA10-448B-BFDF-B27B1A57ABDD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0C38CF0B-367B-4B49-8CBB-B1201D96FF3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CA10-448B-BFDF-B27B1A57ABDD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1A619F61-A7F7-4395-BADF-5885364380A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CA10-448B-BFDF-B27B1A57ABDD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A6B5A065-A9F2-4D46-B984-F50CC5D6D11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CA10-448B-BFDF-B27B1A57ABDD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8C4F6796-2787-4E2C-917B-21E481A558E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CA10-448B-BFDF-B27B1A57ABDD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97E3372F-8F95-43E4-B271-0FA7F398C90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CA10-448B-BFDF-B27B1A57ABDD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B4506A64-3322-46B7-9F9B-C84D8E21658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CA10-448B-BFDF-B27B1A57ABDD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0BFC8E5A-E426-4329-8436-5B7B42F14F5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CA10-448B-BFDF-B27B1A57ABDD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BEC82FF7-BBA2-49E3-84C6-F32A633B5CA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CA10-448B-BFDF-B27B1A57ABDD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05B5A776-859B-4FEA-BBC6-738DA6AA166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CA10-448B-BFDF-B27B1A57ABDD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C85C9274-803B-44AF-AE2A-3FD3275F72D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CA10-448B-BFDF-B27B1A57ABDD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783AF489-481F-4F37-84DB-F14E774E216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CA10-448B-BFDF-B27B1A57ABDD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DCBC2A81-0C6B-438F-83D7-25049C2FEA6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CA10-448B-BFDF-B27B1A57ABDD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B1ED0078-B93F-4615-9B66-A8952C3D0C4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CA10-448B-BFDF-B27B1A57ABDD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24AFF1E0-D935-40C0-9FCD-C3E2EC6B3FD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CA10-448B-BFDF-B27B1A57ABDD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AB7ED444-5CC7-4491-B0FF-46CCD603100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CA10-448B-BFDF-B27B1A57ABDD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2B65A7D4-87B1-40C5-8D11-762635E6CD0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CA10-448B-BFDF-B27B1A57ABDD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E7E8DB57-54BC-4784-A660-FF06EACD020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CA10-448B-BFDF-B27B1A57ABDD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81249EE2-D20C-4D6B-9356-2148AF69456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CA10-448B-BFDF-B27B1A57ABDD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59DE138F-71AD-479C-A685-391F65B6A5E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CA10-448B-BFDF-B27B1A57ABDD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34BCE092-4E7C-4BBF-8F15-4EF45764657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CA10-448B-BFDF-B27B1A57ABDD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E3D81AF1-ABAC-4DA2-8373-9DB32514875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CA10-448B-BFDF-B27B1A57ABDD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D4A2C305-C3B7-4B18-8A65-3963527A43B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CA10-448B-BFDF-B27B1A57ABDD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B3F12C5E-E52C-4EA8-8660-6011E4B2AD3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CA10-448B-BFDF-B27B1A57ABDD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BA357DE8-E5CA-4CD2-9A9E-9161D94A20B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CA10-448B-BFDF-B27B1A57ABDD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F058D33F-C8EB-4386-A1B5-E2D1DA6D2BD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CA10-448B-BFDF-B27B1A57ABDD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0A74A652-BB49-4E4E-9344-87A3932C9C1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CA10-448B-BFDF-B27B1A57AB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'[CANCER MEDIATION_RESULTS .xlsx]Cox_CSS, with mediators'!$J$2:$J$34</c:f>
              <c:numCache>
                <c:formatCode>General</c:formatCode>
                <c:ptCount val="33"/>
                <c:pt idx="0">
                  <c:v>1.8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</c:numCache>
            </c:numRef>
          </c:xVal>
          <c:yVal>
            <c:numRef>
              <c:f>'[CANCER MEDIATION_RESULTS .xlsx]Cox_CSS, with mediators'!$A$2:$A$34</c:f>
              <c:numCache>
                <c:formatCode>General</c:formatCode>
                <c:ptCount val="33"/>
                <c:pt idx="0">
                  <c:v>33</c:v>
                </c:pt>
                <c:pt idx="1">
                  <c:v>32</c:v>
                </c:pt>
                <c:pt idx="2">
                  <c:v>31</c:v>
                </c:pt>
                <c:pt idx="3">
                  <c:v>30</c:v>
                </c:pt>
                <c:pt idx="4">
                  <c:v>29</c:v>
                </c:pt>
                <c:pt idx="5">
                  <c:v>28</c:v>
                </c:pt>
                <c:pt idx="6">
                  <c:v>27</c:v>
                </c:pt>
                <c:pt idx="7">
                  <c:v>26</c:v>
                </c:pt>
                <c:pt idx="8">
                  <c:v>25</c:v>
                </c:pt>
                <c:pt idx="9">
                  <c:v>24</c:v>
                </c:pt>
                <c:pt idx="10">
                  <c:v>23</c:v>
                </c:pt>
                <c:pt idx="11">
                  <c:v>22</c:v>
                </c:pt>
                <c:pt idx="12">
                  <c:v>21</c:v>
                </c:pt>
                <c:pt idx="13">
                  <c:v>20</c:v>
                </c:pt>
                <c:pt idx="14">
                  <c:v>19</c:v>
                </c:pt>
                <c:pt idx="15">
                  <c:v>18</c:v>
                </c:pt>
                <c:pt idx="16">
                  <c:v>17</c:v>
                </c:pt>
                <c:pt idx="17">
                  <c:v>16</c:v>
                </c:pt>
                <c:pt idx="18">
                  <c:v>15</c:v>
                </c:pt>
                <c:pt idx="19">
                  <c:v>14</c:v>
                </c:pt>
                <c:pt idx="20">
                  <c:v>13</c:v>
                </c:pt>
                <c:pt idx="21">
                  <c:v>12</c:v>
                </c:pt>
                <c:pt idx="22">
                  <c:v>11</c:v>
                </c:pt>
                <c:pt idx="23">
                  <c:v>10</c:v>
                </c:pt>
                <c:pt idx="24">
                  <c:v>9</c:v>
                </c:pt>
                <c:pt idx="25">
                  <c:v>8</c:v>
                </c:pt>
                <c:pt idx="26">
                  <c:v>7</c:v>
                </c:pt>
                <c:pt idx="27">
                  <c:v>6</c:v>
                </c:pt>
                <c:pt idx="28">
                  <c:v>5</c:v>
                </c:pt>
                <c:pt idx="29">
                  <c:v>4</c:v>
                </c:pt>
                <c:pt idx="30">
                  <c:v>3</c:v>
                </c:pt>
                <c:pt idx="31">
                  <c:v>2</c:v>
                </c:pt>
                <c:pt idx="32">
                  <c:v>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'[CANCER MEDIATION_RESULTS .xlsx]Cox_CSS, with mediators'!$F$2:$F$34</c15:f>
                <c15:dlblRangeCache>
                  <c:ptCount val="33"/>
                  <c:pt idx="2">
                    <c:v>HR (95% CI)</c:v>
                  </c:pt>
                  <c:pt idx="4">
                    <c:v>reference </c:v>
                  </c:pt>
                  <c:pt idx="5">
                    <c:v>1.03(0.99-1.06)</c:v>
                  </c:pt>
                  <c:pt idx="6">
                    <c:v>0.98(0.95-1.01)</c:v>
                  </c:pt>
                  <c:pt idx="7">
                    <c:v>0.91(0.85-0.97)</c:v>
                  </c:pt>
                  <c:pt idx="9">
                    <c:v>reference </c:v>
                  </c:pt>
                  <c:pt idx="10">
                    <c:v>0.86(0.65-1.14)</c:v>
                  </c:pt>
                  <c:pt idx="11">
                    <c:v>0.84(0.64-1.11)</c:v>
                  </c:pt>
                  <c:pt idx="12">
                    <c:v>0.97(0.79-1.29)</c:v>
                  </c:pt>
                  <c:pt idx="14">
                    <c:v>reference </c:v>
                  </c:pt>
                  <c:pt idx="15">
                    <c:v>1.1(1.05-1.16)</c:v>
                  </c:pt>
                  <c:pt idx="16">
                    <c:v>0.96(0.93-0.99)</c:v>
                  </c:pt>
                  <c:pt idx="17">
                    <c:v>0.85(0.79-0.92)</c:v>
                  </c:pt>
                  <c:pt idx="19">
                    <c:v>reference </c:v>
                  </c:pt>
                  <c:pt idx="20">
                    <c:v>1.2(1.04-1.35)</c:v>
                  </c:pt>
                  <c:pt idx="21">
                    <c:v>0.84(0.78-0.89)</c:v>
                  </c:pt>
                  <c:pt idx="22">
                    <c:v>0.53(0.46-0.67)</c:v>
                  </c:pt>
                  <c:pt idx="24">
                    <c:v>reference </c:v>
                  </c:pt>
                  <c:pt idx="25">
                    <c:v>1.03(0.99-1.07)</c:v>
                  </c:pt>
                  <c:pt idx="26">
                    <c:v>0.73(0.7-0.76)</c:v>
                  </c:pt>
                  <c:pt idx="27">
                    <c:v>0.52(0.41-0.66)</c:v>
                  </c:pt>
                  <c:pt idx="29">
                    <c:v>reference </c:v>
                  </c:pt>
                  <c:pt idx="30">
                    <c:v>1.18(1.09-1.26)</c:v>
                  </c:pt>
                  <c:pt idx="31">
                    <c:v>0.86(0.84-0.88)</c:v>
                  </c:pt>
                  <c:pt idx="32">
                    <c:v>0.43(0.4-0.46)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44-CA10-448B-BFDF-B27B1A57AB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2834495"/>
        <c:axId val="1482833247"/>
      </c:scatterChart>
      <c:valAx>
        <c:axId val="1482834495"/>
        <c:scaling>
          <c:orientation val="minMax"/>
          <c:min val="-0.5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482833247"/>
        <c:crosses val="autoZero"/>
        <c:crossBetween val="midCat"/>
      </c:valAx>
      <c:valAx>
        <c:axId val="14828332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482834495"/>
        <c:crossesAt val="1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+mn-lt"/>
          <a:cs typeface="Arial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C0B4B-9075-E827-87BA-D6B2F7E9B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8B6E8-3374-341E-A82E-26686672B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B67B6-6807-5DBB-4494-47D3204ED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3112-04CE-485D-BCFB-855BF471E9C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D4E94-9BB4-6276-3D53-E6DA312F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DE862-0A1E-5291-0AC5-3ABD936FD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FC73-AFC3-446E-85F3-8F4DCCA7B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2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6EC5C-C503-2968-9FC5-5BC42EA4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C6185-211B-EFB0-5A2D-039AB6C45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995AD-9B12-6A14-0C59-7133D5EE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3112-04CE-485D-BCFB-855BF471E9C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C8873-CA44-F95E-DD32-1FB4D3C0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C285D-3117-F273-E600-934CB154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FC73-AFC3-446E-85F3-8F4DCCA7B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D09B4A-4423-F130-8F9B-A2030FD6B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72D11-FE59-5439-9411-BB82C74D8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85019-6D65-D569-D147-8C80758EB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3112-04CE-485D-BCFB-855BF471E9C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4574F-CE26-9CE6-9CC9-31048876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6ED2E-E6D4-E74A-FB82-79738422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FC73-AFC3-446E-85F3-8F4DCCA7B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95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1C4B4-030B-4173-826D-D72A2ED3B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91" y="288659"/>
            <a:ext cx="11276155" cy="8517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99870-FC70-40F7-BC29-C20145F8D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376" y="1524693"/>
            <a:ext cx="10972801" cy="4629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7F99B5-E1D5-4C42-81F7-9E95CDD8FFF7}"/>
              </a:ext>
            </a:extLst>
          </p:cNvPr>
          <p:cNvCxnSpPr>
            <a:cxnSpLocks/>
          </p:cNvCxnSpPr>
          <p:nvPr userDrawn="1"/>
        </p:nvCxnSpPr>
        <p:spPr>
          <a:xfrm>
            <a:off x="0" y="1294544"/>
            <a:ext cx="12192000" cy="0"/>
          </a:xfrm>
          <a:prstGeom prst="line">
            <a:avLst/>
          </a:prstGeom>
          <a:ln w="28575">
            <a:solidFill>
              <a:srgbClr val="C810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4C4F36-7BA8-42BC-AEE7-555AD1D35C1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0" y="6492879"/>
            <a:ext cx="11757190" cy="365121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Citation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E0AAB727-A986-4091-BD19-A760AA10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75040" y="6492875"/>
            <a:ext cx="416960" cy="365125"/>
          </a:xfrm>
          <a:solidFill>
            <a:schemeClr val="accent4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174454-BF74-4C12-A55D-04175327A3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7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5FDB8-C4DC-07B7-FF52-47C2931FF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D124D-D28B-8695-EE78-8A6F2304A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AF7A6-3EF3-E059-F1B4-27B9EE2D8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3112-04CE-485D-BCFB-855BF471E9C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7967C-0CAC-6224-79F8-67F7E90CF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CB9A6-3A29-3711-B112-BB40D26C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FC73-AFC3-446E-85F3-8F4DCCA7B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57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FE7EE-EEBE-3206-CEFC-45D5AEAAB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98876-8AAB-5FDD-858D-8BC99926C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D38B0-1A1D-562E-3907-09189A1B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3112-04CE-485D-BCFB-855BF471E9C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22C20-93CB-BA16-2BFA-57BDC884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C7D15-4717-2951-A372-17EF1D12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FC73-AFC3-446E-85F3-8F4DCCA7B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1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94400-534F-6622-66A2-F4025884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2A6EF-24F1-9357-1862-D4D030D26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C0C55-9727-235B-83CF-4A00C8878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6EBA1-BBFF-4C5A-F6CA-B1CE8DAA7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3112-04CE-485D-BCFB-855BF471E9C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9A435-3422-21B6-83A5-92959753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C89BE-7F59-00EA-931B-1608CA82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FC73-AFC3-446E-85F3-8F4DCCA7B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CF6D-824B-CE2C-3541-3D6AC3806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E18C3-9524-C072-7E2B-CDCB01734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C15D3-18E3-C1F2-7E29-C11DD6634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60E9D-8485-52BD-1A84-D648B5A5F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574B5A-60E0-9725-2E3B-B1FC1FE7D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F87E51-3A06-2C2E-4664-3B1B164D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3112-04CE-485D-BCFB-855BF471E9C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E9269-07F3-566F-38A8-F84A370EF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723B52-5B0E-B1BE-A58D-BE8EE26B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FC73-AFC3-446E-85F3-8F4DCCA7B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5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814F4-6D12-C60B-17AE-36C377C5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8F54-7224-1339-044F-F93BE2C62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3112-04CE-485D-BCFB-855BF471E9C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CDD8E-7045-1C4D-AA08-5C3A2F1B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7D0913-3B07-D7A8-4B4B-1110028EE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FC73-AFC3-446E-85F3-8F4DCCA7B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1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445029-E736-F076-4DC4-D674CE160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3112-04CE-485D-BCFB-855BF471E9C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BC156-37B7-116D-3828-2FF09C68A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BC823-BF6F-3B32-F980-3FE0D97B7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FC73-AFC3-446E-85F3-8F4DCCA7B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2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9083-79C4-71B3-EE01-5493A967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2A0E-C23E-0E13-9F38-CFF5CB677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62FB0-8EBC-4245-48D7-1D71EE7D8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3F1A7-DEC5-0F15-6645-ECD48D8F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3112-04CE-485D-BCFB-855BF471E9C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71ADB-3272-D154-A29F-E0D18223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A9C6C-7E42-D82B-227D-F1A1A439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FC73-AFC3-446E-85F3-8F4DCCA7B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1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32322-8563-2C7E-E48D-4C9C9AAEC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30123-A581-42E4-F32C-D3A70DF5E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84C49-1262-B78E-A4C7-5BB987E69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FF14D-4945-DCD2-DC23-5DE04126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3112-04CE-485D-BCFB-855BF471E9C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4E292-2E9D-E142-EB76-2CBE5E87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FA72C-A944-E3E3-F437-2AA99F54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FC73-AFC3-446E-85F3-8F4DCCA7B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4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9F666D-F098-26C4-8EAE-2FE242BB1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94DC7-2C2D-26B3-129A-80B31E2C5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BDF94-F32C-A35F-0D83-93E4129CF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B3112-04CE-485D-BCFB-855BF471E9C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666F4-49EA-CD33-88E3-7CD69C948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2B77E-85CA-361C-D878-D4F90CF2F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AFC73-AFC3-446E-85F3-8F4DCCA7B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6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D6AC-F206-5F2F-1C36-7885A05BD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106" y="1181901"/>
            <a:ext cx="10686552" cy="2074061"/>
          </a:xfrm>
        </p:spPr>
        <p:txBody>
          <a:bodyPr>
            <a:noAutofit/>
          </a:bodyPr>
          <a:lstStyle/>
          <a:p>
            <a:br>
              <a:rPr lang="en-US" sz="3500" dirty="0"/>
            </a:br>
            <a:br>
              <a:rPr lang="en-US" sz="3500" dirty="0"/>
            </a:br>
            <a:br>
              <a:rPr lang="en-US" sz="3500" dirty="0"/>
            </a:br>
            <a:br>
              <a:rPr lang="en-US" sz="3500" dirty="0"/>
            </a:br>
            <a:br>
              <a:rPr lang="en-US" sz="3500" dirty="0"/>
            </a:br>
            <a:br>
              <a:rPr lang="en-US" sz="3500" dirty="0"/>
            </a:br>
            <a:br>
              <a:rPr lang="en-US" sz="3500" dirty="0"/>
            </a:br>
            <a:r>
              <a:rPr lang="en-US" sz="3500" b="1" dirty="0"/>
              <a:t>Racial and Ethnic Disparities in Cancer Mortality Outcomes</a:t>
            </a:r>
            <a:r>
              <a:rPr lang="en-US" sz="3500" dirty="0"/>
              <a:t>: </a:t>
            </a:r>
            <a:br>
              <a:rPr lang="en-US" sz="3500" dirty="0"/>
            </a:br>
            <a:r>
              <a:rPr lang="en-US" sz="3500" dirty="0"/>
              <a:t>The Influences of Sociodemographic, Clinicopathologic, and Treatment Factors</a:t>
            </a:r>
            <a:br>
              <a:rPr lang="en-US" sz="3500" dirty="0"/>
            </a:br>
            <a:endParaRPr lang="en-US" sz="3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EE70C-AEAB-E60B-E643-D527A966C8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Olajumoke Olateju, Douglas J. Thornton</a:t>
            </a:r>
          </a:p>
          <a:p>
            <a:r>
              <a:rPr lang="en-US" dirty="0"/>
              <a:t>APHA Conference 2024</a:t>
            </a:r>
          </a:p>
          <a:p>
            <a:r>
              <a:rPr lang="en-US" dirty="0"/>
              <a:t>Poster Presentation Supplement</a:t>
            </a:r>
          </a:p>
        </p:txBody>
      </p:sp>
    </p:spTree>
    <p:extLst>
      <p:ext uri="{BB962C8B-B14F-4D97-AF65-F5344CB8AC3E}">
        <p14:creationId xmlns:p14="http://schemas.microsoft.com/office/powerpoint/2010/main" val="2764997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004D-1698-DED4-97A4-2C2520B1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Mortality Risk by Race and Cancer Site (CSS)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62BBE-BC71-CCAF-5D67-B03B18B19DF3}"/>
              </a:ext>
            </a:extLst>
          </p:cNvPr>
          <p:cNvSpPr>
            <a:spLocks noGrp="1"/>
          </p:cNvSpPr>
          <p:nvPr>
            <p:ph idx="13"/>
          </p:nvPr>
        </p:nvSpPr>
        <p:spPr>
          <a:solidFill>
            <a:schemeClr val="tx2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1C814-3D59-05BB-D6DC-656DE0DC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fld id="{15174454-BF74-4C12-A55D-04175327A358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A49F1AB-8B66-C67E-D6EE-A13C679ABD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2949500"/>
              </p:ext>
            </p:extLst>
          </p:nvPr>
        </p:nvGraphicFramePr>
        <p:xfrm>
          <a:off x="3195998" y="1530656"/>
          <a:ext cx="4517137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3619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AE421-F843-9566-F49F-46E31505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Percent Contribution of Candidate Mediators (CSS)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07947-C6A4-B8E8-BB86-1C0D9F2463DA}"/>
              </a:ext>
            </a:extLst>
          </p:cNvPr>
          <p:cNvSpPr>
            <a:spLocks noGrp="1"/>
          </p:cNvSpPr>
          <p:nvPr>
            <p:ph idx="13"/>
          </p:nvPr>
        </p:nvSpPr>
        <p:spPr>
          <a:solidFill>
            <a:schemeClr val="tx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4A718-7194-B541-1C6D-B887FD38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C00000"/>
          </a:solidFill>
        </p:spPr>
        <p:txBody>
          <a:bodyPr/>
          <a:lstStyle/>
          <a:p>
            <a:fld id="{15174454-BF74-4C12-A55D-04175327A35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5ABC92-A3AA-140B-C185-E85E1F4F66AC}"/>
              </a:ext>
            </a:extLst>
          </p:cNvPr>
          <p:cNvSpPr txBox="1"/>
          <p:nvPr/>
        </p:nvSpPr>
        <p:spPr>
          <a:xfrm>
            <a:off x="8770288" y="1684851"/>
            <a:ext cx="272394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Mediating effects of socioeconomic and clinicopathological factors were most prominent, especially for Black patients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AA2E3F1-602C-4ED4-916A-8D56C2D16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881" t="20169" r="46439" b="25031"/>
          <a:stretch/>
        </p:blipFill>
        <p:spPr>
          <a:xfrm>
            <a:off x="1735427" y="1433029"/>
            <a:ext cx="6112510" cy="501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0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BC83-FC16-B939-77DC-6C1D9F57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7AA5C-FFF8-CB96-C97E-101042BB9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367" y="1501974"/>
            <a:ext cx="10972801" cy="4629364"/>
          </a:xfrm>
        </p:spPr>
        <p:txBody>
          <a:bodyPr>
            <a:normAutofit fontScale="62500" lnSpcReduction="20000"/>
          </a:bodyPr>
          <a:lstStyle/>
          <a:p>
            <a:r>
              <a:rPr lang="en-US" b="0" i="0" dirty="0">
                <a:effectLst/>
              </a:rPr>
              <a:t>Siegel RL, Miller KD, Wagle NS, Jemal A. Cancer statistics, 2023. CA Cancer J Clin. 2023 Jan;73(1):17-48. doi: 10.3322/caac.21763. PMID: 36633525.</a:t>
            </a:r>
            <a:endParaRPr lang="en-US" dirty="0"/>
          </a:p>
          <a:p>
            <a:r>
              <a:rPr lang="en-US" dirty="0"/>
              <a:t>O'Keefe EB, Meltzer JP, Bethea TN. Health disparities and cancer: racial disparities in cancer mortality in the United States, 2000-2010. Front Public Health. 2015 Apr 15;3:51. doi: 10.3389/fpubh.2015.00051. PMID: 25932459; PMCID: PMC4398881.</a:t>
            </a:r>
          </a:p>
          <a:p>
            <a:r>
              <a:rPr lang="en-US" dirty="0"/>
              <a:t>Minas TZ, Kiely M, Ajao A, </a:t>
            </a:r>
            <a:r>
              <a:rPr lang="en-US" dirty="0" err="1"/>
              <a:t>Ambs</a:t>
            </a:r>
            <a:r>
              <a:rPr lang="en-US" dirty="0"/>
              <a:t> S. An overview of cancer health disparities: new approaches and insights and why they matter. Carcinogenesis. 2021 Feb 11;42(1):2-13;  </a:t>
            </a:r>
            <a:r>
              <a:rPr lang="en-US" dirty="0" err="1"/>
              <a:t>Osarogiagbon</a:t>
            </a:r>
            <a:r>
              <a:rPr lang="en-US" dirty="0"/>
              <a:t> RU, </a:t>
            </a:r>
            <a:r>
              <a:rPr lang="en-US" dirty="0" err="1"/>
              <a:t>Sineshaw</a:t>
            </a:r>
            <a:r>
              <a:rPr lang="en-US" dirty="0"/>
              <a:t> HM, Unger JM, </a:t>
            </a:r>
            <a:r>
              <a:rPr lang="en-US" dirty="0" err="1"/>
              <a:t>Acuña-Villaorduña</a:t>
            </a:r>
            <a:r>
              <a:rPr lang="en-US" dirty="0"/>
              <a:t> A, Goel S. Immune-Based Cancer Treatment: Addressing Disparities in Access and Outcomes. Am Soc Clin Oncol Educ Book. 2021 Mar;41:1-13..</a:t>
            </a:r>
          </a:p>
          <a:p>
            <a:r>
              <a:rPr lang="en-US" dirty="0" err="1"/>
              <a:t>VanderWeele</a:t>
            </a:r>
            <a:r>
              <a:rPr lang="en-US" dirty="0"/>
              <a:t> TJ, </a:t>
            </a:r>
            <a:r>
              <a:rPr lang="en-US" dirty="0" err="1"/>
              <a:t>Vansteelandt</a:t>
            </a:r>
            <a:r>
              <a:rPr lang="en-US" dirty="0"/>
              <a:t> S. Mediation Analysis with Multiple Mediators. Epidemiol Methods. 2014 Jan;2(1):95-115. </a:t>
            </a:r>
            <a:r>
              <a:rPr lang="en-US" dirty="0" err="1"/>
              <a:t>Karia</a:t>
            </a:r>
            <a:r>
              <a:rPr lang="en-US" dirty="0"/>
              <a:t> PS, Huang Y, </a:t>
            </a:r>
            <a:r>
              <a:rPr lang="en-US" dirty="0" err="1"/>
              <a:t>Tehranifar</a:t>
            </a:r>
            <a:r>
              <a:rPr lang="en-US" dirty="0"/>
              <a:t> P, Wright JD, </a:t>
            </a:r>
            <a:r>
              <a:rPr lang="en-US" dirty="0" err="1"/>
              <a:t>Genkinger</a:t>
            </a:r>
            <a:r>
              <a:rPr lang="en-US" dirty="0"/>
              <a:t> JM. Racial and ethnic differences in type II endometrial cancer mortality outcomes: The contribution of sociodemographic, clinicopathologic, and treatment factors. </a:t>
            </a:r>
            <a:r>
              <a:rPr lang="en-US" dirty="0" err="1"/>
              <a:t>Gynecol</a:t>
            </a:r>
            <a:r>
              <a:rPr lang="en-US" dirty="0"/>
              <a:t> Oncol. 2023 Jan;168:119-126. </a:t>
            </a:r>
          </a:p>
          <a:p>
            <a:r>
              <a:rPr lang="en-US" dirty="0" err="1"/>
              <a:t>Chitnis</a:t>
            </a:r>
            <a:r>
              <a:rPr lang="en-US" dirty="0"/>
              <a:t> AS, Aparasu RR, Chen H, Johnson ML. Effect of certain angiotensin-converting enzyme inhibitors on mortality in heart failure: a multiple-propensity analysis. Res Social Adm Pharm. 2012 Mar-Apr;8(2):145-56. </a:t>
            </a:r>
            <a:r>
              <a:rPr lang="en-US" dirty="0" err="1"/>
              <a:t>Bergstra</a:t>
            </a:r>
            <a:r>
              <a:rPr lang="en-US" dirty="0"/>
              <a:t> SA, </a:t>
            </a:r>
            <a:r>
              <a:rPr lang="en-US" dirty="0" err="1"/>
              <a:t>Sepriano</a:t>
            </a:r>
            <a:r>
              <a:rPr lang="en-US" dirty="0"/>
              <a:t> A, Ramiro S, et </a:t>
            </a:r>
            <a:r>
              <a:rPr lang="en-US" dirty="0" err="1"/>
              <a:t>alThree</a:t>
            </a:r>
            <a:r>
              <a:rPr lang="en-US" dirty="0"/>
              <a:t> handy tips and a practical guide to improve your propensity score </a:t>
            </a:r>
            <a:r>
              <a:rPr lang="en-US" dirty="0" err="1"/>
              <a:t>modelsRMD</a:t>
            </a:r>
            <a:r>
              <a:rPr lang="en-US" dirty="0"/>
              <a:t> Open 2019;5:e000953. doi: 10.1136/rmdopen-2019-000953</a:t>
            </a:r>
          </a:p>
          <a:p>
            <a:r>
              <a:rPr lang="en-US" dirty="0" err="1"/>
              <a:t>Kollman</a:t>
            </a:r>
            <a:r>
              <a:rPr lang="en-US" dirty="0"/>
              <a:t> C. Survival Analysis and the Immortal Time Bias. JAMA </a:t>
            </a:r>
            <a:r>
              <a:rPr lang="en-US" dirty="0" err="1"/>
              <a:t>Ophthalmol</a:t>
            </a:r>
            <a:r>
              <a:rPr lang="en-US" dirty="0"/>
              <a:t>. 2018;136(11):1314–1315. doi:10.1001/jamaophthalmol.2018.3499   </a:t>
            </a:r>
          </a:p>
          <a:p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16D90FB-D026-4162-D139-246ACEA0DEF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0" y="6492879"/>
            <a:ext cx="11757190" cy="365121"/>
          </a:xfrm>
          <a:solidFill>
            <a:schemeClr val="tx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669823A-4D7E-3E3B-FACA-A95A135D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75040" y="6492875"/>
            <a:ext cx="416960" cy="365125"/>
          </a:xfrm>
          <a:solidFill>
            <a:srgbClr val="C00000"/>
          </a:solidFill>
        </p:spPr>
        <p:txBody>
          <a:bodyPr/>
          <a:lstStyle/>
          <a:p>
            <a:fld id="{15174454-BF74-4C12-A55D-04175327A35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7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8BBD2-910B-EA42-36BF-5C86325FF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 Patient Characteristics – NSCLC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AD46B1F-4BDF-53E5-377C-347BDB4D45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9208" y="1585010"/>
          <a:ext cx="10393348" cy="4562956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658593">
                  <a:extLst>
                    <a:ext uri="{9D8B030D-6E8A-4147-A177-3AD203B41FA5}">
                      <a16:colId xmlns:a16="http://schemas.microsoft.com/office/drawing/2014/main" val="2755147919"/>
                    </a:ext>
                  </a:extLst>
                </a:gridCol>
                <a:gridCol w="1820848">
                  <a:extLst>
                    <a:ext uri="{9D8B030D-6E8A-4147-A177-3AD203B41FA5}">
                      <a16:colId xmlns:a16="http://schemas.microsoft.com/office/drawing/2014/main" val="307793282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7435606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769953202"/>
                    </a:ext>
                  </a:extLst>
                </a:gridCol>
                <a:gridCol w="1256307">
                  <a:extLst>
                    <a:ext uri="{9D8B030D-6E8A-4147-A177-3AD203B41FA5}">
                      <a16:colId xmlns:a16="http://schemas.microsoft.com/office/drawing/2014/main" val="1956927727"/>
                    </a:ext>
                  </a:extLst>
                </a:gridCol>
              </a:tblGrid>
              <a:tr h="1518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White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Black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Hispanic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AANHPI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3646073"/>
                  </a:ext>
                </a:extLst>
              </a:tr>
              <a:tr h="2060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</a:rPr>
                        <a:t>n </a:t>
                      </a:r>
                      <a:r>
                        <a:rPr lang="en-US" sz="1600" b="0">
                          <a:effectLst/>
                        </a:rPr>
                        <a:t>(%)</a:t>
                      </a:r>
                      <a:endParaRPr lang="en-US" sz="1600" b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14,285 (72.33)</a:t>
                      </a:r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2,519 (12.76)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2,326 (11.78)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619 (3.13)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7091575"/>
                  </a:ext>
                </a:extLst>
              </a:tr>
              <a:tr h="3116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Age at diagnosis </a:t>
                      </a:r>
                      <a:r>
                        <a:rPr lang="en-US" sz="1600" b="0">
                          <a:effectLst/>
                        </a:rPr>
                        <a:t>(Yrs., Median, Q1-Q3)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70 (62-76)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66 (59-72)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68 (61-75)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66 (58-73)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0194538"/>
                  </a:ext>
                </a:extLst>
              </a:tr>
              <a:tr h="1518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Metastatic stage at diagnosis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40.38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47.04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48.11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56.06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8817638"/>
                  </a:ext>
                </a:extLst>
              </a:tr>
              <a:tr h="1518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Adenocarcinoma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43.16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47.33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46.98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65.17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8803798"/>
                  </a:ext>
                </a:extLst>
              </a:tr>
              <a:tr h="1518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Time to treatment initiation </a:t>
                      </a:r>
                      <a:r>
                        <a:rPr lang="en-US" sz="1600" b="0" dirty="0">
                          <a:effectLst/>
                        </a:rPr>
                        <a:t>(days)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35 (30-38)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44 (40-49)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38 (31-42)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38 (32-42)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1011749"/>
                  </a:ext>
                </a:extLst>
              </a:tr>
              <a:tr h="1518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First line of treatment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3821232"/>
                  </a:ext>
                </a:extLst>
              </a:tr>
              <a:tr h="151869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Surgery </a:t>
                      </a:r>
                      <a:endParaRPr lang="en-US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32.31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24.10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28.46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26.98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2980625"/>
                  </a:ext>
                </a:extLst>
              </a:tr>
              <a:tr h="151869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Chemotherapy </a:t>
                      </a:r>
                      <a:endParaRPr lang="en-US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43.57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50.06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47.64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52.83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2057801"/>
                  </a:ext>
                </a:extLst>
              </a:tr>
              <a:tr h="151869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Immunotherapy </a:t>
                      </a:r>
                      <a:endParaRPr lang="en-US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6.03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6.43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6.92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8.24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4483018"/>
                  </a:ext>
                </a:extLst>
              </a:tr>
              <a:tr h="151869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Radiation therapy</a:t>
                      </a:r>
                      <a:endParaRPr lang="en-US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39.83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43.07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35.04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36.03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8297174"/>
                  </a:ext>
                </a:extLst>
              </a:tr>
              <a:tr h="1518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Comorbidities (≥2)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4.72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6.19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4.34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2.59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0920227"/>
                  </a:ext>
                </a:extLst>
              </a:tr>
              <a:tr h="1518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Current smoker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27.00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32.51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23.52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13.09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337853"/>
                  </a:ext>
                </a:extLst>
              </a:tr>
              <a:tr h="1518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Insurance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3092067"/>
                  </a:ext>
                </a:extLst>
              </a:tr>
              <a:tr h="151869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Uninsured </a:t>
                      </a:r>
                      <a:endParaRPr lang="en-US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3.77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6.83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10.19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10.82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8349969"/>
                  </a:ext>
                </a:extLst>
              </a:tr>
              <a:tr h="151869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Medicaid </a:t>
                      </a:r>
                      <a:endParaRPr lang="en-US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2.67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7.30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5.42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3.23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2863577"/>
                  </a:ext>
                </a:extLst>
              </a:tr>
              <a:tr h="1518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Census tract poverty level (≥20%)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17.27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48.63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46.60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16.80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9172926"/>
                  </a:ext>
                </a:extLst>
              </a:tr>
              <a:tr h="1518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County level median income (</a:t>
                      </a: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</a:rPr>
                        <a:t>≥$63,511)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28.10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19.17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13.46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38.45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0183846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A6866-2EAD-7D15-54BB-18D62A63D96C}"/>
              </a:ext>
            </a:extLst>
          </p:cNvPr>
          <p:cNvSpPr>
            <a:spLocks noGrp="1"/>
          </p:cNvSpPr>
          <p:nvPr>
            <p:ph idx="13"/>
          </p:nvPr>
        </p:nvSpPr>
        <p:spPr>
          <a:solidFill>
            <a:schemeClr val="tx2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F8DB7-7DFD-1E04-2E23-0E3BAB2A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C00000"/>
          </a:solidFill>
        </p:spPr>
        <p:txBody>
          <a:bodyPr/>
          <a:lstStyle/>
          <a:p>
            <a:fld id="{15174454-BF74-4C12-A55D-04175327A358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2C07CB-5015-9DF6-360F-35F861E545D9}"/>
              </a:ext>
            </a:extLst>
          </p:cNvPr>
          <p:cNvGrpSpPr/>
          <p:nvPr/>
        </p:nvGrpSpPr>
        <p:grpSpPr>
          <a:xfrm>
            <a:off x="4715124" y="2099144"/>
            <a:ext cx="6019137" cy="4048823"/>
            <a:chOff x="5120639" y="1900361"/>
            <a:chExt cx="6019137" cy="404882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B515783-6C9D-3C7B-23D6-73EF645EC27D}"/>
                </a:ext>
              </a:extLst>
            </p:cNvPr>
            <p:cNvSpPr/>
            <p:nvPr/>
          </p:nvSpPr>
          <p:spPr>
            <a:xfrm>
              <a:off x="7084611" y="4926014"/>
              <a:ext cx="2512611" cy="102317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FF823B-65F6-3C60-C4D4-848EE25F642F}"/>
                </a:ext>
              </a:extLst>
            </p:cNvPr>
            <p:cNvSpPr/>
            <p:nvPr/>
          </p:nvSpPr>
          <p:spPr>
            <a:xfrm>
              <a:off x="5267859" y="3216503"/>
              <a:ext cx="612250" cy="23853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12052A-7EE7-F9BF-84E0-FA3526D502BA}"/>
                </a:ext>
              </a:extLst>
            </p:cNvPr>
            <p:cNvSpPr/>
            <p:nvPr/>
          </p:nvSpPr>
          <p:spPr>
            <a:xfrm>
              <a:off x="10463915" y="2218412"/>
              <a:ext cx="675861" cy="49225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351AA87-3EA4-40A3-D711-87DE9229E374}"/>
                </a:ext>
              </a:extLst>
            </p:cNvPr>
            <p:cNvSpPr/>
            <p:nvPr/>
          </p:nvSpPr>
          <p:spPr>
            <a:xfrm>
              <a:off x="5120639" y="1900361"/>
              <a:ext cx="946206" cy="31010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DB1069-F290-419C-712A-8C114D71EC8D}"/>
                </a:ext>
              </a:extLst>
            </p:cNvPr>
            <p:cNvSpPr/>
            <p:nvPr/>
          </p:nvSpPr>
          <p:spPr>
            <a:xfrm>
              <a:off x="7116417" y="4215275"/>
              <a:ext cx="612250" cy="47856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73616D6-194F-DCAE-2DBE-40A84F75CA16}"/>
              </a:ext>
            </a:extLst>
          </p:cNvPr>
          <p:cNvSpPr txBox="1"/>
          <p:nvPr/>
        </p:nvSpPr>
        <p:spPr>
          <a:xfrm>
            <a:off x="526312" y="6147966"/>
            <a:ext cx="7878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*Characteristics are reported in percentage, unless otherwise indicated; adenocarcinoma is a histologic subtype of NSCLC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4CA666-07DA-5339-BC39-9F2F291051D2}"/>
              </a:ext>
            </a:extLst>
          </p:cNvPr>
          <p:cNvSpPr/>
          <p:nvPr/>
        </p:nvSpPr>
        <p:spPr>
          <a:xfrm>
            <a:off x="10115385" y="4652839"/>
            <a:ext cx="612250" cy="2397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96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4C42D-380E-51A3-9AD9-A13DE792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 Patient Characteristics – SCLC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3C286CA-9449-3EAB-4DB1-0A1843AC68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7773" y="1603374"/>
          <a:ext cx="10394784" cy="3972306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652078">
                  <a:extLst>
                    <a:ext uri="{9D8B030D-6E8A-4147-A177-3AD203B41FA5}">
                      <a16:colId xmlns:a16="http://schemas.microsoft.com/office/drawing/2014/main" val="90965426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78758008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917272451"/>
                    </a:ext>
                  </a:extLst>
                </a:gridCol>
                <a:gridCol w="1820848">
                  <a:extLst>
                    <a:ext uri="{9D8B030D-6E8A-4147-A177-3AD203B41FA5}">
                      <a16:colId xmlns:a16="http://schemas.microsoft.com/office/drawing/2014/main" val="2074787107"/>
                    </a:ext>
                  </a:extLst>
                </a:gridCol>
                <a:gridCol w="1264258">
                  <a:extLst>
                    <a:ext uri="{9D8B030D-6E8A-4147-A177-3AD203B41FA5}">
                      <a16:colId xmlns:a16="http://schemas.microsoft.com/office/drawing/2014/main" val="11765652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White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Black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Hispanic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AANHPI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0373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</a:rPr>
                        <a:t>n </a:t>
                      </a:r>
                      <a:r>
                        <a:rPr lang="en-US" sz="1600" b="0">
                          <a:effectLst/>
                        </a:rPr>
                        <a:t>(%)</a:t>
                      </a:r>
                      <a:endParaRPr lang="en-US" sz="1600" b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2,437 (78.18)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291 (9.34)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339 (10.88)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50 (1.60)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9795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Age at diagnosis </a:t>
                      </a:r>
                      <a:r>
                        <a:rPr lang="en-US" sz="1600" b="0">
                          <a:effectLst/>
                        </a:rPr>
                        <a:t>(Yrs., Median, Q1-Q3)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68 (61-74)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66 (59-71)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67 (60-74)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67 (63-74)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4174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Metastatic stage at diagnosis</a:t>
                      </a:r>
                      <a:endParaRPr lang="en-US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66.56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66.67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69.03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66.00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2512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Time to treatment initiation </a:t>
                      </a:r>
                      <a:r>
                        <a:rPr lang="en-US" sz="1600" b="0">
                          <a:effectLst/>
                        </a:rPr>
                        <a:t>(days)</a:t>
                      </a:r>
                      <a:endParaRPr lang="en-US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21 (17-25)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24 (15-33)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17 (9-32)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 (0-31)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2768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First line of treatment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3253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Surgery </a:t>
                      </a:r>
                      <a:endParaRPr lang="en-US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4.31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2.06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2.650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8002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Chemotherapy </a:t>
                      </a:r>
                      <a:endParaRPr lang="en-US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82.77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82.82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83.19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4091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Radiation therapy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41.85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47.08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41.00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46.00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7854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Comorbidities (≥2)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6.36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5.16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4.71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8898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Current smoker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40.38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36.77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41.59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32.00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7746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Insurance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4708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Uninsured </a:t>
                      </a:r>
                      <a:endParaRPr lang="en-US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6.11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12.39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3771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Medicaid </a:t>
                      </a:r>
                      <a:endParaRPr lang="en-US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4.14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9.28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8.85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212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Census tract poverty level (≥20%)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18.47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52.92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47.49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26.00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4144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County level median income </a:t>
                      </a:r>
                      <a:r>
                        <a:rPr lang="en-US" sz="1400" b="1">
                          <a:effectLst/>
                        </a:rPr>
                        <a:t>(</a:t>
                      </a:r>
                      <a:r>
                        <a:rPr lang="en-US" sz="1600" b="1" kern="1200">
                          <a:solidFill>
                            <a:schemeClr val="tx1"/>
                          </a:solidFill>
                          <a:effectLst/>
                        </a:rPr>
                        <a:t>≥$63,511)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26.92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17.53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9.44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22.00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1040195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95465-8A5D-8C89-A1BF-108CFB8E1B06}"/>
              </a:ext>
            </a:extLst>
          </p:cNvPr>
          <p:cNvSpPr>
            <a:spLocks noGrp="1"/>
          </p:cNvSpPr>
          <p:nvPr>
            <p:ph idx="13"/>
          </p:nvPr>
        </p:nvSpPr>
        <p:spPr>
          <a:solidFill>
            <a:schemeClr val="tx2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808C6-B782-375B-DC18-CA1DD5BB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/>
          <a:lstStyle/>
          <a:p>
            <a:fld id="{15174454-BF74-4C12-A55D-04175327A35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06D5D0-FAE0-F061-EACF-03B4C8890A7E}"/>
              </a:ext>
            </a:extLst>
          </p:cNvPr>
          <p:cNvSpPr/>
          <p:nvPr/>
        </p:nvSpPr>
        <p:spPr>
          <a:xfrm>
            <a:off x="6782462" y="4588625"/>
            <a:ext cx="2385391" cy="9791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101C12-C4E0-98D4-920B-0B3CBF3E736A}"/>
              </a:ext>
            </a:extLst>
          </p:cNvPr>
          <p:cNvSpPr txBox="1"/>
          <p:nvPr/>
        </p:nvSpPr>
        <p:spPr>
          <a:xfrm>
            <a:off x="588396" y="5860112"/>
            <a:ext cx="7323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*Characteristics are reported in percentage, unless otherwise indicated</a:t>
            </a:r>
          </a:p>
        </p:txBody>
      </p:sp>
    </p:spTree>
    <p:extLst>
      <p:ext uri="{BB962C8B-B14F-4D97-AF65-F5344CB8AC3E}">
        <p14:creationId xmlns:p14="http://schemas.microsoft.com/office/powerpoint/2010/main" val="5282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8BBD2-910B-EA42-36BF-5C86325FF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 Patient Characteristics – Melanoma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A6866-2EAD-7D15-54BB-18D62A63D96C}"/>
              </a:ext>
            </a:extLst>
          </p:cNvPr>
          <p:cNvSpPr>
            <a:spLocks noGrp="1"/>
          </p:cNvSpPr>
          <p:nvPr>
            <p:ph idx="13"/>
          </p:nvPr>
        </p:nvSpPr>
        <p:spPr>
          <a:solidFill>
            <a:schemeClr val="tx2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F8DB7-7DFD-1E04-2E23-0E3BAB2A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C00000"/>
          </a:solidFill>
        </p:spPr>
        <p:txBody>
          <a:bodyPr/>
          <a:lstStyle/>
          <a:p>
            <a:fld id="{15174454-BF74-4C12-A55D-04175327A358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1A0EFDA-80C7-10EC-D339-AC996A98D8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816" y="1607434"/>
          <a:ext cx="10320130" cy="4221607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641034">
                  <a:extLst>
                    <a:ext uri="{9D8B030D-6E8A-4147-A177-3AD203B41FA5}">
                      <a16:colId xmlns:a16="http://schemas.microsoft.com/office/drawing/2014/main" val="363624486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50236508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36692246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878639377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26851999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White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Black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Hispanic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AANHPI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948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</a:rPr>
                        <a:t>n </a:t>
                      </a:r>
                      <a:r>
                        <a:rPr lang="en-US" sz="1600" b="0">
                          <a:effectLst/>
                        </a:rPr>
                        <a:t>(%)</a:t>
                      </a:r>
                      <a:endParaRPr lang="en-US" sz="1600" b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6,307 (91.49)</a:t>
                      </a:r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50 (0.73)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481 (6.98)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56 (0.81)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7000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Age at diagnosis </a:t>
                      </a:r>
                      <a:r>
                        <a:rPr lang="en-US" sz="1600" b="0">
                          <a:effectLst/>
                        </a:rPr>
                        <a:t>(yrs., median, Q1-Q3)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63 (54-72)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60 (52-67)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60 (52-67)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60 (52-68)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7650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Metastatic stage at diagnosis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6.87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16.01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7.14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605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Acral Lentiginous melanoma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18.00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9.74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7.14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8650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Time to treatment initiation </a:t>
                      </a:r>
                      <a:r>
                        <a:rPr lang="en-US" sz="1600" b="0">
                          <a:effectLst/>
                        </a:rPr>
                        <a:t>(days)</a:t>
                      </a:r>
                      <a:endParaRPr lang="en-US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 (7-21)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33 (20-45)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22 (18-25)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 (5-13)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5236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First line of treatment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8864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Surgery </a:t>
                      </a:r>
                      <a:endParaRPr lang="en-US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94.36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88.00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89.19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96.43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7654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Chemotherapy </a:t>
                      </a:r>
                      <a:endParaRPr lang="en-US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2.95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4.99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7.14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0967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Immunotherapy 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6.82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22.00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13.72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7.14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4699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Radiation therapy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3.60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7.28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3.57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5747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Comorbidities (≥2)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1.41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1.66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1.79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6987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Insurance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5785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Uninsured </a:t>
                      </a:r>
                      <a:endParaRPr lang="en-US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2.74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14.35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7.14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9817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Medicaid </a:t>
                      </a:r>
                      <a:endParaRPr lang="en-US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1.11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3.53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218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Census tract poverty level (≥20%)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11.61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40.33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5.36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6391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County level median </a:t>
                      </a:r>
                      <a:r>
                        <a:rPr lang="en-US" sz="1600" b="1">
                          <a:effectLst/>
                        </a:rPr>
                        <a:t>income </a:t>
                      </a:r>
                      <a:r>
                        <a:rPr lang="en-US" sz="1400" b="1">
                          <a:effectLst/>
                        </a:rPr>
                        <a:t>(</a:t>
                      </a:r>
                      <a:r>
                        <a:rPr lang="en-US" sz="1600" b="1" kern="1200">
                          <a:solidFill>
                            <a:schemeClr val="tx1"/>
                          </a:solidFill>
                          <a:effectLst/>
                        </a:rPr>
                        <a:t>≥$63,511)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36.72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26.00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18.30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39.29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6419260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104635A4-2FD4-ADD4-74BD-969F4163A6FD}"/>
              </a:ext>
            </a:extLst>
          </p:cNvPr>
          <p:cNvGrpSpPr/>
          <p:nvPr/>
        </p:nvGrpSpPr>
        <p:grpSpPr>
          <a:xfrm>
            <a:off x="6521097" y="2346036"/>
            <a:ext cx="2848110" cy="3475925"/>
            <a:chOff x="6367452" y="1859400"/>
            <a:chExt cx="2848110" cy="347592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7341258-584E-CC0F-5B39-C63BC4A366A0}"/>
                </a:ext>
              </a:extLst>
            </p:cNvPr>
            <p:cNvSpPr/>
            <p:nvPr/>
          </p:nvSpPr>
          <p:spPr>
            <a:xfrm>
              <a:off x="6583680" y="4336702"/>
              <a:ext cx="2512612" cy="998623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34971B9-123C-1CF3-C5A0-ECB7F168FC05}"/>
                </a:ext>
              </a:extLst>
            </p:cNvPr>
            <p:cNvSpPr/>
            <p:nvPr/>
          </p:nvSpPr>
          <p:spPr>
            <a:xfrm>
              <a:off x="6367452" y="1859400"/>
              <a:ext cx="2848110" cy="73890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1E29E1C-AD23-80FA-58F3-E6DE31D11A2A}"/>
                </a:ext>
              </a:extLst>
            </p:cNvPr>
            <p:cNvSpPr/>
            <p:nvPr/>
          </p:nvSpPr>
          <p:spPr>
            <a:xfrm>
              <a:off x="6607534" y="3355450"/>
              <a:ext cx="2401294" cy="23058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4E25B1B-EB1D-073E-DC44-A697E7D2504E}"/>
              </a:ext>
            </a:extLst>
          </p:cNvPr>
          <p:cNvSpPr txBox="1"/>
          <p:nvPr/>
        </p:nvSpPr>
        <p:spPr>
          <a:xfrm>
            <a:off x="525027" y="5857623"/>
            <a:ext cx="1042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*Characteristics are reported in percentage, unless otherwise indicated</a:t>
            </a:r>
          </a:p>
          <a:p>
            <a:r>
              <a:rPr lang="en-US" sz="1200" dirty="0"/>
              <a:t>Acral lentiginous melanoma is a histologic subtype of melanoma</a:t>
            </a:r>
          </a:p>
        </p:txBody>
      </p:sp>
    </p:spTree>
    <p:extLst>
      <p:ext uri="{BB962C8B-B14F-4D97-AF65-F5344CB8AC3E}">
        <p14:creationId xmlns:p14="http://schemas.microsoft.com/office/powerpoint/2010/main" val="436096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8BBD2-910B-EA42-36BF-5C86325FF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 Patient Characteristics – Colorectal Cancer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A6866-2EAD-7D15-54BB-18D62A63D96C}"/>
              </a:ext>
            </a:extLst>
          </p:cNvPr>
          <p:cNvSpPr>
            <a:spLocks noGrp="1"/>
          </p:cNvSpPr>
          <p:nvPr>
            <p:ph idx="13"/>
          </p:nvPr>
        </p:nvSpPr>
        <p:spPr>
          <a:solidFill>
            <a:schemeClr val="tx2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F8DB7-7DFD-1E04-2E23-0E3BAB2A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C00000"/>
          </a:solidFill>
        </p:spPr>
        <p:txBody>
          <a:bodyPr/>
          <a:lstStyle/>
          <a:p>
            <a:fld id="{15174454-BF74-4C12-A55D-04175327A358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E96C9E4-8A59-F1EC-7566-29A5A85F6C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4680" y="1600636"/>
          <a:ext cx="10366071" cy="4742313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655170">
                  <a:extLst>
                    <a:ext uri="{9D8B030D-6E8A-4147-A177-3AD203B41FA5}">
                      <a16:colId xmlns:a16="http://schemas.microsoft.com/office/drawing/2014/main" val="1442654819"/>
                    </a:ext>
                  </a:extLst>
                </a:gridCol>
                <a:gridCol w="1836752">
                  <a:extLst>
                    <a:ext uri="{9D8B030D-6E8A-4147-A177-3AD203B41FA5}">
                      <a16:colId xmlns:a16="http://schemas.microsoft.com/office/drawing/2014/main" val="256279639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09858650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989061436"/>
                    </a:ext>
                  </a:extLst>
                </a:gridCol>
                <a:gridCol w="1216549">
                  <a:extLst>
                    <a:ext uri="{9D8B030D-6E8A-4147-A177-3AD203B41FA5}">
                      <a16:colId xmlns:a16="http://schemas.microsoft.com/office/drawing/2014/main" val="3510932447"/>
                    </a:ext>
                  </a:extLst>
                </a:gridCol>
              </a:tblGrid>
              <a:tr h="2319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White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Black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Hispanic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AANHPI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5891306"/>
                  </a:ext>
                </a:extLst>
              </a:tr>
              <a:tr h="2319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</a:rPr>
                        <a:t>n </a:t>
                      </a:r>
                      <a:r>
                        <a:rPr lang="en-US" sz="1600" b="0">
                          <a:effectLst/>
                        </a:rPr>
                        <a:t>(%)</a:t>
                      </a:r>
                      <a:endParaRPr lang="en-US" sz="1600" b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14,576 (58.70)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3,213 (12.94)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6,292 (25.34)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729 (3.02)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5653"/>
                  </a:ext>
                </a:extLst>
              </a:tr>
              <a:tr h="2752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Age at diagnosis </a:t>
                      </a:r>
                      <a:r>
                        <a:rPr lang="en-US" sz="1600" b="0">
                          <a:effectLst/>
                        </a:rPr>
                        <a:t>(Yrs., Median, Q1-Q3)</a:t>
                      </a:r>
                      <a:endParaRPr lang="en-US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66 (57-75)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61 (53-70)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61 (53-71)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61 (52-71)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3118448"/>
                  </a:ext>
                </a:extLst>
              </a:tr>
              <a:tr h="2319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Metastatic stage at diagnosis </a:t>
                      </a:r>
                      <a:r>
                        <a:rPr lang="en-US" sz="1600" b="0">
                          <a:effectLst/>
                        </a:rPr>
                        <a:t>(n, %)</a:t>
                      </a:r>
                      <a:endParaRPr lang="en-US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18.59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23.17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21.74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22.63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9325479"/>
                  </a:ext>
                </a:extLst>
              </a:tr>
              <a:tr h="2319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Time to treatment initiation </a:t>
                      </a:r>
                      <a:r>
                        <a:rPr lang="en-US" sz="1600" b="0">
                          <a:effectLst/>
                        </a:rPr>
                        <a:t>(days)</a:t>
                      </a:r>
                      <a:endParaRPr lang="en-US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 (18-23)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24 (20-28)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23 (20-27)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25 (19-29)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4831509"/>
                  </a:ext>
                </a:extLst>
              </a:tr>
              <a:tr h="2319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First line of treatment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5356204"/>
                  </a:ext>
                </a:extLst>
              </a:tr>
              <a:tr h="231908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Surgery </a:t>
                      </a:r>
                      <a:endParaRPr lang="en-US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86.74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83.15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84.22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82.58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5432433"/>
                  </a:ext>
                </a:extLst>
              </a:tr>
              <a:tr h="231908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Chemotherapy </a:t>
                      </a:r>
                      <a:endParaRPr lang="en-US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36.00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37.31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41.25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40.60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0241315"/>
                  </a:ext>
                </a:extLst>
              </a:tr>
              <a:tr h="231908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Immunotherapy 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4.79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5.40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4.18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6.17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0619499"/>
                  </a:ext>
                </a:extLst>
              </a:tr>
              <a:tr h="231908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Radiation therapy</a:t>
                      </a:r>
                      <a:endParaRPr lang="en-US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12.86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9.17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14.01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14.54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5454745"/>
                  </a:ext>
                </a:extLst>
              </a:tr>
              <a:tr h="2319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Comorbidities (≥2)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2.72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3.78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2.59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1.23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792370"/>
                  </a:ext>
                </a:extLst>
              </a:tr>
              <a:tr h="2319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Site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6232051"/>
                  </a:ext>
                </a:extLst>
              </a:tr>
              <a:tr h="231908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Colon </a:t>
                      </a:r>
                      <a:endParaRPr lang="en-US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54.99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58.76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55.12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54.92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118438"/>
                  </a:ext>
                </a:extLst>
              </a:tr>
              <a:tr h="231908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Rectum </a:t>
                      </a:r>
                      <a:endParaRPr lang="en-US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30.39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26.36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31.91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35.37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5673403"/>
                  </a:ext>
                </a:extLst>
              </a:tr>
              <a:tr h="2319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Insurance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9179154"/>
                  </a:ext>
                </a:extLst>
              </a:tr>
              <a:tr h="231908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Uninsured </a:t>
                      </a:r>
                      <a:endParaRPr lang="en-US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4.40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10.53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15.06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14.81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4952512"/>
                  </a:ext>
                </a:extLst>
              </a:tr>
              <a:tr h="231908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Medicaid </a:t>
                      </a:r>
                      <a:endParaRPr lang="en-US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1.88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5.53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6.16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2.88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2618851"/>
                  </a:ext>
                </a:extLst>
              </a:tr>
              <a:tr h="2319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Census tract poverty level (≥20%)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16.10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45.55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49.41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18.79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5384037"/>
                  </a:ext>
                </a:extLst>
              </a:tr>
              <a:tr h="2319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County level median </a:t>
                      </a:r>
                      <a:r>
                        <a:rPr lang="en-US" sz="1600" b="1">
                          <a:effectLst/>
                        </a:rPr>
                        <a:t>income </a:t>
                      </a:r>
                      <a:r>
                        <a:rPr lang="en-US" sz="1400" b="1">
                          <a:effectLst/>
                        </a:rPr>
                        <a:t>(</a:t>
                      </a:r>
                      <a:r>
                        <a:rPr lang="en-US" sz="1600" b="1" kern="1200">
                          <a:solidFill>
                            <a:schemeClr val="tx1"/>
                          </a:solidFill>
                          <a:effectLst/>
                        </a:rPr>
                        <a:t>≥$63,511)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30.46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21.42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12.57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41.43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560562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D8F9AC9-A17E-A1EA-1F53-B8EA2C802100}"/>
              </a:ext>
            </a:extLst>
          </p:cNvPr>
          <p:cNvSpPr/>
          <p:nvPr/>
        </p:nvSpPr>
        <p:spPr>
          <a:xfrm>
            <a:off x="6639338" y="5359179"/>
            <a:ext cx="2560321" cy="9797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A7BF980-36D7-18DF-C116-428DAECF0FF8}"/>
              </a:ext>
            </a:extLst>
          </p:cNvPr>
          <p:cNvGrpSpPr/>
          <p:nvPr/>
        </p:nvGrpSpPr>
        <p:grpSpPr>
          <a:xfrm>
            <a:off x="4723074" y="2377440"/>
            <a:ext cx="2727297" cy="978010"/>
            <a:chOff x="4746928" y="2122998"/>
            <a:chExt cx="2727297" cy="97801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1C3E8EB-4EB1-6EBC-B370-FA91A4AD099F}"/>
                </a:ext>
              </a:extLst>
            </p:cNvPr>
            <p:cNvSpPr/>
            <p:nvPr/>
          </p:nvSpPr>
          <p:spPr>
            <a:xfrm>
              <a:off x="6599582" y="2122998"/>
              <a:ext cx="874643" cy="2445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ED2CC2-DD39-5C9D-B6B8-FECC2D456545}"/>
                </a:ext>
              </a:extLst>
            </p:cNvPr>
            <p:cNvSpPr/>
            <p:nvPr/>
          </p:nvSpPr>
          <p:spPr>
            <a:xfrm>
              <a:off x="4746928" y="2849359"/>
              <a:ext cx="922351" cy="25164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2E27546-D495-886B-BF1A-73415198C7A0}"/>
              </a:ext>
            </a:extLst>
          </p:cNvPr>
          <p:cNvSpPr txBox="1"/>
          <p:nvPr/>
        </p:nvSpPr>
        <p:spPr>
          <a:xfrm>
            <a:off x="10646796" y="4055166"/>
            <a:ext cx="1417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*Characteristics are reported in percentage, unless otherwise indicated</a:t>
            </a:r>
          </a:p>
        </p:txBody>
      </p:sp>
    </p:spTree>
    <p:extLst>
      <p:ext uri="{BB962C8B-B14F-4D97-AF65-F5344CB8AC3E}">
        <p14:creationId xmlns:p14="http://schemas.microsoft.com/office/powerpoint/2010/main" val="270768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0D98B-EADF-7C0B-A7AE-970F9449E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 Patient Characteristics – Prostate Cancer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F009589-B270-C626-6649-E3E42AE56B0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8384" y="1601410"/>
          <a:ext cx="10435977" cy="4220337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661466">
                  <a:extLst>
                    <a:ext uri="{9D8B030D-6E8A-4147-A177-3AD203B41FA5}">
                      <a16:colId xmlns:a16="http://schemas.microsoft.com/office/drawing/2014/main" val="28731489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443151505"/>
                    </a:ext>
                  </a:extLst>
                </a:gridCol>
                <a:gridCol w="1820848">
                  <a:extLst>
                    <a:ext uri="{9D8B030D-6E8A-4147-A177-3AD203B41FA5}">
                      <a16:colId xmlns:a16="http://schemas.microsoft.com/office/drawing/2014/main" val="96818924"/>
                    </a:ext>
                  </a:extLst>
                </a:gridCol>
                <a:gridCol w="1836752">
                  <a:extLst>
                    <a:ext uri="{9D8B030D-6E8A-4147-A177-3AD203B41FA5}">
                      <a16:colId xmlns:a16="http://schemas.microsoft.com/office/drawing/2014/main" val="2065830058"/>
                    </a:ext>
                  </a:extLst>
                </a:gridCol>
                <a:gridCol w="1288111">
                  <a:extLst>
                    <a:ext uri="{9D8B030D-6E8A-4147-A177-3AD203B41FA5}">
                      <a16:colId xmlns:a16="http://schemas.microsoft.com/office/drawing/2014/main" val="7868666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        White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Black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Hispanic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AANHPI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2773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</a:rPr>
                        <a:t>n </a:t>
                      </a:r>
                      <a:r>
                        <a:rPr lang="en-US" sz="1600" b="0">
                          <a:effectLst/>
                        </a:rPr>
                        <a:t>(%)</a:t>
                      </a:r>
                      <a:endParaRPr lang="en-US" sz="1600" b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14,489 (63.02)</a:t>
                      </a:r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3,886 (16.81%)</a:t>
                      </a:r>
                      <a:endParaRPr lang="en-US" sz="1600">
                        <a:effectLst/>
                        <a:latin typeface="Calibri 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4,048 (17.61%)</a:t>
                      </a:r>
                      <a:endParaRPr lang="en-US" sz="1600">
                        <a:effectLst/>
                        <a:latin typeface="Calibri 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589 (2.56%)</a:t>
                      </a:r>
                      <a:endParaRPr lang="en-US" sz="1600">
                        <a:effectLst/>
                        <a:latin typeface="Calibri 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5190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Age at diagnosis </a:t>
                      </a:r>
                      <a:r>
                        <a:rPr lang="en-US" sz="1600" b="0">
                          <a:effectLst/>
                        </a:rPr>
                        <a:t>(Yrs., Median, Q1-Q3)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66 (61-72)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63 (57-68)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66 (60-71)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66 (61-72)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3162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Metastatic stage at diagnosis</a:t>
                      </a:r>
                      <a:endParaRPr lang="en-US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8.13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10.48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11.44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9.34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1004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Time to treatment initiation </a:t>
                      </a:r>
                      <a:r>
                        <a:rPr lang="en-US" sz="1600" b="0">
                          <a:effectLst/>
                        </a:rPr>
                        <a:t>(days)</a:t>
                      </a:r>
                      <a:endParaRPr lang="en-US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64 (28-92)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73 (30-92)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64 (28-91)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65 (30-92)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3309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First line of treatment</a:t>
                      </a:r>
                      <a:endParaRPr lang="en-US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0692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Surgery </a:t>
                      </a:r>
                      <a:endParaRPr lang="en-US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89.75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79.79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85.91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84.96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76380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Chemotherapy </a:t>
                      </a:r>
                      <a:endParaRPr lang="en-US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30.85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46.02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43.38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40.11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4848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Immunotherapy </a:t>
                      </a:r>
                      <a:endParaRPr lang="en-US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5.16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6.50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7.04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8.57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3283575"/>
                  </a:ext>
                </a:extLst>
              </a:tr>
              <a:tr h="51225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Radiation therapy</a:t>
                      </a:r>
                      <a:endParaRPr lang="en-US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21.17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21.02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19.90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21.70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9081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Hormone therapy </a:t>
                      </a:r>
                      <a:endParaRPr lang="en-US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32.68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28.41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29.46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35.22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0509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Comorbidities </a:t>
                      </a:r>
                      <a:r>
                        <a:rPr lang="en-US" sz="1600" b="0">
                          <a:effectLst/>
                        </a:rPr>
                        <a:t>(≥2)</a:t>
                      </a:r>
                      <a:endParaRPr lang="en-US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1.72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3.05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1.70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0.91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9993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Insurance</a:t>
                      </a:r>
                      <a:endParaRPr lang="en-US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203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Uninsured </a:t>
                      </a:r>
                      <a:endParaRPr lang="en-US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2.27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8.11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13.51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9.92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1278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Medicaid </a:t>
                      </a:r>
                      <a:endParaRPr lang="en-US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3.30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8.90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10.90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4.70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4648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Census tract poverty level (≥20%)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14.57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41.89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46.34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13.15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3029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County level median income </a:t>
                      </a:r>
                      <a:r>
                        <a:rPr lang="en-US" sz="1400" b="1">
                          <a:effectLst/>
                        </a:rPr>
                        <a:t>(</a:t>
                      </a:r>
                      <a:r>
                        <a:rPr lang="en-US" sz="1600" b="1" kern="1200">
                          <a:solidFill>
                            <a:schemeClr val="tx1"/>
                          </a:solidFill>
                          <a:effectLst/>
                        </a:rPr>
                        <a:t>≥$63,511)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34.76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25.74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14.61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42.97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3615942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E138E-8C0E-AC4E-F64F-0C59C9870D17}"/>
              </a:ext>
            </a:extLst>
          </p:cNvPr>
          <p:cNvSpPr>
            <a:spLocks noGrp="1"/>
          </p:cNvSpPr>
          <p:nvPr>
            <p:ph idx="13"/>
          </p:nvPr>
        </p:nvSpPr>
        <p:spPr>
          <a:solidFill>
            <a:schemeClr val="tx2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5E697D-0ACD-422C-DBD1-A4BB5EDF8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C00000"/>
          </a:solidFill>
        </p:spPr>
        <p:txBody>
          <a:bodyPr/>
          <a:lstStyle/>
          <a:p>
            <a:fld id="{15174454-BF74-4C12-A55D-04175327A358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6993A0F-6115-7602-B80C-55EAD96988F4}"/>
              </a:ext>
            </a:extLst>
          </p:cNvPr>
          <p:cNvGrpSpPr/>
          <p:nvPr/>
        </p:nvGrpSpPr>
        <p:grpSpPr>
          <a:xfrm>
            <a:off x="4826442" y="2585258"/>
            <a:ext cx="4309606" cy="3233863"/>
            <a:chOff x="4810539" y="2353587"/>
            <a:chExt cx="4309606" cy="321109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D82A769-53C8-E788-E2DF-1C100C05AE13}"/>
                </a:ext>
              </a:extLst>
            </p:cNvPr>
            <p:cNvSpPr/>
            <p:nvPr/>
          </p:nvSpPr>
          <p:spPr>
            <a:xfrm>
              <a:off x="6400800" y="2353587"/>
              <a:ext cx="1168842" cy="25089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2594CE1-5E4A-3E52-A2C3-5D86D6DE4674}"/>
                </a:ext>
              </a:extLst>
            </p:cNvPr>
            <p:cNvSpPr/>
            <p:nvPr/>
          </p:nvSpPr>
          <p:spPr>
            <a:xfrm>
              <a:off x="4810539" y="2822713"/>
              <a:ext cx="699715" cy="26726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0710684-D4DE-FD4F-A7ED-2136158028A7}"/>
                </a:ext>
              </a:extLst>
            </p:cNvPr>
            <p:cNvSpPr/>
            <p:nvPr/>
          </p:nvSpPr>
          <p:spPr>
            <a:xfrm>
              <a:off x="6687046" y="4579952"/>
              <a:ext cx="2433099" cy="98472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B3164C1-3803-6567-61E9-F2696FBD9ABF}"/>
              </a:ext>
            </a:extLst>
          </p:cNvPr>
          <p:cNvSpPr txBox="1"/>
          <p:nvPr/>
        </p:nvSpPr>
        <p:spPr>
          <a:xfrm>
            <a:off x="564542" y="5836258"/>
            <a:ext cx="7323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*Characteristics are reported in percentage, unless otherwise indicated</a:t>
            </a:r>
          </a:p>
        </p:txBody>
      </p:sp>
    </p:spTree>
    <p:extLst>
      <p:ext uri="{BB962C8B-B14F-4D97-AF65-F5344CB8AC3E}">
        <p14:creationId xmlns:p14="http://schemas.microsoft.com/office/powerpoint/2010/main" val="54553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0D98B-EADF-7C0B-A7AE-970F9449E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 Patient Characteristics – Breast Cancer 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669FE64-AF22-36BA-EACC-742E1AD8868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4679" y="1605992"/>
          <a:ext cx="10477389" cy="436372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663121">
                  <a:extLst>
                    <a:ext uri="{9D8B030D-6E8A-4147-A177-3AD203B41FA5}">
                      <a16:colId xmlns:a16="http://schemas.microsoft.com/office/drawing/2014/main" val="178407234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33596432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29658655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716341746"/>
                    </a:ext>
                  </a:extLst>
                </a:gridCol>
                <a:gridCol w="1327868">
                  <a:extLst>
                    <a:ext uri="{9D8B030D-6E8A-4147-A177-3AD203B41FA5}">
                      <a16:colId xmlns:a16="http://schemas.microsoft.com/office/drawing/2014/main" val="4075111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White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Black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Hispanic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AANHPI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9172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n </a:t>
                      </a:r>
                      <a:r>
                        <a:rPr lang="en-US" sz="1400" b="0">
                          <a:effectLst/>
                          <a:latin typeface="+mn-lt"/>
                        </a:rPr>
                        <a:t>(%)</a:t>
                      </a:r>
                      <a:endParaRPr lang="en-US" sz="1400" b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82,630 (61.96)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15,747 (11.81%)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30,242 (22.68%)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4,747 (3.56%)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1288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Age at diagnosis </a:t>
                      </a:r>
                      <a:r>
                        <a:rPr lang="en-US" sz="1400" b="0">
                          <a:effectLst/>
                          <a:latin typeface="+mn-lt"/>
                        </a:rPr>
                        <a:t>(Yrs., Median, Q1-Q3)</a:t>
                      </a:r>
                      <a:endParaRPr lang="en-US" sz="1400" b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64 (54-72)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58 (49-67)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58 (48-67)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55 (46-65)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6681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Metastatic stage at diagnosis*</a:t>
                      </a:r>
                      <a:endParaRPr lang="en-US" sz="1400" b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1.34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2.45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1.87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1.96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4018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HER2 status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(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negative)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18.52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18.76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18.84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22.67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6877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 positive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18.62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16.29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18.76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23.38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1031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 positive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13.53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16.26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20.77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7230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Time to treatment initiation </a:t>
                      </a:r>
                      <a:r>
                        <a:rPr lang="en-US" sz="1400" b="0">
                          <a:effectLst/>
                          <a:latin typeface="+mn-lt"/>
                        </a:rPr>
                        <a:t>(days)</a:t>
                      </a:r>
                      <a:endParaRPr lang="en-US" sz="1400" b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32 (29-35)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40 (38-43)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38 (31-45)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35 (30-37)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5111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First line of treatment 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 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 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 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 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6251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+mn-lt"/>
                        </a:rPr>
                        <a:t>Surgery </a:t>
                      </a:r>
                      <a:endParaRPr lang="en-US" sz="1400" b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89.75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79.79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85.91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84.96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9434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+mn-lt"/>
                        </a:rPr>
                        <a:t>Chemotherapy </a:t>
                      </a:r>
                      <a:endParaRPr lang="en-US" sz="1400" b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30.85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46.02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43.38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40.11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1261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+mn-lt"/>
                        </a:rPr>
                        <a:t>Immunotherapy </a:t>
                      </a:r>
                      <a:endParaRPr lang="en-US" sz="1400" b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5.16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6.50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7.04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8.57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0405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+mn-lt"/>
                        </a:rPr>
                        <a:t>Radiation therapy</a:t>
                      </a:r>
                      <a:endParaRPr lang="en-US" sz="1400" b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21.17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21.02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19.90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21.70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7150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+mn-lt"/>
                        </a:rPr>
                        <a:t>Hormone therapy </a:t>
                      </a:r>
                      <a:endParaRPr lang="en-US" sz="1400" b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32.68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28.41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29.46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35.22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782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Comorbidities (≥2)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1.72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3.05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1.70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0.91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932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Insurance </a:t>
                      </a:r>
                      <a:r>
                        <a:rPr lang="en-US" sz="1400" b="0">
                          <a:effectLst/>
                          <a:latin typeface="+mn-lt"/>
                        </a:rPr>
                        <a:t>(%)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 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 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 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 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8503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+mn-lt"/>
                        </a:rPr>
                        <a:t>Uninsured </a:t>
                      </a:r>
                      <a:endParaRPr lang="en-US" sz="1400" b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2.27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8.11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13.51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9.92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4630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+mn-lt"/>
                        </a:rPr>
                        <a:t>Medicaid </a:t>
                      </a:r>
                      <a:endParaRPr lang="en-US" sz="1400" b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3.30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8.90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10.90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4.70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0455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Census tract poverty level (≥20%)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14.57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41.89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46.34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13.15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5681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County level median </a:t>
                      </a:r>
                      <a:r>
                        <a:rPr lang="en-US" sz="1400" b="1">
                          <a:effectLst/>
                          <a:latin typeface="+mn-lt"/>
                        </a:rPr>
                        <a:t>income (</a:t>
                      </a: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≥$63,511)</a:t>
                      </a:r>
                      <a:endParaRPr lang="en-US" sz="14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34.76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25.74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14.61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42.97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965547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E138E-8C0E-AC4E-F64F-0C59C9870D17}"/>
              </a:ext>
            </a:extLst>
          </p:cNvPr>
          <p:cNvSpPr>
            <a:spLocks noGrp="1"/>
          </p:cNvSpPr>
          <p:nvPr>
            <p:ph idx="13"/>
          </p:nvPr>
        </p:nvSpPr>
        <p:spPr>
          <a:solidFill>
            <a:schemeClr val="tx2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5E697D-0ACD-422C-DBD1-A4BB5EDF8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C00000"/>
          </a:solidFill>
        </p:spPr>
        <p:txBody>
          <a:bodyPr/>
          <a:lstStyle/>
          <a:p>
            <a:fld id="{15174454-BF74-4C12-A55D-04175327A358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63B881F-0ED8-4872-12A5-39248B9C1DAD}"/>
              </a:ext>
            </a:extLst>
          </p:cNvPr>
          <p:cNvGrpSpPr/>
          <p:nvPr/>
        </p:nvGrpSpPr>
        <p:grpSpPr>
          <a:xfrm>
            <a:off x="4775362" y="2258331"/>
            <a:ext cx="5892638" cy="3705679"/>
            <a:chOff x="4516341" y="2377440"/>
            <a:chExt cx="5892638" cy="370567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D52D12A-1CB6-CA76-0204-64F5CA70C348}"/>
                </a:ext>
              </a:extLst>
            </p:cNvPr>
            <p:cNvSpPr/>
            <p:nvPr/>
          </p:nvSpPr>
          <p:spPr>
            <a:xfrm>
              <a:off x="6408510" y="5217582"/>
              <a:ext cx="2433099" cy="86553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91F782C-A175-4B93-0D75-2BDED9873C4F}"/>
                </a:ext>
              </a:extLst>
            </p:cNvPr>
            <p:cNvSpPr/>
            <p:nvPr/>
          </p:nvSpPr>
          <p:spPr>
            <a:xfrm>
              <a:off x="4516341" y="2377440"/>
              <a:ext cx="5892638" cy="87279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EDFE8CD-D174-0478-04BC-414A6C5BB9C3}"/>
              </a:ext>
            </a:extLst>
          </p:cNvPr>
          <p:cNvSpPr txBox="1"/>
          <p:nvPr/>
        </p:nvSpPr>
        <p:spPr>
          <a:xfrm>
            <a:off x="556591" y="6003236"/>
            <a:ext cx="11293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*Characteristics are reported in percentage, unless otherwise indicated; HER = human epidermal growth factor receptor 2; PR = progesterone receptor; ER = estrogen receptor</a:t>
            </a:r>
          </a:p>
          <a:p>
            <a:r>
              <a:rPr lang="en-US" sz="1200" dirty="0"/>
              <a:t>*The true proportion of stage and hormone receptor status classifications are unknown due to missingness of data, hence the need for an “unknown” category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4E172E-BD51-425F-917E-004CEDF1C547}"/>
              </a:ext>
            </a:extLst>
          </p:cNvPr>
          <p:cNvSpPr/>
          <p:nvPr/>
        </p:nvSpPr>
        <p:spPr>
          <a:xfrm>
            <a:off x="6737465" y="2660073"/>
            <a:ext cx="590204" cy="4710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55D736-9F9F-4399-BFCD-9C8ADAB0A318}"/>
              </a:ext>
            </a:extLst>
          </p:cNvPr>
          <p:cNvSpPr/>
          <p:nvPr/>
        </p:nvSpPr>
        <p:spPr>
          <a:xfrm>
            <a:off x="4879571" y="3557847"/>
            <a:ext cx="544484" cy="2161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20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B800-0702-1D0B-85A9-0FB4D43AD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642" y="288659"/>
            <a:ext cx="11276155" cy="851774"/>
          </a:xfrm>
        </p:spPr>
        <p:txBody>
          <a:bodyPr/>
          <a:lstStyle/>
          <a:p>
            <a:r>
              <a:rPr lang="en-US"/>
              <a:t>Crude Mortality Rates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B1B27-8E0E-B9C6-71E1-047CDDA98EF5}"/>
              </a:ext>
            </a:extLst>
          </p:cNvPr>
          <p:cNvSpPr>
            <a:spLocks noGrp="1"/>
          </p:cNvSpPr>
          <p:nvPr>
            <p:ph idx="13"/>
          </p:nvPr>
        </p:nvSpPr>
        <p:spPr>
          <a:solidFill>
            <a:schemeClr val="tx2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D223B-1C11-66BA-CCE9-BEED35685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C00000"/>
          </a:solidFill>
        </p:spPr>
        <p:txBody>
          <a:bodyPr/>
          <a:lstStyle/>
          <a:p>
            <a:fld id="{15174454-BF74-4C12-A55D-04175327A358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8E8460F8-3BC8-7ECC-1A6B-9D0AFD4B44D4}"/>
              </a:ext>
            </a:extLst>
          </p:cNvPr>
          <p:cNvGraphicFramePr>
            <a:graphicFrameLocks/>
          </p:cNvGraphicFramePr>
          <p:nvPr/>
        </p:nvGraphicFramePr>
        <p:xfrm>
          <a:off x="397565" y="1402347"/>
          <a:ext cx="11171583" cy="4592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161C10-F4D8-60C1-6DE6-193028C39C7D}"/>
              </a:ext>
            </a:extLst>
          </p:cNvPr>
          <p:cNvCxnSpPr/>
          <p:nvPr/>
        </p:nvCxnSpPr>
        <p:spPr>
          <a:xfrm>
            <a:off x="4342894" y="2243714"/>
            <a:ext cx="0" cy="257453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FD3E39-321A-9A47-ECB0-A66F694C5740}"/>
              </a:ext>
            </a:extLst>
          </p:cNvPr>
          <p:cNvCxnSpPr/>
          <p:nvPr/>
        </p:nvCxnSpPr>
        <p:spPr>
          <a:xfrm>
            <a:off x="2643287" y="3156167"/>
            <a:ext cx="0" cy="257453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346435-5550-B454-1E2F-60055198C51D}"/>
              </a:ext>
            </a:extLst>
          </p:cNvPr>
          <p:cNvCxnSpPr/>
          <p:nvPr/>
        </p:nvCxnSpPr>
        <p:spPr>
          <a:xfrm>
            <a:off x="6023968" y="3917623"/>
            <a:ext cx="0" cy="257453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9FD0BC-241C-7F01-63F3-714156A0E611}"/>
              </a:ext>
            </a:extLst>
          </p:cNvPr>
          <p:cNvCxnSpPr/>
          <p:nvPr/>
        </p:nvCxnSpPr>
        <p:spPr>
          <a:xfrm>
            <a:off x="9369136" y="4555957"/>
            <a:ext cx="0" cy="257453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861D51-BDAC-F3ED-E331-35ADD4AC0E4C}"/>
              </a:ext>
            </a:extLst>
          </p:cNvPr>
          <p:cNvCxnSpPr/>
          <p:nvPr/>
        </p:nvCxnSpPr>
        <p:spPr>
          <a:xfrm>
            <a:off x="11050442" y="4593181"/>
            <a:ext cx="0" cy="257453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B11303-108B-1C66-5762-31BA42077D1D}"/>
              </a:ext>
            </a:extLst>
          </p:cNvPr>
          <p:cNvCxnSpPr/>
          <p:nvPr/>
        </p:nvCxnSpPr>
        <p:spPr>
          <a:xfrm>
            <a:off x="5385631" y="3637275"/>
            <a:ext cx="0" cy="257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505DA7-A317-E97F-69E9-030A92C8504F}"/>
              </a:ext>
            </a:extLst>
          </p:cNvPr>
          <p:cNvCxnSpPr/>
          <p:nvPr/>
        </p:nvCxnSpPr>
        <p:spPr>
          <a:xfrm>
            <a:off x="7040304" y="3500372"/>
            <a:ext cx="0" cy="257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7E196D-567F-1D7D-1686-F941AC0D8FE9}"/>
              </a:ext>
            </a:extLst>
          </p:cNvPr>
          <p:cNvCxnSpPr/>
          <p:nvPr/>
        </p:nvCxnSpPr>
        <p:spPr>
          <a:xfrm>
            <a:off x="8754863" y="4200305"/>
            <a:ext cx="0" cy="257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AA80AB-FBC0-8322-BD80-FEF81C6A109F}"/>
              </a:ext>
            </a:extLst>
          </p:cNvPr>
          <p:cNvCxnSpPr/>
          <p:nvPr/>
        </p:nvCxnSpPr>
        <p:spPr>
          <a:xfrm>
            <a:off x="3396177" y="1988598"/>
            <a:ext cx="0" cy="257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F1B2C9-A2FA-D8DF-6B4F-3F9C06C63352}"/>
              </a:ext>
            </a:extLst>
          </p:cNvPr>
          <p:cNvCxnSpPr/>
          <p:nvPr/>
        </p:nvCxnSpPr>
        <p:spPr>
          <a:xfrm>
            <a:off x="7677550" y="4273352"/>
            <a:ext cx="0" cy="257453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04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B800-0702-1D0B-85A9-0FB4D43AD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Crude Mortality Rates..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B1B27-8E0E-B9C6-71E1-047CDDA98EF5}"/>
              </a:ext>
            </a:extLst>
          </p:cNvPr>
          <p:cNvSpPr>
            <a:spLocks noGrp="1"/>
          </p:cNvSpPr>
          <p:nvPr>
            <p:ph idx="13"/>
          </p:nvPr>
        </p:nvSpPr>
        <p:spPr>
          <a:solidFill>
            <a:schemeClr val="tx2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D223B-1C11-66BA-CCE9-BEED35685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C00000"/>
          </a:solidFill>
        </p:spPr>
        <p:txBody>
          <a:bodyPr/>
          <a:lstStyle/>
          <a:p>
            <a:fld id="{15174454-BF74-4C12-A55D-04175327A358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2E38177-7F5B-4A11-97CE-BE4ECB801930}"/>
              </a:ext>
            </a:extLst>
          </p:cNvPr>
          <p:cNvGraphicFramePr>
            <a:graphicFrameLocks/>
          </p:cNvGraphicFramePr>
          <p:nvPr/>
        </p:nvGraphicFramePr>
        <p:xfrm>
          <a:off x="381309" y="1398819"/>
          <a:ext cx="11111056" cy="4590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7F9C42-3177-8091-AB45-2DD7D00C03C1}"/>
              </a:ext>
            </a:extLst>
          </p:cNvPr>
          <p:cNvCxnSpPr/>
          <p:nvPr/>
        </p:nvCxnSpPr>
        <p:spPr>
          <a:xfrm>
            <a:off x="6994436" y="3803614"/>
            <a:ext cx="0" cy="3018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1DB7AB-0918-D52B-68EA-CCF77946437A}"/>
              </a:ext>
            </a:extLst>
          </p:cNvPr>
          <p:cNvCxnSpPr/>
          <p:nvPr/>
        </p:nvCxnSpPr>
        <p:spPr>
          <a:xfrm>
            <a:off x="5338361" y="3876972"/>
            <a:ext cx="0" cy="3018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B0B70C-FDB3-3BC4-0A2E-4848972CC931}"/>
              </a:ext>
            </a:extLst>
          </p:cNvPr>
          <p:cNvCxnSpPr/>
          <p:nvPr/>
        </p:nvCxnSpPr>
        <p:spPr>
          <a:xfrm>
            <a:off x="8651446" y="4340323"/>
            <a:ext cx="0" cy="3018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5948EC-4D6D-C75F-39C0-7301283545B4}"/>
              </a:ext>
            </a:extLst>
          </p:cNvPr>
          <p:cNvCxnSpPr/>
          <p:nvPr/>
        </p:nvCxnSpPr>
        <p:spPr>
          <a:xfrm>
            <a:off x="2604038" y="3399291"/>
            <a:ext cx="0" cy="30184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41CBD5-B627-A45F-6B65-A45FD5F11A04}"/>
              </a:ext>
            </a:extLst>
          </p:cNvPr>
          <p:cNvCxnSpPr/>
          <p:nvPr/>
        </p:nvCxnSpPr>
        <p:spPr>
          <a:xfrm>
            <a:off x="5941808" y="3996120"/>
            <a:ext cx="0" cy="30184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9177C8-C59F-AF79-98B4-60BA05029E01}"/>
              </a:ext>
            </a:extLst>
          </p:cNvPr>
          <p:cNvCxnSpPr/>
          <p:nvPr/>
        </p:nvCxnSpPr>
        <p:spPr>
          <a:xfrm>
            <a:off x="9272648" y="4573168"/>
            <a:ext cx="0" cy="30184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0CB374-6F93-A170-39B5-53BB278CB686}"/>
              </a:ext>
            </a:extLst>
          </p:cNvPr>
          <p:cNvCxnSpPr/>
          <p:nvPr/>
        </p:nvCxnSpPr>
        <p:spPr>
          <a:xfrm>
            <a:off x="10942272" y="4645670"/>
            <a:ext cx="0" cy="30184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63F69D-E506-08F1-43F1-33F412BABB3D}"/>
              </a:ext>
            </a:extLst>
          </p:cNvPr>
          <p:cNvCxnSpPr/>
          <p:nvPr/>
        </p:nvCxnSpPr>
        <p:spPr>
          <a:xfrm>
            <a:off x="4265407" y="2561129"/>
            <a:ext cx="0" cy="30184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3B826D-3889-0774-E8F5-837840D38ACB}"/>
              </a:ext>
            </a:extLst>
          </p:cNvPr>
          <p:cNvCxnSpPr/>
          <p:nvPr/>
        </p:nvCxnSpPr>
        <p:spPr>
          <a:xfrm>
            <a:off x="7612522" y="4301387"/>
            <a:ext cx="0" cy="30184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7DC07F7-B721-E660-4385-27029C9CD39E}"/>
              </a:ext>
            </a:extLst>
          </p:cNvPr>
          <p:cNvCxnSpPr/>
          <p:nvPr/>
        </p:nvCxnSpPr>
        <p:spPr>
          <a:xfrm>
            <a:off x="3360876" y="2223196"/>
            <a:ext cx="0" cy="301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39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1611</Words>
  <Application>Microsoft Office PowerPoint</Application>
  <PresentationFormat>Widescreen</PresentationFormat>
  <Paragraphs>578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</vt:lpstr>
      <vt:lpstr>Calibri Light</vt:lpstr>
      <vt:lpstr>Times New Roman</vt:lpstr>
      <vt:lpstr>Office Theme</vt:lpstr>
      <vt:lpstr>       Racial and Ethnic Disparities in Cancer Mortality Outcomes:  The Influences of Sociodemographic, Clinicopathologic, and Treatment Factors </vt:lpstr>
      <vt:lpstr>Select Patient Characteristics – NSCLC </vt:lpstr>
      <vt:lpstr>Select Patient Characteristics – SCLC </vt:lpstr>
      <vt:lpstr>Select Patient Characteristics – Melanoma </vt:lpstr>
      <vt:lpstr>Select Patient Characteristics – Colorectal Cancer</vt:lpstr>
      <vt:lpstr>Select Patient Characteristics – Prostate Cancer </vt:lpstr>
      <vt:lpstr>Select Patient Characteristics – Breast Cancer  </vt:lpstr>
      <vt:lpstr>Crude Mortality Rates</vt:lpstr>
      <vt:lpstr>Crude Mortality Rates..</vt:lpstr>
      <vt:lpstr>Mortality Risk by Race and Cancer Site (CSS)</vt:lpstr>
      <vt:lpstr>Percent Contribution of Candidate Mediators (CSS)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Racial and Ethnic Disparities in Cancer Mortality Outcomes:  The Influences of Sociodemographic, Clinicopathologic, and Treatment Factors </dc:title>
  <dc:creator>Olajumoke Olateju</dc:creator>
  <cp:lastModifiedBy>Olajumoke Olateju</cp:lastModifiedBy>
  <cp:revision>1</cp:revision>
  <dcterms:created xsi:type="dcterms:W3CDTF">2023-11-08T06:43:12Z</dcterms:created>
  <dcterms:modified xsi:type="dcterms:W3CDTF">2023-11-08T06:53:45Z</dcterms:modified>
</cp:coreProperties>
</file>