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72" r:id="rId7"/>
    <p:sldId id="260" r:id="rId8"/>
    <p:sldId id="271" r:id="rId9"/>
    <p:sldId id="269"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718"/>
  </p:normalViewPr>
  <p:slideViewPr>
    <p:cSldViewPr snapToGrid="0">
      <p:cViewPr varScale="1">
        <p:scale>
          <a:sx n="50" d="100"/>
          <a:sy n="50" d="100"/>
        </p:scale>
        <p:origin x="48" y="85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16.9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0,'2226'0,"-2193"2,1 2,-1 1,38 10,-32-6,69 7,390-12,-256-7,762 3,-959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48.8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1 273,'0'-4,"0"0,0 0,1 0,0 0,0 0,0 1,0-1,1 0,-1 0,1 1,0-1,0 1,0-1,1 1,-1 0,1 0,-1 0,7-4,3-2,0 0,1 1,25-11,22-14,-26 8,-21 14,0 1,0 1,1 0,0 1,1 0,0 1,0 1,1 0,26-6,27 5,0 3,125 8,-51 0,-122-4,131 7,-133-4,-1 0,0 1,0 1,-1 1,1 0,20 12,103 41,-94-41,-9-6,66 14,-64-18,61 21,-62-15,-1-1,2-3,-1-1,1-2,1-2,43 1,-46-3,0 1,53 14,-49-9,67 6,7-13,-79-3,0 2,1 1,-1 2,47 10,-36-3,0-2,0-3,90 1,-93-6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50.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1 113,'27'-2,"-1"-1,1-2,-1-1,0-1,44-18,41-11,-61 26,0 2,87-3,104 14,-77 1,-59-3,-60-1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10.58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1 166,'690'0,"-657"-2,-1-1,0-2,42-11,-37 7,73-8,-92 15,19 1,-1-3,61-13,-52 8,-1 1,66-1,-25 2,-53 2,47-13,-48 10,47-7,4 8,0 4,119 9,-173-1,1 1,-1 1,0 2,-1 1,34 16,14 5,-28-11,-27-11,0-1,1-1,29 6,47 5,144 46,-209-54,1-2,1-1,-1-2,47 2,139-8,-99-2,463 2,-571 2,0-1,1-1,-1 0,0 0,0-1,0-1,0 0,0-1,0 0,14-8,8-11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13.27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0,'8'0,"13"0,12 0,-1 9,4 3,5-1,4-2,3-2,3-3,2-2,1-1,0-1,-1-1,1 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16.12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0,'9'0,"11"0,13 0,8 0,7 0,5 0,1 0,1 0,1 0,-1 0,-10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18.58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0,'531'0,"-493"3,1 1,-1 2,57 17,-36-8,21 7,-50-13,0-1,39 5,-28-9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22.06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1 215,'97'1,"0"1,0-4,121-19,-148 9,-14 4,87-26,-104 23,60-8,23-6,-50 3,1 3,1 3,0 3,77-2,380 18,-486-1,-1 2,68 16,-59-9,63 4,-76-10,-1 1,0 2,0 1,69 28,30 1,-32-10,-66-16,-4-3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39.19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1,'965'0,"-899"3,112 20,-105-11,79 3,608-14,-360-3,-346 4,0 4,61 13,-57-8,97 6,719-16,-415-3,156 2,-596-1,0 0,0-1,0-1,0-1,22-7,-7-1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40.80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4,'169'-3,"193"7,-329 1,0 1,-1 2,0 1,33 14,-31-10,2-2,70 14,-29-18,112-6,-139-3,-5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42.4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0,'9'0,"12"0,12 0,8 0,7 0,5 0,-8 9,-2 3,1-1,2-2,1-2,3-3,1-2,1-1,1-1,-8-1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21.8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57,'44'1,"-4"0,0-2,0-1,0-2,49-11,-36 3,0 2,109-5,113 17,-101 1,938-3,-1079 2,0 2,0 1,38 10,-33-6,70 7,387-12,-255-7,1245 3,-1440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50.80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54,'134'2,"147"-5,-121-21,-105 13,60-3,93 11,-163 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4:53.47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1 165,'17'0,"60"0,0-2,106-18,-82 4,162-4,105 21,-152 2,-151-3,-27 2,-1-2,0-1,1-2,71-16,-64 9,0 2,1 2,0 2,60 3,43-4,-120 1,-1-1,30-10,-28 7,45-6,66 5,158 9,-110 4,75-4,-219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5:20.94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1 161,'0'-1,"1"-1,-1 0,1 0,0 0,-1 1,1-1,0 0,0 1,0-1,0 1,1-1,-1 1,0-1,1 1,-1 0,1 0,-1-1,1 1,0 1,-1-1,1 0,0 0,0 0,-1 1,1-1,4 0,55-10,-55 11,34-5,2 1,64-15,-47 3,10-3,0 2,1 4,113-8,573 21,-326 2,-372-2,27-1,1 4,112 17,-98-3,95 20,-140-26,0-2,77 3,112-11,-148-3,-64 4,1 1,0 2,41 10,-35-5,68 5,-59-12,0-2,0-2,0-2,75-15,-51 4,0 4,89-2,149 13,-121 1,383-2,-527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1:25:31.9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21,'20'2,"1"0,-1 1,39 12,28 4,74-6,-88-9,71 14,-42-3,161 5,108-21,-133-3,1594 4,-1788-2,0-2,68-16,-59 9,63-5,-24 14,-56 2,-1-1,0-2,65-13,-44 5,1 2,1 3,0 2,85 6,86-6,-186-4,-8-4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24.1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1 176,'29'0,"1"-2,-1-1,0-2,1 0,-2-2,1-1,-1-2,40-19,-48 21,1 1,0 1,0 0,0 2,30-3,112 2,-117 6,1-2,91-14,-119 11,0-1,-1-1,21-9,-4-3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25.7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1 255,'0'-9,"9"-12,12-2,11-7,10 2,6-3,5 4,1 6,1 7,1 5,-1 5,-1 3,-9-7,-3-3,-1 2,-6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29.1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56,'0'-1,"1"-1,-1 0,1 0,-1 0,1 1,0-1,0 0,0 1,0-1,0 1,0-1,1 1,-1-1,0 1,1 0,-1 0,1 0,0 0,-1 0,1 0,0 0,-1 0,1 0,0 1,0-1,0 1,1-1,58-10,-55 11,133-10,172 11,-124 2,132-3,-274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31.1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1 142,'478'0,"-462"0,0-1,0-1,0 0,0-1,-1-1,1-1,-1 0,0-1,0 0,-1-2,20-11,64-27,-52 26,-15 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34.2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56,'9'0,"12"0,2-9,7-3,7 0,6 3,5 2,2 3,4 2,-1 1,2 1,-1 0,0 1,0-1,-1 1,-8-1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40.2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1 108,'32'-2,"0"-1,-1-2,44-11,-39 7,76-9,-67 14,68-18,-69 13,75-8,211 15,-186 3,-98-1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7T00:57:45.2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0,'830'0,"-771"4,1 2,-1 3,106 31,33 5,43 8,-102-19,-87-24,1-3,75 2,109-12,-74-1,-7 7,163-7,-304 1,-1 0,1 0,-1-2,0 0,0 0,0-1,19-13,-15 9,0 1,38-13,-20 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9.png"/><Relationship Id="rId42" Type="http://schemas.openxmlformats.org/officeDocument/2006/relationships/image" Target="../media/image23.png"/><Relationship Id="rId47" Type="http://schemas.openxmlformats.org/officeDocument/2006/relationships/customXml" Target="../ink/ink23.xml"/><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9.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customXml" Target="../ink/ink18.xml"/><Relationship Id="rId40" Type="http://schemas.openxmlformats.org/officeDocument/2006/relationships/image" Target="../media/image22.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6.png"/><Relationship Id="rId8" Type="http://schemas.openxmlformats.org/officeDocument/2006/relationships/image" Target="../media/image6.png"/><Relationship Id="rId3" Type="http://schemas.openxmlformats.org/officeDocument/2006/relationships/customXml" Target="../ink/ink1.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png"/><Relationship Id="rId46" Type="http://schemas.openxmlformats.org/officeDocument/2006/relationships/image" Target="../media/image25.png"/><Relationship Id="rId20" Type="http://schemas.openxmlformats.org/officeDocument/2006/relationships/image" Target="../media/image12.png"/><Relationship Id="rId41" Type="http://schemas.openxmlformats.org/officeDocument/2006/relationships/customXml" Target="../ink/ink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Rental Home Hunters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Olisa Nwora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Project Objectives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62500" lnSpcReduction="20000"/>
          </a:bodyPr>
          <a:lstStyle/>
          <a:p>
            <a:r>
              <a:rPr lang="en-US" dirty="0"/>
              <a:t>This dataset will be used to view, compare, and predict statistics based on common factors.</a:t>
            </a:r>
          </a:p>
          <a:p>
            <a:endParaRPr lang="en-US" dirty="0"/>
          </a:p>
          <a:p>
            <a:r>
              <a:rPr lang="en-US" dirty="0"/>
              <a:t>Identify Different Aspects: Identify the types of rooms getting booked &amp; the price they are booked for.</a:t>
            </a:r>
          </a:p>
          <a:p>
            <a:endParaRPr lang="en-US" dirty="0"/>
          </a:p>
          <a:p>
            <a:r>
              <a:rPr lang="en-US" dirty="0"/>
              <a:t>Comparisons: Discover how much a room type is on average and compare it to the other room types. See as to how many days are available out of the year compared to the pricing.</a:t>
            </a:r>
          </a:p>
          <a:p>
            <a:endParaRPr lang="en-US" dirty="0"/>
          </a:p>
          <a:p>
            <a:r>
              <a:rPr lang="en-US" dirty="0"/>
              <a:t>Predict: Make an educated prediction on the likely-hood of a certain room type being available within the year. (Likely or unlikely) Then make an estimate on the average price of stay based on the room type.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7/26/2023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B2AD-E823-424E-4E2F-59F41A865BD3}"/>
              </a:ext>
            </a:extLst>
          </p:cNvPr>
          <p:cNvSpPr>
            <a:spLocks noGrp="1"/>
          </p:cNvSpPr>
          <p:nvPr>
            <p:ph type="title"/>
          </p:nvPr>
        </p:nvSpPr>
        <p:spPr/>
        <p:txBody>
          <a:bodyPr/>
          <a:lstStyle/>
          <a:p>
            <a:r>
              <a:rPr lang="en-US" dirty="0"/>
              <a:t>What is it? </a:t>
            </a:r>
          </a:p>
        </p:txBody>
      </p:sp>
      <p:sp>
        <p:nvSpPr>
          <p:cNvPr id="3" name="Text Placeholder 2">
            <a:extLst>
              <a:ext uri="{FF2B5EF4-FFF2-40B4-BE49-F238E27FC236}">
                <a16:creationId xmlns:a16="http://schemas.microsoft.com/office/drawing/2014/main" id="{9AAAFFAC-E74C-0671-F32D-71F72FC22B38}"/>
              </a:ext>
            </a:extLst>
          </p:cNvPr>
          <p:cNvSpPr>
            <a:spLocks noGrp="1"/>
          </p:cNvSpPr>
          <p:nvPr>
            <p:ph type="body" idx="1"/>
          </p:nvPr>
        </p:nvSpPr>
        <p:spPr>
          <a:xfrm>
            <a:off x="1167492" y="2313215"/>
            <a:ext cx="9779183" cy="3436483"/>
          </a:xfrm>
        </p:spPr>
        <p:txBody>
          <a:bodyPr/>
          <a:lstStyle/>
          <a:p>
            <a:r>
              <a:rPr lang="en-US" dirty="0"/>
              <a:t>Private Room- When you book a private room, you'll have your own private bedroom for sleeping but will share some spaces with others, like the host or other guests. (</a:t>
            </a:r>
            <a:r>
              <a:rPr lang="en-US" dirty="0" err="1"/>
              <a:t>AirBnB</a:t>
            </a:r>
            <a:r>
              <a:rPr lang="en-US" dirty="0"/>
              <a:t>)</a:t>
            </a:r>
          </a:p>
          <a:p>
            <a:r>
              <a:rPr lang="en-US" dirty="0"/>
              <a:t>Entire Home/Apt- Guests will have the whole place to themselves, including a private entrance and no shared spaces. An entire place usually includes a bedroom, a bathroom, and a kitchen. (</a:t>
            </a:r>
            <a:r>
              <a:rPr lang="en-US" dirty="0" err="1"/>
              <a:t>AirBnB</a:t>
            </a:r>
            <a:r>
              <a:rPr lang="en-US" dirty="0"/>
              <a:t>)</a:t>
            </a:r>
          </a:p>
        </p:txBody>
      </p:sp>
      <p:sp>
        <p:nvSpPr>
          <p:cNvPr id="4" name="Date Placeholder 3">
            <a:extLst>
              <a:ext uri="{FF2B5EF4-FFF2-40B4-BE49-F238E27FC236}">
                <a16:creationId xmlns:a16="http://schemas.microsoft.com/office/drawing/2014/main" id="{56F67AB9-35A3-D61B-C219-0DD4EBCC9BAA}"/>
              </a:ext>
            </a:extLst>
          </p:cNvPr>
          <p:cNvSpPr>
            <a:spLocks noGrp="1"/>
          </p:cNvSpPr>
          <p:nvPr>
            <p:ph type="dt" sz="half" idx="10"/>
          </p:nvPr>
        </p:nvSpPr>
        <p:spPr/>
        <p:txBody>
          <a:bodyPr/>
          <a:lstStyle/>
          <a:p>
            <a:fld id="{F5592931-05C6-8543-8B6E-A8BD29BD5C2B}" type="datetime1">
              <a:rPr lang="en-US" smtClean="0"/>
              <a:pPr/>
              <a:t>7/26/2023</a:t>
            </a:fld>
            <a:endParaRPr lang="en-US" dirty="0"/>
          </a:p>
        </p:txBody>
      </p:sp>
      <p:sp>
        <p:nvSpPr>
          <p:cNvPr id="5" name="Footer Placeholder 4">
            <a:extLst>
              <a:ext uri="{FF2B5EF4-FFF2-40B4-BE49-F238E27FC236}">
                <a16:creationId xmlns:a16="http://schemas.microsoft.com/office/drawing/2014/main" id="{1A7D85CF-0F68-0F77-B141-D2E9FB8A01B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12216F5-B5CC-47EF-C046-A0D26E4DAAE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08015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Rooms by Price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7/26/2023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 name="Picture 9" descr="A graph of rooms by price&#10;&#10;Description automatically generated">
            <a:extLst>
              <a:ext uri="{FF2B5EF4-FFF2-40B4-BE49-F238E27FC236}">
                <a16:creationId xmlns:a16="http://schemas.microsoft.com/office/drawing/2014/main" id="{362A493D-17E8-F55D-1EC7-DB10E2CC2375}"/>
              </a:ext>
            </a:extLst>
          </p:cNvPr>
          <p:cNvPicPr>
            <a:picLocks noChangeAspect="1"/>
          </p:cNvPicPr>
          <p:nvPr/>
        </p:nvPicPr>
        <p:blipFill>
          <a:blip r:embed="rId2"/>
          <a:stretch>
            <a:fillRect/>
          </a:stretch>
        </p:blipFill>
        <p:spPr>
          <a:xfrm>
            <a:off x="381000" y="1693229"/>
            <a:ext cx="5944430" cy="4544059"/>
          </a:xfrm>
          <a:prstGeom prst="rect">
            <a:avLst/>
          </a:prstGeom>
        </p:spPr>
      </p:pic>
      <p:sp>
        <p:nvSpPr>
          <p:cNvPr id="12" name="Content Placeholder 11">
            <a:extLst>
              <a:ext uri="{FF2B5EF4-FFF2-40B4-BE49-F238E27FC236}">
                <a16:creationId xmlns:a16="http://schemas.microsoft.com/office/drawing/2014/main" id="{BAAA6361-7EB6-D9BA-FDBB-22AF044618EE}"/>
              </a:ext>
            </a:extLst>
          </p:cNvPr>
          <p:cNvSpPr>
            <a:spLocks noGrp="1"/>
          </p:cNvSpPr>
          <p:nvPr>
            <p:ph idx="1"/>
          </p:nvPr>
        </p:nvSpPr>
        <p:spPr>
          <a:xfrm>
            <a:off x="6553199" y="1812291"/>
            <a:ext cx="4393475" cy="3642085"/>
          </a:xfrm>
        </p:spPr>
        <p:txBody>
          <a:bodyPr/>
          <a:lstStyle/>
          <a:p>
            <a:r>
              <a:rPr lang="en-US" dirty="0"/>
              <a:t>It can be clearly seen that the price of a private room will be much less compared to a home or apartment. </a:t>
            </a:r>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7/26/2023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pic>
        <p:nvPicPr>
          <p:cNvPr id="33" name="Picture 32" descr="A screenshot of a computer code&#10;&#10;Description automatically generated">
            <a:extLst>
              <a:ext uri="{FF2B5EF4-FFF2-40B4-BE49-F238E27FC236}">
                <a16:creationId xmlns:a16="http://schemas.microsoft.com/office/drawing/2014/main" id="{3B6F6FC0-BDD7-EAF2-4033-76B2ACD34D74}"/>
              </a:ext>
            </a:extLst>
          </p:cNvPr>
          <p:cNvPicPr>
            <a:picLocks noChangeAspect="1"/>
          </p:cNvPicPr>
          <p:nvPr/>
        </p:nvPicPr>
        <p:blipFill>
          <a:blip r:embed="rId2"/>
          <a:stretch>
            <a:fillRect/>
          </a:stretch>
        </p:blipFill>
        <p:spPr>
          <a:xfrm>
            <a:off x="1916966" y="595469"/>
            <a:ext cx="6415368" cy="3154603"/>
          </a:xfrm>
          <a:prstGeom prst="rect">
            <a:avLst/>
          </a:prstGeom>
        </p:spPr>
      </p:pic>
      <p:sp>
        <p:nvSpPr>
          <p:cNvPr id="50" name="TextBox 49">
            <a:extLst>
              <a:ext uri="{FF2B5EF4-FFF2-40B4-BE49-F238E27FC236}">
                <a16:creationId xmlns:a16="http://schemas.microsoft.com/office/drawing/2014/main" id="{F950697A-3359-0FCB-4184-B4B0CC73E2D8}"/>
              </a:ext>
            </a:extLst>
          </p:cNvPr>
          <p:cNvSpPr txBox="1"/>
          <p:nvPr/>
        </p:nvSpPr>
        <p:spPr>
          <a:xfrm>
            <a:off x="2476501" y="4019550"/>
            <a:ext cx="5295900" cy="1754326"/>
          </a:xfrm>
          <a:prstGeom prst="rect">
            <a:avLst/>
          </a:prstGeom>
          <a:noFill/>
        </p:spPr>
        <p:txBody>
          <a:bodyPr wrap="square" rtlCol="0">
            <a:spAutoFit/>
          </a:bodyPr>
          <a:lstStyle/>
          <a:p>
            <a:r>
              <a:rPr lang="en-US" dirty="0"/>
              <a:t>The average nightly price for a private room is $85. The prices for this type don’t range to heavily. An entire home/apt prices at an average of $322, with the highest being $750 per night. This is understandable given the range of entire home sizes.</a:t>
            </a:r>
          </a:p>
        </p:txBody>
      </p:sp>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Comparisons</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7/26/2023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6</a:t>
            </a:fld>
            <a:endParaRPr lang="en-US" dirty="0"/>
          </a:p>
        </p:txBody>
      </p:sp>
      <p:pic>
        <p:nvPicPr>
          <p:cNvPr id="79" name="Picture 78" descr="A screenshot of a computer&#10;&#10;Description automatically generated">
            <a:extLst>
              <a:ext uri="{FF2B5EF4-FFF2-40B4-BE49-F238E27FC236}">
                <a16:creationId xmlns:a16="http://schemas.microsoft.com/office/drawing/2014/main" id="{34D31734-B389-7FDE-58AF-23F87DC87EFC}"/>
              </a:ext>
            </a:extLst>
          </p:cNvPr>
          <p:cNvPicPr>
            <a:picLocks noChangeAspect="1"/>
          </p:cNvPicPr>
          <p:nvPr/>
        </p:nvPicPr>
        <p:blipFill>
          <a:blip r:embed="rId2"/>
          <a:stretch>
            <a:fillRect/>
          </a:stretch>
        </p:blipFill>
        <p:spPr>
          <a:xfrm>
            <a:off x="1594943" y="1706563"/>
            <a:ext cx="8939707" cy="4677885"/>
          </a:xfrm>
          <a:prstGeom prst="rect">
            <a:avLst/>
          </a:prstGeom>
        </p:spPr>
      </p:pic>
      <mc:AlternateContent xmlns:mc="http://schemas.openxmlformats.org/markup-compatibility/2006">
        <mc:Choice xmlns:p14="http://schemas.microsoft.com/office/powerpoint/2010/main" Requires="p14">
          <p:contentPart p14:bwMode="auto" r:id="rId3">
            <p14:nvContentPartPr>
              <p14:cNvPr id="80" name="Ink 79">
                <a:extLst>
                  <a:ext uri="{FF2B5EF4-FFF2-40B4-BE49-F238E27FC236}">
                    <a16:creationId xmlns:a16="http://schemas.microsoft.com/office/drawing/2014/main" id="{6E22D9DC-60A9-FE49-FD7E-C646F2EA049D}"/>
                  </a:ext>
                </a:extLst>
              </p14:cNvPr>
              <p14:cNvContentPartPr/>
              <p14:nvPr/>
            </p14:nvContentPartPr>
            <p14:xfrm>
              <a:off x="2571360" y="2229060"/>
              <a:ext cx="1560240" cy="20160"/>
            </p14:xfrm>
          </p:contentPart>
        </mc:Choice>
        <mc:Fallback>
          <p:pic>
            <p:nvPicPr>
              <p:cNvPr id="80" name="Ink 79">
                <a:extLst>
                  <a:ext uri="{FF2B5EF4-FFF2-40B4-BE49-F238E27FC236}">
                    <a16:creationId xmlns:a16="http://schemas.microsoft.com/office/drawing/2014/main" id="{6E22D9DC-60A9-FE49-FD7E-C646F2EA049D}"/>
                  </a:ext>
                </a:extLst>
              </p:cNvPr>
              <p:cNvPicPr/>
              <p:nvPr/>
            </p:nvPicPr>
            <p:blipFill>
              <a:blip r:embed="rId4"/>
              <a:stretch>
                <a:fillRect/>
              </a:stretch>
            </p:blipFill>
            <p:spPr>
              <a:xfrm>
                <a:off x="2517720" y="2121060"/>
                <a:ext cx="16678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1" name="Ink 80">
                <a:extLst>
                  <a:ext uri="{FF2B5EF4-FFF2-40B4-BE49-F238E27FC236}">
                    <a16:creationId xmlns:a16="http://schemas.microsoft.com/office/drawing/2014/main" id="{DCD46F19-739E-EAD9-68B0-1A6486EE6496}"/>
                  </a:ext>
                </a:extLst>
              </p14:cNvPr>
              <p14:cNvContentPartPr/>
              <p14:nvPr/>
            </p14:nvContentPartPr>
            <p14:xfrm>
              <a:off x="2400000" y="2493660"/>
              <a:ext cx="1693800" cy="21960"/>
            </p14:xfrm>
          </p:contentPart>
        </mc:Choice>
        <mc:Fallback>
          <p:pic>
            <p:nvPicPr>
              <p:cNvPr id="81" name="Ink 80">
                <a:extLst>
                  <a:ext uri="{FF2B5EF4-FFF2-40B4-BE49-F238E27FC236}">
                    <a16:creationId xmlns:a16="http://schemas.microsoft.com/office/drawing/2014/main" id="{DCD46F19-739E-EAD9-68B0-1A6486EE6496}"/>
                  </a:ext>
                </a:extLst>
              </p:cNvPr>
              <p:cNvPicPr/>
              <p:nvPr/>
            </p:nvPicPr>
            <p:blipFill>
              <a:blip r:embed="rId6"/>
              <a:stretch>
                <a:fillRect/>
              </a:stretch>
            </p:blipFill>
            <p:spPr>
              <a:xfrm>
                <a:off x="2346360" y="2385660"/>
                <a:ext cx="18014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2" name="Ink 81">
                <a:extLst>
                  <a:ext uri="{FF2B5EF4-FFF2-40B4-BE49-F238E27FC236}">
                    <a16:creationId xmlns:a16="http://schemas.microsoft.com/office/drawing/2014/main" id="{8D8FEE81-1449-F1AA-D95B-B6991404DB8C}"/>
                  </a:ext>
                </a:extLst>
              </p14:cNvPr>
              <p14:cNvContentPartPr/>
              <p14:nvPr/>
            </p14:nvContentPartPr>
            <p14:xfrm>
              <a:off x="4724160" y="2165700"/>
              <a:ext cx="352800" cy="63720"/>
            </p14:xfrm>
          </p:contentPart>
        </mc:Choice>
        <mc:Fallback>
          <p:pic>
            <p:nvPicPr>
              <p:cNvPr id="82" name="Ink 81">
                <a:extLst>
                  <a:ext uri="{FF2B5EF4-FFF2-40B4-BE49-F238E27FC236}">
                    <a16:creationId xmlns:a16="http://schemas.microsoft.com/office/drawing/2014/main" id="{8D8FEE81-1449-F1AA-D95B-B6991404DB8C}"/>
                  </a:ext>
                </a:extLst>
              </p:cNvPr>
              <p:cNvPicPr/>
              <p:nvPr/>
            </p:nvPicPr>
            <p:blipFill>
              <a:blip r:embed="rId8"/>
              <a:stretch>
                <a:fillRect/>
              </a:stretch>
            </p:blipFill>
            <p:spPr>
              <a:xfrm>
                <a:off x="4670520" y="2058060"/>
                <a:ext cx="4604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3" name="Ink 82">
                <a:extLst>
                  <a:ext uri="{FF2B5EF4-FFF2-40B4-BE49-F238E27FC236}">
                    <a16:creationId xmlns:a16="http://schemas.microsoft.com/office/drawing/2014/main" id="{E1F35F62-8EB5-9C29-A28E-0933FF7A216B}"/>
                  </a:ext>
                </a:extLst>
              </p14:cNvPr>
              <p14:cNvContentPartPr/>
              <p14:nvPr/>
            </p14:nvContentPartPr>
            <p14:xfrm>
              <a:off x="4742880" y="2441820"/>
              <a:ext cx="231480" cy="92160"/>
            </p14:xfrm>
          </p:contentPart>
        </mc:Choice>
        <mc:Fallback>
          <p:pic>
            <p:nvPicPr>
              <p:cNvPr id="83" name="Ink 82">
                <a:extLst>
                  <a:ext uri="{FF2B5EF4-FFF2-40B4-BE49-F238E27FC236}">
                    <a16:creationId xmlns:a16="http://schemas.microsoft.com/office/drawing/2014/main" id="{E1F35F62-8EB5-9C29-A28E-0933FF7A216B}"/>
                  </a:ext>
                </a:extLst>
              </p:cNvPr>
              <p:cNvPicPr/>
              <p:nvPr/>
            </p:nvPicPr>
            <p:blipFill>
              <a:blip r:embed="rId10"/>
              <a:stretch>
                <a:fillRect/>
              </a:stretch>
            </p:blipFill>
            <p:spPr>
              <a:xfrm>
                <a:off x="4689240" y="2334180"/>
                <a:ext cx="3391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4" name="Ink 83">
                <a:extLst>
                  <a:ext uri="{FF2B5EF4-FFF2-40B4-BE49-F238E27FC236}">
                    <a16:creationId xmlns:a16="http://schemas.microsoft.com/office/drawing/2014/main" id="{608DB314-7E3D-864A-D805-07F95BE880F8}"/>
                  </a:ext>
                </a:extLst>
              </p14:cNvPr>
              <p14:cNvContentPartPr/>
              <p14:nvPr/>
            </p14:nvContentPartPr>
            <p14:xfrm>
              <a:off x="6457920" y="2246340"/>
              <a:ext cx="398520" cy="20520"/>
            </p14:xfrm>
          </p:contentPart>
        </mc:Choice>
        <mc:Fallback>
          <p:pic>
            <p:nvPicPr>
              <p:cNvPr id="84" name="Ink 83">
                <a:extLst>
                  <a:ext uri="{FF2B5EF4-FFF2-40B4-BE49-F238E27FC236}">
                    <a16:creationId xmlns:a16="http://schemas.microsoft.com/office/drawing/2014/main" id="{608DB314-7E3D-864A-D805-07F95BE880F8}"/>
                  </a:ext>
                </a:extLst>
              </p:cNvPr>
              <p:cNvPicPr/>
              <p:nvPr/>
            </p:nvPicPr>
            <p:blipFill>
              <a:blip r:embed="rId12"/>
              <a:stretch>
                <a:fillRect/>
              </a:stretch>
            </p:blipFill>
            <p:spPr>
              <a:xfrm>
                <a:off x="6404280" y="2138340"/>
                <a:ext cx="5061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5" name="Ink 84">
                <a:extLst>
                  <a:ext uri="{FF2B5EF4-FFF2-40B4-BE49-F238E27FC236}">
                    <a16:creationId xmlns:a16="http://schemas.microsoft.com/office/drawing/2014/main" id="{E388BEB1-A722-2B97-E0BE-0C965406CC7C}"/>
                  </a:ext>
                </a:extLst>
              </p14:cNvPr>
              <p14:cNvContentPartPr/>
              <p14:nvPr/>
            </p14:nvContentPartPr>
            <p14:xfrm>
              <a:off x="6552960" y="2406180"/>
              <a:ext cx="308880" cy="51480"/>
            </p14:xfrm>
          </p:contentPart>
        </mc:Choice>
        <mc:Fallback>
          <p:pic>
            <p:nvPicPr>
              <p:cNvPr id="85" name="Ink 84">
                <a:extLst>
                  <a:ext uri="{FF2B5EF4-FFF2-40B4-BE49-F238E27FC236}">
                    <a16:creationId xmlns:a16="http://schemas.microsoft.com/office/drawing/2014/main" id="{E388BEB1-A722-2B97-E0BE-0C965406CC7C}"/>
                  </a:ext>
                </a:extLst>
              </p:cNvPr>
              <p:cNvPicPr/>
              <p:nvPr/>
            </p:nvPicPr>
            <p:blipFill>
              <a:blip r:embed="rId14"/>
              <a:stretch>
                <a:fillRect/>
              </a:stretch>
            </p:blipFill>
            <p:spPr>
              <a:xfrm>
                <a:off x="6499320" y="2298540"/>
                <a:ext cx="4165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6" name="Ink 85">
                <a:extLst>
                  <a:ext uri="{FF2B5EF4-FFF2-40B4-BE49-F238E27FC236}">
                    <a16:creationId xmlns:a16="http://schemas.microsoft.com/office/drawing/2014/main" id="{9D8734E2-DD4D-C29D-DED2-F257367D116C}"/>
                  </a:ext>
                </a:extLst>
              </p14:cNvPr>
              <p14:cNvContentPartPr/>
              <p14:nvPr/>
            </p14:nvContentPartPr>
            <p14:xfrm>
              <a:off x="8762640" y="2265780"/>
              <a:ext cx="246240" cy="20520"/>
            </p14:xfrm>
          </p:contentPart>
        </mc:Choice>
        <mc:Fallback>
          <p:pic>
            <p:nvPicPr>
              <p:cNvPr id="86" name="Ink 85">
                <a:extLst>
                  <a:ext uri="{FF2B5EF4-FFF2-40B4-BE49-F238E27FC236}">
                    <a16:creationId xmlns:a16="http://schemas.microsoft.com/office/drawing/2014/main" id="{9D8734E2-DD4D-C29D-DED2-F257367D116C}"/>
                  </a:ext>
                </a:extLst>
              </p:cNvPr>
              <p:cNvPicPr/>
              <p:nvPr/>
            </p:nvPicPr>
            <p:blipFill>
              <a:blip r:embed="rId16"/>
              <a:stretch>
                <a:fillRect/>
              </a:stretch>
            </p:blipFill>
            <p:spPr>
              <a:xfrm>
                <a:off x="8709000" y="2157780"/>
                <a:ext cx="3538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7" name="Ink 86">
                <a:extLst>
                  <a:ext uri="{FF2B5EF4-FFF2-40B4-BE49-F238E27FC236}">
                    <a16:creationId xmlns:a16="http://schemas.microsoft.com/office/drawing/2014/main" id="{91A8225D-81E5-ECFE-0D26-4BA2FFCF3DE7}"/>
                  </a:ext>
                </a:extLst>
              </p14:cNvPr>
              <p14:cNvContentPartPr/>
              <p14:nvPr/>
            </p14:nvContentPartPr>
            <p14:xfrm>
              <a:off x="8648160" y="2456580"/>
              <a:ext cx="417600" cy="39240"/>
            </p14:xfrm>
          </p:contentPart>
        </mc:Choice>
        <mc:Fallback>
          <p:pic>
            <p:nvPicPr>
              <p:cNvPr id="87" name="Ink 86">
                <a:extLst>
                  <a:ext uri="{FF2B5EF4-FFF2-40B4-BE49-F238E27FC236}">
                    <a16:creationId xmlns:a16="http://schemas.microsoft.com/office/drawing/2014/main" id="{91A8225D-81E5-ECFE-0D26-4BA2FFCF3DE7}"/>
                  </a:ext>
                </a:extLst>
              </p:cNvPr>
              <p:cNvPicPr/>
              <p:nvPr/>
            </p:nvPicPr>
            <p:blipFill>
              <a:blip r:embed="rId18"/>
              <a:stretch>
                <a:fillRect/>
              </a:stretch>
            </p:blipFill>
            <p:spPr>
              <a:xfrm>
                <a:off x="8594520" y="2348940"/>
                <a:ext cx="5252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88" name="Ink 87">
                <a:extLst>
                  <a:ext uri="{FF2B5EF4-FFF2-40B4-BE49-F238E27FC236}">
                    <a16:creationId xmlns:a16="http://schemas.microsoft.com/office/drawing/2014/main" id="{EED3E441-472F-EB19-EC30-C362C6F5AC8C}"/>
                  </a:ext>
                </a:extLst>
              </p14:cNvPr>
              <p14:cNvContentPartPr/>
              <p14:nvPr/>
            </p14:nvContentPartPr>
            <p14:xfrm>
              <a:off x="9219840" y="2190900"/>
              <a:ext cx="1123560" cy="78480"/>
            </p14:xfrm>
          </p:contentPart>
        </mc:Choice>
        <mc:Fallback>
          <p:pic>
            <p:nvPicPr>
              <p:cNvPr id="88" name="Ink 87">
                <a:extLst>
                  <a:ext uri="{FF2B5EF4-FFF2-40B4-BE49-F238E27FC236}">
                    <a16:creationId xmlns:a16="http://schemas.microsoft.com/office/drawing/2014/main" id="{EED3E441-472F-EB19-EC30-C362C6F5AC8C}"/>
                  </a:ext>
                </a:extLst>
              </p:cNvPr>
              <p:cNvPicPr/>
              <p:nvPr/>
            </p:nvPicPr>
            <p:blipFill>
              <a:blip r:embed="rId20"/>
              <a:stretch>
                <a:fillRect/>
              </a:stretch>
            </p:blipFill>
            <p:spPr>
              <a:xfrm>
                <a:off x="9166200" y="2082900"/>
                <a:ext cx="12312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9" name="Ink 88">
                <a:extLst>
                  <a:ext uri="{FF2B5EF4-FFF2-40B4-BE49-F238E27FC236}">
                    <a16:creationId xmlns:a16="http://schemas.microsoft.com/office/drawing/2014/main" id="{8D8EF8BC-FBAB-ACE1-5790-B089EB45BD09}"/>
                  </a:ext>
                </a:extLst>
              </p14:cNvPr>
              <p14:cNvContentPartPr/>
              <p14:nvPr/>
            </p14:nvContentPartPr>
            <p14:xfrm>
              <a:off x="9201120" y="2377740"/>
              <a:ext cx="1063800" cy="137520"/>
            </p14:xfrm>
          </p:contentPart>
        </mc:Choice>
        <mc:Fallback>
          <p:pic>
            <p:nvPicPr>
              <p:cNvPr id="89" name="Ink 88">
                <a:extLst>
                  <a:ext uri="{FF2B5EF4-FFF2-40B4-BE49-F238E27FC236}">
                    <a16:creationId xmlns:a16="http://schemas.microsoft.com/office/drawing/2014/main" id="{8D8EF8BC-FBAB-ACE1-5790-B089EB45BD09}"/>
                  </a:ext>
                </a:extLst>
              </p:cNvPr>
              <p:cNvPicPr/>
              <p:nvPr/>
            </p:nvPicPr>
            <p:blipFill>
              <a:blip r:embed="rId22"/>
              <a:stretch>
                <a:fillRect/>
              </a:stretch>
            </p:blipFill>
            <p:spPr>
              <a:xfrm>
                <a:off x="9147480" y="2270100"/>
                <a:ext cx="11714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0" name="Ink 89">
                <a:extLst>
                  <a:ext uri="{FF2B5EF4-FFF2-40B4-BE49-F238E27FC236}">
                    <a16:creationId xmlns:a16="http://schemas.microsoft.com/office/drawing/2014/main" id="{3A96F024-3A1A-EB2D-60C5-7F40371E998E}"/>
                  </a:ext>
                </a:extLst>
              </p14:cNvPr>
              <p14:cNvContentPartPr/>
              <p14:nvPr/>
            </p14:nvContentPartPr>
            <p14:xfrm>
              <a:off x="9296160" y="2454780"/>
              <a:ext cx="398160" cy="41040"/>
            </p14:xfrm>
          </p:contentPart>
        </mc:Choice>
        <mc:Fallback>
          <p:pic>
            <p:nvPicPr>
              <p:cNvPr id="90" name="Ink 89">
                <a:extLst>
                  <a:ext uri="{FF2B5EF4-FFF2-40B4-BE49-F238E27FC236}">
                    <a16:creationId xmlns:a16="http://schemas.microsoft.com/office/drawing/2014/main" id="{3A96F024-3A1A-EB2D-60C5-7F40371E998E}"/>
                  </a:ext>
                </a:extLst>
              </p:cNvPr>
              <p:cNvPicPr/>
              <p:nvPr/>
            </p:nvPicPr>
            <p:blipFill>
              <a:blip r:embed="rId24"/>
              <a:stretch>
                <a:fillRect/>
              </a:stretch>
            </p:blipFill>
            <p:spPr>
              <a:xfrm>
                <a:off x="9242520" y="2346780"/>
                <a:ext cx="5058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93" name="Ink 92">
                <a:extLst>
                  <a:ext uri="{FF2B5EF4-FFF2-40B4-BE49-F238E27FC236}">
                    <a16:creationId xmlns:a16="http://schemas.microsoft.com/office/drawing/2014/main" id="{8F469875-F1D1-20F6-875F-CB2F5C988DCD}"/>
                  </a:ext>
                </a:extLst>
              </p14:cNvPr>
              <p14:cNvContentPartPr/>
              <p14:nvPr/>
            </p14:nvContentPartPr>
            <p14:xfrm>
              <a:off x="2628960" y="2721540"/>
              <a:ext cx="1495440" cy="100080"/>
            </p14:xfrm>
          </p:contentPart>
        </mc:Choice>
        <mc:Fallback>
          <p:pic>
            <p:nvPicPr>
              <p:cNvPr id="93" name="Ink 92">
                <a:extLst>
                  <a:ext uri="{FF2B5EF4-FFF2-40B4-BE49-F238E27FC236}">
                    <a16:creationId xmlns:a16="http://schemas.microsoft.com/office/drawing/2014/main" id="{8F469875-F1D1-20F6-875F-CB2F5C988DCD}"/>
                  </a:ext>
                </a:extLst>
              </p:cNvPr>
              <p:cNvPicPr/>
              <p:nvPr/>
            </p:nvPicPr>
            <p:blipFill>
              <a:blip r:embed="rId26"/>
              <a:stretch>
                <a:fillRect/>
              </a:stretch>
            </p:blipFill>
            <p:spPr>
              <a:xfrm>
                <a:off x="2575320" y="2613900"/>
                <a:ext cx="16030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4" name="Ink 93">
                <a:extLst>
                  <a:ext uri="{FF2B5EF4-FFF2-40B4-BE49-F238E27FC236}">
                    <a16:creationId xmlns:a16="http://schemas.microsoft.com/office/drawing/2014/main" id="{AB3550EE-E701-4A1A-864C-4232B073EEAA}"/>
                  </a:ext>
                </a:extLst>
              </p14:cNvPr>
              <p14:cNvContentPartPr/>
              <p14:nvPr/>
            </p14:nvContentPartPr>
            <p14:xfrm>
              <a:off x="4667280" y="2819460"/>
              <a:ext cx="226440" cy="19800"/>
            </p14:xfrm>
          </p:contentPart>
        </mc:Choice>
        <mc:Fallback>
          <p:pic>
            <p:nvPicPr>
              <p:cNvPr id="94" name="Ink 93">
                <a:extLst>
                  <a:ext uri="{FF2B5EF4-FFF2-40B4-BE49-F238E27FC236}">
                    <a16:creationId xmlns:a16="http://schemas.microsoft.com/office/drawing/2014/main" id="{AB3550EE-E701-4A1A-864C-4232B073EEAA}"/>
                  </a:ext>
                </a:extLst>
              </p:cNvPr>
              <p:cNvPicPr/>
              <p:nvPr/>
            </p:nvPicPr>
            <p:blipFill>
              <a:blip r:embed="rId28"/>
              <a:stretch>
                <a:fillRect/>
              </a:stretch>
            </p:blipFill>
            <p:spPr>
              <a:xfrm>
                <a:off x="4613640" y="2711460"/>
                <a:ext cx="3340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5" name="Ink 94">
                <a:extLst>
                  <a:ext uri="{FF2B5EF4-FFF2-40B4-BE49-F238E27FC236}">
                    <a16:creationId xmlns:a16="http://schemas.microsoft.com/office/drawing/2014/main" id="{27CCCB64-D7C8-63EA-824D-07E21C4BCAAE}"/>
                  </a:ext>
                </a:extLst>
              </p14:cNvPr>
              <p14:cNvContentPartPr/>
              <p14:nvPr/>
            </p14:nvContentPartPr>
            <p14:xfrm>
              <a:off x="6552960" y="2781300"/>
              <a:ext cx="169560" cy="360"/>
            </p14:xfrm>
          </p:contentPart>
        </mc:Choice>
        <mc:Fallback>
          <p:pic>
            <p:nvPicPr>
              <p:cNvPr id="95" name="Ink 94">
                <a:extLst>
                  <a:ext uri="{FF2B5EF4-FFF2-40B4-BE49-F238E27FC236}">
                    <a16:creationId xmlns:a16="http://schemas.microsoft.com/office/drawing/2014/main" id="{27CCCB64-D7C8-63EA-824D-07E21C4BCAAE}"/>
                  </a:ext>
                </a:extLst>
              </p:cNvPr>
              <p:cNvPicPr/>
              <p:nvPr/>
            </p:nvPicPr>
            <p:blipFill>
              <a:blip r:embed="rId30"/>
              <a:stretch>
                <a:fillRect/>
              </a:stretch>
            </p:blipFill>
            <p:spPr>
              <a:xfrm>
                <a:off x="6499320" y="2673300"/>
                <a:ext cx="277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6" name="Ink 95">
                <a:extLst>
                  <a:ext uri="{FF2B5EF4-FFF2-40B4-BE49-F238E27FC236}">
                    <a16:creationId xmlns:a16="http://schemas.microsoft.com/office/drawing/2014/main" id="{C70E359E-DAE5-D563-BC8D-B7C368D9D2B7}"/>
                  </a:ext>
                </a:extLst>
              </p14:cNvPr>
              <p14:cNvContentPartPr/>
              <p14:nvPr/>
            </p14:nvContentPartPr>
            <p14:xfrm>
              <a:off x="8534400" y="2761860"/>
              <a:ext cx="378720" cy="38880"/>
            </p14:xfrm>
          </p:contentPart>
        </mc:Choice>
        <mc:Fallback>
          <p:pic>
            <p:nvPicPr>
              <p:cNvPr id="96" name="Ink 95">
                <a:extLst>
                  <a:ext uri="{FF2B5EF4-FFF2-40B4-BE49-F238E27FC236}">
                    <a16:creationId xmlns:a16="http://schemas.microsoft.com/office/drawing/2014/main" id="{C70E359E-DAE5-D563-BC8D-B7C368D9D2B7}"/>
                  </a:ext>
                </a:extLst>
              </p:cNvPr>
              <p:cNvPicPr/>
              <p:nvPr/>
            </p:nvPicPr>
            <p:blipFill>
              <a:blip r:embed="rId32"/>
              <a:stretch>
                <a:fillRect/>
              </a:stretch>
            </p:blipFill>
            <p:spPr>
              <a:xfrm>
                <a:off x="8480760" y="2653860"/>
                <a:ext cx="4863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97" name="Ink 96">
                <a:extLst>
                  <a:ext uri="{FF2B5EF4-FFF2-40B4-BE49-F238E27FC236}">
                    <a16:creationId xmlns:a16="http://schemas.microsoft.com/office/drawing/2014/main" id="{BF4F83A8-C924-0103-69EC-C831E578BB33}"/>
                  </a:ext>
                </a:extLst>
              </p14:cNvPr>
              <p14:cNvContentPartPr/>
              <p14:nvPr/>
            </p14:nvContentPartPr>
            <p14:xfrm>
              <a:off x="9201120" y="2722620"/>
              <a:ext cx="1068840" cy="78480"/>
            </p14:xfrm>
          </p:contentPart>
        </mc:Choice>
        <mc:Fallback>
          <p:pic>
            <p:nvPicPr>
              <p:cNvPr id="97" name="Ink 96">
                <a:extLst>
                  <a:ext uri="{FF2B5EF4-FFF2-40B4-BE49-F238E27FC236}">
                    <a16:creationId xmlns:a16="http://schemas.microsoft.com/office/drawing/2014/main" id="{BF4F83A8-C924-0103-69EC-C831E578BB33}"/>
                  </a:ext>
                </a:extLst>
              </p:cNvPr>
              <p:cNvPicPr/>
              <p:nvPr/>
            </p:nvPicPr>
            <p:blipFill>
              <a:blip r:embed="rId34"/>
              <a:stretch>
                <a:fillRect/>
              </a:stretch>
            </p:blipFill>
            <p:spPr>
              <a:xfrm>
                <a:off x="9147480" y="2614980"/>
                <a:ext cx="117648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8" name="Ink 97">
                <a:extLst>
                  <a:ext uri="{FF2B5EF4-FFF2-40B4-BE49-F238E27FC236}">
                    <a16:creationId xmlns:a16="http://schemas.microsoft.com/office/drawing/2014/main" id="{EB658203-A0DA-EC0B-FD55-7BA925BBBDF9}"/>
                  </a:ext>
                </a:extLst>
              </p14:cNvPr>
              <p14:cNvContentPartPr/>
              <p14:nvPr/>
            </p14:nvContentPartPr>
            <p14:xfrm>
              <a:off x="2361840" y="3867060"/>
              <a:ext cx="1853640" cy="39600"/>
            </p14:xfrm>
          </p:contentPart>
        </mc:Choice>
        <mc:Fallback>
          <p:pic>
            <p:nvPicPr>
              <p:cNvPr id="98" name="Ink 97">
                <a:extLst>
                  <a:ext uri="{FF2B5EF4-FFF2-40B4-BE49-F238E27FC236}">
                    <a16:creationId xmlns:a16="http://schemas.microsoft.com/office/drawing/2014/main" id="{EB658203-A0DA-EC0B-FD55-7BA925BBBDF9}"/>
                  </a:ext>
                </a:extLst>
              </p:cNvPr>
              <p:cNvPicPr/>
              <p:nvPr/>
            </p:nvPicPr>
            <p:blipFill>
              <a:blip r:embed="rId36"/>
              <a:stretch>
                <a:fillRect/>
              </a:stretch>
            </p:blipFill>
            <p:spPr>
              <a:xfrm>
                <a:off x="2308200" y="3759060"/>
                <a:ext cx="19612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99" name="Ink 98">
                <a:extLst>
                  <a:ext uri="{FF2B5EF4-FFF2-40B4-BE49-F238E27FC236}">
                    <a16:creationId xmlns:a16="http://schemas.microsoft.com/office/drawing/2014/main" id="{5BD6C200-E4B6-0C8E-4A3A-DA7C483CFCA1}"/>
                  </a:ext>
                </a:extLst>
              </p14:cNvPr>
              <p14:cNvContentPartPr/>
              <p14:nvPr/>
            </p14:nvContentPartPr>
            <p14:xfrm>
              <a:off x="4552800" y="3865980"/>
              <a:ext cx="455400" cy="40680"/>
            </p14:xfrm>
          </p:contentPart>
        </mc:Choice>
        <mc:Fallback>
          <p:pic>
            <p:nvPicPr>
              <p:cNvPr id="99" name="Ink 98">
                <a:extLst>
                  <a:ext uri="{FF2B5EF4-FFF2-40B4-BE49-F238E27FC236}">
                    <a16:creationId xmlns:a16="http://schemas.microsoft.com/office/drawing/2014/main" id="{5BD6C200-E4B6-0C8E-4A3A-DA7C483CFCA1}"/>
                  </a:ext>
                </a:extLst>
              </p:cNvPr>
              <p:cNvPicPr/>
              <p:nvPr/>
            </p:nvPicPr>
            <p:blipFill>
              <a:blip r:embed="rId38"/>
              <a:stretch>
                <a:fillRect/>
              </a:stretch>
            </p:blipFill>
            <p:spPr>
              <a:xfrm>
                <a:off x="4499160" y="3758340"/>
                <a:ext cx="563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0" name="Ink 99">
                <a:extLst>
                  <a:ext uri="{FF2B5EF4-FFF2-40B4-BE49-F238E27FC236}">
                    <a16:creationId xmlns:a16="http://schemas.microsoft.com/office/drawing/2014/main" id="{2C520A4D-6187-2290-1966-E328218A280D}"/>
                  </a:ext>
                </a:extLst>
              </p14:cNvPr>
              <p14:cNvContentPartPr/>
              <p14:nvPr/>
            </p14:nvContentPartPr>
            <p14:xfrm>
              <a:off x="6609840" y="3810180"/>
              <a:ext cx="245520" cy="19800"/>
            </p14:xfrm>
          </p:contentPart>
        </mc:Choice>
        <mc:Fallback>
          <p:pic>
            <p:nvPicPr>
              <p:cNvPr id="100" name="Ink 99">
                <a:extLst>
                  <a:ext uri="{FF2B5EF4-FFF2-40B4-BE49-F238E27FC236}">
                    <a16:creationId xmlns:a16="http://schemas.microsoft.com/office/drawing/2014/main" id="{2C520A4D-6187-2290-1966-E328218A280D}"/>
                  </a:ext>
                </a:extLst>
              </p:cNvPr>
              <p:cNvPicPr/>
              <p:nvPr/>
            </p:nvPicPr>
            <p:blipFill>
              <a:blip r:embed="rId40"/>
              <a:stretch>
                <a:fillRect/>
              </a:stretch>
            </p:blipFill>
            <p:spPr>
              <a:xfrm>
                <a:off x="6556200" y="3702180"/>
                <a:ext cx="3531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2" name="Ink 101">
                <a:extLst>
                  <a:ext uri="{FF2B5EF4-FFF2-40B4-BE49-F238E27FC236}">
                    <a16:creationId xmlns:a16="http://schemas.microsoft.com/office/drawing/2014/main" id="{01CDA79F-00C0-E87E-ABED-B9091D085E78}"/>
                  </a:ext>
                </a:extLst>
              </p14:cNvPr>
              <p14:cNvContentPartPr/>
              <p14:nvPr/>
            </p14:nvContentPartPr>
            <p14:xfrm>
              <a:off x="8572560" y="3809460"/>
              <a:ext cx="360000" cy="20520"/>
            </p14:xfrm>
          </p:contentPart>
        </mc:Choice>
        <mc:Fallback>
          <p:pic>
            <p:nvPicPr>
              <p:cNvPr id="102" name="Ink 101">
                <a:extLst>
                  <a:ext uri="{FF2B5EF4-FFF2-40B4-BE49-F238E27FC236}">
                    <a16:creationId xmlns:a16="http://schemas.microsoft.com/office/drawing/2014/main" id="{01CDA79F-00C0-E87E-ABED-B9091D085E78}"/>
                  </a:ext>
                </a:extLst>
              </p:cNvPr>
              <p:cNvPicPr/>
              <p:nvPr/>
            </p:nvPicPr>
            <p:blipFill>
              <a:blip r:embed="rId42"/>
              <a:stretch>
                <a:fillRect/>
              </a:stretch>
            </p:blipFill>
            <p:spPr>
              <a:xfrm>
                <a:off x="8518920" y="3701820"/>
                <a:ext cx="4676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3" name="Ink 102">
                <a:extLst>
                  <a:ext uri="{FF2B5EF4-FFF2-40B4-BE49-F238E27FC236}">
                    <a16:creationId xmlns:a16="http://schemas.microsoft.com/office/drawing/2014/main" id="{87AFF4E1-AC93-897B-5CF8-8FDCABA331B1}"/>
                  </a:ext>
                </a:extLst>
              </p14:cNvPr>
              <p14:cNvContentPartPr/>
              <p14:nvPr/>
            </p14:nvContentPartPr>
            <p14:xfrm>
              <a:off x="9201120" y="3846180"/>
              <a:ext cx="1159920" cy="59760"/>
            </p14:xfrm>
          </p:contentPart>
        </mc:Choice>
        <mc:Fallback>
          <p:pic>
            <p:nvPicPr>
              <p:cNvPr id="103" name="Ink 102">
                <a:extLst>
                  <a:ext uri="{FF2B5EF4-FFF2-40B4-BE49-F238E27FC236}">
                    <a16:creationId xmlns:a16="http://schemas.microsoft.com/office/drawing/2014/main" id="{87AFF4E1-AC93-897B-5CF8-8FDCABA331B1}"/>
                  </a:ext>
                </a:extLst>
              </p:cNvPr>
              <p:cNvPicPr/>
              <p:nvPr/>
            </p:nvPicPr>
            <p:blipFill>
              <a:blip r:embed="rId44"/>
              <a:stretch>
                <a:fillRect/>
              </a:stretch>
            </p:blipFill>
            <p:spPr>
              <a:xfrm>
                <a:off x="9147480" y="3738540"/>
                <a:ext cx="12675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4" name="Ink 103">
                <a:extLst>
                  <a:ext uri="{FF2B5EF4-FFF2-40B4-BE49-F238E27FC236}">
                    <a16:creationId xmlns:a16="http://schemas.microsoft.com/office/drawing/2014/main" id="{738F39F5-0D81-A761-0E74-387CAEAAE08E}"/>
                  </a:ext>
                </a:extLst>
              </p14:cNvPr>
              <p14:cNvContentPartPr/>
              <p14:nvPr/>
            </p14:nvContentPartPr>
            <p14:xfrm>
              <a:off x="7028880" y="1960860"/>
              <a:ext cx="1904040" cy="59400"/>
            </p14:xfrm>
          </p:contentPart>
        </mc:Choice>
        <mc:Fallback>
          <p:pic>
            <p:nvPicPr>
              <p:cNvPr id="104" name="Ink 103">
                <a:extLst>
                  <a:ext uri="{FF2B5EF4-FFF2-40B4-BE49-F238E27FC236}">
                    <a16:creationId xmlns:a16="http://schemas.microsoft.com/office/drawing/2014/main" id="{738F39F5-0D81-A761-0E74-387CAEAAE08E}"/>
                  </a:ext>
                </a:extLst>
              </p:cNvPr>
              <p:cNvPicPr/>
              <p:nvPr/>
            </p:nvPicPr>
            <p:blipFill>
              <a:blip r:embed="rId46"/>
              <a:stretch>
                <a:fillRect/>
              </a:stretch>
            </p:blipFill>
            <p:spPr>
              <a:xfrm>
                <a:off x="6975240" y="1853220"/>
                <a:ext cx="20116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5" name="Ink 104">
                <a:extLst>
                  <a:ext uri="{FF2B5EF4-FFF2-40B4-BE49-F238E27FC236}">
                    <a16:creationId xmlns:a16="http://schemas.microsoft.com/office/drawing/2014/main" id="{D81468A7-CA4D-8FFE-187A-83B23B8FB728}"/>
                  </a:ext>
                </a:extLst>
              </p14:cNvPr>
              <p14:cNvContentPartPr/>
              <p14:nvPr/>
            </p14:nvContentPartPr>
            <p14:xfrm>
              <a:off x="5028720" y="1935660"/>
              <a:ext cx="1705680" cy="47880"/>
            </p14:xfrm>
          </p:contentPart>
        </mc:Choice>
        <mc:Fallback>
          <p:pic>
            <p:nvPicPr>
              <p:cNvPr id="105" name="Ink 104">
                <a:extLst>
                  <a:ext uri="{FF2B5EF4-FFF2-40B4-BE49-F238E27FC236}">
                    <a16:creationId xmlns:a16="http://schemas.microsoft.com/office/drawing/2014/main" id="{D81468A7-CA4D-8FFE-187A-83B23B8FB728}"/>
                  </a:ext>
                </a:extLst>
              </p:cNvPr>
              <p:cNvPicPr/>
              <p:nvPr/>
            </p:nvPicPr>
            <p:blipFill>
              <a:blip r:embed="rId48"/>
              <a:stretch>
                <a:fillRect/>
              </a:stretch>
            </p:blipFill>
            <p:spPr>
              <a:xfrm>
                <a:off x="4975080" y="1827660"/>
                <a:ext cx="1813320" cy="263520"/>
              </a:xfrm>
              <a:prstGeom prst="rect">
                <a:avLst/>
              </a:prstGeom>
            </p:spPr>
          </p:pic>
        </mc:Fallback>
      </mc:AlternateContent>
    </p:spTree>
    <p:extLst>
      <p:ext uri="{BB962C8B-B14F-4D97-AF65-F5344CB8AC3E}">
        <p14:creationId xmlns:p14="http://schemas.microsoft.com/office/powerpoint/2010/main" val="33962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7/26/2023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26" name="TextBox 25">
            <a:extLst>
              <a:ext uri="{FF2B5EF4-FFF2-40B4-BE49-F238E27FC236}">
                <a16:creationId xmlns:a16="http://schemas.microsoft.com/office/drawing/2014/main" id="{EEC5B246-B11F-828F-4905-9EE45B83D26F}"/>
              </a:ext>
            </a:extLst>
          </p:cNvPr>
          <p:cNvSpPr txBox="1"/>
          <p:nvPr/>
        </p:nvSpPr>
        <p:spPr>
          <a:xfrm>
            <a:off x="1171575" y="995392"/>
            <a:ext cx="9848850" cy="4524315"/>
          </a:xfrm>
          <a:prstGeom prst="rect">
            <a:avLst/>
          </a:prstGeom>
          <a:noFill/>
        </p:spPr>
        <p:txBody>
          <a:bodyPr wrap="square" rtlCol="0">
            <a:spAutoFit/>
          </a:bodyPr>
          <a:lstStyle/>
          <a:p>
            <a:r>
              <a:rPr lang="en-US" sz="2400" dirty="0"/>
              <a:t>In the previous slide, the two lowest costing homes are opposite types of each other. Both have a month’s long minimum stay and are fairly the same price. Private Room is $45 whereas the Entire Home option is $50. The only difference is the number of reviews and when the last review was received.</a:t>
            </a:r>
          </a:p>
          <a:p>
            <a:r>
              <a:rPr lang="en-US" sz="2400" dirty="0"/>
              <a:t>	- The Private room has a mere 3 reviews with the last one being over 2 years ago</a:t>
            </a:r>
          </a:p>
          <a:p>
            <a:r>
              <a:rPr lang="en-US" sz="2400" dirty="0"/>
              <a:t>	- The Entire Home/Apt has 23 reviews with the last one being only 7 months ago.</a:t>
            </a:r>
          </a:p>
          <a:p>
            <a:r>
              <a:rPr lang="en-US" sz="2400" dirty="0"/>
              <a:t>The significance in this is that it seems entire homes/</a:t>
            </a:r>
            <a:r>
              <a:rPr lang="en-US" sz="2400" dirty="0" err="1"/>
              <a:t>apts</a:t>
            </a:r>
            <a:r>
              <a:rPr lang="en-US" sz="2400" dirty="0"/>
              <a:t> do better for long term stays whereas customers will prefer a more affordable for when it comes to quick trips.</a:t>
            </a:r>
          </a:p>
        </p:txBody>
      </p:sp>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dirty="0"/>
              <a:t>In conclusion, based on number of reviews and minimum number of nights, it can be seen which room type is favored. Findings show that popularity of home varies mostly on the time that will be spent in the home. For shorter stays, </a:t>
            </a:r>
            <a:r>
              <a:rPr lang="en-US" dirty="0">
                <a:solidFill>
                  <a:schemeClr val="tx1"/>
                </a:solidFill>
              </a:rPr>
              <a:t>private rooms </a:t>
            </a:r>
            <a:r>
              <a:rPr lang="en-US" dirty="0"/>
              <a:t>will be the ones that are likely booked with the exception of entire homes being booked by mostly larger groups. The average price for a private room and entire home will more than likely drop from the current $85 and $322 to approximately $65 and $120 respectively in order for it to get booked.</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7/26/2023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20fe5f67-502f-4e2c-b4ec-0ebc3d0dc475" xsi:nil="true"/>
    <_activity xmlns="20fe5f67-502f-4e2c-b4ec-0ebc3d0dc47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217A89CD188BF49997C2EC13B05C011" ma:contentTypeVersion="8" ma:contentTypeDescription="Create a new document." ma:contentTypeScope="" ma:versionID="e6e999346420892e19f14c014b34a27c">
  <xsd:schema xmlns:xsd="http://www.w3.org/2001/XMLSchema" xmlns:xs="http://www.w3.org/2001/XMLSchema" xmlns:p="http://schemas.microsoft.com/office/2006/metadata/properties" xmlns:ns3="20fe5f67-502f-4e2c-b4ec-0ebc3d0dc475" xmlns:ns4="db2e358f-09e9-40bf-ac7c-ff616f1b87b9" targetNamespace="http://schemas.microsoft.com/office/2006/metadata/properties" ma:root="true" ma:fieldsID="b22abcea7fb4f8d8c2d5a849f4b9d9f6" ns3:_="" ns4:_="">
    <xsd:import namespace="20fe5f67-502f-4e2c-b4ec-0ebc3d0dc475"/>
    <xsd:import namespace="db2e358f-09e9-40bf-ac7c-ff616f1b87b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fe5f67-502f-4e2c-b4ec-0ebc3d0dc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2e358f-09e9-40bf-ac7c-ff616f1b87b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20fe5f67-502f-4e2c-b4ec-0ebc3d0dc475"/>
    <ds:schemaRef ds:uri="http://purl.org/dc/elements/1.1/"/>
    <ds:schemaRef ds:uri="http://schemas.microsoft.com/office/2006/documentManagement/types"/>
    <ds:schemaRef ds:uri="http://schemas.openxmlformats.org/package/2006/metadata/core-properties"/>
    <ds:schemaRef ds:uri="db2e358f-09e9-40bf-ac7c-ff616f1b87b9"/>
  </ds:schemaRefs>
</ds:datastoreItem>
</file>

<file path=customXml/itemProps3.xml><?xml version="1.0" encoding="utf-8"?>
<ds:datastoreItem xmlns:ds="http://schemas.openxmlformats.org/officeDocument/2006/customXml" ds:itemID="{BFBCC089-FFF7-4C83-BE43-1695DAF831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fe5f67-502f-4e2c-b4ec-0ebc3d0dc475"/>
    <ds:schemaRef ds:uri="db2e358f-09e9-40bf-ac7c-ff616f1b87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{6EA667C6-41A9-4263-ADA9-4B704C2A5AA6}tf45331398_win32</Template>
  <TotalTime>88</TotalTime>
  <Words>554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Rental Home Hunters</vt:lpstr>
      <vt:lpstr>Project Objectives</vt:lpstr>
      <vt:lpstr>What is it? </vt:lpstr>
      <vt:lpstr>Rooms by Price</vt:lpstr>
      <vt:lpstr>PowerPoint Presentation</vt:lpstr>
      <vt:lpstr>Comparisons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Home Hunters</dc:title>
  <dc:creator>Olisa Nwora</dc:creator>
  <cp:lastModifiedBy>Nwora, Olisa O</cp:lastModifiedBy>
  <cp:revision>2</cp:revision>
  <dcterms:created xsi:type="dcterms:W3CDTF">2023-07-27T00:13:46Z</dcterms:created>
  <dcterms:modified xsi:type="dcterms:W3CDTF">2023-07-27T01:42:42Z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0x010100C217A89CD188BF49997C2EC13B05C011</vt:lpwstr>
  </property>
</Properties>
</file>