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16"/>
  </p:notesMasterIdLst>
  <p:sldIdLst>
    <p:sldId id="260" r:id="rId5"/>
    <p:sldId id="257" r:id="rId6"/>
    <p:sldId id="268" r:id="rId7"/>
    <p:sldId id="262" r:id="rId8"/>
    <p:sldId id="264" r:id="rId9"/>
    <p:sldId id="269" r:id="rId10"/>
    <p:sldId id="261" r:id="rId11"/>
    <p:sldId id="265" r:id="rId12"/>
    <p:sldId id="266" r:id="rId13"/>
    <p:sldId id="267" r:id="rId14"/>
    <p:sldId id="263"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50" d="100"/>
          <a:sy n="50" d="100"/>
        </p:scale>
        <p:origin x="60" y="804"/>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043E98D-95F1-42CF-B8B5-B4469FAC88C0}" type="doc">
      <dgm:prSet loTypeId="urn:microsoft.com/office/officeart/2005/8/layout/list1" loCatId="list" qsTypeId="urn:microsoft.com/office/officeart/2005/8/quickstyle/simple4" qsCatId="simple" csTypeId="urn:microsoft.com/office/officeart/2005/8/colors/colorful1" csCatId="colorful"/>
      <dgm:spPr/>
      <dgm:t>
        <a:bodyPr/>
        <a:lstStyle/>
        <a:p>
          <a:endParaRPr lang="en-US"/>
        </a:p>
      </dgm:t>
    </dgm:pt>
    <dgm:pt modelId="{69D8B135-3972-49F4-A830-2697D9AEFDEA}">
      <dgm:prSet/>
      <dgm:spPr/>
      <dgm:t>
        <a:bodyPr/>
        <a:lstStyle/>
        <a:p>
          <a:r>
            <a:rPr lang="en-US"/>
            <a:t>Develop</a:t>
          </a:r>
        </a:p>
      </dgm:t>
    </dgm:pt>
    <dgm:pt modelId="{79BC1F17-40CB-444F-958A-B7FDD305ECEE}" type="parTrans" cxnId="{399E51F8-5C0E-45E0-A86A-F6F024BF804C}">
      <dgm:prSet/>
      <dgm:spPr/>
      <dgm:t>
        <a:bodyPr/>
        <a:lstStyle/>
        <a:p>
          <a:endParaRPr lang="en-US"/>
        </a:p>
      </dgm:t>
    </dgm:pt>
    <dgm:pt modelId="{68888D55-C768-43B5-B003-D64B0393293D}" type="sibTrans" cxnId="{399E51F8-5C0E-45E0-A86A-F6F024BF804C}">
      <dgm:prSet/>
      <dgm:spPr/>
      <dgm:t>
        <a:bodyPr/>
        <a:lstStyle/>
        <a:p>
          <a:endParaRPr lang="en-US"/>
        </a:p>
      </dgm:t>
    </dgm:pt>
    <dgm:pt modelId="{D4A77CF8-2F94-4F22-8D21-FCD291D48CD8}">
      <dgm:prSet/>
      <dgm:spPr/>
      <dgm:t>
        <a:bodyPr/>
        <a:lstStyle/>
        <a:p>
          <a:r>
            <a:rPr lang="en-US"/>
            <a:t>Develop an advanced fraud detection system using machine learning.</a:t>
          </a:r>
        </a:p>
      </dgm:t>
    </dgm:pt>
    <dgm:pt modelId="{10F318EB-A11F-4DD0-9271-BA3ED5567917}" type="parTrans" cxnId="{1D8FD5D7-C2AF-4BF0-B134-CB8BA00AED15}">
      <dgm:prSet/>
      <dgm:spPr/>
      <dgm:t>
        <a:bodyPr/>
        <a:lstStyle/>
        <a:p>
          <a:endParaRPr lang="en-US"/>
        </a:p>
      </dgm:t>
    </dgm:pt>
    <dgm:pt modelId="{1AC22708-7BD8-4E27-BD9C-4F0F89FEFE81}" type="sibTrans" cxnId="{1D8FD5D7-C2AF-4BF0-B134-CB8BA00AED15}">
      <dgm:prSet/>
      <dgm:spPr/>
      <dgm:t>
        <a:bodyPr/>
        <a:lstStyle/>
        <a:p>
          <a:endParaRPr lang="en-US"/>
        </a:p>
      </dgm:t>
    </dgm:pt>
    <dgm:pt modelId="{EF38B3E7-4EEF-4D85-8AA2-0DF335831257}">
      <dgm:prSet/>
      <dgm:spPr/>
      <dgm:t>
        <a:bodyPr/>
        <a:lstStyle/>
        <a:p>
          <a:r>
            <a:rPr lang="en-US"/>
            <a:t>Identify transactions that exhibit unusual patterns and potential fraud using the system.</a:t>
          </a:r>
        </a:p>
      </dgm:t>
    </dgm:pt>
    <dgm:pt modelId="{D8B72AB1-9D3C-46D0-84FF-52BCEE737F4D}" type="parTrans" cxnId="{BCF9390E-3547-4E54-BD90-0AD8FE75EC64}">
      <dgm:prSet/>
      <dgm:spPr/>
      <dgm:t>
        <a:bodyPr/>
        <a:lstStyle/>
        <a:p>
          <a:endParaRPr lang="en-US"/>
        </a:p>
      </dgm:t>
    </dgm:pt>
    <dgm:pt modelId="{783AAB6C-D69C-4861-AF66-9B6DEB7AC139}" type="sibTrans" cxnId="{BCF9390E-3547-4E54-BD90-0AD8FE75EC64}">
      <dgm:prSet/>
      <dgm:spPr/>
      <dgm:t>
        <a:bodyPr/>
        <a:lstStyle/>
        <a:p>
          <a:endParaRPr lang="en-US"/>
        </a:p>
      </dgm:t>
    </dgm:pt>
    <dgm:pt modelId="{A2FE9807-1E6D-44E6-AEFE-097C3DDDA297}">
      <dgm:prSet/>
      <dgm:spPr/>
      <dgm:t>
        <a:bodyPr/>
        <a:lstStyle/>
        <a:p>
          <a:r>
            <a:rPr lang="en-US"/>
            <a:t>Ensure the solution's capability to manage substantial data volumes effectively.</a:t>
          </a:r>
        </a:p>
      </dgm:t>
    </dgm:pt>
    <dgm:pt modelId="{E35E7C59-6093-46F6-BE50-84BB02B5068E}" type="parTrans" cxnId="{D63387B2-F1C3-49EB-9F14-56A5AE9658C5}">
      <dgm:prSet/>
      <dgm:spPr/>
      <dgm:t>
        <a:bodyPr/>
        <a:lstStyle/>
        <a:p>
          <a:endParaRPr lang="en-US"/>
        </a:p>
      </dgm:t>
    </dgm:pt>
    <dgm:pt modelId="{DB651399-51DA-45D6-B2C1-C723C1B0F949}" type="sibTrans" cxnId="{D63387B2-F1C3-49EB-9F14-56A5AE9658C5}">
      <dgm:prSet/>
      <dgm:spPr/>
      <dgm:t>
        <a:bodyPr/>
        <a:lstStyle/>
        <a:p>
          <a:endParaRPr lang="en-US"/>
        </a:p>
      </dgm:t>
    </dgm:pt>
    <dgm:pt modelId="{8BDA750A-EAE1-4DA9-853A-954B3F5EE740}">
      <dgm:prSet/>
      <dgm:spPr/>
      <dgm:t>
        <a:bodyPr/>
        <a:lstStyle/>
        <a:p>
          <a:r>
            <a:rPr lang="en-US"/>
            <a:t>Provide</a:t>
          </a:r>
        </a:p>
      </dgm:t>
    </dgm:pt>
    <dgm:pt modelId="{29862238-36DD-47AF-B798-A426CBFFF7D6}" type="parTrans" cxnId="{F966537C-EF19-4CBC-8FDA-DF4E64C61414}">
      <dgm:prSet/>
      <dgm:spPr/>
      <dgm:t>
        <a:bodyPr/>
        <a:lstStyle/>
        <a:p>
          <a:endParaRPr lang="en-US"/>
        </a:p>
      </dgm:t>
    </dgm:pt>
    <dgm:pt modelId="{4B5384F4-1DED-40D9-8E7D-1ADEB86C9658}" type="sibTrans" cxnId="{F966537C-EF19-4CBC-8FDA-DF4E64C61414}">
      <dgm:prSet/>
      <dgm:spPr/>
      <dgm:t>
        <a:bodyPr/>
        <a:lstStyle/>
        <a:p>
          <a:endParaRPr lang="en-US"/>
        </a:p>
      </dgm:t>
    </dgm:pt>
    <dgm:pt modelId="{76FEB8C1-91F4-4179-84AE-708F6BA6BED8}">
      <dgm:prSet/>
      <dgm:spPr/>
      <dgm:t>
        <a:bodyPr/>
        <a:lstStyle/>
        <a:p>
          <a:r>
            <a:rPr lang="en-US"/>
            <a:t>Provide valuable insights to the company for improved decision-making.</a:t>
          </a:r>
        </a:p>
      </dgm:t>
    </dgm:pt>
    <dgm:pt modelId="{1B4C502B-416F-4B4E-9497-5E0131258D56}" type="parTrans" cxnId="{0DBD0087-5325-40AD-858D-537FB03810DB}">
      <dgm:prSet/>
      <dgm:spPr/>
      <dgm:t>
        <a:bodyPr/>
        <a:lstStyle/>
        <a:p>
          <a:endParaRPr lang="en-US"/>
        </a:p>
      </dgm:t>
    </dgm:pt>
    <dgm:pt modelId="{8FB21F9E-E7F4-4EC2-8043-D35007671698}" type="sibTrans" cxnId="{0DBD0087-5325-40AD-858D-537FB03810DB}">
      <dgm:prSet/>
      <dgm:spPr/>
      <dgm:t>
        <a:bodyPr/>
        <a:lstStyle/>
        <a:p>
          <a:endParaRPr lang="en-US"/>
        </a:p>
      </dgm:t>
    </dgm:pt>
    <dgm:pt modelId="{A6F296F7-E793-4B4B-8413-FF8BDD1BF625}">
      <dgm:prSet/>
      <dgm:spPr/>
      <dgm:t>
        <a:bodyPr/>
        <a:lstStyle/>
        <a:p>
          <a:r>
            <a:rPr lang="en-US"/>
            <a:t>Determine the state with the highest susceptibility to fraud and pinpoint the key indicators of fraudulent activity.</a:t>
          </a:r>
          <a:br>
            <a:rPr lang="en-US"/>
          </a:br>
          <a:endParaRPr lang="en-US"/>
        </a:p>
      </dgm:t>
    </dgm:pt>
    <dgm:pt modelId="{D64E8A11-BE56-4DB3-9908-539374D28EDD}" type="parTrans" cxnId="{EC763E5A-FBB6-49A1-83C8-3D9ED71AC563}">
      <dgm:prSet/>
      <dgm:spPr/>
      <dgm:t>
        <a:bodyPr/>
        <a:lstStyle/>
        <a:p>
          <a:endParaRPr lang="en-US"/>
        </a:p>
      </dgm:t>
    </dgm:pt>
    <dgm:pt modelId="{0390239C-B7B5-45A1-9933-25CBB1271B2B}" type="sibTrans" cxnId="{EC763E5A-FBB6-49A1-83C8-3D9ED71AC563}">
      <dgm:prSet/>
      <dgm:spPr/>
      <dgm:t>
        <a:bodyPr/>
        <a:lstStyle/>
        <a:p>
          <a:endParaRPr lang="en-US"/>
        </a:p>
      </dgm:t>
    </dgm:pt>
    <dgm:pt modelId="{B3645F96-52FB-4AD7-B815-3377B659A4BF}" type="pres">
      <dgm:prSet presAssocID="{F043E98D-95F1-42CF-B8B5-B4469FAC88C0}" presName="linear" presStyleCnt="0">
        <dgm:presLayoutVars>
          <dgm:dir/>
          <dgm:animLvl val="lvl"/>
          <dgm:resizeHandles val="exact"/>
        </dgm:presLayoutVars>
      </dgm:prSet>
      <dgm:spPr/>
    </dgm:pt>
    <dgm:pt modelId="{FB8A21AB-1593-4242-A1F0-F16EA745C3D4}" type="pres">
      <dgm:prSet presAssocID="{69D8B135-3972-49F4-A830-2697D9AEFDEA}" presName="parentLin" presStyleCnt="0"/>
      <dgm:spPr/>
    </dgm:pt>
    <dgm:pt modelId="{166D29F5-FEE7-4660-A066-610D8DAA0EC1}" type="pres">
      <dgm:prSet presAssocID="{69D8B135-3972-49F4-A830-2697D9AEFDEA}" presName="parentLeftMargin" presStyleLbl="node1" presStyleIdx="0" presStyleCnt="2"/>
      <dgm:spPr/>
    </dgm:pt>
    <dgm:pt modelId="{4D21D640-AD36-4D30-ABE4-ADA96BF9B9F2}" type="pres">
      <dgm:prSet presAssocID="{69D8B135-3972-49F4-A830-2697D9AEFDEA}" presName="parentText" presStyleLbl="node1" presStyleIdx="0" presStyleCnt="2">
        <dgm:presLayoutVars>
          <dgm:chMax val="0"/>
          <dgm:bulletEnabled val="1"/>
        </dgm:presLayoutVars>
      </dgm:prSet>
      <dgm:spPr/>
    </dgm:pt>
    <dgm:pt modelId="{D3BD9CF2-CF6D-4320-9F08-895E6E1D30AB}" type="pres">
      <dgm:prSet presAssocID="{69D8B135-3972-49F4-A830-2697D9AEFDEA}" presName="negativeSpace" presStyleCnt="0"/>
      <dgm:spPr/>
    </dgm:pt>
    <dgm:pt modelId="{EBCC4CE8-F5FC-4677-9FE0-6E5939521D81}" type="pres">
      <dgm:prSet presAssocID="{69D8B135-3972-49F4-A830-2697D9AEFDEA}" presName="childText" presStyleLbl="conFgAcc1" presStyleIdx="0" presStyleCnt="2">
        <dgm:presLayoutVars>
          <dgm:bulletEnabled val="1"/>
        </dgm:presLayoutVars>
      </dgm:prSet>
      <dgm:spPr/>
    </dgm:pt>
    <dgm:pt modelId="{DE47A33A-80B5-4847-BB7D-FCC8ADFEA851}" type="pres">
      <dgm:prSet presAssocID="{68888D55-C768-43B5-B003-D64B0393293D}" presName="spaceBetweenRectangles" presStyleCnt="0"/>
      <dgm:spPr/>
    </dgm:pt>
    <dgm:pt modelId="{1333A31C-468E-4BD9-9F77-EA2AA1CE4A63}" type="pres">
      <dgm:prSet presAssocID="{8BDA750A-EAE1-4DA9-853A-954B3F5EE740}" presName="parentLin" presStyleCnt="0"/>
      <dgm:spPr/>
    </dgm:pt>
    <dgm:pt modelId="{B84BA0BD-8752-4A9A-8C32-AC531C431B18}" type="pres">
      <dgm:prSet presAssocID="{8BDA750A-EAE1-4DA9-853A-954B3F5EE740}" presName="parentLeftMargin" presStyleLbl="node1" presStyleIdx="0" presStyleCnt="2"/>
      <dgm:spPr/>
    </dgm:pt>
    <dgm:pt modelId="{37F980C5-CA16-4C72-8D29-3BD2C009CF39}" type="pres">
      <dgm:prSet presAssocID="{8BDA750A-EAE1-4DA9-853A-954B3F5EE740}" presName="parentText" presStyleLbl="node1" presStyleIdx="1" presStyleCnt="2">
        <dgm:presLayoutVars>
          <dgm:chMax val="0"/>
          <dgm:bulletEnabled val="1"/>
        </dgm:presLayoutVars>
      </dgm:prSet>
      <dgm:spPr/>
    </dgm:pt>
    <dgm:pt modelId="{20545E9B-0AF9-4123-94E6-25E3E68B539A}" type="pres">
      <dgm:prSet presAssocID="{8BDA750A-EAE1-4DA9-853A-954B3F5EE740}" presName="negativeSpace" presStyleCnt="0"/>
      <dgm:spPr/>
    </dgm:pt>
    <dgm:pt modelId="{61A7090B-05D4-4F64-A899-16664E34D3B0}" type="pres">
      <dgm:prSet presAssocID="{8BDA750A-EAE1-4DA9-853A-954B3F5EE740}" presName="childText" presStyleLbl="conFgAcc1" presStyleIdx="1" presStyleCnt="2">
        <dgm:presLayoutVars>
          <dgm:bulletEnabled val="1"/>
        </dgm:presLayoutVars>
      </dgm:prSet>
      <dgm:spPr/>
    </dgm:pt>
  </dgm:ptLst>
  <dgm:cxnLst>
    <dgm:cxn modelId="{10366500-CB38-46DF-A6EA-F83E218DCA4D}" type="presOf" srcId="{F043E98D-95F1-42CF-B8B5-B4469FAC88C0}" destId="{B3645F96-52FB-4AD7-B815-3377B659A4BF}" srcOrd="0" destOrd="0" presId="urn:microsoft.com/office/officeart/2005/8/layout/list1"/>
    <dgm:cxn modelId="{9EFFB80B-8527-4112-906D-05B40233A195}" type="presOf" srcId="{8BDA750A-EAE1-4DA9-853A-954B3F5EE740}" destId="{37F980C5-CA16-4C72-8D29-3BD2C009CF39}" srcOrd="1" destOrd="0" presId="urn:microsoft.com/office/officeart/2005/8/layout/list1"/>
    <dgm:cxn modelId="{BCF9390E-3547-4E54-BD90-0AD8FE75EC64}" srcId="{D4A77CF8-2F94-4F22-8D21-FCD291D48CD8}" destId="{EF38B3E7-4EEF-4D85-8AA2-0DF335831257}" srcOrd="0" destOrd="0" parTransId="{D8B72AB1-9D3C-46D0-84FF-52BCEE737F4D}" sibTransId="{783AAB6C-D69C-4861-AF66-9B6DEB7AC139}"/>
    <dgm:cxn modelId="{58D74F4D-12D3-44B4-A7F3-5F9F6FBF485B}" type="presOf" srcId="{A2FE9807-1E6D-44E6-AEFE-097C3DDDA297}" destId="{EBCC4CE8-F5FC-4677-9FE0-6E5939521D81}" srcOrd="0" destOrd="2" presId="urn:microsoft.com/office/officeart/2005/8/layout/list1"/>
    <dgm:cxn modelId="{EC763E5A-FBB6-49A1-83C8-3D9ED71AC563}" srcId="{76FEB8C1-91F4-4179-84AE-708F6BA6BED8}" destId="{A6F296F7-E793-4B4B-8413-FF8BDD1BF625}" srcOrd="0" destOrd="0" parTransId="{D64E8A11-BE56-4DB3-9908-539374D28EDD}" sibTransId="{0390239C-B7B5-45A1-9933-25CBB1271B2B}"/>
    <dgm:cxn modelId="{F966537C-EF19-4CBC-8FDA-DF4E64C61414}" srcId="{F043E98D-95F1-42CF-B8B5-B4469FAC88C0}" destId="{8BDA750A-EAE1-4DA9-853A-954B3F5EE740}" srcOrd="1" destOrd="0" parTransId="{29862238-36DD-47AF-B798-A426CBFFF7D6}" sibTransId="{4B5384F4-1DED-40D9-8E7D-1ADEB86C9658}"/>
    <dgm:cxn modelId="{0DBD0087-5325-40AD-858D-537FB03810DB}" srcId="{8BDA750A-EAE1-4DA9-853A-954B3F5EE740}" destId="{76FEB8C1-91F4-4179-84AE-708F6BA6BED8}" srcOrd="0" destOrd="0" parTransId="{1B4C502B-416F-4B4E-9497-5E0131258D56}" sibTransId="{8FB21F9E-E7F4-4EC2-8043-D35007671698}"/>
    <dgm:cxn modelId="{A8469A8A-2407-4535-96A1-BE87B69B3408}" type="presOf" srcId="{EF38B3E7-4EEF-4D85-8AA2-0DF335831257}" destId="{EBCC4CE8-F5FC-4677-9FE0-6E5939521D81}" srcOrd="0" destOrd="1" presId="urn:microsoft.com/office/officeart/2005/8/layout/list1"/>
    <dgm:cxn modelId="{5007CCA0-23A7-4C05-A93D-31A373078930}" type="presOf" srcId="{A6F296F7-E793-4B4B-8413-FF8BDD1BF625}" destId="{61A7090B-05D4-4F64-A899-16664E34D3B0}" srcOrd="0" destOrd="1" presId="urn:microsoft.com/office/officeart/2005/8/layout/list1"/>
    <dgm:cxn modelId="{3B8186AE-8A5A-49D0-A0AB-C5F1B13CFE8C}" type="presOf" srcId="{D4A77CF8-2F94-4F22-8D21-FCD291D48CD8}" destId="{EBCC4CE8-F5FC-4677-9FE0-6E5939521D81}" srcOrd="0" destOrd="0" presId="urn:microsoft.com/office/officeart/2005/8/layout/list1"/>
    <dgm:cxn modelId="{DEEBA6B1-ECFB-44BE-9D18-89E83DEBB4A6}" type="presOf" srcId="{69D8B135-3972-49F4-A830-2697D9AEFDEA}" destId="{166D29F5-FEE7-4660-A066-610D8DAA0EC1}" srcOrd="0" destOrd="0" presId="urn:microsoft.com/office/officeart/2005/8/layout/list1"/>
    <dgm:cxn modelId="{D63387B2-F1C3-49EB-9F14-56A5AE9658C5}" srcId="{D4A77CF8-2F94-4F22-8D21-FCD291D48CD8}" destId="{A2FE9807-1E6D-44E6-AEFE-097C3DDDA297}" srcOrd="1" destOrd="0" parTransId="{E35E7C59-6093-46F6-BE50-84BB02B5068E}" sibTransId="{DB651399-51DA-45D6-B2C1-C723C1B0F949}"/>
    <dgm:cxn modelId="{7CC65DBE-D1AB-4C8A-9EF9-911042C034F3}" type="presOf" srcId="{76FEB8C1-91F4-4179-84AE-708F6BA6BED8}" destId="{61A7090B-05D4-4F64-A899-16664E34D3B0}" srcOrd="0" destOrd="0" presId="urn:microsoft.com/office/officeart/2005/8/layout/list1"/>
    <dgm:cxn modelId="{D8ADA6D2-F9AA-4851-AC93-F3AA8B348E2D}" type="presOf" srcId="{69D8B135-3972-49F4-A830-2697D9AEFDEA}" destId="{4D21D640-AD36-4D30-ABE4-ADA96BF9B9F2}" srcOrd="1" destOrd="0" presId="urn:microsoft.com/office/officeart/2005/8/layout/list1"/>
    <dgm:cxn modelId="{1D8FD5D7-C2AF-4BF0-B134-CB8BA00AED15}" srcId="{69D8B135-3972-49F4-A830-2697D9AEFDEA}" destId="{D4A77CF8-2F94-4F22-8D21-FCD291D48CD8}" srcOrd="0" destOrd="0" parTransId="{10F318EB-A11F-4DD0-9271-BA3ED5567917}" sibTransId="{1AC22708-7BD8-4E27-BD9C-4F0F89FEFE81}"/>
    <dgm:cxn modelId="{BCD6C7E7-BD45-487B-94B5-70B7A4AC8407}" type="presOf" srcId="{8BDA750A-EAE1-4DA9-853A-954B3F5EE740}" destId="{B84BA0BD-8752-4A9A-8C32-AC531C431B18}" srcOrd="0" destOrd="0" presId="urn:microsoft.com/office/officeart/2005/8/layout/list1"/>
    <dgm:cxn modelId="{399E51F8-5C0E-45E0-A86A-F6F024BF804C}" srcId="{F043E98D-95F1-42CF-B8B5-B4469FAC88C0}" destId="{69D8B135-3972-49F4-A830-2697D9AEFDEA}" srcOrd="0" destOrd="0" parTransId="{79BC1F17-40CB-444F-958A-B7FDD305ECEE}" sibTransId="{68888D55-C768-43B5-B003-D64B0393293D}"/>
    <dgm:cxn modelId="{5E3C5A62-50EF-49F0-89B5-0C0F1765E247}" type="presParOf" srcId="{B3645F96-52FB-4AD7-B815-3377B659A4BF}" destId="{FB8A21AB-1593-4242-A1F0-F16EA745C3D4}" srcOrd="0" destOrd="0" presId="urn:microsoft.com/office/officeart/2005/8/layout/list1"/>
    <dgm:cxn modelId="{572837DC-85AB-4865-8F69-6240D0AD6814}" type="presParOf" srcId="{FB8A21AB-1593-4242-A1F0-F16EA745C3D4}" destId="{166D29F5-FEE7-4660-A066-610D8DAA0EC1}" srcOrd="0" destOrd="0" presId="urn:microsoft.com/office/officeart/2005/8/layout/list1"/>
    <dgm:cxn modelId="{02380211-998B-4941-BD3E-CC65A1C88531}" type="presParOf" srcId="{FB8A21AB-1593-4242-A1F0-F16EA745C3D4}" destId="{4D21D640-AD36-4D30-ABE4-ADA96BF9B9F2}" srcOrd="1" destOrd="0" presId="urn:microsoft.com/office/officeart/2005/8/layout/list1"/>
    <dgm:cxn modelId="{E4F83E3E-AABF-4FBF-B9AE-03C3E5363A24}" type="presParOf" srcId="{B3645F96-52FB-4AD7-B815-3377B659A4BF}" destId="{D3BD9CF2-CF6D-4320-9F08-895E6E1D30AB}" srcOrd="1" destOrd="0" presId="urn:microsoft.com/office/officeart/2005/8/layout/list1"/>
    <dgm:cxn modelId="{2648027E-BB4B-4B57-A825-EA2C11F8C2B1}" type="presParOf" srcId="{B3645F96-52FB-4AD7-B815-3377B659A4BF}" destId="{EBCC4CE8-F5FC-4677-9FE0-6E5939521D81}" srcOrd="2" destOrd="0" presId="urn:microsoft.com/office/officeart/2005/8/layout/list1"/>
    <dgm:cxn modelId="{95E13201-323D-44C1-9DAB-33A9234EBC28}" type="presParOf" srcId="{B3645F96-52FB-4AD7-B815-3377B659A4BF}" destId="{DE47A33A-80B5-4847-BB7D-FCC8ADFEA851}" srcOrd="3" destOrd="0" presId="urn:microsoft.com/office/officeart/2005/8/layout/list1"/>
    <dgm:cxn modelId="{B94519A6-0C9F-4C22-A542-02E776CD97E1}" type="presParOf" srcId="{B3645F96-52FB-4AD7-B815-3377B659A4BF}" destId="{1333A31C-468E-4BD9-9F77-EA2AA1CE4A63}" srcOrd="4" destOrd="0" presId="urn:microsoft.com/office/officeart/2005/8/layout/list1"/>
    <dgm:cxn modelId="{05A74AC2-71FE-4550-9E82-D0763842CE93}" type="presParOf" srcId="{1333A31C-468E-4BD9-9F77-EA2AA1CE4A63}" destId="{B84BA0BD-8752-4A9A-8C32-AC531C431B18}" srcOrd="0" destOrd="0" presId="urn:microsoft.com/office/officeart/2005/8/layout/list1"/>
    <dgm:cxn modelId="{54E81769-88AF-4005-9C6D-48CF4F7F7D06}" type="presParOf" srcId="{1333A31C-468E-4BD9-9F77-EA2AA1CE4A63}" destId="{37F980C5-CA16-4C72-8D29-3BD2C009CF39}" srcOrd="1" destOrd="0" presId="urn:microsoft.com/office/officeart/2005/8/layout/list1"/>
    <dgm:cxn modelId="{A29F0400-7C0C-4F9F-B6DA-97B06939E5A2}" type="presParOf" srcId="{B3645F96-52FB-4AD7-B815-3377B659A4BF}" destId="{20545E9B-0AF9-4123-94E6-25E3E68B539A}" srcOrd="5" destOrd="0" presId="urn:microsoft.com/office/officeart/2005/8/layout/list1"/>
    <dgm:cxn modelId="{0519C8E2-A89E-470F-A006-B19E64C696FF}" type="presParOf" srcId="{B3645F96-52FB-4AD7-B815-3377B659A4BF}" destId="{61A7090B-05D4-4F64-A899-16664E34D3B0}" srcOrd="6"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CC4CE8-F5FC-4677-9FE0-6E5939521D81}">
      <dsp:nvSpPr>
        <dsp:cNvPr id="0" name=""/>
        <dsp:cNvSpPr/>
      </dsp:nvSpPr>
      <dsp:spPr>
        <a:xfrm>
          <a:off x="0" y="303333"/>
          <a:ext cx="7659156" cy="1663200"/>
        </a:xfrm>
        <a:prstGeom prst="rect">
          <a:avLst/>
        </a:prstGeom>
        <a:solidFill>
          <a:schemeClr val="lt1">
            <a:alpha val="90000"/>
            <a:hueOff val="0"/>
            <a:satOff val="0"/>
            <a:lumOff val="0"/>
            <a:alphaOff val="0"/>
          </a:schemeClr>
        </a:solidFill>
        <a:ln w="9525"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94436" tIns="333248" rIns="594436"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a:t>Develop an advanced fraud detection system using machine learning.</a:t>
          </a:r>
        </a:p>
        <a:p>
          <a:pPr marL="342900" lvl="2" indent="-171450" algn="l" defTabSz="711200">
            <a:lnSpc>
              <a:spcPct val="90000"/>
            </a:lnSpc>
            <a:spcBef>
              <a:spcPct val="0"/>
            </a:spcBef>
            <a:spcAft>
              <a:spcPct val="15000"/>
            </a:spcAft>
            <a:buChar char="•"/>
          </a:pPr>
          <a:r>
            <a:rPr lang="en-US" sz="1600" kern="1200"/>
            <a:t>Identify transactions that exhibit unusual patterns and potential fraud using the system.</a:t>
          </a:r>
        </a:p>
        <a:p>
          <a:pPr marL="342900" lvl="2" indent="-171450" algn="l" defTabSz="711200">
            <a:lnSpc>
              <a:spcPct val="90000"/>
            </a:lnSpc>
            <a:spcBef>
              <a:spcPct val="0"/>
            </a:spcBef>
            <a:spcAft>
              <a:spcPct val="15000"/>
            </a:spcAft>
            <a:buChar char="•"/>
          </a:pPr>
          <a:r>
            <a:rPr lang="en-US" sz="1600" kern="1200"/>
            <a:t>Ensure the solution's capability to manage substantial data volumes effectively.</a:t>
          </a:r>
        </a:p>
      </dsp:txBody>
      <dsp:txXfrm>
        <a:off x="0" y="303333"/>
        <a:ext cx="7659156" cy="1663200"/>
      </dsp:txXfrm>
    </dsp:sp>
    <dsp:sp modelId="{4D21D640-AD36-4D30-ABE4-ADA96BF9B9F2}">
      <dsp:nvSpPr>
        <dsp:cNvPr id="0" name=""/>
        <dsp:cNvSpPr/>
      </dsp:nvSpPr>
      <dsp:spPr>
        <a:xfrm>
          <a:off x="382957" y="67173"/>
          <a:ext cx="5361409" cy="472320"/>
        </a:xfrm>
        <a:prstGeom prst="roundRect">
          <a:avLst/>
        </a:prstGeom>
        <a:gradFill rotWithShape="0">
          <a:gsLst>
            <a:gs pos="0">
              <a:schemeClr val="accent2">
                <a:hueOff val="0"/>
                <a:satOff val="0"/>
                <a:lumOff val="0"/>
                <a:alphaOff val="0"/>
                <a:tint val="96000"/>
                <a:lumMod val="102000"/>
              </a:schemeClr>
            </a:gs>
            <a:gs pos="100000">
              <a:schemeClr val="accent2">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dsp:spPr>
      <dsp:style>
        <a:lnRef idx="0">
          <a:scrgbClr r="0" g="0" b="0"/>
        </a:lnRef>
        <a:fillRef idx="3">
          <a:scrgbClr r="0" g="0" b="0"/>
        </a:fillRef>
        <a:effectRef idx="2">
          <a:scrgbClr r="0" g="0" b="0"/>
        </a:effectRef>
        <a:fontRef idx="minor">
          <a:schemeClr val="lt1"/>
        </a:fontRef>
      </dsp:style>
      <dsp:txBody>
        <a:bodyPr spcFirstLastPara="0" vert="horz" wrap="square" lIns="202649" tIns="0" rIns="202649" bIns="0" numCol="1" spcCol="1270" anchor="ctr" anchorCtr="0">
          <a:noAutofit/>
        </a:bodyPr>
        <a:lstStyle/>
        <a:p>
          <a:pPr marL="0" lvl="0" indent="0" algn="l" defTabSz="711200">
            <a:lnSpc>
              <a:spcPct val="90000"/>
            </a:lnSpc>
            <a:spcBef>
              <a:spcPct val="0"/>
            </a:spcBef>
            <a:spcAft>
              <a:spcPct val="35000"/>
            </a:spcAft>
            <a:buNone/>
          </a:pPr>
          <a:r>
            <a:rPr lang="en-US" sz="1600" kern="1200"/>
            <a:t>Develop</a:t>
          </a:r>
        </a:p>
      </dsp:txBody>
      <dsp:txXfrm>
        <a:off x="406014" y="90230"/>
        <a:ext cx="5315295" cy="426206"/>
      </dsp:txXfrm>
    </dsp:sp>
    <dsp:sp modelId="{61A7090B-05D4-4F64-A899-16664E34D3B0}">
      <dsp:nvSpPr>
        <dsp:cNvPr id="0" name=""/>
        <dsp:cNvSpPr/>
      </dsp:nvSpPr>
      <dsp:spPr>
        <a:xfrm>
          <a:off x="0" y="2289093"/>
          <a:ext cx="7659156" cy="1386000"/>
        </a:xfrm>
        <a:prstGeom prst="rect">
          <a:avLst/>
        </a:prstGeom>
        <a:solidFill>
          <a:schemeClr val="lt1">
            <a:alpha val="90000"/>
            <a:hueOff val="0"/>
            <a:satOff val="0"/>
            <a:lumOff val="0"/>
            <a:alphaOff val="0"/>
          </a:schemeClr>
        </a:solidFill>
        <a:ln w="9525" cap="rnd" cmpd="sng" algn="ctr">
          <a:solidFill>
            <a:schemeClr val="accent3">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94436" tIns="333248" rIns="594436"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a:t>Provide valuable insights to the company for improved decision-making.</a:t>
          </a:r>
        </a:p>
        <a:p>
          <a:pPr marL="342900" lvl="2" indent="-171450" algn="l" defTabSz="711200">
            <a:lnSpc>
              <a:spcPct val="90000"/>
            </a:lnSpc>
            <a:spcBef>
              <a:spcPct val="0"/>
            </a:spcBef>
            <a:spcAft>
              <a:spcPct val="15000"/>
            </a:spcAft>
            <a:buChar char="•"/>
          </a:pPr>
          <a:r>
            <a:rPr lang="en-US" sz="1600" kern="1200"/>
            <a:t>Determine the state with the highest susceptibility to fraud and pinpoint the key indicators of fraudulent activity.</a:t>
          </a:r>
          <a:br>
            <a:rPr lang="en-US" sz="1600" kern="1200"/>
          </a:br>
          <a:endParaRPr lang="en-US" sz="1600" kern="1200"/>
        </a:p>
      </dsp:txBody>
      <dsp:txXfrm>
        <a:off x="0" y="2289093"/>
        <a:ext cx="7659156" cy="1386000"/>
      </dsp:txXfrm>
    </dsp:sp>
    <dsp:sp modelId="{37F980C5-CA16-4C72-8D29-3BD2C009CF39}">
      <dsp:nvSpPr>
        <dsp:cNvPr id="0" name=""/>
        <dsp:cNvSpPr/>
      </dsp:nvSpPr>
      <dsp:spPr>
        <a:xfrm>
          <a:off x="382957" y="2052933"/>
          <a:ext cx="5361409" cy="472320"/>
        </a:xfrm>
        <a:prstGeom prst="roundRect">
          <a:avLst/>
        </a:prstGeom>
        <a:gradFill rotWithShape="0">
          <a:gsLst>
            <a:gs pos="0">
              <a:schemeClr val="accent3">
                <a:hueOff val="0"/>
                <a:satOff val="0"/>
                <a:lumOff val="0"/>
                <a:alphaOff val="0"/>
                <a:tint val="96000"/>
                <a:lumMod val="102000"/>
              </a:schemeClr>
            </a:gs>
            <a:gs pos="100000">
              <a:schemeClr val="accent3">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dsp:spPr>
      <dsp:style>
        <a:lnRef idx="0">
          <a:scrgbClr r="0" g="0" b="0"/>
        </a:lnRef>
        <a:fillRef idx="3">
          <a:scrgbClr r="0" g="0" b="0"/>
        </a:fillRef>
        <a:effectRef idx="2">
          <a:scrgbClr r="0" g="0" b="0"/>
        </a:effectRef>
        <a:fontRef idx="minor">
          <a:schemeClr val="lt1"/>
        </a:fontRef>
      </dsp:style>
      <dsp:txBody>
        <a:bodyPr spcFirstLastPara="0" vert="horz" wrap="square" lIns="202649" tIns="0" rIns="202649" bIns="0" numCol="1" spcCol="1270" anchor="ctr" anchorCtr="0">
          <a:noAutofit/>
        </a:bodyPr>
        <a:lstStyle/>
        <a:p>
          <a:pPr marL="0" lvl="0" indent="0" algn="l" defTabSz="711200">
            <a:lnSpc>
              <a:spcPct val="90000"/>
            </a:lnSpc>
            <a:spcBef>
              <a:spcPct val="0"/>
            </a:spcBef>
            <a:spcAft>
              <a:spcPct val="35000"/>
            </a:spcAft>
            <a:buNone/>
          </a:pPr>
          <a:r>
            <a:rPr lang="en-US" sz="1600" kern="1200"/>
            <a:t>Provide</a:t>
          </a:r>
        </a:p>
      </dsp:txBody>
      <dsp:txXfrm>
        <a:off x="406014" y="2075990"/>
        <a:ext cx="5315295" cy="426206"/>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8-09T22:56:01.36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1,'0'1,"1"0,-1 0,1 0,-1 0,0 0,1 0,0 0,0 0,-1 0,1 0,0 0,0-1,-1 1,1 0,1 0,-1-1,-1 0,1 1,1 0,-2-1,1 1,1-1,-1 1,0-1,0 0,0 0,2 0,37 4,-36-3,111-1,13 1,-9 21,-99-20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8-09T22:43:01.92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0,'6'1,"-1"1,0-1,0 1,0 0,0 1,0-1,5 4,10 4,36 16,-22-10,60 19,-49-22,92 22,-118-31,43 7,1-3,76 1,-113-7,0 0,-1 1,27 7,-20-3,-10-3</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8-09T22:43:09.59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8-09T22:56:07.55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0 127,'8'-2,"0"1,0-1,0-2,12-6,24-9,220 14,-144 6,-27 3,99-9,-151-2,49-26,-57 19,0 2,59-5,-7 17,-80 1,-10-1,-7 0,-4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8-09T23:02:19.49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1 281,'47'-3,"-1"-1,84-20,-30 5,19 3,-60 10,62-15,194-36,-235 50,148 7,-96 2,1171-2,-1110-16,5 1,-131 15,59-1,163 21,-160-8,229-9,-170-6,1093 3,-1240-2,66-11,-63 6,47-2,-12 8,-33 2,-1-2,0-2,0-2,61-15,-59 9,1 2,94-6,-135 15,126-13,90-4,457 18,-630 2,-1 2,83 19,-83-13,0-3,84 5,-85-13,-1 2,75 13,-68-7,1-3,0-2,57-5,-56-1,1 4,93 12,-41 0,0-5,171-8,-109-3,449 3,-589-1,0-2,35-8,-32 4,51-2,-69 9,34-1,0-2,57-11,-44 5,0 3,1 2,84 8,-26-2,20-4,149 5,-251 2,70 20,-71-15,71 10,30-15,-78-3,80 11,-47-3,0-4,126-8,-67 0,-123-1,1 0,-1-2,0-2,36-11,-52 13,45-13,100-17,-10 9,-87 13,0 3,101-3,240 14,-389 0,1 1,0 0,25 8,0 0,-19-6</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8-09T23:02:36.08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6221 127,'-48'-1,"1"-1,-73-14,13 2,-18-4,56 3,-128-13,-14 29,-42-3,169-12,61 8,0 2,-33-2,-652 4,343 5,-516-3,859 1,-1 2,1 1,0 0,0 2,-22 7,22-5,-1-1,0-2,0 0,-38 2,-436-8,474 2,-1 2,-40 8,39-5,-1-2,-28 2,-247-5,136-3,142 4,1 0,-43 10,40-6,1-2,-32 3,-474-6,254-3,241 4,1 2,0 1,-53 15,52-11,0-1,-1-2,-38 2,48-8</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8-09T23:02:38.54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0,'713'0,"-686"0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8-09T23:02:52.35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0,'4306'0,"-4280"0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8-09T23:02:56.12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0,'746'0,"-724"1,1 2,43 9,-42-6,0-2,32 2,-33-3,-1 0,1 1,-1 1,30 11,-29-8,0-1,1-1,43 4,66 5,-80-7,70 0,1087-9,-1193 2,1 1,0 1,32 9,-49-11,20 4</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8-09T23:03:07.43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64,'89'2,"101"-5,-157-2,1-1,42-13,-49 10,1 2,1 1,54-4,40 10,-96 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8-09T23:03:09.42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13,'714'0,"-659"-6,-35-1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3F774C-70F7-4ED4-813C-739E51CF8487}" type="datetimeFigureOut">
              <a:rPr lang="en-US" smtClean="0"/>
              <a:t>8/9/2023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24A772-5D94-4F12-8B86-44D4FB26368F}" type="slidenum">
              <a:rPr lang="en-US" smtClean="0"/>
              <a:t>‹#›</a:t>
            </a:fld>
            <a:endParaRPr lang="en-US" dirty="0"/>
          </a:p>
        </p:txBody>
      </p:sp>
    </p:spTree>
    <p:extLst>
      <p:ext uri="{BB962C8B-B14F-4D97-AF65-F5344CB8AC3E}">
        <p14:creationId xmlns:p14="http://schemas.microsoft.com/office/powerpoint/2010/main" val="2688420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9F2E34D-57B0-41D5-A7AF-DF10D1068115}" type="datetime1">
              <a:rPr lang="en-US" smtClean="0"/>
              <a:t>8/9/2023</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F6E8327-77F4-4A2B-9238-101C8E3404E4}" type="datetime1">
              <a:rPr lang="en-US" smtClean="0"/>
              <a:t>8/9/2023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287327A-3B7B-4F18-AD00-4892CF91FF9D}" type="datetime1">
              <a:rPr lang="en-US" smtClean="0"/>
              <a:t>8/9/2023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398241-E647-4007-AB01-BB30869910EB}" type="datetime1">
              <a:rPr lang="en-US" smtClean="0"/>
              <a:t>8/9/2023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09F5554-C941-4C3B-A197-75ED448862A0}" type="datetime1">
              <a:rPr lang="en-US" smtClean="0"/>
              <a:t>8/9/2023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6B44A0-C3F8-4023-9352-7CF7C034B2C8}" type="datetime1">
              <a:rPr lang="en-US" smtClean="0"/>
              <a:t>8/9/2023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C3DC5B-471F-47EA-B884-FE923235A560}" type="datetime1">
              <a:rPr lang="en-US" smtClean="0"/>
              <a:t>8/9/2023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F8C408-3247-4796-93FF-B91D6887AEC0}" type="datetime1">
              <a:rPr lang="en-US" smtClean="0"/>
              <a:t>8/9/2023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A1D282-CC74-49F4-B876-75084EFB56F1}" type="datetime1">
              <a:rPr lang="en-US" smtClean="0"/>
              <a:t>8/9/2023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56EAF9-2583-4989-8D87-13F548ED6E0C}" type="datetime1">
              <a:rPr lang="en-US" smtClean="0"/>
              <a:t>8/9/2023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70E3CFB-BB1B-4B2A-ADF6-B1A4609854C4}" type="datetime1">
              <a:rPr lang="en-US" smtClean="0"/>
              <a:t>8/9/2023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B3AEAA8-1A97-412E-935C-2E918F139579}" type="datetime1">
              <a:rPr lang="en-US" smtClean="0"/>
              <a:t>8/9/2023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38B0DF1-CA1F-4E36-8C65-C52A9896A8FB}" type="datetime1">
              <a:rPr lang="en-US" smtClean="0"/>
              <a:t>8/9/2023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B6173FD-197A-4AD6-8D60-38B6A76F0734}" type="datetime1">
              <a:rPr lang="en-US" smtClean="0"/>
              <a:t>8/9/2023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DC3949-07FA-4C7A-A990-D6D1043EED71}" type="datetime1">
              <a:rPr lang="en-US" smtClean="0"/>
              <a:t>8/9/2023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E9E2DE8-6D13-4218-A974-D45AA7B6E4FF}" type="datetime1">
              <a:rPr lang="en-US" smtClean="0"/>
              <a:t>8/9/2023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CDAB7D7-4BDA-4ABC-B31D-66201C69A314}" type="datetime1">
              <a:rPr lang="en-US" smtClean="0"/>
              <a:t>8/9/2023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E3F0A0B-291C-4112-A023-023C51AB2E85}" type="datetime1">
              <a:rPr lang="en-US" smtClean="0"/>
              <a:t>8/9/2023</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hf sldNum="0" hdr="0" ftr="0" dt="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3" Type="http://schemas.openxmlformats.org/officeDocument/2006/relationships/customXml" Target="../ink/ink10.xml"/><Relationship Id="rId2" Type="http://schemas.openxmlformats.org/officeDocument/2006/relationships/image" Target="../media/image24.png"/><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customXml" Target="../ink/ink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4.jpeg"/><Relationship Id="rId7" Type="http://schemas.openxmlformats.org/officeDocument/2006/relationships/diagramColors" Target="../diagrams/colors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6.png"/><Relationship Id="rId7" Type="http://schemas.openxmlformats.org/officeDocument/2006/relationships/customXml" Target="../ink/ink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customXml" Target="../ink/ink1.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8" Type="http://schemas.openxmlformats.org/officeDocument/2006/relationships/customXml" Target="../ink/ink5.xml"/><Relationship Id="rId3" Type="http://schemas.openxmlformats.org/officeDocument/2006/relationships/image" Target="../media/image15.png"/><Relationship Id="rId7" Type="http://schemas.openxmlformats.org/officeDocument/2006/relationships/image" Target="../media/image17.png"/><Relationship Id="rId2" Type="http://schemas.openxmlformats.org/officeDocument/2006/relationships/image" Target="../media/image14.png"/><Relationship Id="rId1" Type="http://schemas.openxmlformats.org/officeDocument/2006/relationships/slideLayout" Target="../slideLayouts/slideLayout9.xml"/><Relationship Id="rId6" Type="http://schemas.openxmlformats.org/officeDocument/2006/relationships/customXml" Target="../ink/ink4.xml"/><Relationship Id="rId5" Type="http://schemas.openxmlformats.org/officeDocument/2006/relationships/image" Target="../media/image16.png"/><Relationship Id="rId4" Type="http://schemas.openxmlformats.org/officeDocument/2006/relationships/customXml" Target="../ink/ink3.xml"/><Relationship Id="rId9" Type="http://schemas.openxmlformats.org/officeDocument/2006/relationships/image" Target="../media/image18.png"/></Relationships>
</file>

<file path=ppt/slides/_rels/slide9.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customXml" Target="../ink/ink6.xml"/><Relationship Id="rId7" Type="http://schemas.openxmlformats.org/officeDocument/2006/relationships/customXml" Target="../ink/ink8.xml"/><Relationship Id="rId2" Type="http://schemas.openxmlformats.org/officeDocument/2006/relationships/image" Target="../media/image19.png"/><Relationship Id="rId1" Type="http://schemas.openxmlformats.org/officeDocument/2006/relationships/slideLayout" Target="../slideLayouts/slideLayout4.xml"/><Relationship Id="rId6" Type="http://schemas.openxmlformats.org/officeDocument/2006/relationships/image" Target="../media/image21.png"/><Relationship Id="rId5" Type="http://schemas.openxmlformats.org/officeDocument/2006/relationships/customXml" Target="../ink/ink7.xml"/><Relationship Id="rId10" Type="http://schemas.openxmlformats.org/officeDocument/2006/relationships/image" Target="../media/image23.png"/><Relationship Id="rId4" Type="http://schemas.openxmlformats.org/officeDocument/2006/relationships/image" Target="../media/image20.png"/><Relationship Id="rId9" Type="http://schemas.openxmlformats.org/officeDocument/2006/relationships/customXml" Target="../ink/ink9.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1D4477A3-7936-4C6B-B46C-52E9953127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37">
            <a:extLst>
              <a:ext uri="{FF2B5EF4-FFF2-40B4-BE49-F238E27FC236}">
                <a16:creationId xmlns:a16="http://schemas.microsoft.com/office/drawing/2014/main" id="{F44DEACC-B2E6-413E-B2B5-3202259527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86714" y="-4763"/>
            <a:ext cx="5014912" cy="6862763"/>
            <a:chOff x="2928938" y="-4763"/>
            <a:chExt cx="5014912" cy="6862763"/>
          </a:xfrm>
        </p:grpSpPr>
        <p:sp>
          <p:nvSpPr>
            <p:cNvPr id="39" name="Freeform 6">
              <a:extLst>
                <a:ext uri="{FF2B5EF4-FFF2-40B4-BE49-F238E27FC236}">
                  <a16:creationId xmlns:a16="http://schemas.microsoft.com/office/drawing/2014/main" id="{B2924236-7127-4774-B233-D9124F0C77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40" name="Freeform 7">
              <a:extLst>
                <a:ext uri="{FF2B5EF4-FFF2-40B4-BE49-F238E27FC236}">
                  <a16:creationId xmlns:a16="http://schemas.microsoft.com/office/drawing/2014/main" id="{AD053C6F-7187-4EE6-BAD9-1C484F29F9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41" name="Freeform 25">
              <a:extLst>
                <a:ext uri="{FF2B5EF4-FFF2-40B4-BE49-F238E27FC236}">
                  <a16:creationId xmlns:a16="http://schemas.microsoft.com/office/drawing/2014/main" id="{226FAE39-4CC5-465A-ACFE-BE1C0E2F7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42" name="Freeform 26">
              <a:extLst>
                <a:ext uri="{FF2B5EF4-FFF2-40B4-BE49-F238E27FC236}">
                  <a16:creationId xmlns:a16="http://schemas.microsoft.com/office/drawing/2014/main" id="{521EE7A0-BD65-4FD1-BD1D-B4674892AC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43" name="Freeform 27">
              <a:extLst>
                <a:ext uri="{FF2B5EF4-FFF2-40B4-BE49-F238E27FC236}">
                  <a16:creationId xmlns:a16="http://schemas.microsoft.com/office/drawing/2014/main" id="{334E0A56-DA50-4F91-9938-4CDBECA736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44" name="Freeform 28">
              <a:extLst>
                <a:ext uri="{FF2B5EF4-FFF2-40B4-BE49-F238E27FC236}">
                  <a16:creationId xmlns:a16="http://schemas.microsoft.com/office/drawing/2014/main" id="{CD203DCD-B4AF-4693-A330-F23545344A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5112300" y="648930"/>
            <a:ext cx="6390723" cy="3347337"/>
          </a:xfrm>
        </p:spPr>
        <p:txBody>
          <a:bodyPr>
            <a:normAutofit/>
          </a:bodyPr>
          <a:lstStyle/>
          <a:p>
            <a:r>
              <a:rPr lang="en-US"/>
              <a:t>Credit Card Fraud Detection </a:t>
            </a:r>
          </a:p>
        </p:txBody>
      </p:sp>
      <p:sp>
        <p:nvSpPr>
          <p:cNvPr id="3" name="Subtitle 2">
            <a:extLst>
              <a:ext uri="{FF2B5EF4-FFF2-40B4-BE49-F238E27FC236}">
                <a16:creationId xmlns:a16="http://schemas.microsoft.com/office/drawing/2014/main" id="{1FBBDE4E-FFA3-44D5-BA0B-7575E2214B7C}"/>
              </a:ext>
            </a:extLst>
          </p:cNvPr>
          <p:cNvSpPr>
            <a:spLocks noGrp="1"/>
          </p:cNvSpPr>
          <p:nvPr>
            <p:ph type="subTitle" idx="1"/>
          </p:nvPr>
        </p:nvSpPr>
        <p:spPr>
          <a:xfrm>
            <a:off x="5112300" y="3996267"/>
            <a:ext cx="6390723" cy="1887008"/>
          </a:xfrm>
        </p:spPr>
        <p:txBody>
          <a:bodyPr>
            <a:normAutofit/>
          </a:bodyPr>
          <a:lstStyle/>
          <a:p>
            <a:r>
              <a:rPr lang="en-US" dirty="0"/>
              <a:t>Olisa Nwora</a:t>
            </a:r>
            <a:endParaRPr lang="en-US"/>
          </a:p>
        </p:txBody>
      </p:sp>
      <p:sp>
        <p:nvSpPr>
          <p:cNvPr id="46" name="Rounded Rectangle 16">
            <a:extLst>
              <a:ext uri="{FF2B5EF4-FFF2-40B4-BE49-F238E27FC236}">
                <a16:creationId xmlns:a16="http://schemas.microsoft.com/office/drawing/2014/main" id="{C29A1D40-470D-401E-8548-6FF3CF3779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6694" y="648931"/>
            <a:ext cx="3982086"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 name="Graphic 32" descr="Credit card">
            <a:extLst>
              <a:ext uri="{FF2B5EF4-FFF2-40B4-BE49-F238E27FC236}">
                <a16:creationId xmlns:a16="http://schemas.microsoft.com/office/drawing/2014/main" id="{51BEDDF6-C2DB-554B-FE28-36D0381C504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77551" y="1614524"/>
            <a:ext cx="3341190" cy="3341190"/>
          </a:xfrm>
          <a:prstGeom prst="rect">
            <a:avLst/>
          </a:prstGeom>
        </p:spPr>
      </p:pic>
    </p:spTree>
    <p:extLst>
      <p:ext uri="{BB962C8B-B14F-4D97-AF65-F5344CB8AC3E}">
        <p14:creationId xmlns:p14="http://schemas.microsoft.com/office/powerpoint/2010/main" val="38844669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aph of a number of people&#10;&#10;Description automatically generated">
            <a:extLst>
              <a:ext uri="{FF2B5EF4-FFF2-40B4-BE49-F238E27FC236}">
                <a16:creationId xmlns:a16="http://schemas.microsoft.com/office/drawing/2014/main" id="{EF4BC99D-AEEE-081E-56CF-FFDE340760EF}"/>
              </a:ext>
            </a:extLst>
          </p:cNvPr>
          <p:cNvPicPr>
            <a:picLocks noChangeAspect="1"/>
          </p:cNvPicPr>
          <p:nvPr/>
        </p:nvPicPr>
        <p:blipFill>
          <a:blip r:embed="rId2"/>
          <a:stretch>
            <a:fillRect/>
          </a:stretch>
        </p:blipFill>
        <p:spPr>
          <a:xfrm>
            <a:off x="2025569" y="246037"/>
            <a:ext cx="9012250" cy="4658360"/>
          </a:xfrm>
          <a:prstGeom prst="rect">
            <a:avLst/>
          </a:prstGeom>
        </p:spPr>
      </p:pic>
      <p:sp>
        <p:nvSpPr>
          <p:cNvPr id="4" name="TextBox 3">
            <a:extLst>
              <a:ext uri="{FF2B5EF4-FFF2-40B4-BE49-F238E27FC236}">
                <a16:creationId xmlns:a16="http://schemas.microsoft.com/office/drawing/2014/main" id="{84B21E8C-3344-579F-E7E7-94542CEC2351}"/>
              </a:ext>
            </a:extLst>
          </p:cNvPr>
          <p:cNvSpPr txBox="1"/>
          <p:nvPr/>
        </p:nvSpPr>
        <p:spPr>
          <a:xfrm>
            <a:off x="5262052" y="5089192"/>
            <a:ext cx="5775767" cy="1200329"/>
          </a:xfrm>
          <a:prstGeom prst="rect">
            <a:avLst/>
          </a:prstGeom>
          <a:noFill/>
        </p:spPr>
        <p:txBody>
          <a:bodyPr wrap="square" rtlCol="0">
            <a:spAutoFit/>
          </a:bodyPr>
          <a:lstStyle/>
          <a:p>
            <a:r>
              <a:rPr lang="en-US" b="0" i="0" dirty="0">
                <a:effectLst/>
                <a:latin typeface="Söhne"/>
              </a:rPr>
              <a:t>The graph depicts the incidence of fraud cases in each state as predicted by the model. Consistent with expectations, New Hampshire, characterized by the highest transaction volume, also exhibits the greatest number of fraud cases.</a:t>
            </a:r>
            <a:endParaRPr lang="en-US" dirty="0"/>
          </a:p>
        </p:txBody>
      </p:sp>
      <mc:AlternateContent xmlns:mc="http://schemas.openxmlformats.org/markup-compatibility/2006">
        <mc:Choice xmlns:p14="http://schemas.microsoft.com/office/powerpoint/2010/main" Requires="p14">
          <p:contentPart p14:bwMode="auto" r:id="rId3">
            <p14:nvContentPartPr>
              <p14:cNvPr id="5" name="Ink 4">
                <a:extLst>
                  <a:ext uri="{FF2B5EF4-FFF2-40B4-BE49-F238E27FC236}">
                    <a16:creationId xmlns:a16="http://schemas.microsoft.com/office/drawing/2014/main" id="{21D38831-A9D4-009A-043A-AE0CAF3EB5BC}"/>
                  </a:ext>
                </a:extLst>
              </p14:cNvPr>
              <p14:cNvContentPartPr/>
              <p14:nvPr/>
            </p14:nvContentPartPr>
            <p14:xfrm>
              <a:off x="2932560" y="4549820"/>
              <a:ext cx="323640" cy="77400"/>
            </p14:xfrm>
          </p:contentPart>
        </mc:Choice>
        <mc:Fallback>
          <p:pic>
            <p:nvPicPr>
              <p:cNvPr id="5" name="Ink 4">
                <a:extLst>
                  <a:ext uri="{FF2B5EF4-FFF2-40B4-BE49-F238E27FC236}">
                    <a16:creationId xmlns:a16="http://schemas.microsoft.com/office/drawing/2014/main" id="{21D38831-A9D4-009A-043A-AE0CAF3EB5BC}"/>
                  </a:ext>
                </a:extLst>
              </p:cNvPr>
              <p:cNvPicPr/>
              <p:nvPr/>
            </p:nvPicPr>
            <p:blipFill>
              <a:blip r:embed="rId4"/>
              <a:stretch>
                <a:fillRect/>
              </a:stretch>
            </p:blipFill>
            <p:spPr>
              <a:xfrm>
                <a:off x="2878560" y="4441820"/>
                <a:ext cx="431280" cy="293040"/>
              </a:xfrm>
              <a:prstGeom prst="rect">
                <a:avLst/>
              </a:prstGeom>
            </p:spPr>
          </p:pic>
        </mc:Fallback>
      </mc:AlternateContent>
    </p:spTree>
    <p:extLst>
      <p:ext uri="{BB962C8B-B14F-4D97-AF65-F5344CB8AC3E}">
        <p14:creationId xmlns:p14="http://schemas.microsoft.com/office/powerpoint/2010/main" val="26537491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13500-957E-FA7D-72D2-F2F0B755DCC8}"/>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7103A407-30E4-BB80-453B-E7471085F45C}"/>
              </a:ext>
            </a:extLst>
          </p:cNvPr>
          <p:cNvSpPr>
            <a:spLocks noGrp="1"/>
          </p:cNvSpPr>
          <p:nvPr>
            <p:ph idx="1"/>
          </p:nvPr>
        </p:nvSpPr>
        <p:spPr>
          <a:xfrm>
            <a:off x="1484310" y="1866899"/>
            <a:ext cx="10018713" cy="3541442"/>
          </a:xfrm>
        </p:spPr>
        <p:txBody>
          <a:bodyPr>
            <a:normAutofit fontScale="92500" lnSpcReduction="10000"/>
          </a:bodyPr>
          <a:lstStyle/>
          <a:p>
            <a:r>
              <a:rPr lang="en-US" dirty="0"/>
              <a:t>Using the built fraud detection model, it was found that with the more transactions that occurred, there was a higher chance of fraud taking place. The state of New Hampshire had the highest number of transactions along with the highest number of fraud. </a:t>
            </a:r>
          </a:p>
          <a:p>
            <a:r>
              <a:rPr lang="en-US" b="0" i="0" dirty="0">
                <a:effectLst/>
                <a:latin typeface="Söhne"/>
              </a:rPr>
              <a:t>The data indicates a pattern where fraudulent actions primarily occur in transactions exceeding $500, irrespective of the associated credit card limit. This highlights the model's emphasis on transaction amounts for fraud detection.</a:t>
            </a:r>
          </a:p>
          <a:p>
            <a:pPr lvl="1"/>
            <a:r>
              <a:rPr lang="en-US" b="0" i="0" dirty="0">
                <a:effectLst/>
                <a:latin typeface="Söhne"/>
              </a:rPr>
              <a:t>As an additional remark, this model's advantage lies in its capacity to mark potential fraudulent transactions, and its enhancement could involve preventing such fraud occurrences by imposing blocks on transactions that deviate from the user's typical behavior.</a:t>
            </a:r>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B9C33B7E-02EB-1FB8-2FCE-AEEFDA5710E3}"/>
                  </a:ext>
                </a:extLst>
              </p14:cNvPr>
              <p14:cNvContentPartPr/>
              <p14:nvPr/>
            </p14:nvContentPartPr>
            <p14:xfrm>
              <a:off x="-658080" y="1237820"/>
              <a:ext cx="360" cy="360"/>
            </p14:xfrm>
          </p:contentPart>
        </mc:Choice>
        <mc:Fallback>
          <p:pic>
            <p:nvPicPr>
              <p:cNvPr id="4" name="Ink 3">
                <a:extLst>
                  <a:ext uri="{FF2B5EF4-FFF2-40B4-BE49-F238E27FC236}">
                    <a16:creationId xmlns:a16="http://schemas.microsoft.com/office/drawing/2014/main" id="{B9C33B7E-02EB-1FB8-2FCE-AEEFDA5710E3}"/>
                  </a:ext>
                </a:extLst>
              </p:cNvPr>
              <p:cNvPicPr/>
              <p:nvPr/>
            </p:nvPicPr>
            <p:blipFill>
              <a:blip r:embed="rId3"/>
              <a:stretch>
                <a:fillRect/>
              </a:stretch>
            </p:blipFill>
            <p:spPr>
              <a:xfrm>
                <a:off x="-711720" y="1129820"/>
                <a:ext cx="108000" cy="216000"/>
              </a:xfrm>
              <a:prstGeom prst="rect">
                <a:avLst/>
              </a:prstGeom>
            </p:spPr>
          </p:pic>
        </mc:Fallback>
      </mc:AlternateContent>
    </p:spTree>
    <p:extLst>
      <p:ext uri="{BB962C8B-B14F-4D97-AF65-F5344CB8AC3E}">
        <p14:creationId xmlns:p14="http://schemas.microsoft.com/office/powerpoint/2010/main" val="35794407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103" name="Rectangle 88">
            <a:extLst>
              <a:ext uri="{FF2B5EF4-FFF2-40B4-BE49-F238E27FC236}">
                <a16:creationId xmlns:a16="http://schemas.microsoft.com/office/drawing/2014/main" id="{85428F22-76B3-4107-AADE-3F9EC95FD3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4" name="Group 90">
            <a:extLst>
              <a:ext uri="{FF2B5EF4-FFF2-40B4-BE49-F238E27FC236}">
                <a16:creationId xmlns:a16="http://schemas.microsoft.com/office/drawing/2014/main" id="{5346FBCF-5353-4172-96F5-4B7EB07777C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290265" y="-12875"/>
            <a:ext cx="2604396" cy="6890194"/>
            <a:chOff x="2199787" y="-12875"/>
            <a:chExt cx="2679011" cy="6890194"/>
          </a:xfrm>
        </p:grpSpPr>
        <p:sp useBgFill="1">
          <p:nvSpPr>
            <p:cNvPr id="105" name="Rectangle 19">
              <a:extLst>
                <a:ext uri="{FF2B5EF4-FFF2-40B4-BE49-F238E27FC236}">
                  <a16:creationId xmlns:a16="http://schemas.microsoft.com/office/drawing/2014/main" id="{343F3E6D-808D-43AD-9485-AD0014BEAE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a:off x="2199787" y="-12875"/>
              <a:ext cx="2679011" cy="5301468"/>
            </a:xfrm>
            <a:custGeom>
              <a:avLst/>
              <a:gdLst>
                <a:gd name="connsiteX0" fmla="*/ 0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0 w 2570017"/>
                <a:gd name="connsiteY4" fmla="*/ 0 h 2554287"/>
                <a:gd name="connsiteX0" fmla="*/ 904009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904009 w 2570017"/>
                <a:gd name="connsiteY4" fmla="*/ 0 h 2554287"/>
                <a:gd name="connsiteX0" fmla="*/ 644236 w 2570017"/>
                <a:gd name="connsiteY0" fmla="*/ 10391 h 2554287"/>
                <a:gd name="connsiteX1" fmla="*/ 2570017 w 2570017"/>
                <a:gd name="connsiteY1" fmla="*/ 0 h 2554287"/>
                <a:gd name="connsiteX2" fmla="*/ 2570017 w 2570017"/>
                <a:gd name="connsiteY2" fmla="*/ 2554287 h 2554287"/>
                <a:gd name="connsiteX3" fmla="*/ 0 w 2570017"/>
                <a:gd name="connsiteY3" fmla="*/ 2554287 h 2554287"/>
                <a:gd name="connsiteX4" fmla="*/ 644236 w 2570017"/>
                <a:gd name="connsiteY4" fmla="*/ 10391 h 2554287"/>
                <a:gd name="connsiteX0" fmla="*/ 633845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633845 w 2570017"/>
                <a:gd name="connsiteY4" fmla="*/ 0 h 2554287"/>
                <a:gd name="connsiteX0" fmla="*/ 675409 w 2611581"/>
                <a:gd name="connsiteY0" fmla="*/ 0 h 2554287"/>
                <a:gd name="connsiteX1" fmla="*/ 2611581 w 2611581"/>
                <a:gd name="connsiteY1" fmla="*/ 0 h 2554287"/>
                <a:gd name="connsiteX2" fmla="*/ 2611581 w 2611581"/>
                <a:gd name="connsiteY2" fmla="*/ 2554287 h 2554287"/>
                <a:gd name="connsiteX3" fmla="*/ 0 w 2611581"/>
                <a:gd name="connsiteY3" fmla="*/ 2554287 h 2554287"/>
                <a:gd name="connsiteX4" fmla="*/ 675409 w 2611581"/>
                <a:gd name="connsiteY4" fmla="*/ 0 h 2554287"/>
                <a:gd name="connsiteX0" fmla="*/ 650979 w 2587151"/>
                <a:gd name="connsiteY0" fmla="*/ 0 h 2554287"/>
                <a:gd name="connsiteX1" fmla="*/ 2587151 w 2587151"/>
                <a:gd name="connsiteY1" fmla="*/ 0 h 2554287"/>
                <a:gd name="connsiteX2" fmla="*/ 2587151 w 2587151"/>
                <a:gd name="connsiteY2" fmla="*/ 2554287 h 2554287"/>
                <a:gd name="connsiteX3" fmla="*/ 0 w 2587151"/>
                <a:gd name="connsiteY3" fmla="*/ 2548595 h 2554287"/>
                <a:gd name="connsiteX4" fmla="*/ 650979 w 2587151"/>
                <a:gd name="connsiteY4" fmla="*/ 0 h 2554287"/>
                <a:gd name="connsiteX0" fmla="*/ 730379 w 2587151"/>
                <a:gd name="connsiteY0" fmla="*/ 5692 h 2554287"/>
                <a:gd name="connsiteX1" fmla="*/ 2587151 w 2587151"/>
                <a:gd name="connsiteY1" fmla="*/ 0 h 2554287"/>
                <a:gd name="connsiteX2" fmla="*/ 2587151 w 2587151"/>
                <a:gd name="connsiteY2" fmla="*/ 2554287 h 2554287"/>
                <a:gd name="connsiteX3" fmla="*/ 0 w 2587151"/>
                <a:gd name="connsiteY3" fmla="*/ 2548595 h 2554287"/>
                <a:gd name="connsiteX4" fmla="*/ 730379 w 2587151"/>
                <a:gd name="connsiteY4" fmla="*/ 5692 h 2554287"/>
                <a:gd name="connsiteX0" fmla="*/ 864750 w 2587151"/>
                <a:gd name="connsiteY0" fmla="*/ 2847 h 2554287"/>
                <a:gd name="connsiteX1" fmla="*/ 2587151 w 2587151"/>
                <a:gd name="connsiteY1" fmla="*/ 0 h 2554287"/>
                <a:gd name="connsiteX2" fmla="*/ 2587151 w 2587151"/>
                <a:gd name="connsiteY2" fmla="*/ 2554287 h 2554287"/>
                <a:gd name="connsiteX3" fmla="*/ 0 w 2587151"/>
                <a:gd name="connsiteY3" fmla="*/ 2548595 h 2554287"/>
                <a:gd name="connsiteX4" fmla="*/ 864750 w 2587151"/>
                <a:gd name="connsiteY4" fmla="*/ 2847 h 2554287"/>
                <a:gd name="connsiteX0" fmla="*/ 883073 w 2587151"/>
                <a:gd name="connsiteY0" fmla="*/ 1 h 2554287"/>
                <a:gd name="connsiteX1" fmla="*/ 2587151 w 2587151"/>
                <a:gd name="connsiteY1" fmla="*/ 0 h 2554287"/>
                <a:gd name="connsiteX2" fmla="*/ 2587151 w 2587151"/>
                <a:gd name="connsiteY2" fmla="*/ 2554287 h 2554287"/>
                <a:gd name="connsiteX3" fmla="*/ 0 w 2587151"/>
                <a:gd name="connsiteY3" fmla="*/ 2548595 h 2554287"/>
                <a:gd name="connsiteX4" fmla="*/ 883073 w 2587151"/>
                <a:gd name="connsiteY4" fmla="*/ 1 h 2554287"/>
                <a:gd name="connsiteX0" fmla="*/ 895288 w 2599366"/>
                <a:gd name="connsiteY0" fmla="*/ 1 h 2554287"/>
                <a:gd name="connsiteX1" fmla="*/ 2599366 w 2599366"/>
                <a:gd name="connsiteY1" fmla="*/ 0 h 2554287"/>
                <a:gd name="connsiteX2" fmla="*/ 2599366 w 2599366"/>
                <a:gd name="connsiteY2" fmla="*/ 2554287 h 2554287"/>
                <a:gd name="connsiteX3" fmla="*/ 0 w 2599366"/>
                <a:gd name="connsiteY3" fmla="*/ 2542904 h 2554287"/>
                <a:gd name="connsiteX4" fmla="*/ 895288 w 2599366"/>
                <a:gd name="connsiteY4" fmla="*/ 1 h 2554287"/>
                <a:gd name="connsiteX0" fmla="*/ 895288 w 2599366"/>
                <a:gd name="connsiteY0" fmla="*/ 1 h 2554287"/>
                <a:gd name="connsiteX1" fmla="*/ 2599366 w 2599366"/>
                <a:gd name="connsiteY1" fmla="*/ 0 h 2554287"/>
                <a:gd name="connsiteX2" fmla="*/ 2599366 w 2599366"/>
                <a:gd name="connsiteY2" fmla="*/ 2554287 h 2554287"/>
                <a:gd name="connsiteX3" fmla="*/ 0 w 2599366"/>
                <a:gd name="connsiteY3" fmla="*/ 2542904 h 2554287"/>
                <a:gd name="connsiteX4" fmla="*/ 895288 w 2599366"/>
                <a:gd name="connsiteY4" fmla="*/ 1 h 2554287"/>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2904 h 2565670"/>
                <a:gd name="connsiteX4" fmla="*/ 895288 w 2611581"/>
                <a:gd name="connsiteY4" fmla="*/ 1 h 2565670"/>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2904 h 2565670"/>
                <a:gd name="connsiteX4" fmla="*/ 895288 w 2611581"/>
                <a:gd name="connsiteY4" fmla="*/ 1 h 2565670"/>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5750 h 2565670"/>
                <a:gd name="connsiteX4" fmla="*/ 895288 w 2611581"/>
                <a:gd name="connsiteY4" fmla="*/ 1 h 2565670"/>
                <a:gd name="connsiteX0" fmla="*/ 1544433 w 3260726"/>
                <a:gd name="connsiteY0" fmla="*/ 1 h 2565670"/>
                <a:gd name="connsiteX1" fmla="*/ 3248511 w 3260726"/>
                <a:gd name="connsiteY1" fmla="*/ 0 h 2565670"/>
                <a:gd name="connsiteX2" fmla="*/ 3260726 w 3260726"/>
                <a:gd name="connsiteY2" fmla="*/ 2565670 h 2565670"/>
                <a:gd name="connsiteX3" fmla="*/ 0 w 3260726"/>
                <a:gd name="connsiteY3" fmla="*/ 2521058 h 2565670"/>
                <a:gd name="connsiteX4" fmla="*/ 1544433 w 3260726"/>
                <a:gd name="connsiteY4" fmla="*/ 1 h 2565670"/>
                <a:gd name="connsiteX0" fmla="*/ 921784 w 3260726"/>
                <a:gd name="connsiteY0" fmla="*/ 12347 h 2565670"/>
                <a:gd name="connsiteX1" fmla="*/ 3248511 w 3260726"/>
                <a:gd name="connsiteY1" fmla="*/ 0 h 2565670"/>
                <a:gd name="connsiteX2" fmla="*/ 3260726 w 3260726"/>
                <a:gd name="connsiteY2" fmla="*/ 2565670 h 2565670"/>
                <a:gd name="connsiteX3" fmla="*/ 0 w 3260726"/>
                <a:gd name="connsiteY3" fmla="*/ 2521058 h 2565670"/>
                <a:gd name="connsiteX4" fmla="*/ 921784 w 3260726"/>
                <a:gd name="connsiteY4" fmla="*/ 12347 h 2565670"/>
                <a:gd name="connsiteX0" fmla="*/ 921784 w 3260726"/>
                <a:gd name="connsiteY0" fmla="*/ 12347 h 2565670"/>
                <a:gd name="connsiteX1" fmla="*/ 2321160 w 3260726"/>
                <a:gd name="connsiteY1" fmla="*/ 0 h 2565670"/>
                <a:gd name="connsiteX2" fmla="*/ 3260726 w 3260726"/>
                <a:gd name="connsiteY2" fmla="*/ 2565670 h 2565670"/>
                <a:gd name="connsiteX3" fmla="*/ 0 w 3260726"/>
                <a:gd name="connsiteY3" fmla="*/ 2521058 h 2565670"/>
                <a:gd name="connsiteX4" fmla="*/ 921784 w 3260726"/>
                <a:gd name="connsiteY4" fmla="*/ 12347 h 2565670"/>
                <a:gd name="connsiteX0" fmla="*/ 921784 w 2322228"/>
                <a:gd name="connsiteY0" fmla="*/ 12347 h 2565670"/>
                <a:gd name="connsiteX1" fmla="*/ 2321160 w 2322228"/>
                <a:gd name="connsiteY1" fmla="*/ 0 h 2565670"/>
                <a:gd name="connsiteX2" fmla="*/ 2320129 w 2322228"/>
                <a:gd name="connsiteY2" fmla="*/ 2565670 h 2565670"/>
                <a:gd name="connsiteX3" fmla="*/ 0 w 2322228"/>
                <a:gd name="connsiteY3" fmla="*/ 2521058 h 2565670"/>
                <a:gd name="connsiteX4" fmla="*/ 921784 w 2322228"/>
                <a:gd name="connsiteY4" fmla="*/ 12347 h 2565670"/>
                <a:gd name="connsiteX0" fmla="*/ 921784 w 2322228"/>
                <a:gd name="connsiteY0" fmla="*/ 0 h 2571841"/>
                <a:gd name="connsiteX1" fmla="*/ 2321160 w 2322228"/>
                <a:gd name="connsiteY1" fmla="*/ 6171 h 2571841"/>
                <a:gd name="connsiteX2" fmla="*/ 2320129 w 2322228"/>
                <a:gd name="connsiteY2" fmla="*/ 2571841 h 2571841"/>
                <a:gd name="connsiteX3" fmla="*/ 0 w 2322228"/>
                <a:gd name="connsiteY3" fmla="*/ 2527229 h 2571841"/>
                <a:gd name="connsiteX4" fmla="*/ 921784 w 2322228"/>
                <a:gd name="connsiteY4" fmla="*/ 0 h 2571841"/>
                <a:gd name="connsiteX0" fmla="*/ 921784 w 2611583"/>
                <a:gd name="connsiteY0" fmla="*/ 0 h 2540977"/>
                <a:gd name="connsiteX1" fmla="*/ 2321160 w 2611583"/>
                <a:gd name="connsiteY1" fmla="*/ 6171 h 2540977"/>
                <a:gd name="connsiteX2" fmla="*/ 2611583 w 2611583"/>
                <a:gd name="connsiteY2" fmla="*/ 2540977 h 2540977"/>
                <a:gd name="connsiteX3" fmla="*/ 0 w 2611583"/>
                <a:gd name="connsiteY3" fmla="*/ 2527229 h 2540977"/>
                <a:gd name="connsiteX4" fmla="*/ 921784 w 2611583"/>
                <a:gd name="connsiteY4" fmla="*/ 0 h 2540977"/>
                <a:gd name="connsiteX0" fmla="*/ 921784 w 2611583"/>
                <a:gd name="connsiteY0" fmla="*/ 2 h 2540979"/>
                <a:gd name="connsiteX1" fmla="*/ 2572870 w 2611583"/>
                <a:gd name="connsiteY1" fmla="*/ 0 h 2540979"/>
                <a:gd name="connsiteX2" fmla="*/ 2611583 w 2611583"/>
                <a:gd name="connsiteY2" fmla="*/ 2540979 h 2540979"/>
                <a:gd name="connsiteX3" fmla="*/ 0 w 2611583"/>
                <a:gd name="connsiteY3" fmla="*/ 2527231 h 2540979"/>
                <a:gd name="connsiteX4" fmla="*/ 921784 w 2611583"/>
                <a:gd name="connsiteY4" fmla="*/ 2 h 2540979"/>
                <a:gd name="connsiteX0" fmla="*/ 921784 w 2705467"/>
                <a:gd name="connsiteY0" fmla="*/ 0 h 2540977"/>
                <a:gd name="connsiteX1" fmla="*/ 2705349 w 2705467"/>
                <a:gd name="connsiteY1" fmla="*/ 6171 h 2540977"/>
                <a:gd name="connsiteX2" fmla="*/ 2611583 w 2705467"/>
                <a:gd name="connsiteY2" fmla="*/ 2540977 h 2540977"/>
                <a:gd name="connsiteX3" fmla="*/ 0 w 2705467"/>
                <a:gd name="connsiteY3" fmla="*/ 2527229 h 2540977"/>
                <a:gd name="connsiteX4" fmla="*/ 921784 w 2705467"/>
                <a:gd name="connsiteY4" fmla="*/ 0 h 2540977"/>
                <a:gd name="connsiteX0" fmla="*/ 921784 w 2718702"/>
                <a:gd name="connsiteY0" fmla="*/ 2 h 2540979"/>
                <a:gd name="connsiteX1" fmla="*/ 2718597 w 2718702"/>
                <a:gd name="connsiteY1" fmla="*/ 0 h 2540979"/>
                <a:gd name="connsiteX2" fmla="*/ 2611583 w 2718702"/>
                <a:gd name="connsiteY2" fmla="*/ 2540979 h 2540979"/>
                <a:gd name="connsiteX3" fmla="*/ 0 w 2718702"/>
                <a:gd name="connsiteY3" fmla="*/ 2527231 h 2540979"/>
                <a:gd name="connsiteX4" fmla="*/ 921784 w 2718702"/>
                <a:gd name="connsiteY4" fmla="*/ 2 h 2540979"/>
                <a:gd name="connsiteX0" fmla="*/ 921784 w 2679012"/>
                <a:gd name="connsiteY0" fmla="*/ 0 h 2540977"/>
                <a:gd name="connsiteX1" fmla="*/ 2678853 w 2679012"/>
                <a:gd name="connsiteY1" fmla="*/ 6171 h 2540977"/>
                <a:gd name="connsiteX2" fmla="*/ 2611583 w 2679012"/>
                <a:gd name="connsiteY2" fmla="*/ 2540977 h 2540977"/>
                <a:gd name="connsiteX3" fmla="*/ 0 w 2679012"/>
                <a:gd name="connsiteY3" fmla="*/ 2527229 h 2540977"/>
                <a:gd name="connsiteX4" fmla="*/ 921784 w 2679012"/>
                <a:gd name="connsiteY4" fmla="*/ 0 h 25409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79012" h="2540977">
                  <a:moveTo>
                    <a:pt x="921784" y="0"/>
                  </a:moveTo>
                  <a:lnTo>
                    <a:pt x="2678853" y="6171"/>
                  </a:lnTo>
                  <a:cubicBezTo>
                    <a:pt x="2682925" y="861394"/>
                    <a:pt x="2607511" y="1685754"/>
                    <a:pt x="2611583" y="2540977"/>
                  </a:cubicBezTo>
                  <a:lnTo>
                    <a:pt x="0" y="2527229"/>
                  </a:lnTo>
                  <a:lnTo>
                    <a:pt x="921784" y="0"/>
                  </a:lnTo>
                  <a:close/>
                </a:path>
              </a:pathLst>
            </a:custGeom>
            <a:blipFill rotWithShape="0">
              <a:blip r:embed="rId2">
                <a:duotone>
                  <a:schemeClr val="bg2">
                    <a:shade val="76000"/>
                    <a:satMod val="180000"/>
                  </a:schemeClr>
                  <a:schemeClr val="bg2">
                    <a:tint val="80000"/>
                    <a:satMod val="120000"/>
                    <a:lumMod val="180000"/>
                  </a:schemeClr>
                </a:duotone>
              </a:blip>
              <a:stretch>
                <a:fillRect l="-114598" r="-265621" b="-2868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6" name="Rectangle 20">
              <a:extLst>
                <a:ext uri="{FF2B5EF4-FFF2-40B4-BE49-F238E27FC236}">
                  <a16:creationId xmlns:a16="http://schemas.microsoft.com/office/drawing/2014/main" id="{03DB1AC6-5430-4CD3-BD83-86E675A11A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a:off x="2211875" y="5257482"/>
              <a:ext cx="2586931" cy="1619837"/>
            </a:xfrm>
            <a:custGeom>
              <a:avLst/>
              <a:gdLst>
                <a:gd name="connsiteX0" fmla="*/ 0 w 2611581"/>
                <a:gd name="connsiteY0" fmla="*/ 0 h 4303713"/>
                <a:gd name="connsiteX1" fmla="*/ 2611581 w 2611581"/>
                <a:gd name="connsiteY1" fmla="*/ 0 h 4303713"/>
                <a:gd name="connsiteX2" fmla="*/ 2611581 w 2611581"/>
                <a:gd name="connsiteY2" fmla="*/ 4303713 h 4303713"/>
                <a:gd name="connsiteX3" fmla="*/ 0 w 2611581"/>
                <a:gd name="connsiteY3" fmla="*/ 4303713 h 4303713"/>
                <a:gd name="connsiteX4" fmla="*/ 0 w 2611581"/>
                <a:gd name="connsiteY4" fmla="*/ 0 h 4303713"/>
                <a:gd name="connsiteX0" fmla="*/ 0 w 2611581"/>
                <a:gd name="connsiteY0" fmla="*/ 0 h 4314104"/>
                <a:gd name="connsiteX1" fmla="*/ 2611581 w 2611581"/>
                <a:gd name="connsiteY1" fmla="*/ 0 h 4314104"/>
                <a:gd name="connsiteX2" fmla="*/ 2611581 w 2611581"/>
                <a:gd name="connsiteY2" fmla="*/ 4303713 h 4314104"/>
                <a:gd name="connsiteX3" fmla="*/ 1693718 w 2611581"/>
                <a:gd name="connsiteY3" fmla="*/ 4314104 h 4314104"/>
                <a:gd name="connsiteX4" fmla="*/ 0 w 2611581"/>
                <a:gd name="connsiteY4" fmla="*/ 0 h 4314104"/>
                <a:gd name="connsiteX0" fmla="*/ 0 w 2611581"/>
                <a:gd name="connsiteY0" fmla="*/ 0 h 4314104"/>
                <a:gd name="connsiteX1" fmla="*/ 2611581 w 2611581"/>
                <a:gd name="connsiteY1" fmla="*/ 0 h 4314104"/>
                <a:gd name="connsiteX2" fmla="*/ 2611581 w 2611581"/>
                <a:gd name="connsiteY2" fmla="*/ 4303713 h 4314104"/>
                <a:gd name="connsiteX3" fmla="*/ 1963882 w 2611581"/>
                <a:gd name="connsiteY3" fmla="*/ 4314104 h 4314104"/>
                <a:gd name="connsiteX4" fmla="*/ 0 w 2611581"/>
                <a:gd name="connsiteY4" fmla="*/ 0 h 4314104"/>
                <a:gd name="connsiteX0" fmla="*/ 0 w 2611581"/>
                <a:gd name="connsiteY0" fmla="*/ 0 h 4303713"/>
                <a:gd name="connsiteX1" fmla="*/ 2611581 w 2611581"/>
                <a:gd name="connsiteY1" fmla="*/ 0 h 4303713"/>
                <a:gd name="connsiteX2" fmla="*/ 2611581 w 2611581"/>
                <a:gd name="connsiteY2" fmla="*/ 4303713 h 4303713"/>
                <a:gd name="connsiteX3" fmla="*/ 2213264 w 2611581"/>
                <a:gd name="connsiteY3" fmla="*/ 4293322 h 4303713"/>
                <a:gd name="connsiteX4" fmla="*/ 0 w 2611581"/>
                <a:gd name="connsiteY4" fmla="*/ 0 h 4303713"/>
                <a:gd name="connsiteX0" fmla="*/ 0 w 2611581"/>
                <a:gd name="connsiteY0" fmla="*/ 0 h 4303713"/>
                <a:gd name="connsiteX1" fmla="*/ 2611581 w 2611581"/>
                <a:gd name="connsiteY1" fmla="*/ 0 h 4303713"/>
                <a:gd name="connsiteX2" fmla="*/ 2611581 w 2611581"/>
                <a:gd name="connsiteY2" fmla="*/ 4303713 h 4303713"/>
                <a:gd name="connsiteX3" fmla="*/ 2171701 w 2611581"/>
                <a:gd name="connsiteY3" fmla="*/ 3638695 h 4303713"/>
                <a:gd name="connsiteX4" fmla="*/ 0 w 2611581"/>
                <a:gd name="connsiteY4" fmla="*/ 0 h 4303713"/>
                <a:gd name="connsiteX0" fmla="*/ 0 w 2720934"/>
                <a:gd name="connsiteY0" fmla="*/ 268283 h 4303713"/>
                <a:gd name="connsiteX1" fmla="*/ 2720934 w 2720934"/>
                <a:gd name="connsiteY1" fmla="*/ 0 h 4303713"/>
                <a:gd name="connsiteX2" fmla="*/ 2720934 w 2720934"/>
                <a:gd name="connsiteY2" fmla="*/ 4303713 h 4303713"/>
                <a:gd name="connsiteX3" fmla="*/ 2281054 w 2720934"/>
                <a:gd name="connsiteY3" fmla="*/ 3638695 h 4303713"/>
                <a:gd name="connsiteX4" fmla="*/ 0 w 2720934"/>
                <a:gd name="connsiteY4" fmla="*/ 268283 h 4303713"/>
                <a:gd name="connsiteX0" fmla="*/ 0 w 2720934"/>
                <a:gd name="connsiteY0" fmla="*/ 268283 h 4303713"/>
                <a:gd name="connsiteX1" fmla="*/ 2720934 w 2720934"/>
                <a:gd name="connsiteY1" fmla="*/ 0 h 4303713"/>
                <a:gd name="connsiteX2" fmla="*/ 2720934 w 2720934"/>
                <a:gd name="connsiteY2" fmla="*/ 4303713 h 4303713"/>
                <a:gd name="connsiteX3" fmla="*/ 2264231 w 2720934"/>
                <a:gd name="connsiteY3" fmla="*/ 3717600 h 4303713"/>
                <a:gd name="connsiteX4" fmla="*/ 0 w 2720934"/>
                <a:gd name="connsiteY4" fmla="*/ 268283 h 4303713"/>
                <a:gd name="connsiteX0" fmla="*/ 0 w 2720934"/>
                <a:gd name="connsiteY0" fmla="*/ 268283 h 4335275"/>
                <a:gd name="connsiteX1" fmla="*/ 2720934 w 2720934"/>
                <a:gd name="connsiteY1" fmla="*/ 0 h 4335275"/>
                <a:gd name="connsiteX2" fmla="*/ 2653639 w 2720934"/>
                <a:gd name="connsiteY2" fmla="*/ 4335275 h 4335275"/>
                <a:gd name="connsiteX3" fmla="*/ 2264231 w 2720934"/>
                <a:gd name="connsiteY3" fmla="*/ 3717600 h 4335275"/>
                <a:gd name="connsiteX4" fmla="*/ 0 w 2720934"/>
                <a:gd name="connsiteY4" fmla="*/ 268283 h 4335275"/>
                <a:gd name="connsiteX0" fmla="*/ 0 w 2737757"/>
                <a:gd name="connsiteY0" fmla="*/ 236721 h 4335275"/>
                <a:gd name="connsiteX1" fmla="*/ 2737757 w 2737757"/>
                <a:gd name="connsiteY1" fmla="*/ 0 h 4335275"/>
                <a:gd name="connsiteX2" fmla="*/ 2670462 w 2737757"/>
                <a:gd name="connsiteY2" fmla="*/ 4335275 h 4335275"/>
                <a:gd name="connsiteX3" fmla="*/ 2281054 w 2737757"/>
                <a:gd name="connsiteY3" fmla="*/ 3717600 h 4335275"/>
                <a:gd name="connsiteX4" fmla="*/ 0 w 2737757"/>
                <a:gd name="connsiteY4" fmla="*/ 236721 h 4335275"/>
                <a:gd name="connsiteX0" fmla="*/ 0 w 2729346"/>
                <a:gd name="connsiteY0" fmla="*/ 0 h 4098554"/>
                <a:gd name="connsiteX1" fmla="*/ 2729346 w 2729346"/>
                <a:gd name="connsiteY1" fmla="*/ 126250 h 4098554"/>
                <a:gd name="connsiteX2" fmla="*/ 2670462 w 2729346"/>
                <a:gd name="connsiteY2" fmla="*/ 4098554 h 4098554"/>
                <a:gd name="connsiteX3" fmla="*/ 2281054 w 2729346"/>
                <a:gd name="connsiteY3" fmla="*/ 3480879 h 4098554"/>
                <a:gd name="connsiteX4" fmla="*/ 0 w 2729346"/>
                <a:gd name="connsiteY4" fmla="*/ 0 h 4098554"/>
                <a:gd name="connsiteX0" fmla="*/ 0 w 2720934"/>
                <a:gd name="connsiteY0" fmla="*/ 0 h 4098554"/>
                <a:gd name="connsiteX1" fmla="*/ 2720934 w 2720934"/>
                <a:gd name="connsiteY1" fmla="*/ 31562 h 4098554"/>
                <a:gd name="connsiteX2" fmla="*/ 2670462 w 2720934"/>
                <a:gd name="connsiteY2" fmla="*/ 4098554 h 4098554"/>
                <a:gd name="connsiteX3" fmla="*/ 2281054 w 2720934"/>
                <a:gd name="connsiteY3" fmla="*/ 3480879 h 4098554"/>
                <a:gd name="connsiteX4" fmla="*/ 0 w 2720934"/>
                <a:gd name="connsiteY4" fmla="*/ 0 h 4098554"/>
                <a:gd name="connsiteX0" fmla="*/ 0 w 2720934"/>
                <a:gd name="connsiteY0" fmla="*/ 15782 h 4114336"/>
                <a:gd name="connsiteX1" fmla="*/ 2720934 w 2720934"/>
                <a:gd name="connsiteY1" fmla="*/ 0 h 4114336"/>
                <a:gd name="connsiteX2" fmla="*/ 2670462 w 2720934"/>
                <a:gd name="connsiteY2" fmla="*/ 4114336 h 4114336"/>
                <a:gd name="connsiteX3" fmla="*/ 2281054 w 2720934"/>
                <a:gd name="connsiteY3" fmla="*/ 3496661 h 4114336"/>
                <a:gd name="connsiteX4" fmla="*/ 0 w 2720934"/>
                <a:gd name="connsiteY4" fmla="*/ 15782 h 4114336"/>
                <a:gd name="connsiteX0" fmla="*/ 0 w 2820289"/>
                <a:gd name="connsiteY0" fmla="*/ 15782 h 4114336"/>
                <a:gd name="connsiteX1" fmla="*/ 2820289 w 2820289"/>
                <a:gd name="connsiteY1" fmla="*/ 0 h 4114336"/>
                <a:gd name="connsiteX2" fmla="*/ 2769817 w 2820289"/>
                <a:gd name="connsiteY2" fmla="*/ 4114336 h 4114336"/>
                <a:gd name="connsiteX3" fmla="*/ 2380409 w 2820289"/>
                <a:gd name="connsiteY3" fmla="*/ 3496661 h 4114336"/>
                <a:gd name="connsiteX4" fmla="*/ 0 w 2820289"/>
                <a:gd name="connsiteY4" fmla="*/ 15782 h 4114336"/>
                <a:gd name="connsiteX0" fmla="*/ 0 w 2820289"/>
                <a:gd name="connsiteY0" fmla="*/ 15782 h 4114336"/>
                <a:gd name="connsiteX1" fmla="*/ 2820289 w 2820289"/>
                <a:gd name="connsiteY1" fmla="*/ 0 h 4114336"/>
                <a:gd name="connsiteX2" fmla="*/ 2769817 w 2820289"/>
                <a:gd name="connsiteY2" fmla="*/ 4114336 h 4114336"/>
                <a:gd name="connsiteX3" fmla="*/ 2362876 w 2820289"/>
                <a:gd name="connsiteY3" fmla="*/ 3517980 h 4114336"/>
                <a:gd name="connsiteX4" fmla="*/ 0 w 2820289"/>
                <a:gd name="connsiteY4" fmla="*/ 15782 h 4114336"/>
                <a:gd name="connsiteX0" fmla="*/ 0 w 2820289"/>
                <a:gd name="connsiteY0" fmla="*/ 15782 h 4114336"/>
                <a:gd name="connsiteX1" fmla="*/ 2820289 w 2820289"/>
                <a:gd name="connsiteY1" fmla="*/ 0 h 4114336"/>
                <a:gd name="connsiteX2" fmla="*/ 2763972 w 2820289"/>
                <a:gd name="connsiteY2" fmla="*/ 4114336 h 4114336"/>
                <a:gd name="connsiteX3" fmla="*/ 2362876 w 2820289"/>
                <a:gd name="connsiteY3" fmla="*/ 3517980 h 4114336"/>
                <a:gd name="connsiteX4" fmla="*/ 0 w 2820289"/>
                <a:gd name="connsiteY4" fmla="*/ 15782 h 4114336"/>
                <a:gd name="connsiteX0" fmla="*/ 0 w 3721149"/>
                <a:gd name="connsiteY0" fmla="*/ 0 h 4269703"/>
                <a:gd name="connsiteX1" fmla="*/ 3721149 w 3721149"/>
                <a:gd name="connsiteY1" fmla="*/ 155367 h 4269703"/>
                <a:gd name="connsiteX2" fmla="*/ 3664832 w 3721149"/>
                <a:gd name="connsiteY2" fmla="*/ 4269703 h 4269703"/>
                <a:gd name="connsiteX3" fmla="*/ 3263736 w 3721149"/>
                <a:gd name="connsiteY3" fmla="*/ 3673347 h 4269703"/>
                <a:gd name="connsiteX4" fmla="*/ 0 w 3721149"/>
                <a:gd name="connsiteY4" fmla="*/ 0 h 4269703"/>
                <a:gd name="connsiteX0" fmla="*/ 0 w 3721149"/>
                <a:gd name="connsiteY0" fmla="*/ 0 h 4289488"/>
                <a:gd name="connsiteX1" fmla="*/ 3721149 w 3721149"/>
                <a:gd name="connsiteY1" fmla="*/ 155367 h 4289488"/>
                <a:gd name="connsiteX2" fmla="*/ 3664832 w 3721149"/>
                <a:gd name="connsiteY2" fmla="*/ 4269703 h 4289488"/>
                <a:gd name="connsiteX3" fmla="*/ 1705997 w 3721149"/>
                <a:gd name="connsiteY3" fmla="*/ 4289488 h 4289488"/>
                <a:gd name="connsiteX4" fmla="*/ 0 w 3721149"/>
                <a:gd name="connsiteY4" fmla="*/ 0 h 4289488"/>
                <a:gd name="connsiteX0" fmla="*/ 0 w 3664846"/>
                <a:gd name="connsiteY0" fmla="*/ 15785 h 4305273"/>
                <a:gd name="connsiteX1" fmla="*/ 3664846 w 3664846"/>
                <a:gd name="connsiteY1" fmla="*/ 0 h 4305273"/>
                <a:gd name="connsiteX2" fmla="*/ 3664832 w 3664846"/>
                <a:gd name="connsiteY2" fmla="*/ 4285488 h 4305273"/>
                <a:gd name="connsiteX3" fmla="*/ 1705997 w 3664846"/>
                <a:gd name="connsiteY3" fmla="*/ 4305273 h 4305273"/>
                <a:gd name="connsiteX4" fmla="*/ 0 w 3664846"/>
                <a:gd name="connsiteY4" fmla="*/ 15785 h 43052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64846" h="4305273">
                  <a:moveTo>
                    <a:pt x="0" y="15785"/>
                  </a:moveTo>
                  <a:lnTo>
                    <a:pt x="3664846" y="0"/>
                  </a:lnTo>
                  <a:cubicBezTo>
                    <a:pt x="3664841" y="1428496"/>
                    <a:pt x="3664837" y="2856992"/>
                    <a:pt x="3664832" y="4285488"/>
                  </a:cubicBezTo>
                  <a:lnTo>
                    <a:pt x="1705997" y="4305273"/>
                  </a:lnTo>
                  <a:lnTo>
                    <a:pt x="0" y="15785"/>
                  </a:lnTo>
                  <a:close/>
                </a:path>
              </a:pathLst>
            </a:custGeom>
            <a:blipFill rotWithShape="0">
              <a:blip r:embed="rId2">
                <a:duotone>
                  <a:schemeClr val="bg2">
                    <a:shade val="76000"/>
                    <a:satMod val="180000"/>
                  </a:schemeClr>
                  <a:schemeClr val="bg2">
                    <a:tint val="80000"/>
                    <a:satMod val="120000"/>
                    <a:lumMod val="180000"/>
                  </a:schemeClr>
                </a:duotone>
              </a:blip>
              <a:stretch>
                <a:fillRect l="-163116" t="-323529" r="-398251"/>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7" name="Group 94">
            <a:extLst>
              <a:ext uri="{FF2B5EF4-FFF2-40B4-BE49-F238E27FC236}">
                <a16:creationId xmlns:a16="http://schemas.microsoft.com/office/drawing/2014/main" id="{78326E10-C8CB-487F-A110-F861268DE6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360612" y="0"/>
            <a:ext cx="2436813" cy="6858001"/>
            <a:chOff x="1320800" y="0"/>
            <a:chExt cx="2436813" cy="6858001"/>
          </a:xfrm>
        </p:grpSpPr>
        <p:sp>
          <p:nvSpPr>
            <p:cNvPr id="96" name="Freeform 6">
              <a:extLst>
                <a:ext uri="{FF2B5EF4-FFF2-40B4-BE49-F238E27FC236}">
                  <a16:creationId xmlns:a16="http://schemas.microsoft.com/office/drawing/2014/main" id="{3279962B-46D2-4E19-B632-39B80D1E8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7" name="Freeform 7">
              <a:extLst>
                <a:ext uri="{FF2B5EF4-FFF2-40B4-BE49-F238E27FC236}">
                  <a16:creationId xmlns:a16="http://schemas.microsoft.com/office/drawing/2014/main" id="{321A335A-53CB-4C17-AB51-5D9C2DCB45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98" name="Freeform 8">
              <a:extLst>
                <a:ext uri="{FF2B5EF4-FFF2-40B4-BE49-F238E27FC236}">
                  <a16:creationId xmlns:a16="http://schemas.microsoft.com/office/drawing/2014/main" id="{A0E0D557-405B-469F-AEDE-4E3404AA41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99" name="Freeform 9">
              <a:extLst>
                <a:ext uri="{FF2B5EF4-FFF2-40B4-BE49-F238E27FC236}">
                  <a16:creationId xmlns:a16="http://schemas.microsoft.com/office/drawing/2014/main" id="{D8D4E62F-9393-40A6-9E85-9F3B59C462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00" name="Freeform 10">
              <a:extLst>
                <a:ext uri="{FF2B5EF4-FFF2-40B4-BE49-F238E27FC236}">
                  <a16:creationId xmlns:a16="http://schemas.microsoft.com/office/drawing/2014/main" id="{FABD11B1-DE89-45BC-8204-968C88AADC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01" name="Freeform 11">
              <a:extLst>
                <a:ext uri="{FF2B5EF4-FFF2-40B4-BE49-F238E27FC236}">
                  <a16:creationId xmlns:a16="http://schemas.microsoft.com/office/drawing/2014/main" id="{AFA4965A-1FBC-44B8-B96A-3F5275C3AE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id="{C7492CCE-C435-464E-A19A-D4C606FDBE3D}"/>
              </a:ext>
            </a:extLst>
          </p:cNvPr>
          <p:cNvSpPr>
            <a:spLocks noGrp="1"/>
          </p:cNvSpPr>
          <p:nvPr>
            <p:ph type="title"/>
          </p:nvPr>
        </p:nvSpPr>
        <p:spPr>
          <a:xfrm>
            <a:off x="3962399" y="685800"/>
            <a:ext cx="7345891" cy="1413933"/>
          </a:xfrm>
        </p:spPr>
        <p:txBody>
          <a:bodyPr>
            <a:normAutofit/>
          </a:bodyPr>
          <a:lstStyle/>
          <a:p>
            <a:r>
              <a:rPr lang="en-US"/>
              <a:t>Objectives</a:t>
            </a:r>
          </a:p>
        </p:txBody>
      </p:sp>
      <p:pic>
        <p:nvPicPr>
          <p:cNvPr id="51" name="Picture 30" descr="Graph on document with pen">
            <a:extLst>
              <a:ext uri="{FF2B5EF4-FFF2-40B4-BE49-F238E27FC236}">
                <a16:creationId xmlns:a16="http://schemas.microsoft.com/office/drawing/2014/main" id="{5008B8B0-484A-3A0B-FF30-0D75C3B18E13}"/>
              </a:ext>
            </a:extLst>
          </p:cNvPr>
          <p:cNvPicPr>
            <a:picLocks noChangeAspect="1"/>
          </p:cNvPicPr>
          <p:nvPr/>
        </p:nvPicPr>
        <p:blipFill rotWithShape="1">
          <a:blip r:embed="rId3"/>
          <a:srcRect l="40029" r="26302" b="-1"/>
          <a:stretch/>
        </p:blipFill>
        <p:spPr>
          <a:xfrm>
            <a:off x="20" y="10"/>
            <a:ext cx="3459143" cy="6857990"/>
          </a:xfrm>
          <a:custGeom>
            <a:avLst/>
            <a:gdLst/>
            <a:ahLst/>
            <a:cxnLst/>
            <a:rect l="l" t="t" r="r" b="b"/>
            <a:pathLst>
              <a:path w="3458633" h="6858000">
                <a:moveTo>
                  <a:pt x="0" y="0"/>
                </a:moveTo>
                <a:lnTo>
                  <a:pt x="3174999" y="0"/>
                </a:lnTo>
                <a:lnTo>
                  <a:pt x="2294466" y="5223932"/>
                </a:lnTo>
                <a:lnTo>
                  <a:pt x="3458633" y="6853767"/>
                </a:lnTo>
                <a:lnTo>
                  <a:pt x="0" y="6858000"/>
                </a:lnTo>
                <a:lnTo>
                  <a:pt x="0" y="0"/>
                </a:lnTo>
                <a:close/>
              </a:path>
            </a:pathLst>
          </a:custGeom>
          <a:ln w="38100">
            <a:noFill/>
          </a:ln>
          <a:effectLst/>
        </p:spPr>
      </p:pic>
      <p:graphicFrame>
        <p:nvGraphicFramePr>
          <p:cNvPr id="84" name="Content Placeholder 2">
            <a:extLst>
              <a:ext uri="{FF2B5EF4-FFF2-40B4-BE49-F238E27FC236}">
                <a16:creationId xmlns:a16="http://schemas.microsoft.com/office/drawing/2014/main" id="{DA3F760F-5A45-C62D-7F77-9D4A803CD7DC}"/>
              </a:ext>
            </a:extLst>
          </p:cNvPr>
          <p:cNvGraphicFramePr/>
          <p:nvPr>
            <p:extLst>
              <p:ext uri="{D42A27DB-BD31-4B8C-83A1-F6EECF244321}">
                <p14:modId xmlns:p14="http://schemas.microsoft.com/office/powerpoint/2010/main" val="444358278"/>
              </p:ext>
            </p:extLst>
          </p:nvPr>
        </p:nvGraphicFramePr>
        <p:xfrm>
          <a:off x="3843867" y="2048933"/>
          <a:ext cx="7659156" cy="374226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9906845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260ACC13-B825-49F3-93DE-C8B8F2FA37A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0" name="Freeform 6">
              <a:extLst>
                <a:ext uri="{FF2B5EF4-FFF2-40B4-BE49-F238E27FC236}">
                  <a16:creationId xmlns:a16="http://schemas.microsoft.com/office/drawing/2014/main" id="{F947B31F-CA03-4793-845D-FD86BABC1A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1" name="Freeform 7">
              <a:extLst>
                <a:ext uri="{FF2B5EF4-FFF2-40B4-BE49-F238E27FC236}">
                  <a16:creationId xmlns:a16="http://schemas.microsoft.com/office/drawing/2014/main" id="{DCDDE94D-F78C-4A48-AEA6-E922FC99A1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2" name="Freeform 8">
              <a:extLst>
                <a:ext uri="{FF2B5EF4-FFF2-40B4-BE49-F238E27FC236}">
                  <a16:creationId xmlns:a16="http://schemas.microsoft.com/office/drawing/2014/main" id="{3445A886-F3CA-4DE4-90D7-535F9707B7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3" name="Freeform 9">
              <a:extLst>
                <a:ext uri="{FF2B5EF4-FFF2-40B4-BE49-F238E27FC236}">
                  <a16:creationId xmlns:a16="http://schemas.microsoft.com/office/drawing/2014/main" id="{A8999CB6-C053-418B-AE37-E470804D25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4" name="Freeform 10">
              <a:extLst>
                <a:ext uri="{FF2B5EF4-FFF2-40B4-BE49-F238E27FC236}">
                  <a16:creationId xmlns:a16="http://schemas.microsoft.com/office/drawing/2014/main" id="{81EA3E26-BFCD-4396-AE8A-2A9828BFFB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5" name="Freeform 11">
              <a:extLst>
                <a:ext uri="{FF2B5EF4-FFF2-40B4-BE49-F238E27FC236}">
                  <a16:creationId xmlns:a16="http://schemas.microsoft.com/office/drawing/2014/main" id="{5F9BC582-73A6-4D8A-8738-E364764893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grpSp>
        <p:nvGrpSpPr>
          <p:cNvPr id="17" name="Group 16">
            <a:extLst>
              <a:ext uri="{FF2B5EF4-FFF2-40B4-BE49-F238E27FC236}">
                <a16:creationId xmlns:a16="http://schemas.microsoft.com/office/drawing/2014/main" id="{E4C39A5A-6D63-4FAC-B6C2-D37778B97AC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8" name="Freeform 6">
              <a:extLst>
                <a:ext uri="{FF2B5EF4-FFF2-40B4-BE49-F238E27FC236}">
                  <a16:creationId xmlns:a16="http://schemas.microsoft.com/office/drawing/2014/main" id="{80E46C4F-3514-46CB-AE42-CB60783526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9" name="Freeform 7">
              <a:extLst>
                <a:ext uri="{FF2B5EF4-FFF2-40B4-BE49-F238E27FC236}">
                  <a16:creationId xmlns:a16="http://schemas.microsoft.com/office/drawing/2014/main" id="{E5084902-5C24-45E2-B5A3-092541E3CE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20" name="Freeform 8">
              <a:extLst>
                <a:ext uri="{FF2B5EF4-FFF2-40B4-BE49-F238E27FC236}">
                  <a16:creationId xmlns:a16="http://schemas.microsoft.com/office/drawing/2014/main" id="{37FA1E91-A8BC-48A2-AC9A-E89FD9612F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21" name="Freeform 9">
              <a:extLst>
                <a:ext uri="{FF2B5EF4-FFF2-40B4-BE49-F238E27FC236}">
                  <a16:creationId xmlns:a16="http://schemas.microsoft.com/office/drawing/2014/main" id="{764E3167-8F97-4F74-BF1C-06B09CB712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22" name="Freeform 10">
              <a:extLst>
                <a:ext uri="{FF2B5EF4-FFF2-40B4-BE49-F238E27FC236}">
                  <a16:creationId xmlns:a16="http://schemas.microsoft.com/office/drawing/2014/main" id="{7008DBEC-8AE7-4A3E-92FB-A56EDF90DF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23" name="Freeform 11">
              <a:extLst>
                <a:ext uri="{FF2B5EF4-FFF2-40B4-BE49-F238E27FC236}">
                  <a16:creationId xmlns:a16="http://schemas.microsoft.com/office/drawing/2014/main" id="{0A04160F-52CD-4394-AAF9-EE7B5A1F47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4" name="TextBox 3">
            <a:extLst>
              <a:ext uri="{FF2B5EF4-FFF2-40B4-BE49-F238E27FC236}">
                <a16:creationId xmlns:a16="http://schemas.microsoft.com/office/drawing/2014/main" id="{322CAFA9-6C75-DB7E-8EA5-86AA836615D1}"/>
              </a:ext>
            </a:extLst>
          </p:cNvPr>
          <p:cNvSpPr txBox="1"/>
          <p:nvPr/>
        </p:nvSpPr>
        <p:spPr>
          <a:xfrm>
            <a:off x="1484310" y="2666999"/>
            <a:ext cx="2812387" cy="3124201"/>
          </a:xfrm>
          <a:prstGeom prst="rect">
            <a:avLst/>
          </a:prstGeom>
        </p:spPr>
        <p:txBody>
          <a:bodyPr vert="horz" lIns="91440" tIns="45720" rIns="91440" bIns="45720" rtlCol="0" anchor="t">
            <a:normAutofit/>
          </a:bodyPr>
          <a:lstStyle/>
          <a:p>
            <a:pPr>
              <a:spcBef>
                <a:spcPct val="20000"/>
              </a:spcBef>
              <a:spcAft>
                <a:spcPts val="600"/>
              </a:spcAft>
              <a:buClr>
                <a:schemeClr val="accent1">
                  <a:lumMod val="75000"/>
                </a:schemeClr>
              </a:buClr>
              <a:buSzPct val="145000"/>
              <a:buFont typeface="Arial"/>
              <a:buChar char="•"/>
            </a:pPr>
            <a:r>
              <a:rPr lang="en-US" dirty="0"/>
              <a:t>Sample of data used to build model.</a:t>
            </a:r>
          </a:p>
        </p:txBody>
      </p:sp>
      <p:sp>
        <p:nvSpPr>
          <p:cNvPr id="25" name="Rounded Rectangle 16">
            <a:extLst>
              <a:ext uri="{FF2B5EF4-FFF2-40B4-BE49-F238E27FC236}">
                <a16:creationId xmlns:a16="http://schemas.microsoft.com/office/drawing/2014/main" id="{55599FE3-8CCE-4364-9F89-0C11699C4F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1162" y="648931"/>
            <a:ext cx="6881862"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screenshot of a computer&#10;&#10;Description automatically generated">
            <a:extLst>
              <a:ext uri="{FF2B5EF4-FFF2-40B4-BE49-F238E27FC236}">
                <a16:creationId xmlns:a16="http://schemas.microsoft.com/office/drawing/2014/main" id="{6CAF1840-3D84-D83E-5BB5-8B2D287DB1DE}"/>
              </a:ext>
            </a:extLst>
          </p:cNvPr>
          <p:cNvPicPr>
            <a:picLocks noChangeAspect="1"/>
          </p:cNvPicPr>
          <p:nvPr/>
        </p:nvPicPr>
        <p:blipFill rotWithShape="1">
          <a:blip r:embed="rId3"/>
          <a:srcRect r="39297" b="1"/>
          <a:stretch/>
        </p:blipFill>
        <p:spPr>
          <a:xfrm>
            <a:off x="4941202" y="1011765"/>
            <a:ext cx="6237359" cy="4546708"/>
          </a:xfrm>
          <a:prstGeom prst="rect">
            <a:avLst/>
          </a:prstGeom>
        </p:spPr>
      </p:pic>
    </p:spTree>
    <p:extLst>
      <p:ext uri="{BB962C8B-B14F-4D97-AF65-F5344CB8AC3E}">
        <p14:creationId xmlns:p14="http://schemas.microsoft.com/office/powerpoint/2010/main" val="21120270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26" name="Group 25">
            <a:extLst>
              <a:ext uri="{FF2B5EF4-FFF2-40B4-BE49-F238E27FC236}">
                <a16:creationId xmlns:a16="http://schemas.microsoft.com/office/drawing/2014/main" id="{089D35B1-0ED5-4358-8CAE-A9E49412AAA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27" name="Freeform 6">
              <a:extLst>
                <a:ext uri="{FF2B5EF4-FFF2-40B4-BE49-F238E27FC236}">
                  <a16:creationId xmlns:a16="http://schemas.microsoft.com/office/drawing/2014/main" id="{DDEF6545-5A42-469E-8778-86CA01CD46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28" name="Freeform 7">
              <a:extLst>
                <a:ext uri="{FF2B5EF4-FFF2-40B4-BE49-F238E27FC236}">
                  <a16:creationId xmlns:a16="http://schemas.microsoft.com/office/drawing/2014/main" id="{3B08853F-842C-4D0A-9A89-D05CB39903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29" name="Freeform 8">
              <a:extLst>
                <a:ext uri="{FF2B5EF4-FFF2-40B4-BE49-F238E27FC236}">
                  <a16:creationId xmlns:a16="http://schemas.microsoft.com/office/drawing/2014/main" id="{A436FB18-2D01-4AAB-AD10-2D1208310F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30" name="Freeform 9">
              <a:extLst>
                <a:ext uri="{FF2B5EF4-FFF2-40B4-BE49-F238E27FC236}">
                  <a16:creationId xmlns:a16="http://schemas.microsoft.com/office/drawing/2014/main" id="{9EFB8341-7A7B-46E4-AF94-689147AD05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31" name="Freeform 10">
              <a:extLst>
                <a:ext uri="{FF2B5EF4-FFF2-40B4-BE49-F238E27FC236}">
                  <a16:creationId xmlns:a16="http://schemas.microsoft.com/office/drawing/2014/main" id="{C4D84136-7804-4605-AC9F-238A3665EE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32" name="Freeform 11">
              <a:extLst>
                <a:ext uri="{FF2B5EF4-FFF2-40B4-BE49-F238E27FC236}">
                  <a16:creationId xmlns:a16="http://schemas.microsoft.com/office/drawing/2014/main" id="{4EC6F81C-51C2-4A6F-8B94-562DA67362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grpSp>
        <p:nvGrpSpPr>
          <p:cNvPr id="34" name="Group 33">
            <a:extLst>
              <a:ext uri="{FF2B5EF4-FFF2-40B4-BE49-F238E27FC236}">
                <a16:creationId xmlns:a16="http://schemas.microsoft.com/office/drawing/2014/main" id="{DD65B30C-427F-449E-B039-E288E85D8A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35" name="Freeform 6">
              <a:extLst>
                <a:ext uri="{FF2B5EF4-FFF2-40B4-BE49-F238E27FC236}">
                  <a16:creationId xmlns:a16="http://schemas.microsoft.com/office/drawing/2014/main" id="{9F47D947-83F7-46E3-872B-0777122A0A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36" name="Freeform 7">
              <a:extLst>
                <a:ext uri="{FF2B5EF4-FFF2-40B4-BE49-F238E27FC236}">
                  <a16:creationId xmlns:a16="http://schemas.microsoft.com/office/drawing/2014/main" id="{60C7B45B-6634-46FA-862D-B86F1C3C5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37" name="Freeform 8">
              <a:extLst>
                <a:ext uri="{FF2B5EF4-FFF2-40B4-BE49-F238E27FC236}">
                  <a16:creationId xmlns:a16="http://schemas.microsoft.com/office/drawing/2014/main" id="{C7504CC0-DD94-4ED9-ADC9-6FE7AEA33F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38" name="Freeform 9">
              <a:extLst>
                <a:ext uri="{FF2B5EF4-FFF2-40B4-BE49-F238E27FC236}">
                  <a16:creationId xmlns:a16="http://schemas.microsoft.com/office/drawing/2014/main" id="{64268326-B6DD-4E00-9788-6C319279AC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39" name="Freeform 10">
              <a:extLst>
                <a:ext uri="{FF2B5EF4-FFF2-40B4-BE49-F238E27FC236}">
                  <a16:creationId xmlns:a16="http://schemas.microsoft.com/office/drawing/2014/main" id="{92C7B3DE-DB23-4AAC-B142-C803C0C0A1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40" name="Freeform 11">
              <a:extLst>
                <a:ext uri="{FF2B5EF4-FFF2-40B4-BE49-F238E27FC236}">
                  <a16:creationId xmlns:a16="http://schemas.microsoft.com/office/drawing/2014/main" id="{1EEF04DC-4E0D-4127-A98D-EA81C3B2DE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42" name="Freeform: Shape 41">
            <a:extLst>
              <a:ext uri="{FF2B5EF4-FFF2-40B4-BE49-F238E27FC236}">
                <a16:creationId xmlns:a16="http://schemas.microsoft.com/office/drawing/2014/main" id="{084966D2-3C9B-4F47-8231-1DEC33D3BD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6066" y="321734"/>
            <a:ext cx="11074201" cy="6214533"/>
          </a:xfrm>
          <a:custGeom>
            <a:avLst/>
            <a:gdLst>
              <a:gd name="connsiteX0" fmla="*/ 815396 w 11074201"/>
              <a:gd name="connsiteY0" fmla="*/ 0 h 6214533"/>
              <a:gd name="connsiteX1" fmla="*/ 11074201 w 11074201"/>
              <a:gd name="connsiteY1" fmla="*/ 0 h 6214533"/>
              <a:gd name="connsiteX2" fmla="*/ 11074201 w 11074201"/>
              <a:gd name="connsiteY2" fmla="*/ 6214533 h 6214533"/>
              <a:gd name="connsiteX3" fmla="*/ 1498193 w 11074201"/>
              <a:gd name="connsiteY3" fmla="*/ 6214533 h 6214533"/>
              <a:gd name="connsiteX4" fmla="*/ 0 w 11074201"/>
              <a:gd name="connsiteY4" fmla="*/ 4992543 h 6214533"/>
              <a:gd name="connsiteX5" fmla="*/ 433971 w 11074201"/>
              <a:gd name="connsiteY5" fmla="*/ 2335405 h 6214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74201" h="6214533">
                <a:moveTo>
                  <a:pt x="815396" y="0"/>
                </a:moveTo>
                <a:lnTo>
                  <a:pt x="11074201" y="0"/>
                </a:lnTo>
                <a:lnTo>
                  <a:pt x="11074201" y="6214533"/>
                </a:lnTo>
                <a:lnTo>
                  <a:pt x="1498193" y="6214533"/>
                </a:lnTo>
                <a:lnTo>
                  <a:pt x="0" y="4992543"/>
                </a:lnTo>
                <a:cubicBezTo>
                  <a:pt x="141071" y="4106831"/>
                  <a:pt x="287521" y="3221118"/>
                  <a:pt x="433971" y="2335405"/>
                </a:cubicBezTo>
                <a:close/>
              </a:path>
            </a:pathLst>
          </a:custGeom>
          <a:solidFill>
            <a:srgbClr val="FFFFFF"/>
          </a:solidFill>
          <a:ln w="38100">
            <a:gradFill flip="none" rotWithShape="1">
              <a:gsLst>
                <a:gs pos="0">
                  <a:schemeClr val="bg2"/>
                </a:gs>
                <a:gs pos="100000">
                  <a:schemeClr val="bg2">
                    <a:lumMod val="75000"/>
                  </a:schemeClr>
                </a:gs>
              </a:gsLst>
              <a:lin ang="5400000" scaled="1"/>
              <a:tileRect/>
            </a:grad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Content Placeholder 15" descr="A map of the united states&#10;&#10;Description automatically generated">
            <a:extLst>
              <a:ext uri="{FF2B5EF4-FFF2-40B4-BE49-F238E27FC236}">
                <a16:creationId xmlns:a16="http://schemas.microsoft.com/office/drawing/2014/main" id="{7984F53F-F0EE-6408-26FB-C0156E7937A3}"/>
              </a:ext>
            </a:extLst>
          </p:cNvPr>
          <p:cNvPicPr>
            <a:picLocks noGrp="1" noChangeAspect="1"/>
          </p:cNvPicPr>
          <p:nvPr>
            <p:ph idx="1"/>
          </p:nvPr>
        </p:nvPicPr>
        <p:blipFill>
          <a:blip r:embed="rId3"/>
          <a:stretch>
            <a:fillRect/>
          </a:stretch>
        </p:blipFill>
        <p:spPr>
          <a:xfrm>
            <a:off x="1808205" y="415517"/>
            <a:ext cx="6141240" cy="2203858"/>
          </a:xfrm>
        </p:spPr>
      </p:pic>
      <p:pic>
        <p:nvPicPr>
          <p:cNvPr id="18" name="Picture 17" descr="A graph of a person with a bar graph&#10;&#10;Description automatically generated with medium confidence">
            <a:extLst>
              <a:ext uri="{FF2B5EF4-FFF2-40B4-BE49-F238E27FC236}">
                <a16:creationId xmlns:a16="http://schemas.microsoft.com/office/drawing/2014/main" id="{A91ACECF-D312-3504-316A-18ECD62B3013}"/>
              </a:ext>
            </a:extLst>
          </p:cNvPr>
          <p:cNvPicPr>
            <a:picLocks noChangeAspect="1"/>
          </p:cNvPicPr>
          <p:nvPr/>
        </p:nvPicPr>
        <p:blipFill>
          <a:blip r:embed="rId4"/>
          <a:stretch>
            <a:fillRect/>
          </a:stretch>
        </p:blipFill>
        <p:spPr>
          <a:xfrm>
            <a:off x="1952625" y="2877713"/>
            <a:ext cx="5996820" cy="3282044"/>
          </a:xfrm>
          <a:prstGeom prst="rect">
            <a:avLst/>
          </a:prstGeom>
        </p:spPr>
      </p:pic>
      <p:sp>
        <p:nvSpPr>
          <p:cNvPr id="19" name="TextBox 18">
            <a:extLst>
              <a:ext uri="{FF2B5EF4-FFF2-40B4-BE49-F238E27FC236}">
                <a16:creationId xmlns:a16="http://schemas.microsoft.com/office/drawing/2014/main" id="{8EBCF4FB-01E4-3430-2770-8E71BBD7C91F}"/>
              </a:ext>
            </a:extLst>
          </p:cNvPr>
          <p:cNvSpPr txBox="1"/>
          <p:nvPr/>
        </p:nvSpPr>
        <p:spPr>
          <a:xfrm>
            <a:off x="8177851" y="1821126"/>
            <a:ext cx="2853670" cy="3504806"/>
          </a:xfrm>
          <a:prstGeom prst="rect">
            <a:avLst/>
          </a:prstGeom>
          <a:noFill/>
        </p:spPr>
        <p:txBody>
          <a:bodyPr wrap="square" rtlCol="0">
            <a:spAutoFit/>
          </a:bodyPr>
          <a:lstStyle/>
          <a:p>
            <a:pPr marL="264033" indent="-264033" defTabSz="352044">
              <a:spcAft>
                <a:spcPts val="600"/>
              </a:spcAft>
              <a:buFont typeface="Arial" panose="020B0604020202020204" pitchFamily="34" charset="0"/>
              <a:buChar char="•"/>
            </a:pPr>
            <a:r>
              <a:rPr lang="en-US" sz="1848" kern="1200">
                <a:solidFill>
                  <a:schemeClr val="tx1"/>
                </a:solidFill>
                <a:latin typeface="Söhne"/>
                <a:ea typeface="+mn-ea"/>
                <a:cs typeface="+mn-cs"/>
              </a:rPr>
              <a:t>Judging from the visual evidence presented in both the map and graph, it is apparent that New Hampshire holds the highest transaction frequency or occurrence within this dataset. This signifies a heightened potential for credit card fraud to evade detection.</a:t>
            </a:r>
            <a:endParaRPr lang="en-US" sz="2400"/>
          </a:p>
        </p:txBody>
      </p:sp>
      <mc:AlternateContent xmlns:mc="http://schemas.openxmlformats.org/markup-compatibility/2006">
        <mc:Choice xmlns:p14="http://schemas.microsoft.com/office/powerpoint/2010/main" Requires="p14">
          <p:contentPart p14:bwMode="auto" r:id="rId5">
            <p14:nvContentPartPr>
              <p14:cNvPr id="20" name="Ink 19">
                <a:extLst>
                  <a:ext uri="{FF2B5EF4-FFF2-40B4-BE49-F238E27FC236}">
                    <a16:creationId xmlns:a16="http://schemas.microsoft.com/office/drawing/2014/main" id="{8BCA46AB-95E7-C08C-AA3B-CE50F184FCD9}"/>
                  </a:ext>
                </a:extLst>
              </p14:cNvPr>
              <p14:cNvContentPartPr/>
              <p14:nvPr/>
            </p14:nvContentPartPr>
            <p14:xfrm>
              <a:off x="2337604" y="5891728"/>
              <a:ext cx="162511" cy="17779"/>
            </p14:xfrm>
          </p:contentPart>
        </mc:Choice>
        <mc:Fallback>
          <p:pic>
            <p:nvPicPr>
              <p:cNvPr id="20" name="Ink 19">
                <a:extLst>
                  <a:ext uri="{FF2B5EF4-FFF2-40B4-BE49-F238E27FC236}">
                    <a16:creationId xmlns:a16="http://schemas.microsoft.com/office/drawing/2014/main" id="{8BCA46AB-95E7-C08C-AA3B-CE50F184FCD9}"/>
                  </a:ext>
                </a:extLst>
              </p:cNvPr>
              <p:cNvPicPr/>
              <p:nvPr/>
            </p:nvPicPr>
            <p:blipFill>
              <a:blip r:embed="rId6"/>
              <a:stretch>
                <a:fillRect/>
              </a:stretch>
            </p:blipFill>
            <p:spPr>
              <a:xfrm>
                <a:off x="2283673" y="5785054"/>
                <a:ext cx="270013" cy="230771"/>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21" name="Ink 20">
                <a:extLst>
                  <a:ext uri="{FF2B5EF4-FFF2-40B4-BE49-F238E27FC236}">
                    <a16:creationId xmlns:a16="http://schemas.microsoft.com/office/drawing/2014/main" id="{8FCAFEE6-03FA-093F-B10F-982A5E41D4AA}"/>
                  </a:ext>
                </a:extLst>
              </p14:cNvPr>
              <p14:cNvContentPartPr/>
              <p14:nvPr/>
            </p14:nvContentPartPr>
            <p14:xfrm flipV="1">
              <a:off x="5921472" y="1271267"/>
              <a:ext cx="411694" cy="45719"/>
            </p14:xfrm>
          </p:contentPart>
        </mc:Choice>
        <mc:Fallback>
          <p:pic>
            <p:nvPicPr>
              <p:cNvPr id="21" name="Ink 20">
                <a:extLst>
                  <a:ext uri="{FF2B5EF4-FFF2-40B4-BE49-F238E27FC236}">
                    <a16:creationId xmlns:a16="http://schemas.microsoft.com/office/drawing/2014/main" id="{8FCAFEE6-03FA-093F-B10F-982A5E41D4AA}"/>
                  </a:ext>
                </a:extLst>
              </p:cNvPr>
              <p:cNvPicPr/>
              <p:nvPr/>
            </p:nvPicPr>
            <p:blipFill>
              <a:blip r:embed="rId8"/>
              <a:stretch>
                <a:fillRect/>
              </a:stretch>
            </p:blipFill>
            <p:spPr>
              <a:xfrm flipV="1">
                <a:off x="5867538" y="1163629"/>
                <a:ext cx="519202" cy="261354"/>
              </a:xfrm>
              <a:prstGeom prst="rect">
                <a:avLst/>
              </a:prstGeom>
            </p:spPr>
          </p:pic>
        </mc:Fallback>
      </mc:AlternateContent>
    </p:spTree>
    <p:extLst>
      <p:ext uri="{BB962C8B-B14F-4D97-AF65-F5344CB8AC3E}">
        <p14:creationId xmlns:p14="http://schemas.microsoft.com/office/powerpoint/2010/main" val="25951736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89D35B1-0ED5-4358-8CAE-A9E49412AAA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1" name="Freeform 6">
              <a:extLst>
                <a:ext uri="{FF2B5EF4-FFF2-40B4-BE49-F238E27FC236}">
                  <a16:creationId xmlns:a16="http://schemas.microsoft.com/office/drawing/2014/main" id="{DDEF6545-5A42-469E-8778-86CA01CD46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2" name="Freeform 7">
              <a:extLst>
                <a:ext uri="{FF2B5EF4-FFF2-40B4-BE49-F238E27FC236}">
                  <a16:creationId xmlns:a16="http://schemas.microsoft.com/office/drawing/2014/main" id="{3B08853F-842C-4D0A-9A89-D05CB39903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3" name="Freeform 8">
              <a:extLst>
                <a:ext uri="{FF2B5EF4-FFF2-40B4-BE49-F238E27FC236}">
                  <a16:creationId xmlns:a16="http://schemas.microsoft.com/office/drawing/2014/main" id="{A436FB18-2D01-4AAB-AD10-2D1208310F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4" name="Freeform 9">
              <a:extLst>
                <a:ext uri="{FF2B5EF4-FFF2-40B4-BE49-F238E27FC236}">
                  <a16:creationId xmlns:a16="http://schemas.microsoft.com/office/drawing/2014/main" id="{9EFB8341-7A7B-46E4-AF94-689147AD05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5" name="Freeform 10">
              <a:extLst>
                <a:ext uri="{FF2B5EF4-FFF2-40B4-BE49-F238E27FC236}">
                  <a16:creationId xmlns:a16="http://schemas.microsoft.com/office/drawing/2014/main" id="{C4D84136-7804-4605-AC9F-238A3665EE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6" name="Freeform 11">
              <a:extLst>
                <a:ext uri="{FF2B5EF4-FFF2-40B4-BE49-F238E27FC236}">
                  <a16:creationId xmlns:a16="http://schemas.microsoft.com/office/drawing/2014/main" id="{4EC6F81C-51C2-4A6F-8B94-562DA67362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grpSp>
        <p:nvGrpSpPr>
          <p:cNvPr id="18" name="Group 17">
            <a:extLst>
              <a:ext uri="{FF2B5EF4-FFF2-40B4-BE49-F238E27FC236}">
                <a16:creationId xmlns:a16="http://schemas.microsoft.com/office/drawing/2014/main" id="{DD65B30C-427F-449E-B039-E288E85D8A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9" name="Freeform 6">
              <a:extLst>
                <a:ext uri="{FF2B5EF4-FFF2-40B4-BE49-F238E27FC236}">
                  <a16:creationId xmlns:a16="http://schemas.microsoft.com/office/drawing/2014/main" id="{9F47D947-83F7-46E3-872B-0777122A0A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20" name="Freeform 7">
              <a:extLst>
                <a:ext uri="{FF2B5EF4-FFF2-40B4-BE49-F238E27FC236}">
                  <a16:creationId xmlns:a16="http://schemas.microsoft.com/office/drawing/2014/main" id="{60C7B45B-6634-46FA-862D-B86F1C3C5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21" name="Freeform 8">
              <a:extLst>
                <a:ext uri="{FF2B5EF4-FFF2-40B4-BE49-F238E27FC236}">
                  <a16:creationId xmlns:a16="http://schemas.microsoft.com/office/drawing/2014/main" id="{C7504CC0-DD94-4ED9-ADC9-6FE7AEA33F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22" name="Freeform 9">
              <a:extLst>
                <a:ext uri="{FF2B5EF4-FFF2-40B4-BE49-F238E27FC236}">
                  <a16:creationId xmlns:a16="http://schemas.microsoft.com/office/drawing/2014/main" id="{64268326-B6DD-4E00-9788-6C319279AC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23" name="Freeform 10">
              <a:extLst>
                <a:ext uri="{FF2B5EF4-FFF2-40B4-BE49-F238E27FC236}">
                  <a16:creationId xmlns:a16="http://schemas.microsoft.com/office/drawing/2014/main" id="{92C7B3DE-DB23-4AAC-B142-C803C0C0A1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24" name="Freeform 11">
              <a:extLst>
                <a:ext uri="{FF2B5EF4-FFF2-40B4-BE49-F238E27FC236}">
                  <a16:creationId xmlns:a16="http://schemas.microsoft.com/office/drawing/2014/main" id="{1EEF04DC-4E0D-4127-A98D-EA81C3B2DE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6" name="Freeform: Shape 25">
            <a:extLst>
              <a:ext uri="{FF2B5EF4-FFF2-40B4-BE49-F238E27FC236}">
                <a16:creationId xmlns:a16="http://schemas.microsoft.com/office/drawing/2014/main" id="{084966D2-3C9B-4F47-8231-1DEC33D3BD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6066" y="321734"/>
            <a:ext cx="11074201" cy="6214533"/>
          </a:xfrm>
          <a:custGeom>
            <a:avLst/>
            <a:gdLst>
              <a:gd name="connsiteX0" fmla="*/ 815396 w 11074201"/>
              <a:gd name="connsiteY0" fmla="*/ 0 h 6214533"/>
              <a:gd name="connsiteX1" fmla="*/ 11074201 w 11074201"/>
              <a:gd name="connsiteY1" fmla="*/ 0 h 6214533"/>
              <a:gd name="connsiteX2" fmla="*/ 11074201 w 11074201"/>
              <a:gd name="connsiteY2" fmla="*/ 6214533 h 6214533"/>
              <a:gd name="connsiteX3" fmla="*/ 1498193 w 11074201"/>
              <a:gd name="connsiteY3" fmla="*/ 6214533 h 6214533"/>
              <a:gd name="connsiteX4" fmla="*/ 0 w 11074201"/>
              <a:gd name="connsiteY4" fmla="*/ 4992543 h 6214533"/>
              <a:gd name="connsiteX5" fmla="*/ 433971 w 11074201"/>
              <a:gd name="connsiteY5" fmla="*/ 2335405 h 6214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74201" h="6214533">
                <a:moveTo>
                  <a:pt x="815396" y="0"/>
                </a:moveTo>
                <a:lnTo>
                  <a:pt x="11074201" y="0"/>
                </a:lnTo>
                <a:lnTo>
                  <a:pt x="11074201" y="6214533"/>
                </a:lnTo>
                <a:lnTo>
                  <a:pt x="1498193" y="6214533"/>
                </a:lnTo>
                <a:lnTo>
                  <a:pt x="0" y="4992543"/>
                </a:lnTo>
                <a:cubicBezTo>
                  <a:pt x="141071" y="4106831"/>
                  <a:pt x="287521" y="3221118"/>
                  <a:pt x="433971" y="2335405"/>
                </a:cubicBezTo>
                <a:close/>
              </a:path>
            </a:pathLst>
          </a:custGeom>
          <a:solidFill>
            <a:srgbClr val="FFFFFF"/>
          </a:solidFill>
          <a:ln w="38100">
            <a:gradFill flip="none" rotWithShape="1">
              <a:gsLst>
                <a:gs pos="0">
                  <a:schemeClr val="bg2"/>
                </a:gs>
                <a:gs pos="100000">
                  <a:schemeClr val="bg2">
                    <a:lumMod val="75000"/>
                  </a:schemeClr>
                </a:gs>
              </a:gsLst>
              <a:lin ang="5400000" scaled="1"/>
              <a:tileRect/>
            </a:grad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screenshot of a graph&#10;&#10;Description automatically generated">
            <a:extLst>
              <a:ext uri="{FF2B5EF4-FFF2-40B4-BE49-F238E27FC236}">
                <a16:creationId xmlns:a16="http://schemas.microsoft.com/office/drawing/2014/main" id="{3D22A4FE-042A-8D5C-C3B9-AFC88F8654BC}"/>
              </a:ext>
            </a:extLst>
          </p:cNvPr>
          <p:cNvPicPr>
            <a:picLocks noGrp="1" noChangeAspect="1"/>
          </p:cNvPicPr>
          <p:nvPr>
            <p:ph idx="1"/>
          </p:nvPr>
        </p:nvPicPr>
        <p:blipFill>
          <a:blip r:embed="rId3"/>
          <a:stretch>
            <a:fillRect/>
          </a:stretch>
        </p:blipFill>
        <p:spPr>
          <a:xfrm>
            <a:off x="1742331" y="662918"/>
            <a:ext cx="8946872" cy="4406334"/>
          </a:xfrm>
          <a:prstGeom prst="rect">
            <a:avLst/>
          </a:prstGeom>
        </p:spPr>
      </p:pic>
      <p:sp>
        <p:nvSpPr>
          <p:cNvPr id="6" name="TextBox 5">
            <a:extLst>
              <a:ext uri="{FF2B5EF4-FFF2-40B4-BE49-F238E27FC236}">
                <a16:creationId xmlns:a16="http://schemas.microsoft.com/office/drawing/2014/main" id="{E34C3B16-B782-A74F-5170-B2DE62D68786}"/>
              </a:ext>
            </a:extLst>
          </p:cNvPr>
          <p:cNvSpPr txBox="1"/>
          <p:nvPr/>
        </p:nvSpPr>
        <p:spPr>
          <a:xfrm>
            <a:off x="3719646" y="5443439"/>
            <a:ext cx="5864391" cy="923330"/>
          </a:xfrm>
          <a:prstGeom prst="rect">
            <a:avLst/>
          </a:prstGeom>
          <a:noFill/>
        </p:spPr>
        <p:txBody>
          <a:bodyPr wrap="square" rtlCol="0">
            <a:spAutoFit/>
          </a:bodyPr>
          <a:lstStyle/>
          <a:p>
            <a:r>
              <a:rPr lang="en-US" dirty="0"/>
              <a:t>This heatmap shows the correlation of the two datasets prior to the fraud detection model. No major correlations besides the locations.</a:t>
            </a:r>
          </a:p>
        </p:txBody>
      </p:sp>
    </p:spTree>
    <p:extLst>
      <p:ext uri="{BB962C8B-B14F-4D97-AF65-F5344CB8AC3E}">
        <p14:creationId xmlns:p14="http://schemas.microsoft.com/office/powerpoint/2010/main" val="19605544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 program&#10;&#10;Description automatically generated">
            <a:extLst>
              <a:ext uri="{FF2B5EF4-FFF2-40B4-BE49-F238E27FC236}">
                <a16:creationId xmlns:a16="http://schemas.microsoft.com/office/drawing/2014/main" id="{88663DF1-B35C-6B9D-195E-5AF7392CA998}"/>
              </a:ext>
            </a:extLst>
          </p:cNvPr>
          <p:cNvPicPr>
            <a:picLocks noChangeAspect="1"/>
          </p:cNvPicPr>
          <p:nvPr/>
        </p:nvPicPr>
        <p:blipFill>
          <a:blip r:embed="rId2"/>
          <a:stretch>
            <a:fillRect/>
          </a:stretch>
        </p:blipFill>
        <p:spPr>
          <a:xfrm>
            <a:off x="2532134" y="937549"/>
            <a:ext cx="7887801" cy="3262025"/>
          </a:xfrm>
          <a:prstGeom prst="rect">
            <a:avLst/>
          </a:prstGeom>
        </p:spPr>
      </p:pic>
      <p:sp>
        <p:nvSpPr>
          <p:cNvPr id="4" name="TextBox 3">
            <a:extLst>
              <a:ext uri="{FF2B5EF4-FFF2-40B4-BE49-F238E27FC236}">
                <a16:creationId xmlns:a16="http://schemas.microsoft.com/office/drawing/2014/main" id="{054B61EA-6F4E-CA52-86E3-4A8C9D192C34}"/>
              </a:ext>
            </a:extLst>
          </p:cNvPr>
          <p:cNvSpPr txBox="1"/>
          <p:nvPr/>
        </p:nvSpPr>
        <p:spPr>
          <a:xfrm>
            <a:off x="3761770" y="4606725"/>
            <a:ext cx="5428527" cy="923330"/>
          </a:xfrm>
          <a:prstGeom prst="rect">
            <a:avLst/>
          </a:prstGeom>
          <a:noFill/>
        </p:spPr>
        <p:txBody>
          <a:bodyPr wrap="square" rtlCol="0">
            <a:spAutoFit/>
          </a:bodyPr>
          <a:lstStyle/>
          <a:p>
            <a:r>
              <a:rPr lang="en-US" dirty="0"/>
              <a:t>This is the classification report for the model. This confirms the model’s accuracy when making its observations.</a:t>
            </a:r>
          </a:p>
        </p:txBody>
      </p:sp>
    </p:spTree>
    <p:extLst>
      <p:ext uri="{BB962C8B-B14F-4D97-AF65-F5344CB8AC3E}">
        <p14:creationId xmlns:p14="http://schemas.microsoft.com/office/powerpoint/2010/main" val="15054601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30" name="Group 11">
            <a:extLst>
              <a:ext uri="{FF2B5EF4-FFF2-40B4-BE49-F238E27FC236}">
                <a16:creationId xmlns:a16="http://schemas.microsoft.com/office/drawing/2014/main" id="{3C97D866-0F77-45DF-8EB7-C3D116B328C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3" name="Freeform 6">
              <a:extLst>
                <a:ext uri="{FF2B5EF4-FFF2-40B4-BE49-F238E27FC236}">
                  <a16:creationId xmlns:a16="http://schemas.microsoft.com/office/drawing/2014/main" id="{4F9B1DE5-8736-46A8-986F-7D93EABD78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4" name="Freeform 7">
              <a:extLst>
                <a:ext uri="{FF2B5EF4-FFF2-40B4-BE49-F238E27FC236}">
                  <a16:creationId xmlns:a16="http://schemas.microsoft.com/office/drawing/2014/main" id="{DEF5C121-2BFC-4684-A8AE-AAC74878E8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5" name="Freeform 8">
              <a:extLst>
                <a:ext uri="{FF2B5EF4-FFF2-40B4-BE49-F238E27FC236}">
                  <a16:creationId xmlns:a16="http://schemas.microsoft.com/office/drawing/2014/main" id="{8DDBAAB4-8BAF-4FAB-99AC-C59B579A0B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6" name="Freeform 9">
              <a:extLst>
                <a:ext uri="{FF2B5EF4-FFF2-40B4-BE49-F238E27FC236}">
                  <a16:creationId xmlns:a16="http://schemas.microsoft.com/office/drawing/2014/main" id="{195B7BE3-689C-4566-858A-873632B1BC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7" name="Freeform 10">
              <a:extLst>
                <a:ext uri="{FF2B5EF4-FFF2-40B4-BE49-F238E27FC236}">
                  <a16:creationId xmlns:a16="http://schemas.microsoft.com/office/drawing/2014/main" id="{5220C0B1-373C-427C-85C1-E40FC7A9D1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8" name="Freeform 11">
              <a:extLst>
                <a:ext uri="{FF2B5EF4-FFF2-40B4-BE49-F238E27FC236}">
                  <a16:creationId xmlns:a16="http://schemas.microsoft.com/office/drawing/2014/main" id="{66BCB563-408A-4114-85A8-266D3943E8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useBgFill="1">
        <p:nvSpPr>
          <p:cNvPr id="31" name="Rectangle 19">
            <a:extLst>
              <a:ext uri="{FF2B5EF4-FFF2-40B4-BE49-F238E27FC236}">
                <a16:creationId xmlns:a16="http://schemas.microsoft.com/office/drawing/2014/main" id="{9149EB62-1692-4D1D-A7C2-FB2F6A61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1477DFC9-33A4-4343-9970-1CBCEDEDB2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254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screen shot of a graph&#10;&#10;Description automatically generated">
            <a:extLst>
              <a:ext uri="{FF2B5EF4-FFF2-40B4-BE49-F238E27FC236}">
                <a16:creationId xmlns:a16="http://schemas.microsoft.com/office/drawing/2014/main" id="{C1F1D416-60DA-C311-D637-620859D7FDF3}"/>
              </a:ext>
            </a:extLst>
          </p:cNvPr>
          <p:cNvPicPr>
            <a:picLocks noChangeAspect="1"/>
          </p:cNvPicPr>
          <p:nvPr/>
        </p:nvPicPr>
        <p:blipFill>
          <a:blip r:embed="rId3"/>
          <a:stretch>
            <a:fillRect/>
          </a:stretch>
        </p:blipFill>
        <p:spPr>
          <a:xfrm>
            <a:off x="150812" y="1794858"/>
            <a:ext cx="5929093" cy="4860454"/>
          </a:xfrm>
          <a:prstGeom prst="rect">
            <a:avLst/>
          </a:prstGeom>
        </p:spPr>
      </p:pic>
      <p:pic>
        <p:nvPicPr>
          <p:cNvPr id="5" name="Content Placeholder 4" descr="A screen shot of a graph&#10;&#10;Description automatically generated">
            <a:extLst>
              <a:ext uri="{FF2B5EF4-FFF2-40B4-BE49-F238E27FC236}">
                <a16:creationId xmlns:a16="http://schemas.microsoft.com/office/drawing/2014/main" id="{47D289C5-1C8C-6CB6-0B3B-6EFD21511F64}"/>
              </a:ext>
            </a:extLst>
          </p:cNvPr>
          <p:cNvPicPr>
            <a:picLocks noGrp="1" noChangeAspect="1"/>
          </p:cNvPicPr>
          <p:nvPr>
            <p:ph idx="1"/>
          </p:nvPr>
        </p:nvPicPr>
        <p:blipFill>
          <a:blip r:embed="rId4"/>
          <a:stretch>
            <a:fillRect/>
          </a:stretch>
        </p:blipFill>
        <p:spPr>
          <a:xfrm>
            <a:off x="6458265" y="75984"/>
            <a:ext cx="5375976" cy="4630707"/>
          </a:xfrm>
          <a:prstGeom prst="rect">
            <a:avLst/>
          </a:prstGeom>
        </p:spPr>
      </p:pic>
      <p:sp>
        <p:nvSpPr>
          <p:cNvPr id="8" name="TextBox 7">
            <a:extLst>
              <a:ext uri="{FF2B5EF4-FFF2-40B4-BE49-F238E27FC236}">
                <a16:creationId xmlns:a16="http://schemas.microsoft.com/office/drawing/2014/main" id="{5658DFAD-C30E-FE10-F288-97A7FD31EE83}"/>
              </a:ext>
            </a:extLst>
          </p:cNvPr>
          <p:cNvSpPr txBox="1"/>
          <p:nvPr/>
        </p:nvSpPr>
        <p:spPr>
          <a:xfrm>
            <a:off x="1003743" y="667905"/>
            <a:ext cx="4606776" cy="923330"/>
          </a:xfrm>
          <a:prstGeom prst="rect">
            <a:avLst/>
          </a:prstGeom>
          <a:noFill/>
        </p:spPr>
        <p:txBody>
          <a:bodyPr wrap="square" rtlCol="0">
            <a:spAutoFit/>
          </a:bodyPr>
          <a:lstStyle/>
          <a:p>
            <a:r>
              <a:rPr lang="en-US" dirty="0"/>
              <a:t>This graph represents the transaction amounts in relation to the credit card limit without the fraud detection. </a:t>
            </a:r>
          </a:p>
        </p:txBody>
      </p:sp>
      <p:sp>
        <p:nvSpPr>
          <p:cNvPr id="10" name="Arrow: Right 9">
            <a:extLst>
              <a:ext uri="{FF2B5EF4-FFF2-40B4-BE49-F238E27FC236}">
                <a16:creationId xmlns:a16="http://schemas.microsoft.com/office/drawing/2014/main" id="{E2625821-AFC7-9CB3-8224-C819F47A37ED}"/>
              </a:ext>
            </a:extLst>
          </p:cNvPr>
          <p:cNvSpPr/>
          <p:nvPr/>
        </p:nvSpPr>
        <p:spPr>
          <a:xfrm>
            <a:off x="2688449" y="1354495"/>
            <a:ext cx="3160576" cy="20848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065F8AF5-4086-031B-65A1-E138F9230553}"/>
              </a:ext>
            </a:extLst>
          </p:cNvPr>
          <p:cNvSpPr txBox="1"/>
          <p:nvPr/>
        </p:nvSpPr>
        <p:spPr>
          <a:xfrm>
            <a:off x="6556917" y="4895385"/>
            <a:ext cx="5006898" cy="646331"/>
          </a:xfrm>
          <a:prstGeom prst="rect">
            <a:avLst/>
          </a:prstGeom>
          <a:noFill/>
        </p:spPr>
        <p:txBody>
          <a:bodyPr wrap="square" rtlCol="0">
            <a:spAutoFit/>
          </a:bodyPr>
          <a:lstStyle/>
          <a:p>
            <a:r>
              <a:rPr lang="en-US" dirty="0"/>
              <a:t>This is the same graph with the implementation of the model.</a:t>
            </a:r>
          </a:p>
        </p:txBody>
      </p:sp>
      <p:sp>
        <p:nvSpPr>
          <p:cNvPr id="33" name="Arrow: Right 32">
            <a:extLst>
              <a:ext uri="{FF2B5EF4-FFF2-40B4-BE49-F238E27FC236}">
                <a16:creationId xmlns:a16="http://schemas.microsoft.com/office/drawing/2014/main" id="{ADB3245E-CC79-9504-78A0-605D4247F75D}"/>
              </a:ext>
            </a:extLst>
          </p:cNvPr>
          <p:cNvSpPr/>
          <p:nvPr/>
        </p:nvSpPr>
        <p:spPr>
          <a:xfrm rot="10800000">
            <a:off x="6617878" y="5650615"/>
            <a:ext cx="3626679" cy="37880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514944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6C7EEFC6-E45E-D773-C90C-17A84D89AF89}"/>
              </a:ext>
            </a:extLst>
          </p:cNvPr>
          <p:cNvSpPr>
            <a:spLocks noGrp="1"/>
          </p:cNvSpPr>
          <p:nvPr>
            <p:ph type="body" sz="half" idx="2"/>
          </p:nvPr>
        </p:nvSpPr>
        <p:spPr>
          <a:xfrm>
            <a:off x="3211243" y="4545129"/>
            <a:ext cx="5426158" cy="1828800"/>
          </a:xfrm>
        </p:spPr>
        <p:txBody>
          <a:bodyPr/>
          <a:lstStyle/>
          <a:p>
            <a:r>
              <a:rPr lang="en-US" b="0" i="0" dirty="0">
                <a:effectLst/>
                <a:latin typeface="Söhne"/>
              </a:rPr>
              <a:t>Utilizing the fraud detection model enables the determination of the ratio between fraudulent and non-fraudulent transactions. The analysis reveals that a fraction of less than 3% constitutes fraudulent transactions and that most, if not all occurs above the $500 dollar mark.</a:t>
            </a:r>
            <a:endParaRPr lang="en-US" dirty="0"/>
          </a:p>
        </p:txBody>
      </p:sp>
      <p:pic>
        <p:nvPicPr>
          <p:cNvPr id="10" name="Picture 9" descr="A blue and orange bar graph&#10;&#10;Description automatically generated">
            <a:extLst>
              <a:ext uri="{FF2B5EF4-FFF2-40B4-BE49-F238E27FC236}">
                <a16:creationId xmlns:a16="http://schemas.microsoft.com/office/drawing/2014/main" id="{44735CAE-7C72-8B16-15E0-AAE138E4B5F0}"/>
              </a:ext>
            </a:extLst>
          </p:cNvPr>
          <p:cNvPicPr>
            <a:picLocks noChangeAspect="1"/>
          </p:cNvPicPr>
          <p:nvPr/>
        </p:nvPicPr>
        <p:blipFill>
          <a:blip r:embed="rId2"/>
          <a:stretch>
            <a:fillRect/>
          </a:stretch>
        </p:blipFill>
        <p:spPr>
          <a:xfrm>
            <a:off x="326487" y="245327"/>
            <a:ext cx="5769513" cy="4199440"/>
          </a:xfrm>
          <a:prstGeom prst="rect">
            <a:avLst/>
          </a:prstGeom>
        </p:spPr>
      </p:pic>
      <p:pic>
        <p:nvPicPr>
          <p:cNvPr id="12" name="Picture 11" descr="A diagram of a diagram&#10;&#10;Description automatically generated">
            <a:extLst>
              <a:ext uri="{FF2B5EF4-FFF2-40B4-BE49-F238E27FC236}">
                <a16:creationId xmlns:a16="http://schemas.microsoft.com/office/drawing/2014/main" id="{0808EE0B-E0D4-A4E0-FA05-20085AC33914}"/>
              </a:ext>
            </a:extLst>
          </p:cNvPr>
          <p:cNvPicPr>
            <a:picLocks noChangeAspect="1"/>
          </p:cNvPicPr>
          <p:nvPr/>
        </p:nvPicPr>
        <p:blipFill>
          <a:blip r:embed="rId3"/>
          <a:stretch>
            <a:fillRect/>
          </a:stretch>
        </p:blipFill>
        <p:spPr>
          <a:xfrm>
            <a:off x="6267672" y="245327"/>
            <a:ext cx="5508474" cy="4199440"/>
          </a:xfrm>
          <a:prstGeom prst="rect">
            <a:avLst/>
          </a:prstGeom>
        </p:spPr>
      </p:pic>
      <mc:AlternateContent xmlns:mc="http://schemas.openxmlformats.org/markup-compatibility/2006">
        <mc:Choice xmlns:p14="http://schemas.microsoft.com/office/powerpoint/2010/main" Requires="p14">
          <p:contentPart p14:bwMode="auto" r:id="rId4">
            <p14:nvContentPartPr>
              <p14:cNvPr id="14" name="Ink 13">
                <a:extLst>
                  <a:ext uri="{FF2B5EF4-FFF2-40B4-BE49-F238E27FC236}">
                    <a16:creationId xmlns:a16="http://schemas.microsoft.com/office/drawing/2014/main" id="{0629584E-C21F-D5E5-DB35-76BD1F4AD763}"/>
                  </a:ext>
                </a:extLst>
              </p14:cNvPr>
              <p14:cNvContentPartPr/>
              <p14:nvPr/>
            </p14:nvContentPartPr>
            <p14:xfrm>
              <a:off x="6534360" y="1493420"/>
              <a:ext cx="5018400" cy="101160"/>
            </p14:xfrm>
          </p:contentPart>
        </mc:Choice>
        <mc:Fallback>
          <p:pic>
            <p:nvPicPr>
              <p:cNvPr id="14" name="Ink 13">
                <a:extLst>
                  <a:ext uri="{FF2B5EF4-FFF2-40B4-BE49-F238E27FC236}">
                    <a16:creationId xmlns:a16="http://schemas.microsoft.com/office/drawing/2014/main" id="{0629584E-C21F-D5E5-DB35-76BD1F4AD763}"/>
                  </a:ext>
                </a:extLst>
              </p:cNvPr>
              <p:cNvPicPr/>
              <p:nvPr/>
            </p:nvPicPr>
            <p:blipFill>
              <a:blip r:embed="rId5"/>
              <a:stretch>
                <a:fillRect/>
              </a:stretch>
            </p:blipFill>
            <p:spPr>
              <a:xfrm>
                <a:off x="6480720" y="1385780"/>
                <a:ext cx="5126040" cy="3168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16" name="Ink 15">
                <a:extLst>
                  <a:ext uri="{FF2B5EF4-FFF2-40B4-BE49-F238E27FC236}">
                    <a16:creationId xmlns:a16="http://schemas.microsoft.com/office/drawing/2014/main" id="{A02350CF-776F-0956-006F-B5E0F673C3C3}"/>
                  </a:ext>
                </a:extLst>
              </p14:cNvPr>
              <p14:cNvContentPartPr/>
              <p14:nvPr/>
            </p14:nvContentPartPr>
            <p14:xfrm>
              <a:off x="3257640" y="3723620"/>
              <a:ext cx="2239920" cy="68400"/>
            </p14:xfrm>
          </p:contentPart>
        </mc:Choice>
        <mc:Fallback>
          <p:pic>
            <p:nvPicPr>
              <p:cNvPr id="16" name="Ink 15">
                <a:extLst>
                  <a:ext uri="{FF2B5EF4-FFF2-40B4-BE49-F238E27FC236}">
                    <a16:creationId xmlns:a16="http://schemas.microsoft.com/office/drawing/2014/main" id="{A02350CF-776F-0956-006F-B5E0F673C3C3}"/>
                  </a:ext>
                </a:extLst>
              </p:cNvPr>
              <p:cNvPicPr/>
              <p:nvPr/>
            </p:nvPicPr>
            <p:blipFill>
              <a:blip r:embed="rId7"/>
              <a:stretch>
                <a:fillRect/>
              </a:stretch>
            </p:blipFill>
            <p:spPr>
              <a:xfrm>
                <a:off x="3204000" y="3615620"/>
                <a:ext cx="2347560" cy="28404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7" name="Ink 16">
                <a:extLst>
                  <a:ext uri="{FF2B5EF4-FFF2-40B4-BE49-F238E27FC236}">
                    <a16:creationId xmlns:a16="http://schemas.microsoft.com/office/drawing/2014/main" id="{7430823C-71BB-18B2-F3DA-73FF504E6D1A}"/>
                  </a:ext>
                </a:extLst>
              </p14:cNvPr>
              <p14:cNvContentPartPr/>
              <p14:nvPr/>
            </p14:nvContentPartPr>
            <p14:xfrm>
              <a:off x="903240" y="3824780"/>
              <a:ext cx="266760" cy="360"/>
            </p14:xfrm>
          </p:contentPart>
        </mc:Choice>
        <mc:Fallback>
          <p:pic>
            <p:nvPicPr>
              <p:cNvPr id="17" name="Ink 16">
                <a:extLst>
                  <a:ext uri="{FF2B5EF4-FFF2-40B4-BE49-F238E27FC236}">
                    <a16:creationId xmlns:a16="http://schemas.microsoft.com/office/drawing/2014/main" id="{7430823C-71BB-18B2-F3DA-73FF504E6D1A}"/>
                  </a:ext>
                </a:extLst>
              </p:cNvPr>
              <p:cNvPicPr/>
              <p:nvPr/>
            </p:nvPicPr>
            <p:blipFill>
              <a:blip r:embed="rId9"/>
              <a:stretch>
                <a:fillRect/>
              </a:stretch>
            </p:blipFill>
            <p:spPr>
              <a:xfrm>
                <a:off x="849240" y="3716780"/>
                <a:ext cx="374400" cy="216000"/>
              </a:xfrm>
              <a:prstGeom prst="rect">
                <a:avLst/>
              </a:prstGeom>
            </p:spPr>
          </p:pic>
        </mc:Fallback>
      </mc:AlternateContent>
    </p:spTree>
    <p:extLst>
      <p:ext uri="{BB962C8B-B14F-4D97-AF65-F5344CB8AC3E}">
        <p14:creationId xmlns:p14="http://schemas.microsoft.com/office/powerpoint/2010/main" val="24167866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screenshot of a computer screen&#10;&#10;Description automatically generated">
            <a:extLst>
              <a:ext uri="{FF2B5EF4-FFF2-40B4-BE49-F238E27FC236}">
                <a16:creationId xmlns:a16="http://schemas.microsoft.com/office/drawing/2014/main" id="{E08B0948-EBFF-50C0-286D-E1F3DD56AC7B}"/>
              </a:ext>
            </a:extLst>
          </p:cNvPr>
          <p:cNvPicPr>
            <a:picLocks noChangeAspect="1"/>
          </p:cNvPicPr>
          <p:nvPr/>
        </p:nvPicPr>
        <p:blipFill>
          <a:blip r:embed="rId2"/>
          <a:stretch>
            <a:fillRect/>
          </a:stretch>
        </p:blipFill>
        <p:spPr>
          <a:xfrm>
            <a:off x="2038823" y="134073"/>
            <a:ext cx="8544450" cy="4854616"/>
          </a:xfrm>
          <a:prstGeom prst="rect">
            <a:avLst/>
          </a:prstGeom>
        </p:spPr>
      </p:pic>
      <p:sp>
        <p:nvSpPr>
          <p:cNvPr id="8" name="TextBox 7">
            <a:extLst>
              <a:ext uri="{FF2B5EF4-FFF2-40B4-BE49-F238E27FC236}">
                <a16:creationId xmlns:a16="http://schemas.microsoft.com/office/drawing/2014/main" id="{0CF0419C-B6FE-C7A6-44D5-EF73C4F37715}"/>
              </a:ext>
            </a:extLst>
          </p:cNvPr>
          <p:cNvSpPr txBox="1"/>
          <p:nvPr/>
        </p:nvSpPr>
        <p:spPr>
          <a:xfrm>
            <a:off x="2319453" y="5096108"/>
            <a:ext cx="8263819" cy="1477328"/>
          </a:xfrm>
          <a:prstGeom prst="rect">
            <a:avLst/>
          </a:prstGeom>
          <a:noFill/>
        </p:spPr>
        <p:txBody>
          <a:bodyPr wrap="square" rtlCol="0">
            <a:spAutoFit/>
          </a:bodyPr>
          <a:lstStyle/>
          <a:p>
            <a:r>
              <a:rPr lang="en-US" b="0" i="0" dirty="0">
                <a:effectLst/>
                <a:latin typeface="Söhne"/>
              </a:rPr>
              <a:t>The heatmap illustrates the focus of the model on crucial factors for fraud detection. Given that fraudulent activities often involve larger transactions, the model exhibits heightened sensitivity towards transaction dollar amounts and credit card limits, with a particular emphasis on dollar amounts due to the limited relevance of credit card limits during fraud occurrences.</a:t>
            </a:r>
            <a:endParaRPr lang="en-US" dirty="0"/>
          </a:p>
        </p:txBody>
      </p:sp>
      <mc:AlternateContent xmlns:mc="http://schemas.openxmlformats.org/markup-compatibility/2006">
        <mc:Choice xmlns:p14="http://schemas.microsoft.com/office/powerpoint/2010/main" Requires="p14">
          <p:contentPart p14:bwMode="auto" r:id="rId3">
            <p14:nvContentPartPr>
              <p14:cNvPr id="9" name="Ink 8">
                <a:extLst>
                  <a:ext uri="{FF2B5EF4-FFF2-40B4-BE49-F238E27FC236}">
                    <a16:creationId xmlns:a16="http://schemas.microsoft.com/office/drawing/2014/main" id="{226FCA19-9EC6-2263-CB7C-C65BF7DFD433}"/>
                  </a:ext>
                </a:extLst>
              </p14:cNvPr>
              <p14:cNvContentPartPr/>
              <p14:nvPr/>
            </p14:nvContentPartPr>
            <p14:xfrm>
              <a:off x="2140920" y="1148540"/>
              <a:ext cx="1560240" cy="360"/>
            </p14:xfrm>
          </p:contentPart>
        </mc:Choice>
        <mc:Fallback>
          <p:pic>
            <p:nvPicPr>
              <p:cNvPr id="9" name="Ink 8">
                <a:extLst>
                  <a:ext uri="{FF2B5EF4-FFF2-40B4-BE49-F238E27FC236}">
                    <a16:creationId xmlns:a16="http://schemas.microsoft.com/office/drawing/2014/main" id="{226FCA19-9EC6-2263-CB7C-C65BF7DFD433}"/>
                  </a:ext>
                </a:extLst>
              </p:cNvPr>
              <p:cNvPicPr/>
              <p:nvPr/>
            </p:nvPicPr>
            <p:blipFill>
              <a:blip r:embed="rId4"/>
              <a:stretch>
                <a:fillRect/>
              </a:stretch>
            </p:blipFill>
            <p:spPr>
              <a:xfrm>
                <a:off x="2087280" y="1040540"/>
                <a:ext cx="1667880"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10" name="Ink 9">
                <a:extLst>
                  <a:ext uri="{FF2B5EF4-FFF2-40B4-BE49-F238E27FC236}">
                    <a16:creationId xmlns:a16="http://schemas.microsoft.com/office/drawing/2014/main" id="{DAE89FCC-DCBA-006C-B125-96BE7ADB1920}"/>
                  </a:ext>
                </a:extLst>
              </p14:cNvPr>
              <p14:cNvContentPartPr/>
              <p14:nvPr/>
            </p14:nvContentPartPr>
            <p14:xfrm>
              <a:off x="2687400" y="3345260"/>
              <a:ext cx="1038600" cy="53640"/>
            </p14:xfrm>
          </p:contentPart>
        </mc:Choice>
        <mc:Fallback>
          <p:pic>
            <p:nvPicPr>
              <p:cNvPr id="10" name="Ink 9">
                <a:extLst>
                  <a:ext uri="{FF2B5EF4-FFF2-40B4-BE49-F238E27FC236}">
                    <a16:creationId xmlns:a16="http://schemas.microsoft.com/office/drawing/2014/main" id="{DAE89FCC-DCBA-006C-B125-96BE7ADB1920}"/>
                  </a:ext>
                </a:extLst>
              </p:cNvPr>
              <p:cNvPicPr/>
              <p:nvPr/>
            </p:nvPicPr>
            <p:blipFill>
              <a:blip r:embed="rId6"/>
              <a:stretch>
                <a:fillRect/>
              </a:stretch>
            </p:blipFill>
            <p:spPr>
              <a:xfrm>
                <a:off x="2633400" y="3237260"/>
                <a:ext cx="1146240" cy="26928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11" name="Ink 10">
                <a:extLst>
                  <a:ext uri="{FF2B5EF4-FFF2-40B4-BE49-F238E27FC236}">
                    <a16:creationId xmlns:a16="http://schemas.microsoft.com/office/drawing/2014/main" id="{1742EE56-78E1-316D-D0EE-3487FD323200}"/>
                  </a:ext>
                </a:extLst>
              </p14:cNvPr>
              <p14:cNvContentPartPr/>
              <p14:nvPr/>
            </p14:nvContentPartPr>
            <p14:xfrm>
              <a:off x="6144120" y="1103180"/>
              <a:ext cx="266400" cy="23760"/>
            </p14:xfrm>
          </p:contentPart>
        </mc:Choice>
        <mc:Fallback>
          <p:pic>
            <p:nvPicPr>
              <p:cNvPr id="11" name="Ink 10">
                <a:extLst>
                  <a:ext uri="{FF2B5EF4-FFF2-40B4-BE49-F238E27FC236}">
                    <a16:creationId xmlns:a16="http://schemas.microsoft.com/office/drawing/2014/main" id="{1742EE56-78E1-316D-D0EE-3487FD323200}"/>
                  </a:ext>
                </a:extLst>
              </p:cNvPr>
              <p:cNvPicPr/>
              <p:nvPr/>
            </p:nvPicPr>
            <p:blipFill>
              <a:blip r:embed="rId8"/>
              <a:stretch>
                <a:fillRect/>
              </a:stretch>
            </p:blipFill>
            <p:spPr>
              <a:xfrm>
                <a:off x="6090480" y="995540"/>
                <a:ext cx="374040" cy="23940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12" name="Ink 11">
                <a:extLst>
                  <a:ext uri="{FF2B5EF4-FFF2-40B4-BE49-F238E27FC236}">
                    <a16:creationId xmlns:a16="http://schemas.microsoft.com/office/drawing/2014/main" id="{3824E8C0-2695-0480-680A-375259657DC5}"/>
                  </a:ext>
                </a:extLst>
              </p14:cNvPr>
              <p14:cNvContentPartPr/>
              <p14:nvPr/>
            </p14:nvContentPartPr>
            <p14:xfrm>
              <a:off x="6144120" y="3329780"/>
              <a:ext cx="284760" cy="5040"/>
            </p14:xfrm>
          </p:contentPart>
        </mc:Choice>
        <mc:Fallback>
          <p:pic>
            <p:nvPicPr>
              <p:cNvPr id="12" name="Ink 11">
                <a:extLst>
                  <a:ext uri="{FF2B5EF4-FFF2-40B4-BE49-F238E27FC236}">
                    <a16:creationId xmlns:a16="http://schemas.microsoft.com/office/drawing/2014/main" id="{3824E8C0-2695-0480-680A-375259657DC5}"/>
                  </a:ext>
                </a:extLst>
              </p:cNvPr>
              <p:cNvPicPr/>
              <p:nvPr/>
            </p:nvPicPr>
            <p:blipFill>
              <a:blip r:embed="rId10"/>
              <a:stretch>
                <a:fillRect/>
              </a:stretch>
            </p:blipFill>
            <p:spPr>
              <a:xfrm>
                <a:off x="6090480" y="3221780"/>
                <a:ext cx="392400" cy="220680"/>
              </a:xfrm>
              <a:prstGeom prst="rect">
                <a:avLst/>
              </a:prstGeom>
            </p:spPr>
          </p:pic>
        </mc:Fallback>
      </mc:AlternateContent>
    </p:spTree>
    <p:extLst>
      <p:ext uri="{BB962C8B-B14F-4D97-AF65-F5344CB8AC3E}">
        <p14:creationId xmlns:p14="http://schemas.microsoft.com/office/powerpoint/2010/main" val="352526481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20fe5f67-502f-4e2c-b4ec-0ebc3d0dc475" xsi:nil="true"/>
    <_activity xmlns="20fe5f67-502f-4e2c-b4ec-0ebc3d0dc47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C217A89CD188BF49997C2EC13B05C011" ma:contentTypeVersion="9" ma:contentTypeDescription="Create a new document." ma:contentTypeScope="" ma:versionID="fce1a5c6f2ed3127b6ee4331e4bc98cc">
  <xsd:schema xmlns:xsd="http://www.w3.org/2001/XMLSchema" xmlns:xs="http://www.w3.org/2001/XMLSchema" xmlns:p="http://schemas.microsoft.com/office/2006/metadata/properties" xmlns:ns3="20fe5f67-502f-4e2c-b4ec-0ebc3d0dc475" xmlns:ns4="db2e358f-09e9-40bf-ac7c-ff616f1b87b9" targetNamespace="http://schemas.microsoft.com/office/2006/metadata/properties" ma:root="true" ma:fieldsID="68bff61e758179ab919eb9138cf6f6a4" ns3:_="" ns4:_="">
    <xsd:import namespace="20fe5f67-502f-4e2c-b4ec-0ebc3d0dc475"/>
    <xsd:import namespace="db2e358f-09e9-40bf-ac7c-ff616f1b87b9"/>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KeyPoints" minOccurs="0"/>
                <xsd:element ref="ns3:MediaServiceKeyPoints" minOccurs="0"/>
                <xsd:element ref="ns3:_activity"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0fe5f67-502f-4e2c-b4ec-0ebc3d0dc47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_activity" ma:index="15" nillable="true" ma:displayName="_activity" ma:hidden="true" ma:internalName="_activity">
      <xsd:simpleType>
        <xsd:restriction base="dms:Note"/>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b2e358f-09e9-40bf-ac7c-ff616f1b87b9"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7023227-530E-4024-91EF-312A851A758C}">
  <ds:schemaRefs>
    <ds:schemaRef ds:uri="20fe5f67-502f-4e2c-b4ec-0ebc3d0dc475"/>
    <ds:schemaRef ds:uri="http://purl.org/dc/elements/1.1/"/>
    <ds:schemaRef ds:uri="http://purl.org/dc/terms/"/>
    <ds:schemaRef ds:uri="http://schemas.microsoft.com/office/2006/documentManagement/types"/>
    <ds:schemaRef ds:uri="http://www.w3.org/XML/1998/namespace"/>
    <ds:schemaRef ds:uri="http://schemas.microsoft.com/office/2006/metadata/properties"/>
    <ds:schemaRef ds:uri="http://schemas.microsoft.com/office/infopath/2007/PartnerControls"/>
    <ds:schemaRef ds:uri="http://schemas.openxmlformats.org/package/2006/metadata/core-properties"/>
    <ds:schemaRef ds:uri="db2e358f-09e9-40bf-ac7c-ff616f1b87b9"/>
    <ds:schemaRef ds:uri="http://purl.org/dc/dcmitype/"/>
  </ds:schemaRefs>
</ds:datastoreItem>
</file>

<file path=customXml/itemProps2.xml><?xml version="1.0" encoding="utf-8"?>
<ds:datastoreItem xmlns:ds="http://schemas.openxmlformats.org/officeDocument/2006/customXml" ds:itemID="{33315AA3-EAE3-44ED-8368-BAC2FFFB4817}">
  <ds:schemaRefs>
    <ds:schemaRef ds:uri="http://schemas.microsoft.com/sharepoint/v3/contenttype/forms"/>
  </ds:schemaRefs>
</ds:datastoreItem>
</file>

<file path=customXml/itemProps3.xml><?xml version="1.0" encoding="utf-8"?>
<ds:datastoreItem xmlns:ds="http://schemas.openxmlformats.org/officeDocument/2006/customXml" ds:itemID="{8F8D20E3-6C5A-4CCC-B6E3-C68769FB95A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0fe5f67-502f-4e2c-b4ec-0ebc3d0dc475"/>
    <ds:schemaRef ds:uri="db2e358f-09e9-40bf-ac7c-ff616f1b87b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Parallax design</Template>
  <TotalTime>290</TotalTime>
  <Words>463</Words>
  <Application>Microsoft Office PowerPoint</Application>
  <PresentationFormat>Widescreen</PresentationFormat>
  <Paragraphs>23</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Corbel</vt:lpstr>
      <vt:lpstr>Söhne</vt:lpstr>
      <vt:lpstr>Parallax</vt:lpstr>
      <vt:lpstr>Credit Card Fraud Detection </vt:lpstr>
      <vt:lpstr>Objectives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Card Fraud Detection </dc:title>
  <dc:creator>Olisa Nwora</dc:creator>
  <cp:lastModifiedBy>Nwora, Olisa O</cp:lastModifiedBy>
  <cp:revision>1</cp:revision>
  <dcterms:created xsi:type="dcterms:W3CDTF">2023-08-09T18:40:03Z</dcterms:created>
  <dcterms:modified xsi:type="dcterms:W3CDTF">2023-08-09T23:30:45Z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0x010100C217A89CD188BF49997C2EC13B05C011</vt:lpwstr>
  </property>
</Properties>
</file>