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60" r:id="rId5"/>
    <p:sldId id="257" r:id="rId6"/>
    <p:sldId id="268" r:id="rId7"/>
    <p:sldId id="262" r:id="rId8"/>
    <p:sldId id="264" r:id="rId9"/>
    <p:sldId id="269" r:id="rId10"/>
    <p:sldId id="261" r:id="rId11"/>
    <p:sldId id="265" r:id="rId12"/>
    <p:sldId id="266" r:id="rId13"/>
    <p:sldId id="267"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3B599A-48B3-4B6D-81A8-9B36EBE21E4A}" v="2" dt="2023-08-10T02:53:58.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1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sa Nwora" userId="38fdeae3e686197d" providerId="LiveId" clId="{E33B599A-48B3-4B6D-81A8-9B36EBE21E4A}"/>
    <pc:docChg chg="custSel modSld">
      <pc:chgData name="Olisa Nwora" userId="38fdeae3e686197d" providerId="LiveId" clId="{E33B599A-48B3-4B6D-81A8-9B36EBE21E4A}" dt="2023-08-10T02:54:26.268" v="25" actId="1076"/>
      <pc:docMkLst>
        <pc:docMk/>
      </pc:docMkLst>
      <pc:sldChg chg="addSp delSp modSp mod">
        <pc:chgData name="Olisa Nwora" userId="38fdeae3e686197d" providerId="LiveId" clId="{E33B599A-48B3-4B6D-81A8-9B36EBE21E4A}" dt="2023-08-10T02:54:26.268" v="25" actId="1076"/>
        <pc:sldMkLst>
          <pc:docMk/>
          <pc:sldMk cId="3751494410" sldId="261"/>
        </pc:sldMkLst>
        <pc:picChg chg="add mod">
          <ac:chgData name="Olisa Nwora" userId="38fdeae3e686197d" providerId="LiveId" clId="{E33B599A-48B3-4B6D-81A8-9B36EBE21E4A}" dt="2023-08-10T02:54:26.268" v="25" actId="1076"/>
          <ac:picMkLst>
            <pc:docMk/>
            <pc:sldMk cId="3751494410" sldId="261"/>
            <ac:picMk id="3" creationId="{56DA21B3-FC7D-3F02-8F08-C19FC9A81488}"/>
          </ac:picMkLst>
        </pc:picChg>
        <pc:picChg chg="del">
          <ac:chgData name="Olisa Nwora" userId="38fdeae3e686197d" providerId="LiveId" clId="{E33B599A-48B3-4B6D-81A8-9B36EBE21E4A}" dt="2023-08-10T02:52:36.986" v="15" actId="478"/>
          <ac:picMkLst>
            <pc:docMk/>
            <pc:sldMk cId="3751494410" sldId="261"/>
            <ac:picMk id="7" creationId="{C1F1D416-60DA-C311-D637-620859D7FDF3}"/>
          </ac:picMkLst>
        </pc:picChg>
      </pc:sldChg>
      <pc:sldChg chg="addSp delSp modSp mod">
        <pc:chgData name="Olisa Nwora" userId="38fdeae3e686197d" providerId="LiveId" clId="{E33B599A-48B3-4B6D-81A8-9B36EBE21E4A}" dt="2023-08-10T02:52:17.516" v="14" actId="1076"/>
        <pc:sldMkLst>
          <pc:docMk/>
          <pc:sldMk cId="2595173662" sldId="262"/>
        </pc:sldMkLst>
        <pc:spChg chg="add del mod">
          <ac:chgData name="Olisa Nwora" userId="38fdeae3e686197d" providerId="LiveId" clId="{E33B599A-48B3-4B6D-81A8-9B36EBE21E4A}" dt="2023-08-10T02:50:46.905" v="4" actId="478"/>
          <ac:spMkLst>
            <pc:docMk/>
            <pc:sldMk cId="2595173662" sldId="262"/>
            <ac:spMk id="3" creationId="{8C37C260-25CB-A611-4063-AB33AB870EDA}"/>
          </ac:spMkLst>
        </pc:spChg>
        <pc:picChg chg="add mod">
          <ac:chgData name="Olisa Nwora" userId="38fdeae3e686197d" providerId="LiveId" clId="{E33B599A-48B3-4B6D-81A8-9B36EBE21E4A}" dt="2023-08-10T02:52:17.516" v="14" actId="1076"/>
          <ac:picMkLst>
            <pc:docMk/>
            <pc:sldMk cId="2595173662" sldId="262"/>
            <ac:picMk id="5" creationId="{B86E4B67-BBB5-683F-19F4-05E87E9484F0}"/>
          </ac:picMkLst>
        </pc:picChg>
        <pc:picChg chg="del">
          <ac:chgData name="Olisa Nwora" userId="38fdeae3e686197d" providerId="LiveId" clId="{E33B599A-48B3-4B6D-81A8-9B36EBE21E4A}" dt="2023-08-10T02:50:34.688" v="2" actId="478"/>
          <ac:picMkLst>
            <pc:docMk/>
            <pc:sldMk cId="2595173662" sldId="262"/>
            <ac:picMk id="16" creationId="{7984F53F-F0EE-6408-26FB-C0156E7937A3}"/>
          </ac:picMkLst>
        </pc:picChg>
        <pc:picChg chg="del">
          <ac:chgData name="Olisa Nwora" userId="38fdeae3e686197d" providerId="LiveId" clId="{E33B599A-48B3-4B6D-81A8-9B36EBE21E4A}" dt="2023-08-10T02:50:49.206" v="5" actId="478"/>
          <ac:picMkLst>
            <pc:docMk/>
            <pc:sldMk cId="2595173662" sldId="262"/>
            <ac:picMk id="18" creationId="{A91ACECF-D312-3504-316A-18ECD62B3013}"/>
          </ac:picMkLst>
        </pc:picChg>
        <pc:inkChg chg="del">
          <ac:chgData name="Olisa Nwora" userId="38fdeae3e686197d" providerId="LiveId" clId="{E33B599A-48B3-4B6D-81A8-9B36EBE21E4A}" dt="2023-08-10T02:50:54.770" v="7" actId="478"/>
          <ac:inkMkLst>
            <pc:docMk/>
            <pc:sldMk cId="2595173662" sldId="262"/>
            <ac:inkMk id="20" creationId="{8BCA46AB-95E7-C08C-AA3B-CE50F184FCD9}"/>
          </ac:inkMkLst>
        </pc:inkChg>
        <pc:inkChg chg="del">
          <ac:chgData name="Olisa Nwora" userId="38fdeae3e686197d" providerId="LiveId" clId="{E33B599A-48B3-4B6D-81A8-9B36EBE21E4A}" dt="2023-08-10T02:50:51.729" v="6" actId="478"/>
          <ac:inkMkLst>
            <pc:docMk/>
            <pc:sldMk cId="2595173662" sldId="262"/>
            <ac:inkMk id="21" creationId="{8FCAFEE6-03FA-093F-B10F-982A5E41D4AA}"/>
          </ac:inkMkLst>
        </pc:inkChg>
      </pc:sldChg>
      <pc:sldChg chg="modSp mod">
        <pc:chgData name="Olisa Nwora" userId="38fdeae3e686197d" providerId="LiveId" clId="{E33B599A-48B3-4B6D-81A8-9B36EBE21E4A}" dt="2023-08-10T00:43:23.958" v="1" actId="1076"/>
        <pc:sldMkLst>
          <pc:docMk/>
          <pc:sldMk cId="1960554425" sldId="264"/>
        </pc:sldMkLst>
        <pc:picChg chg="mod">
          <ac:chgData name="Olisa Nwora" userId="38fdeae3e686197d" providerId="LiveId" clId="{E33B599A-48B3-4B6D-81A8-9B36EBE21E4A}" dt="2023-08-10T00:43:23.958" v="1" actId="1076"/>
          <ac:picMkLst>
            <pc:docMk/>
            <pc:sldMk cId="1960554425" sldId="264"/>
            <ac:picMk id="5" creationId="{3D22A4FE-042A-8D5C-C3B9-AFC88F8654B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43E98D-95F1-42CF-B8B5-B4469FAC88C0}"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69D8B135-3972-49F4-A830-2697D9AEFDEA}">
      <dgm:prSet/>
      <dgm:spPr/>
      <dgm:t>
        <a:bodyPr/>
        <a:lstStyle/>
        <a:p>
          <a:r>
            <a:rPr lang="en-US"/>
            <a:t>Develop</a:t>
          </a:r>
        </a:p>
      </dgm:t>
    </dgm:pt>
    <dgm:pt modelId="{79BC1F17-40CB-444F-958A-B7FDD305ECEE}" type="parTrans" cxnId="{399E51F8-5C0E-45E0-A86A-F6F024BF804C}">
      <dgm:prSet/>
      <dgm:spPr/>
      <dgm:t>
        <a:bodyPr/>
        <a:lstStyle/>
        <a:p>
          <a:endParaRPr lang="en-US"/>
        </a:p>
      </dgm:t>
    </dgm:pt>
    <dgm:pt modelId="{68888D55-C768-43B5-B003-D64B0393293D}" type="sibTrans" cxnId="{399E51F8-5C0E-45E0-A86A-F6F024BF804C}">
      <dgm:prSet/>
      <dgm:spPr/>
      <dgm:t>
        <a:bodyPr/>
        <a:lstStyle/>
        <a:p>
          <a:endParaRPr lang="en-US"/>
        </a:p>
      </dgm:t>
    </dgm:pt>
    <dgm:pt modelId="{D4A77CF8-2F94-4F22-8D21-FCD291D48CD8}">
      <dgm:prSet/>
      <dgm:spPr/>
      <dgm:t>
        <a:bodyPr/>
        <a:lstStyle/>
        <a:p>
          <a:r>
            <a:rPr lang="en-US"/>
            <a:t>Develop an advanced fraud detection system using machine learning.</a:t>
          </a:r>
        </a:p>
      </dgm:t>
    </dgm:pt>
    <dgm:pt modelId="{10F318EB-A11F-4DD0-9271-BA3ED5567917}" type="parTrans" cxnId="{1D8FD5D7-C2AF-4BF0-B134-CB8BA00AED15}">
      <dgm:prSet/>
      <dgm:spPr/>
      <dgm:t>
        <a:bodyPr/>
        <a:lstStyle/>
        <a:p>
          <a:endParaRPr lang="en-US"/>
        </a:p>
      </dgm:t>
    </dgm:pt>
    <dgm:pt modelId="{1AC22708-7BD8-4E27-BD9C-4F0F89FEFE81}" type="sibTrans" cxnId="{1D8FD5D7-C2AF-4BF0-B134-CB8BA00AED15}">
      <dgm:prSet/>
      <dgm:spPr/>
      <dgm:t>
        <a:bodyPr/>
        <a:lstStyle/>
        <a:p>
          <a:endParaRPr lang="en-US"/>
        </a:p>
      </dgm:t>
    </dgm:pt>
    <dgm:pt modelId="{EF38B3E7-4EEF-4D85-8AA2-0DF335831257}">
      <dgm:prSet/>
      <dgm:spPr/>
      <dgm:t>
        <a:bodyPr/>
        <a:lstStyle/>
        <a:p>
          <a:r>
            <a:rPr lang="en-US"/>
            <a:t>Identify transactions that exhibit unusual patterns and potential fraud using the system.</a:t>
          </a:r>
        </a:p>
      </dgm:t>
    </dgm:pt>
    <dgm:pt modelId="{D8B72AB1-9D3C-46D0-84FF-52BCEE737F4D}" type="parTrans" cxnId="{BCF9390E-3547-4E54-BD90-0AD8FE75EC64}">
      <dgm:prSet/>
      <dgm:spPr/>
      <dgm:t>
        <a:bodyPr/>
        <a:lstStyle/>
        <a:p>
          <a:endParaRPr lang="en-US"/>
        </a:p>
      </dgm:t>
    </dgm:pt>
    <dgm:pt modelId="{783AAB6C-D69C-4861-AF66-9B6DEB7AC139}" type="sibTrans" cxnId="{BCF9390E-3547-4E54-BD90-0AD8FE75EC64}">
      <dgm:prSet/>
      <dgm:spPr/>
      <dgm:t>
        <a:bodyPr/>
        <a:lstStyle/>
        <a:p>
          <a:endParaRPr lang="en-US"/>
        </a:p>
      </dgm:t>
    </dgm:pt>
    <dgm:pt modelId="{A2FE9807-1E6D-44E6-AEFE-097C3DDDA297}">
      <dgm:prSet/>
      <dgm:spPr/>
      <dgm:t>
        <a:bodyPr/>
        <a:lstStyle/>
        <a:p>
          <a:r>
            <a:rPr lang="en-US"/>
            <a:t>Ensure the solution's capability to manage substantial data volumes effectively.</a:t>
          </a:r>
        </a:p>
      </dgm:t>
    </dgm:pt>
    <dgm:pt modelId="{E35E7C59-6093-46F6-BE50-84BB02B5068E}" type="parTrans" cxnId="{D63387B2-F1C3-49EB-9F14-56A5AE9658C5}">
      <dgm:prSet/>
      <dgm:spPr/>
      <dgm:t>
        <a:bodyPr/>
        <a:lstStyle/>
        <a:p>
          <a:endParaRPr lang="en-US"/>
        </a:p>
      </dgm:t>
    </dgm:pt>
    <dgm:pt modelId="{DB651399-51DA-45D6-B2C1-C723C1B0F949}" type="sibTrans" cxnId="{D63387B2-F1C3-49EB-9F14-56A5AE9658C5}">
      <dgm:prSet/>
      <dgm:spPr/>
      <dgm:t>
        <a:bodyPr/>
        <a:lstStyle/>
        <a:p>
          <a:endParaRPr lang="en-US"/>
        </a:p>
      </dgm:t>
    </dgm:pt>
    <dgm:pt modelId="{8BDA750A-EAE1-4DA9-853A-954B3F5EE740}">
      <dgm:prSet/>
      <dgm:spPr/>
      <dgm:t>
        <a:bodyPr/>
        <a:lstStyle/>
        <a:p>
          <a:r>
            <a:rPr lang="en-US"/>
            <a:t>Provide</a:t>
          </a:r>
        </a:p>
      </dgm:t>
    </dgm:pt>
    <dgm:pt modelId="{29862238-36DD-47AF-B798-A426CBFFF7D6}" type="parTrans" cxnId="{F966537C-EF19-4CBC-8FDA-DF4E64C61414}">
      <dgm:prSet/>
      <dgm:spPr/>
      <dgm:t>
        <a:bodyPr/>
        <a:lstStyle/>
        <a:p>
          <a:endParaRPr lang="en-US"/>
        </a:p>
      </dgm:t>
    </dgm:pt>
    <dgm:pt modelId="{4B5384F4-1DED-40D9-8E7D-1ADEB86C9658}" type="sibTrans" cxnId="{F966537C-EF19-4CBC-8FDA-DF4E64C61414}">
      <dgm:prSet/>
      <dgm:spPr/>
      <dgm:t>
        <a:bodyPr/>
        <a:lstStyle/>
        <a:p>
          <a:endParaRPr lang="en-US"/>
        </a:p>
      </dgm:t>
    </dgm:pt>
    <dgm:pt modelId="{76FEB8C1-91F4-4179-84AE-708F6BA6BED8}">
      <dgm:prSet/>
      <dgm:spPr/>
      <dgm:t>
        <a:bodyPr/>
        <a:lstStyle/>
        <a:p>
          <a:r>
            <a:rPr lang="en-US"/>
            <a:t>Provide valuable insights to the company for improved decision-making.</a:t>
          </a:r>
        </a:p>
      </dgm:t>
    </dgm:pt>
    <dgm:pt modelId="{1B4C502B-416F-4B4E-9497-5E0131258D56}" type="parTrans" cxnId="{0DBD0087-5325-40AD-858D-537FB03810DB}">
      <dgm:prSet/>
      <dgm:spPr/>
      <dgm:t>
        <a:bodyPr/>
        <a:lstStyle/>
        <a:p>
          <a:endParaRPr lang="en-US"/>
        </a:p>
      </dgm:t>
    </dgm:pt>
    <dgm:pt modelId="{8FB21F9E-E7F4-4EC2-8043-D35007671698}" type="sibTrans" cxnId="{0DBD0087-5325-40AD-858D-537FB03810DB}">
      <dgm:prSet/>
      <dgm:spPr/>
      <dgm:t>
        <a:bodyPr/>
        <a:lstStyle/>
        <a:p>
          <a:endParaRPr lang="en-US"/>
        </a:p>
      </dgm:t>
    </dgm:pt>
    <dgm:pt modelId="{A6F296F7-E793-4B4B-8413-FF8BDD1BF625}">
      <dgm:prSet/>
      <dgm:spPr/>
      <dgm:t>
        <a:bodyPr/>
        <a:lstStyle/>
        <a:p>
          <a:r>
            <a:rPr lang="en-US"/>
            <a:t>Determine the state with the highest susceptibility to fraud and pinpoint the key indicators of fraudulent activity.</a:t>
          </a:r>
          <a:br>
            <a:rPr lang="en-US"/>
          </a:br>
          <a:endParaRPr lang="en-US"/>
        </a:p>
      </dgm:t>
    </dgm:pt>
    <dgm:pt modelId="{D64E8A11-BE56-4DB3-9908-539374D28EDD}" type="parTrans" cxnId="{EC763E5A-FBB6-49A1-83C8-3D9ED71AC563}">
      <dgm:prSet/>
      <dgm:spPr/>
      <dgm:t>
        <a:bodyPr/>
        <a:lstStyle/>
        <a:p>
          <a:endParaRPr lang="en-US"/>
        </a:p>
      </dgm:t>
    </dgm:pt>
    <dgm:pt modelId="{0390239C-B7B5-45A1-9933-25CBB1271B2B}" type="sibTrans" cxnId="{EC763E5A-FBB6-49A1-83C8-3D9ED71AC563}">
      <dgm:prSet/>
      <dgm:spPr/>
      <dgm:t>
        <a:bodyPr/>
        <a:lstStyle/>
        <a:p>
          <a:endParaRPr lang="en-US"/>
        </a:p>
      </dgm:t>
    </dgm:pt>
    <dgm:pt modelId="{B3645F96-52FB-4AD7-B815-3377B659A4BF}" type="pres">
      <dgm:prSet presAssocID="{F043E98D-95F1-42CF-B8B5-B4469FAC88C0}" presName="linear" presStyleCnt="0">
        <dgm:presLayoutVars>
          <dgm:dir/>
          <dgm:animLvl val="lvl"/>
          <dgm:resizeHandles val="exact"/>
        </dgm:presLayoutVars>
      </dgm:prSet>
      <dgm:spPr/>
    </dgm:pt>
    <dgm:pt modelId="{FB8A21AB-1593-4242-A1F0-F16EA745C3D4}" type="pres">
      <dgm:prSet presAssocID="{69D8B135-3972-49F4-A830-2697D9AEFDEA}" presName="parentLin" presStyleCnt="0"/>
      <dgm:spPr/>
    </dgm:pt>
    <dgm:pt modelId="{166D29F5-FEE7-4660-A066-610D8DAA0EC1}" type="pres">
      <dgm:prSet presAssocID="{69D8B135-3972-49F4-A830-2697D9AEFDEA}" presName="parentLeftMargin" presStyleLbl="node1" presStyleIdx="0" presStyleCnt="2"/>
      <dgm:spPr/>
    </dgm:pt>
    <dgm:pt modelId="{4D21D640-AD36-4D30-ABE4-ADA96BF9B9F2}" type="pres">
      <dgm:prSet presAssocID="{69D8B135-3972-49F4-A830-2697D9AEFDEA}" presName="parentText" presStyleLbl="node1" presStyleIdx="0" presStyleCnt="2">
        <dgm:presLayoutVars>
          <dgm:chMax val="0"/>
          <dgm:bulletEnabled val="1"/>
        </dgm:presLayoutVars>
      </dgm:prSet>
      <dgm:spPr/>
    </dgm:pt>
    <dgm:pt modelId="{D3BD9CF2-CF6D-4320-9F08-895E6E1D30AB}" type="pres">
      <dgm:prSet presAssocID="{69D8B135-3972-49F4-A830-2697D9AEFDEA}" presName="negativeSpace" presStyleCnt="0"/>
      <dgm:spPr/>
    </dgm:pt>
    <dgm:pt modelId="{EBCC4CE8-F5FC-4677-9FE0-6E5939521D81}" type="pres">
      <dgm:prSet presAssocID="{69D8B135-3972-49F4-A830-2697D9AEFDEA}" presName="childText" presStyleLbl="conFgAcc1" presStyleIdx="0" presStyleCnt="2">
        <dgm:presLayoutVars>
          <dgm:bulletEnabled val="1"/>
        </dgm:presLayoutVars>
      </dgm:prSet>
      <dgm:spPr/>
    </dgm:pt>
    <dgm:pt modelId="{DE47A33A-80B5-4847-BB7D-FCC8ADFEA851}" type="pres">
      <dgm:prSet presAssocID="{68888D55-C768-43B5-B003-D64B0393293D}" presName="spaceBetweenRectangles" presStyleCnt="0"/>
      <dgm:spPr/>
    </dgm:pt>
    <dgm:pt modelId="{1333A31C-468E-4BD9-9F77-EA2AA1CE4A63}" type="pres">
      <dgm:prSet presAssocID="{8BDA750A-EAE1-4DA9-853A-954B3F5EE740}" presName="parentLin" presStyleCnt="0"/>
      <dgm:spPr/>
    </dgm:pt>
    <dgm:pt modelId="{B84BA0BD-8752-4A9A-8C32-AC531C431B18}" type="pres">
      <dgm:prSet presAssocID="{8BDA750A-EAE1-4DA9-853A-954B3F5EE740}" presName="parentLeftMargin" presStyleLbl="node1" presStyleIdx="0" presStyleCnt="2"/>
      <dgm:spPr/>
    </dgm:pt>
    <dgm:pt modelId="{37F980C5-CA16-4C72-8D29-3BD2C009CF39}" type="pres">
      <dgm:prSet presAssocID="{8BDA750A-EAE1-4DA9-853A-954B3F5EE740}" presName="parentText" presStyleLbl="node1" presStyleIdx="1" presStyleCnt="2">
        <dgm:presLayoutVars>
          <dgm:chMax val="0"/>
          <dgm:bulletEnabled val="1"/>
        </dgm:presLayoutVars>
      </dgm:prSet>
      <dgm:spPr/>
    </dgm:pt>
    <dgm:pt modelId="{20545E9B-0AF9-4123-94E6-25E3E68B539A}" type="pres">
      <dgm:prSet presAssocID="{8BDA750A-EAE1-4DA9-853A-954B3F5EE740}" presName="negativeSpace" presStyleCnt="0"/>
      <dgm:spPr/>
    </dgm:pt>
    <dgm:pt modelId="{61A7090B-05D4-4F64-A899-16664E34D3B0}" type="pres">
      <dgm:prSet presAssocID="{8BDA750A-EAE1-4DA9-853A-954B3F5EE740}" presName="childText" presStyleLbl="conFgAcc1" presStyleIdx="1" presStyleCnt="2">
        <dgm:presLayoutVars>
          <dgm:bulletEnabled val="1"/>
        </dgm:presLayoutVars>
      </dgm:prSet>
      <dgm:spPr/>
    </dgm:pt>
  </dgm:ptLst>
  <dgm:cxnLst>
    <dgm:cxn modelId="{10366500-CB38-46DF-A6EA-F83E218DCA4D}" type="presOf" srcId="{F043E98D-95F1-42CF-B8B5-B4469FAC88C0}" destId="{B3645F96-52FB-4AD7-B815-3377B659A4BF}" srcOrd="0" destOrd="0" presId="urn:microsoft.com/office/officeart/2005/8/layout/list1"/>
    <dgm:cxn modelId="{9EFFB80B-8527-4112-906D-05B40233A195}" type="presOf" srcId="{8BDA750A-EAE1-4DA9-853A-954B3F5EE740}" destId="{37F980C5-CA16-4C72-8D29-3BD2C009CF39}" srcOrd="1" destOrd="0" presId="urn:microsoft.com/office/officeart/2005/8/layout/list1"/>
    <dgm:cxn modelId="{BCF9390E-3547-4E54-BD90-0AD8FE75EC64}" srcId="{D4A77CF8-2F94-4F22-8D21-FCD291D48CD8}" destId="{EF38B3E7-4EEF-4D85-8AA2-0DF335831257}" srcOrd="0" destOrd="0" parTransId="{D8B72AB1-9D3C-46D0-84FF-52BCEE737F4D}" sibTransId="{783AAB6C-D69C-4861-AF66-9B6DEB7AC139}"/>
    <dgm:cxn modelId="{58D74F4D-12D3-44B4-A7F3-5F9F6FBF485B}" type="presOf" srcId="{A2FE9807-1E6D-44E6-AEFE-097C3DDDA297}" destId="{EBCC4CE8-F5FC-4677-9FE0-6E5939521D81}" srcOrd="0" destOrd="2" presId="urn:microsoft.com/office/officeart/2005/8/layout/list1"/>
    <dgm:cxn modelId="{EC763E5A-FBB6-49A1-83C8-3D9ED71AC563}" srcId="{76FEB8C1-91F4-4179-84AE-708F6BA6BED8}" destId="{A6F296F7-E793-4B4B-8413-FF8BDD1BF625}" srcOrd="0" destOrd="0" parTransId="{D64E8A11-BE56-4DB3-9908-539374D28EDD}" sibTransId="{0390239C-B7B5-45A1-9933-25CBB1271B2B}"/>
    <dgm:cxn modelId="{F966537C-EF19-4CBC-8FDA-DF4E64C61414}" srcId="{F043E98D-95F1-42CF-B8B5-B4469FAC88C0}" destId="{8BDA750A-EAE1-4DA9-853A-954B3F5EE740}" srcOrd="1" destOrd="0" parTransId="{29862238-36DD-47AF-B798-A426CBFFF7D6}" sibTransId="{4B5384F4-1DED-40D9-8E7D-1ADEB86C9658}"/>
    <dgm:cxn modelId="{0DBD0087-5325-40AD-858D-537FB03810DB}" srcId="{8BDA750A-EAE1-4DA9-853A-954B3F5EE740}" destId="{76FEB8C1-91F4-4179-84AE-708F6BA6BED8}" srcOrd="0" destOrd="0" parTransId="{1B4C502B-416F-4B4E-9497-5E0131258D56}" sibTransId="{8FB21F9E-E7F4-4EC2-8043-D35007671698}"/>
    <dgm:cxn modelId="{A8469A8A-2407-4535-96A1-BE87B69B3408}" type="presOf" srcId="{EF38B3E7-4EEF-4D85-8AA2-0DF335831257}" destId="{EBCC4CE8-F5FC-4677-9FE0-6E5939521D81}" srcOrd="0" destOrd="1" presId="urn:microsoft.com/office/officeart/2005/8/layout/list1"/>
    <dgm:cxn modelId="{5007CCA0-23A7-4C05-A93D-31A373078930}" type="presOf" srcId="{A6F296F7-E793-4B4B-8413-FF8BDD1BF625}" destId="{61A7090B-05D4-4F64-A899-16664E34D3B0}" srcOrd="0" destOrd="1" presId="urn:microsoft.com/office/officeart/2005/8/layout/list1"/>
    <dgm:cxn modelId="{3B8186AE-8A5A-49D0-A0AB-C5F1B13CFE8C}" type="presOf" srcId="{D4A77CF8-2F94-4F22-8D21-FCD291D48CD8}" destId="{EBCC4CE8-F5FC-4677-9FE0-6E5939521D81}" srcOrd="0" destOrd="0" presId="urn:microsoft.com/office/officeart/2005/8/layout/list1"/>
    <dgm:cxn modelId="{DEEBA6B1-ECFB-44BE-9D18-89E83DEBB4A6}" type="presOf" srcId="{69D8B135-3972-49F4-A830-2697D9AEFDEA}" destId="{166D29F5-FEE7-4660-A066-610D8DAA0EC1}" srcOrd="0" destOrd="0" presId="urn:microsoft.com/office/officeart/2005/8/layout/list1"/>
    <dgm:cxn modelId="{D63387B2-F1C3-49EB-9F14-56A5AE9658C5}" srcId="{D4A77CF8-2F94-4F22-8D21-FCD291D48CD8}" destId="{A2FE9807-1E6D-44E6-AEFE-097C3DDDA297}" srcOrd="1" destOrd="0" parTransId="{E35E7C59-6093-46F6-BE50-84BB02B5068E}" sibTransId="{DB651399-51DA-45D6-B2C1-C723C1B0F949}"/>
    <dgm:cxn modelId="{7CC65DBE-D1AB-4C8A-9EF9-911042C034F3}" type="presOf" srcId="{76FEB8C1-91F4-4179-84AE-708F6BA6BED8}" destId="{61A7090B-05D4-4F64-A899-16664E34D3B0}" srcOrd="0" destOrd="0" presId="urn:microsoft.com/office/officeart/2005/8/layout/list1"/>
    <dgm:cxn modelId="{D8ADA6D2-F9AA-4851-AC93-F3AA8B348E2D}" type="presOf" srcId="{69D8B135-3972-49F4-A830-2697D9AEFDEA}" destId="{4D21D640-AD36-4D30-ABE4-ADA96BF9B9F2}" srcOrd="1" destOrd="0" presId="urn:microsoft.com/office/officeart/2005/8/layout/list1"/>
    <dgm:cxn modelId="{1D8FD5D7-C2AF-4BF0-B134-CB8BA00AED15}" srcId="{69D8B135-3972-49F4-A830-2697D9AEFDEA}" destId="{D4A77CF8-2F94-4F22-8D21-FCD291D48CD8}" srcOrd="0" destOrd="0" parTransId="{10F318EB-A11F-4DD0-9271-BA3ED5567917}" sibTransId="{1AC22708-7BD8-4E27-BD9C-4F0F89FEFE81}"/>
    <dgm:cxn modelId="{BCD6C7E7-BD45-487B-94B5-70B7A4AC8407}" type="presOf" srcId="{8BDA750A-EAE1-4DA9-853A-954B3F5EE740}" destId="{B84BA0BD-8752-4A9A-8C32-AC531C431B18}" srcOrd="0" destOrd="0" presId="urn:microsoft.com/office/officeart/2005/8/layout/list1"/>
    <dgm:cxn modelId="{399E51F8-5C0E-45E0-A86A-F6F024BF804C}" srcId="{F043E98D-95F1-42CF-B8B5-B4469FAC88C0}" destId="{69D8B135-3972-49F4-A830-2697D9AEFDEA}" srcOrd="0" destOrd="0" parTransId="{79BC1F17-40CB-444F-958A-B7FDD305ECEE}" sibTransId="{68888D55-C768-43B5-B003-D64B0393293D}"/>
    <dgm:cxn modelId="{5E3C5A62-50EF-49F0-89B5-0C0F1765E247}" type="presParOf" srcId="{B3645F96-52FB-4AD7-B815-3377B659A4BF}" destId="{FB8A21AB-1593-4242-A1F0-F16EA745C3D4}" srcOrd="0" destOrd="0" presId="urn:microsoft.com/office/officeart/2005/8/layout/list1"/>
    <dgm:cxn modelId="{572837DC-85AB-4865-8F69-6240D0AD6814}" type="presParOf" srcId="{FB8A21AB-1593-4242-A1F0-F16EA745C3D4}" destId="{166D29F5-FEE7-4660-A066-610D8DAA0EC1}" srcOrd="0" destOrd="0" presId="urn:microsoft.com/office/officeart/2005/8/layout/list1"/>
    <dgm:cxn modelId="{02380211-998B-4941-BD3E-CC65A1C88531}" type="presParOf" srcId="{FB8A21AB-1593-4242-A1F0-F16EA745C3D4}" destId="{4D21D640-AD36-4D30-ABE4-ADA96BF9B9F2}" srcOrd="1" destOrd="0" presId="urn:microsoft.com/office/officeart/2005/8/layout/list1"/>
    <dgm:cxn modelId="{E4F83E3E-AABF-4FBF-B9AE-03C3E5363A24}" type="presParOf" srcId="{B3645F96-52FB-4AD7-B815-3377B659A4BF}" destId="{D3BD9CF2-CF6D-4320-9F08-895E6E1D30AB}" srcOrd="1" destOrd="0" presId="urn:microsoft.com/office/officeart/2005/8/layout/list1"/>
    <dgm:cxn modelId="{2648027E-BB4B-4B57-A825-EA2C11F8C2B1}" type="presParOf" srcId="{B3645F96-52FB-4AD7-B815-3377B659A4BF}" destId="{EBCC4CE8-F5FC-4677-9FE0-6E5939521D81}" srcOrd="2" destOrd="0" presId="urn:microsoft.com/office/officeart/2005/8/layout/list1"/>
    <dgm:cxn modelId="{95E13201-323D-44C1-9DAB-33A9234EBC28}" type="presParOf" srcId="{B3645F96-52FB-4AD7-B815-3377B659A4BF}" destId="{DE47A33A-80B5-4847-BB7D-FCC8ADFEA851}" srcOrd="3" destOrd="0" presId="urn:microsoft.com/office/officeart/2005/8/layout/list1"/>
    <dgm:cxn modelId="{B94519A6-0C9F-4C22-A542-02E776CD97E1}" type="presParOf" srcId="{B3645F96-52FB-4AD7-B815-3377B659A4BF}" destId="{1333A31C-468E-4BD9-9F77-EA2AA1CE4A63}" srcOrd="4" destOrd="0" presId="urn:microsoft.com/office/officeart/2005/8/layout/list1"/>
    <dgm:cxn modelId="{05A74AC2-71FE-4550-9E82-D0763842CE93}" type="presParOf" srcId="{1333A31C-468E-4BD9-9F77-EA2AA1CE4A63}" destId="{B84BA0BD-8752-4A9A-8C32-AC531C431B18}" srcOrd="0" destOrd="0" presId="urn:microsoft.com/office/officeart/2005/8/layout/list1"/>
    <dgm:cxn modelId="{54E81769-88AF-4005-9C6D-48CF4F7F7D06}" type="presParOf" srcId="{1333A31C-468E-4BD9-9F77-EA2AA1CE4A63}" destId="{37F980C5-CA16-4C72-8D29-3BD2C009CF39}" srcOrd="1" destOrd="0" presId="urn:microsoft.com/office/officeart/2005/8/layout/list1"/>
    <dgm:cxn modelId="{A29F0400-7C0C-4F9F-B6DA-97B06939E5A2}" type="presParOf" srcId="{B3645F96-52FB-4AD7-B815-3377B659A4BF}" destId="{20545E9B-0AF9-4123-94E6-25E3E68B539A}" srcOrd="5" destOrd="0" presId="urn:microsoft.com/office/officeart/2005/8/layout/list1"/>
    <dgm:cxn modelId="{0519C8E2-A89E-470F-A006-B19E64C696FF}" type="presParOf" srcId="{B3645F96-52FB-4AD7-B815-3377B659A4BF}" destId="{61A7090B-05D4-4F64-A899-16664E34D3B0}"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C4CE8-F5FC-4677-9FE0-6E5939521D81}">
      <dsp:nvSpPr>
        <dsp:cNvPr id="0" name=""/>
        <dsp:cNvSpPr/>
      </dsp:nvSpPr>
      <dsp:spPr>
        <a:xfrm>
          <a:off x="0" y="303333"/>
          <a:ext cx="7659156" cy="1663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436" tIns="333248" rIns="59443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Develop an advanced fraud detection system using machine learning.</a:t>
          </a:r>
        </a:p>
        <a:p>
          <a:pPr marL="342900" lvl="2" indent="-171450" algn="l" defTabSz="711200">
            <a:lnSpc>
              <a:spcPct val="90000"/>
            </a:lnSpc>
            <a:spcBef>
              <a:spcPct val="0"/>
            </a:spcBef>
            <a:spcAft>
              <a:spcPct val="15000"/>
            </a:spcAft>
            <a:buChar char="•"/>
          </a:pPr>
          <a:r>
            <a:rPr lang="en-US" sz="1600" kern="1200"/>
            <a:t>Identify transactions that exhibit unusual patterns and potential fraud using the system.</a:t>
          </a:r>
        </a:p>
        <a:p>
          <a:pPr marL="342900" lvl="2" indent="-171450" algn="l" defTabSz="711200">
            <a:lnSpc>
              <a:spcPct val="90000"/>
            </a:lnSpc>
            <a:spcBef>
              <a:spcPct val="0"/>
            </a:spcBef>
            <a:spcAft>
              <a:spcPct val="15000"/>
            </a:spcAft>
            <a:buChar char="•"/>
          </a:pPr>
          <a:r>
            <a:rPr lang="en-US" sz="1600" kern="1200"/>
            <a:t>Ensure the solution's capability to manage substantial data volumes effectively.</a:t>
          </a:r>
        </a:p>
      </dsp:txBody>
      <dsp:txXfrm>
        <a:off x="0" y="303333"/>
        <a:ext cx="7659156" cy="1663200"/>
      </dsp:txXfrm>
    </dsp:sp>
    <dsp:sp modelId="{4D21D640-AD36-4D30-ABE4-ADA96BF9B9F2}">
      <dsp:nvSpPr>
        <dsp:cNvPr id="0" name=""/>
        <dsp:cNvSpPr/>
      </dsp:nvSpPr>
      <dsp:spPr>
        <a:xfrm>
          <a:off x="382957" y="67173"/>
          <a:ext cx="5361409" cy="47232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02649" tIns="0" rIns="202649" bIns="0" numCol="1" spcCol="1270" anchor="ctr" anchorCtr="0">
          <a:noAutofit/>
        </a:bodyPr>
        <a:lstStyle/>
        <a:p>
          <a:pPr marL="0" lvl="0" indent="0" algn="l" defTabSz="711200">
            <a:lnSpc>
              <a:spcPct val="90000"/>
            </a:lnSpc>
            <a:spcBef>
              <a:spcPct val="0"/>
            </a:spcBef>
            <a:spcAft>
              <a:spcPct val="35000"/>
            </a:spcAft>
            <a:buNone/>
          </a:pPr>
          <a:r>
            <a:rPr lang="en-US" sz="1600" kern="1200"/>
            <a:t>Develop</a:t>
          </a:r>
        </a:p>
      </dsp:txBody>
      <dsp:txXfrm>
        <a:off x="406014" y="90230"/>
        <a:ext cx="5315295" cy="426206"/>
      </dsp:txXfrm>
    </dsp:sp>
    <dsp:sp modelId="{61A7090B-05D4-4F64-A899-16664E34D3B0}">
      <dsp:nvSpPr>
        <dsp:cNvPr id="0" name=""/>
        <dsp:cNvSpPr/>
      </dsp:nvSpPr>
      <dsp:spPr>
        <a:xfrm>
          <a:off x="0" y="2289093"/>
          <a:ext cx="7659156" cy="13860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4436" tIns="333248" rIns="59443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Provide valuable insights to the company for improved decision-making.</a:t>
          </a:r>
        </a:p>
        <a:p>
          <a:pPr marL="342900" lvl="2" indent="-171450" algn="l" defTabSz="711200">
            <a:lnSpc>
              <a:spcPct val="90000"/>
            </a:lnSpc>
            <a:spcBef>
              <a:spcPct val="0"/>
            </a:spcBef>
            <a:spcAft>
              <a:spcPct val="15000"/>
            </a:spcAft>
            <a:buChar char="•"/>
          </a:pPr>
          <a:r>
            <a:rPr lang="en-US" sz="1600" kern="1200"/>
            <a:t>Determine the state with the highest susceptibility to fraud and pinpoint the key indicators of fraudulent activity.</a:t>
          </a:r>
          <a:br>
            <a:rPr lang="en-US" sz="1600" kern="1200"/>
          </a:br>
          <a:endParaRPr lang="en-US" sz="1600" kern="1200"/>
        </a:p>
      </dsp:txBody>
      <dsp:txXfrm>
        <a:off x="0" y="2289093"/>
        <a:ext cx="7659156" cy="1386000"/>
      </dsp:txXfrm>
    </dsp:sp>
    <dsp:sp modelId="{37F980C5-CA16-4C72-8D29-3BD2C009CF39}">
      <dsp:nvSpPr>
        <dsp:cNvPr id="0" name=""/>
        <dsp:cNvSpPr/>
      </dsp:nvSpPr>
      <dsp:spPr>
        <a:xfrm>
          <a:off x="382957" y="2052933"/>
          <a:ext cx="5361409" cy="472320"/>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202649" tIns="0" rIns="202649" bIns="0" numCol="1" spcCol="1270" anchor="ctr" anchorCtr="0">
          <a:noAutofit/>
        </a:bodyPr>
        <a:lstStyle/>
        <a:p>
          <a:pPr marL="0" lvl="0" indent="0" algn="l" defTabSz="711200">
            <a:lnSpc>
              <a:spcPct val="90000"/>
            </a:lnSpc>
            <a:spcBef>
              <a:spcPct val="0"/>
            </a:spcBef>
            <a:spcAft>
              <a:spcPct val="35000"/>
            </a:spcAft>
            <a:buNone/>
          </a:pPr>
          <a:r>
            <a:rPr lang="en-US" sz="1600" kern="1200"/>
            <a:t>Provide</a:t>
          </a:r>
        </a:p>
      </dsp:txBody>
      <dsp:txXfrm>
        <a:off x="406014" y="2075990"/>
        <a:ext cx="5315295"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19.4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1 281,'47'-3,"-1"-1,84-20,-30 5,19 3,-60 10,62-15,194-36,-235 50,148 7,-96 2,1171-2,-1110-16,5 1,-131 15,59-1,163 21,-160-8,229-9,-170-6,1093 3,-1240-2,66-11,-63 6,47-2,-12 8,-33 2,-1-2,0-2,0-2,61-15,-59 9,1 2,94-6,-135 15,126-13,90-4,457 18,-630 2,-1 2,83 19,-83-13,0-3,84 5,-85-13,-1 2,75 13,-68-7,1-3,0-2,57-5,-56-1,1 4,93 12,-41 0,0-5,171-8,-109-3,449 3,-589-1,0-2,35-8,-32 4,51-2,-69 9,34-1,0-2,57-11,-44 5,0 3,1 2,84 8,-26-2,20-4,149 5,-251 2,70 20,-71-15,71 10,30-15,-78-3,80 11,-47-3,0-4,126-8,-67 0,-123-1,1 0,-1-2,0-2,36-11,-52 13,45-13,100-17,-10 9,-87 13,0 3,101-3,240 14,-389 0,1 1,0 0,25 8,0 0,-19-6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36.0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6221 127,'-48'-1,"1"-1,-73-14,13 2,-18-4,56 3,-128-13,-14 29,-42-3,169-12,61 8,0 2,-33-2,-652 4,343 5,-516-3,859 1,-1 2,1 1,0 0,0 2,-22 7,22-5,-1-1,0-2,0 0,-38 2,-436-8,474 2,-1 2,-40 8,39-5,-1-2,-28 2,-247-5,136-3,142 4,1 0,-43 10,40-6,1-2,-32 3,-474-6,254-3,241 4,1 2,0 1,-53 15,52-11,0-1,-1-2,-38 2,48-8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38.5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0,'713'0,"-686"0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52.3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0,'4306'0,"-4280"0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2:56.1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0,'746'0,"-724"1,1 2,43 9,-42-6,0-2,32 2,-33-3,-1 0,1 1,-1 1,30 11,-29-8,0-1,1-1,43 4,66 5,-80-7,70 0,1087-9,-1193 2,1 1,0 1,32 9,-49-11,20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3:07.4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64,'89'2,"101"-5,-157-2,1-1,42-13,-49 10,1 2,1 1,54-4,40 10,-96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3:03:09.4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13,'714'0,"-659"-6,-35-1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2:43:01.9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0,'6'1,"-1"1,0-1,0 1,0 0,0 1,0-1,5 4,10 4,36 16,-22-10,60 19,-49-22,92 22,-118-31,43 7,1-3,76 1,-113-7,0 0,-1 1,27 7,-20-3,-10-3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22:43:09.5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8/9/2023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8/9/2023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8/9/2023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customXml" Target="../ink/ink2.xml"/><Relationship Id="rId5"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customXml" Target="../ink/ink5.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D4477A3-7936-4C6B-B46C-52E99531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44DEACC-B2E6-413E-B2B5-320225952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39" name="Freeform 6">
              <a:extLst>
                <a:ext uri="{FF2B5EF4-FFF2-40B4-BE49-F238E27FC236}">
                  <a16:creationId xmlns:a16="http://schemas.microsoft.com/office/drawing/2014/main" id="{B2924236-7127-4774-B233-D9124F0C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0" name="Freeform 7">
              <a:extLst>
                <a:ext uri="{FF2B5EF4-FFF2-40B4-BE49-F238E27FC236}">
                  <a16:creationId xmlns:a16="http://schemas.microsoft.com/office/drawing/2014/main" id="{AD053C6F-7187-4EE6-BAD9-1C484F29F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1" name="Freeform 25">
              <a:extLst>
                <a:ext uri="{FF2B5EF4-FFF2-40B4-BE49-F238E27FC236}">
                  <a16:creationId xmlns:a16="http://schemas.microsoft.com/office/drawing/2014/main" id="{226FAE39-4CC5-465A-ACFE-BE1C0E2F7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2" name="Freeform 26">
              <a:extLst>
                <a:ext uri="{FF2B5EF4-FFF2-40B4-BE49-F238E27FC236}">
                  <a16:creationId xmlns:a16="http://schemas.microsoft.com/office/drawing/2014/main" id="{521EE7A0-BD65-4FD1-BD1D-B4674892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3" name="Freeform 27">
              <a:extLst>
                <a:ext uri="{FF2B5EF4-FFF2-40B4-BE49-F238E27FC236}">
                  <a16:creationId xmlns:a16="http://schemas.microsoft.com/office/drawing/2014/main" id="{334E0A56-DA50-4F91-9938-4CDBECA7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4" name="Freeform 28">
              <a:extLst>
                <a:ext uri="{FF2B5EF4-FFF2-40B4-BE49-F238E27FC236}">
                  <a16:creationId xmlns:a16="http://schemas.microsoft.com/office/drawing/2014/main" id="{CD203DCD-B4AF-4693-A330-F23545344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5112300" y="648930"/>
            <a:ext cx="6390723" cy="3347337"/>
          </a:xfrm>
        </p:spPr>
        <p:txBody>
          <a:bodyPr>
            <a:normAutofit/>
          </a:bodyPr>
          <a:lstStyle/>
          <a:p>
            <a:r>
              <a:rPr lang="en-US"/>
              <a:t>Credit Card Fraud Detection </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5112300" y="3996267"/>
            <a:ext cx="6390723" cy="1887008"/>
          </a:xfrm>
        </p:spPr>
        <p:txBody>
          <a:bodyPr>
            <a:normAutofit/>
          </a:bodyPr>
          <a:lstStyle/>
          <a:p>
            <a:r>
              <a:rPr lang="en-US" dirty="0"/>
              <a:t>Olisa Nwora</a:t>
            </a:r>
            <a:endParaRPr lang="en-US"/>
          </a:p>
        </p:txBody>
      </p:sp>
      <p:sp>
        <p:nvSpPr>
          <p:cNvPr id="46" name="Rounded Rectangle 16">
            <a:extLst>
              <a:ext uri="{FF2B5EF4-FFF2-40B4-BE49-F238E27FC236}">
                <a16:creationId xmlns:a16="http://schemas.microsoft.com/office/drawing/2014/main" id="{C29A1D40-470D-401E-8548-6FF3CF377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Credit card">
            <a:extLst>
              <a:ext uri="{FF2B5EF4-FFF2-40B4-BE49-F238E27FC236}">
                <a16:creationId xmlns:a16="http://schemas.microsoft.com/office/drawing/2014/main" id="{51BEDDF6-C2DB-554B-FE28-36D0381C50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551" y="1614524"/>
            <a:ext cx="3341190" cy="3341190"/>
          </a:xfrm>
          <a:prstGeom prst="rect">
            <a:avLst/>
          </a:prstGeom>
        </p:spPr>
      </p:pic>
    </p:spTree>
    <p:extLst>
      <p:ext uri="{BB962C8B-B14F-4D97-AF65-F5344CB8AC3E}">
        <p14:creationId xmlns:p14="http://schemas.microsoft.com/office/powerpoint/2010/main" val="388446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a:extLst>
              <a:ext uri="{FF2B5EF4-FFF2-40B4-BE49-F238E27FC236}">
                <a16:creationId xmlns:a16="http://schemas.microsoft.com/office/drawing/2014/main" id="{EF4BC99D-AEEE-081E-56CF-FFDE340760EF}"/>
              </a:ext>
            </a:extLst>
          </p:cNvPr>
          <p:cNvPicPr>
            <a:picLocks noChangeAspect="1"/>
          </p:cNvPicPr>
          <p:nvPr/>
        </p:nvPicPr>
        <p:blipFill>
          <a:blip r:embed="rId2"/>
          <a:stretch>
            <a:fillRect/>
          </a:stretch>
        </p:blipFill>
        <p:spPr>
          <a:xfrm>
            <a:off x="2025569" y="246037"/>
            <a:ext cx="9012250" cy="4658360"/>
          </a:xfrm>
          <a:prstGeom prst="rect">
            <a:avLst/>
          </a:prstGeom>
        </p:spPr>
      </p:pic>
      <p:sp>
        <p:nvSpPr>
          <p:cNvPr id="4" name="TextBox 3">
            <a:extLst>
              <a:ext uri="{FF2B5EF4-FFF2-40B4-BE49-F238E27FC236}">
                <a16:creationId xmlns:a16="http://schemas.microsoft.com/office/drawing/2014/main" id="{84B21E8C-3344-579F-E7E7-94542CEC2351}"/>
              </a:ext>
            </a:extLst>
          </p:cNvPr>
          <p:cNvSpPr txBox="1"/>
          <p:nvPr/>
        </p:nvSpPr>
        <p:spPr>
          <a:xfrm>
            <a:off x="5262052" y="5089192"/>
            <a:ext cx="5775767" cy="1200329"/>
          </a:xfrm>
          <a:prstGeom prst="rect">
            <a:avLst/>
          </a:prstGeom>
          <a:noFill/>
        </p:spPr>
        <p:txBody>
          <a:bodyPr wrap="square" rtlCol="0">
            <a:spAutoFit/>
          </a:bodyPr>
          <a:lstStyle/>
          <a:p>
            <a:r>
              <a:rPr lang="en-US" b="0" i="0" dirty="0">
                <a:effectLst/>
                <a:latin typeface="Söhne"/>
              </a:rPr>
              <a:t>The graph depicts the incidence of fraud cases in each state as predicted by the model. Consistent with expectations, New Hampshire, characterized by the highest transaction volume, also exhibits the greatest number of fraud cases.</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21D38831-A9D4-009A-043A-AE0CAF3EB5BC}"/>
                  </a:ext>
                </a:extLst>
              </p14:cNvPr>
              <p14:cNvContentPartPr/>
              <p14:nvPr/>
            </p14:nvContentPartPr>
            <p14:xfrm>
              <a:off x="2932560" y="4549820"/>
              <a:ext cx="323640" cy="77400"/>
            </p14:xfrm>
          </p:contentPart>
        </mc:Choice>
        <mc:Fallback xmlns="">
          <p:pic>
            <p:nvPicPr>
              <p:cNvPr id="5" name="Ink 4">
                <a:extLst>
                  <a:ext uri="{FF2B5EF4-FFF2-40B4-BE49-F238E27FC236}">
                    <a16:creationId xmlns:a16="http://schemas.microsoft.com/office/drawing/2014/main" id="{21D38831-A9D4-009A-043A-AE0CAF3EB5BC}"/>
                  </a:ext>
                </a:extLst>
              </p:cNvPr>
              <p:cNvPicPr/>
              <p:nvPr/>
            </p:nvPicPr>
            <p:blipFill>
              <a:blip r:embed="rId4"/>
              <a:stretch>
                <a:fillRect/>
              </a:stretch>
            </p:blipFill>
            <p:spPr>
              <a:xfrm>
                <a:off x="2878560" y="4441820"/>
                <a:ext cx="431280" cy="293040"/>
              </a:xfrm>
              <a:prstGeom prst="rect">
                <a:avLst/>
              </a:prstGeom>
            </p:spPr>
          </p:pic>
        </mc:Fallback>
      </mc:AlternateContent>
    </p:spTree>
    <p:extLst>
      <p:ext uri="{BB962C8B-B14F-4D97-AF65-F5344CB8AC3E}">
        <p14:creationId xmlns:p14="http://schemas.microsoft.com/office/powerpoint/2010/main" val="265374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3500-957E-FA7D-72D2-F2F0B755DC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103A407-30E4-BB80-453B-E7471085F45C}"/>
              </a:ext>
            </a:extLst>
          </p:cNvPr>
          <p:cNvSpPr>
            <a:spLocks noGrp="1"/>
          </p:cNvSpPr>
          <p:nvPr>
            <p:ph idx="1"/>
          </p:nvPr>
        </p:nvSpPr>
        <p:spPr>
          <a:xfrm>
            <a:off x="1484310" y="1866899"/>
            <a:ext cx="10018713" cy="3541442"/>
          </a:xfrm>
        </p:spPr>
        <p:txBody>
          <a:bodyPr>
            <a:normAutofit fontScale="92500" lnSpcReduction="10000"/>
          </a:bodyPr>
          <a:lstStyle/>
          <a:p>
            <a:r>
              <a:rPr lang="en-US" dirty="0"/>
              <a:t>Using the built fraud detection model, it was found that with the more transactions that occurred, there was a higher chance of fraud taking place. The state of New Hampshire had the highest number of transactions along with the highest number of fraud. </a:t>
            </a:r>
          </a:p>
          <a:p>
            <a:r>
              <a:rPr lang="en-US" b="0" i="0" dirty="0">
                <a:effectLst/>
                <a:latin typeface="Söhne"/>
              </a:rPr>
              <a:t>The data indicates a pattern where fraudulent actions primarily occur in transactions exceeding $500, irrespective of the associated credit card limit. This highlights the model's emphasis on transaction amounts for fraud detection.</a:t>
            </a:r>
          </a:p>
          <a:p>
            <a:pPr lvl="1"/>
            <a:r>
              <a:rPr lang="en-US" b="0" i="0" dirty="0">
                <a:effectLst/>
                <a:latin typeface="Söhne"/>
              </a:rPr>
              <a:t>As an additional remark, this model's advantage lies in its capacity to mark potential fraudulent transactions, and its enhancement could involve preventing such fraud occurrences by imposing blocks on transactions that deviate from the user's typical behavior.</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C33B7E-02EB-1FB8-2FCE-AEEFDA5710E3}"/>
                  </a:ext>
                </a:extLst>
              </p14:cNvPr>
              <p14:cNvContentPartPr/>
              <p14:nvPr/>
            </p14:nvContentPartPr>
            <p14:xfrm>
              <a:off x="-658080" y="1237820"/>
              <a:ext cx="360" cy="360"/>
            </p14:xfrm>
          </p:contentPart>
        </mc:Choice>
        <mc:Fallback xmlns="">
          <p:pic>
            <p:nvPicPr>
              <p:cNvPr id="4" name="Ink 3">
                <a:extLst>
                  <a:ext uri="{FF2B5EF4-FFF2-40B4-BE49-F238E27FC236}">
                    <a16:creationId xmlns:a16="http://schemas.microsoft.com/office/drawing/2014/main" id="{B9C33B7E-02EB-1FB8-2FCE-AEEFDA5710E3}"/>
                  </a:ext>
                </a:extLst>
              </p:cNvPr>
              <p:cNvPicPr/>
              <p:nvPr/>
            </p:nvPicPr>
            <p:blipFill>
              <a:blip r:embed="rId3"/>
              <a:stretch>
                <a:fillRect/>
              </a:stretch>
            </p:blipFill>
            <p:spPr>
              <a:xfrm>
                <a:off x="-711720" y="1129820"/>
                <a:ext cx="108000" cy="216000"/>
              </a:xfrm>
              <a:prstGeom prst="rect">
                <a:avLst/>
              </a:prstGeom>
            </p:spPr>
          </p:pic>
        </mc:Fallback>
      </mc:AlternateContent>
    </p:spTree>
    <p:extLst>
      <p:ext uri="{BB962C8B-B14F-4D97-AF65-F5344CB8AC3E}">
        <p14:creationId xmlns:p14="http://schemas.microsoft.com/office/powerpoint/2010/main" val="357944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3" name="Rectangle 8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9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0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9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9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3962399" y="685800"/>
            <a:ext cx="7345891" cy="1413933"/>
          </a:xfrm>
        </p:spPr>
        <p:txBody>
          <a:bodyPr>
            <a:normAutofit/>
          </a:bodyPr>
          <a:lstStyle/>
          <a:p>
            <a:r>
              <a:rPr lang="en-US"/>
              <a:t>Objectives</a:t>
            </a:r>
          </a:p>
        </p:txBody>
      </p:sp>
      <p:pic>
        <p:nvPicPr>
          <p:cNvPr id="51" name="Picture 30" descr="Graph on document with pen">
            <a:extLst>
              <a:ext uri="{FF2B5EF4-FFF2-40B4-BE49-F238E27FC236}">
                <a16:creationId xmlns:a16="http://schemas.microsoft.com/office/drawing/2014/main" id="{5008B8B0-484A-3A0B-FF30-0D75C3B18E13}"/>
              </a:ext>
            </a:extLst>
          </p:cNvPr>
          <p:cNvPicPr>
            <a:picLocks noChangeAspect="1"/>
          </p:cNvPicPr>
          <p:nvPr/>
        </p:nvPicPr>
        <p:blipFill rotWithShape="1">
          <a:blip r:embed="rId3"/>
          <a:srcRect l="40029" r="26302"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graphicFrame>
        <p:nvGraphicFramePr>
          <p:cNvPr id="84" name="Content Placeholder 2">
            <a:extLst>
              <a:ext uri="{FF2B5EF4-FFF2-40B4-BE49-F238E27FC236}">
                <a16:creationId xmlns:a16="http://schemas.microsoft.com/office/drawing/2014/main" id="{DA3F760F-5A45-C62D-7F77-9D4A803CD7DC}"/>
              </a:ext>
            </a:extLst>
          </p:cNvPr>
          <p:cNvGraphicFramePr/>
          <p:nvPr>
            <p:extLst>
              <p:ext uri="{D42A27DB-BD31-4B8C-83A1-F6EECF244321}">
                <p14:modId xmlns:p14="http://schemas.microsoft.com/office/powerpoint/2010/main" val="444358278"/>
              </p:ext>
            </p:extLst>
          </p:nvPr>
        </p:nvGraphicFramePr>
        <p:xfrm>
          <a:off x="3843867" y="2048933"/>
          <a:ext cx="7659156" cy="3742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06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7" name="Group 16">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8"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322CAFA9-6C75-DB7E-8EA5-86AA836615D1}"/>
              </a:ext>
            </a:extLst>
          </p:cNvPr>
          <p:cNvSpPr txBox="1"/>
          <p:nvPr/>
        </p:nvSpPr>
        <p:spPr>
          <a:xfrm>
            <a:off x="1484310" y="2666999"/>
            <a:ext cx="2812387"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r>
              <a:rPr lang="en-US" dirty="0"/>
              <a:t>Sample of data used to build model.</a:t>
            </a:r>
          </a:p>
        </p:txBody>
      </p:sp>
      <p:sp>
        <p:nvSpPr>
          <p:cNvPr id="25"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6CAF1840-3D84-D83E-5BB5-8B2D287DB1DE}"/>
              </a:ext>
            </a:extLst>
          </p:cNvPr>
          <p:cNvPicPr>
            <a:picLocks noChangeAspect="1"/>
          </p:cNvPicPr>
          <p:nvPr/>
        </p:nvPicPr>
        <p:blipFill rotWithShape="1">
          <a:blip r:embed="rId3"/>
          <a:srcRect r="39297" b="1"/>
          <a:stretch/>
        </p:blipFill>
        <p:spPr>
          <a:xfrm>
            <a:off x="4941202" y="1011765"/>
            <a:ext cx="6237359" cy="4546708"/>
          </a:xfrm>
          <a:prstGeom prst="rect">
            <a:avLst/>
          </a:prstGeom>
        </p:spPr>
      </p:pic>
    </p:spTree>
    <p:extLst>
      <p:ext uri="{BB962C8B-B14F-4D97-AF65-F5344CB8AC3E}">
        <p14:creationId xmlns:p14="http://schemas.microsoft.com/office/powerpoint/2010/main" val="211202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7"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34" name="Group 33">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5"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7"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8"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9"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2" name="Freeform: Shape 41">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EBCF4FB-01E4-3430-2770-8E71BBD7C91F}"/>
              </a:ext>
            </a:extLst>
          </p:cNvPr>
          <p:cNvSpPr txBox="1"/>
          <p:nvPr/>
        </p:nvSpPr>
        <p:spPr>
          <a:xfrm>
            <a:off x="8177851" y="1821126"/>
            <a:ext cx="2853670" cy="3504806"/>
          </a:xfrm>
          <a:prstGeom prst="rect">
            <a:avLst/>
          </a:prstGeom>
          <a:noFill/>
        </p:spPr>
        <p:txBody>
          <a:bodyPr wrap="square" rtlCol="0">
            <a:spAutoFit/>
          </a:bodyPr>
          <a:lstStyle/>
          <a:p>
            <a:pPr marL="264033" indent="-264033" defTabSz="352044">
              <a:spcAft>
                <a:spcPts val="600"/>
              </a:spcAft>
              <a:buFont typeface="Arial" panose="020B0604020202020204" pitchFamily="34" charset="0"/>
              <a:buChar char="•"/>
            </a:pPr>
            <a:r>
              <a:rPr lang="en-US" sz="1848" kern="1200">
                <a:solidFill>
                  <a:schemeClr val="tx1"/>
                </a:solidFill>
                <a:latin typeface="Söhne"/>
                <a:ea typeface="+mn-ea"/>
                <a:cs typeface="+mn-cs"/>
              </a:rPr>
              <a:t>Judging from the visual evidence presented in both the map and graph, it is apparent that New Hampshire holds the highest transaction frequency or occurrence within this dataset. This signifies a heightened potential for credit card fraud to evade detection.</a:t>
            </a:r>
            <a:endParaRPr lang="en-US" sz="2400"/>
          </a:p>
        </p:txBody>
      </p:sp>
      <p:pic>
        <p:nvPicPr>
          <p:cNvPr id="5" name="Picture 4" descr="A graph of a number of transactions&#10;&#10;Description automatically generated">
            <a:extLst>
              <a:ext uri="{FF2B5EF4-FFF2-40B4-BE49-F238E27FC236}">
                <a16:creationId xmlns:a16="http://schemas.microsoft.com/office/drawing/2014/main" id="{B86E4B67-BBB5-683F-19F4-05E87E9484F0}"/>
              </a:ext>
            </a:extLst>
          </p:cNvPr>
          <p:cNvPicPr>
            <a:picLocks noChangeAspect="1"/>
          </p:cNvPicPr>
          <p:nvPr/>
        </p:nvPicPr>
        <p:blipFill>
          <a:blip r:embed="rId3"/>
          <a:stretch>
            <a:fillRect/>
          </a:stretch>
        </p:blipFill>
        <p:spPr>
          <a:xfrm>
            <a:off x="1160479" y="1083893"/>
            <a:ext cx="7033707" cy="3738504"/>
          </a:xfrm>
          <a:prstGeom prst="rect">
            <a:avLst/>
          </a:prstGeom>
        </p:spPr>
      </p:pic>
    </p:spTree>
    <p:extLst>
      <p:ext uri="{BB962C8B-B14F-4D97-AF65-F5344CB8AC3E}">
        <p14:creationId xmlns:p14="http://schemas.microsoft.com/office/powerpoint/2010/main" val="25951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3D22A4FE-042A-8D5C-C3B9-AFC88F8654BC}"/>
              </a:ext>
            </a:extLst>
          </p:cNvPr>
          <p:cNvPicPr>
            <a:picLocks noGrp="1" noChangeAspect="1"/>
          </p:cNvPicPr>
          <p:nvPr>
            <p:ph idx="1"/>
          </p:nvPr>
        </p:nvPicPr>
        <p:blipFill>
          <a:blip r:embed="rId3"/>
          <a:stretch>
            <a:fillRect/>
          </a:stretch>
        </p:blipFill>
        <p:spPr>
          <a:xfrm>
            <a:off x="1846262" y="710543"/>
            <a:ext cx="8946872" cy="4406334"/>
          </a:xfrm>
          <a:prstGeom prst="rect">
            <a:avLst/>
          </a:prstGeom>
        </p:spPr>
      </p:pic>
      <p:sp>
        <p:nvSpPr>
          <p:cNvPr id="6" name="TextBox 5">
            <a:extLst>
              <a:ext uri="{FF2B5EF4-FFF2-40B4-BE49-F238E27FC236}">
                <a16:creationId xmlns:a16="http://schemas.microsoft.com/office/drawing/2014/main" id="{E34C3B16-B782-A74F-5170-B2DE62D68786}"/>
              </a:ext>
            </a:extLst>
          </p:cNvPr>
          <p:cNvSpPr txBox="1"/>
          <p:nvPr/>
        </p:nvSpPr>
        <p:spPr>
          <a:xfrm>
            <a:off x="3719646" y="5443439"/>
            <a:ext cx="5864391" cy="923330"/>
          </a:xfrm>
          <a:prstGeom prst="rect">
            <a:avLst/>
          </a:prstGeom>
          <a:noFill/>
        </p:spPr>
        <p:txBody>
          <a:bodyPr wrap="square" rtlCol="0">
            <a:spAutoFit/>
          </a:bodyPr>
          <a:lstStyle/>
          <a:p>
            <a:r>
              <a:rPr lang="en-US" dirty="0"/>
              <a:t>This heatmap shows the correlation of the two datasets prior to the fraud detection model. No major correlations besides the locations.</a:t>
            </a:r>
          </a:p>
        </p:txBody>
      </p:sp>
    </p:spTree>
    <p:extLst>
      <p:ext uri="{BB962C8B-B14F-4D97-AF65-F5344CB8AC3E}">
        <p14:creationId xmlns:p14="http://schemas.microsoft.com/office/powerpoint/2010/main" val="196055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88663DF1-B35C-6B9D-195E-5AF7392CA998}"/>
              </a:ext>
            </a:extLst>
          </p:cNvPr>
          <p:cNvPicPr>
            <a:picLocks noChangeAspect="1"/>
          </p:cNvPicPr>
          <p:nvPr/>
        </p:nvPicPr>
        <p:blipFill>
          <a:blip r:embed="rId2"/>
          <a:stretch>
            <a:fillRect/>
          </a:stretch>
        </p:blipFill>
        <p:spPr>
          <a:xfrm>
            <a:off x="2532134" y="937549"/>
            <a:ext cx="7887801" cy="3262025"/>
          </a:xfrm>
          <a:prstGeom prst="rect">
            <a:avLst/>
          </a:prstGeom>
        </p:spPr>
      </p:pic>
      <p:sp>
        <p:nvSpPr>
          <p:cNvPr id="4" name="TextBox 3">
            <a:extLst>
              <a:ext uri="{FF2B5EF4-FFF2-40B4-BE49-F238E27FC236}">
                <a16:creationId xmlns:a16="http://schemas.microsoft.com/office/drawing/2014/main" id="{054B61EA-6F4E-CA52-86E3-4A8C9D192C34}"/>
              </a:ext>
            </a:extLst>
          </p:cNvPr>
          <p:cNvSpPr txBox="1"/>
          <p:nvPr/>
        </p:nvSpPr>
        <p:spPr>
          <a:xfrm>
            <a:off x="3761770" y="4606725"/>
            <a:ext cx="5428527" cy="923330"/>
          </a:xfrm>
          <a:prstGeom prst="rect">
            <a:avLst/>
          </a:prstGeom>
          <a:noFill/>
        </p:spPr>
        <p:txBody>
          <a:bodyPr wrap="square" rtlCol="0">
            <a:spAutoFit/>
          </a:bodyPr>
          <a:lstStyle/>
          <a:p>
            <a:r>
              <a:rPr lang="en-US" dirty="0"/>
              <a:t>This is the classification report for the model. This confirms the model’s accuracy when making its observations.</a:t>
            </a:r>
          </a:p>
        </p:txBody>
      </p:sp>
    </p:spTree>
    <p:extLst>
      <p:ext uri="{BB962C8B-B14F-4D97-AF65-F5344CB8AC3E}">
        <p14:creationId xmlns:p14="http://schemas.microsoft.com/office/powerpoint/2010/main" val="150546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11">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1" name="Rectangle 19">
            <a:extLst>
              <a:ext uri="{FF2B5EF4-FFF2-40B4-BE49-F238E27FC236}">
                <a16:creationId xmlns:a16="http://schemas.microsoft.com/office/drawing/2014/main" id="{9149EB62-1692-4D1D-A7C2-FB2F6A61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477DFC9-33A4-4343-9970-1CBCEDEDB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graph&#10;&#10;Description automatically generated">
            <a:extLst>
              <a:ext uri="{FF2B5EF4-FFF2-40B4-BE49-F238E27FC236}">
                <a16:creationId xmlns:a16="http://schemas.microsoft.com/office/drawing/2014/main" id="{47D289C5-1C8C-6CB6-0B3B-6EFD21511F64}"/>
              </a:ext>
            </a:extLst>
          </p:cNvPr>
          <p:cNvPicPr>
            <a:picLocks noGrp="1" noChangeAspect="1"/>
          </p:cNvPicPr>
          <p:nvPr>
            <p:ph idx="1"/>
          </p:nvPr>
        </p:nvPicPr>
        <p:blipFill>
          <a:blip r:embed="rId3"/>
          <a:stretch>
            <a:fillRect/>
          </a:stretch>
        </p:blipFill>
        <p:spPr>
          <a:xfrm>
            <a:off x="6458265" y="75984"/>
            <a:ext cx="5375976" cy="4630707"/>
          </a:xfrm>
          <a:prstGeom prst="rect">
            <a:avLst/>
          </a:prstGeom>
        </p:spPr>
      </p:pic>
      <p:sp>
        <p:nvSpPr>
          <p:cNvPr id="8" name="TextBox 7">
            <a:extLst>
              <a:ext uri="{FF2B5EF4-FFF2-40B4-BE49-F238E27FC236}">
                <a16:creationId xmlns:a16="http://schemas.microsoft.com/office/drawing/2014/main" id="{5658DFAD-C30E-FE10-F288-97A7FD31EE83}"/>
              </a:ext>
            </a:extLst>
          </p:cNvPr>
          <p:cNvSpPr txBox="1"/>
          <p:nvPr/>
        </p:nvSpPr>
        <p:spPr>
          <a:xfrm>
            <a:off x="1003743" y="667905"/>
            <a:ext cx="4606776" cy="923330"/>
          </a:xfrm>
          <a:prstGeom prst="rect">
            <a:avLst/>
          </a:prstGeom>
          <a:noFill/>
        </p:spPr>
        <p:txBody>
          <a:bodyPr wrap="square" rtlCol="0">
            <a:spAutoFit/>
          </a:bodyPr>
          <a:lstStyle/>
          <a:p>
            <a:r>
              <a:rPr lang="en-US" dirty="0"/>
              <a:t>This graph represents the transaction amounts in relation to the credit card limit without the fraud detection. </a:t>
            </a:r>
          </a:p>
        </p:txBody>
      </p:sp>
      <p:sp>
        <p:nvSpPr>
          <p:cNvPr id="10" name="Arrow: Right 9">
            <a:extLst>
              <a:ext uri="{FF2B5EF4-FFF2-40B4-BE49-F238E27FC236}">
                <a16:creationId xmlns:a16="http://schemas.microsoft.com/office/drawing/2014/main" id="{E2625821-AFC7-9CB3-8224-C819F47A37ED}"/>
              </a:ext>
            </a:extLst>
          </p:cNvPr>
          <p:cNvSpPr/>
          <p:nvPr/>
        </p:nvSpPr>
        <p:spPr>
          <a:xfrm>
            <a:off x="2688449" y="1354495"/>
            <a:ext cx="3160576" cy="2084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65F8AF5-4086-031B-65A1-E138F9230553}"/>
              </a:ext>
            </a:extLst>
          </p:cNvPr>
          <p:cNvSpPr txBox="1"/>
          <p:nvPr/>
        </p:nvSpPr>
        <p:spPr>
          <a:xfrm>
            <a:off x="6556917" y="4895385"/>
            <a:ext cx="5006898" cy="646331"/>
          </a:xfrm>
          <a:prstGeom prst="rect">
            <a:avLst/>
          </a:prstGeom>
          <a:noFill/>
        </p:spPr>
        <p:txBody>
          <a:bodyPr wrap="square" rtlCol="0">
            <a:spAutoFit/>
          </a:bodyPr>
          <a:lstStyle/>
          <a:p>
            <a:r>
              <a:rPr lang="en-US" dirty="0"/>
              <a:t>This is the same graph with the implementation of the model.</a:t>
            </a:r>
          </a:p>
        </p:txBody>
      </p:sp>
      <p:sp>
        <p:nvSpPr>
          <p:cNvPr id="33" name="Arrow: Right 32">
            <a:extLst>
              <a:ext uri="{FF2B5EF4-FFF2-40B4-BE49-F238E27FC236}">
                <a16:creationId xmlns:a16="http://schemas.microsoft.com/office/drawing/2014/main" id="{ADB3245E-CC79-9504-78A0-605D4247F75D}"/>
              </a:ext>
            </a:extLst>
          </p:cNvPr>
          <p:cNvSpPr/>
          <p:nvPr/>
        </p:nvSpPr>
        <p:spPr>
          <a:xfrm rot="10800000">
            <a:off x="6617878" y="5650615"/>
            <a:ext cx="3626679" cy="3788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of a credit card&#10;&#10;Description automatically generated">
            <a:extLst>
              <a:ext uri="{FF2B5EF4-FFF2-40B4-BE49-F238E27FC236}">
                <a16:creationId xmlns:a16="http://schemas.microsoft.com/office/drawing/2014/main" id="{56DA21B3-FC7D-3F02-8F08-C19FC9A81488}"/>
              </a:ext>
            </a:extLst>
          </p:cNvPr>
          <p:cNvPicPr>
            <a:picLocks noChangeAspect="1"/>
          </p:cNvPicPr>
          <p:nvPr/>
        </p:nvPicPr>
        <p:blipFill>
          <a:blip r:embed="rId4"/>
          <a:stretch>
            <a:fillRect/>
          </a:stretch>
        </p:blipFill>
        <p:spPr>
          <a:xfrm>
            <a:off x="150812" y="2249569"/>
            <a:ext cx="6152563" cy="4208461"/>
          </a:xfrm>
          <a:prstGeom prst="rect">
            <a:avLst/>
          </a:prstGeom>
        </p:spPr>
      </p:pic>
    </p:spTree>
    <p:extLst>
      <p:ext uri="{BB962C8B-B14F-4D97-AF65-F5344CB8AC3E}">
        <p14:creationId xmlns:p14="http://schemas.microsoft.com/office/powerpoint/2010/main" val="375149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C7EEFC6-E45E-D773-C90C-17A84D89AF89}"/>
              </a:ext>
            </a:extLst>
          </p:cNvPr>
          <p:cNvSpPr>
            <a:spLocks noGrp="1"/>
          </p:cNvSpPr>
          <p:nvPr>
            <p:ph type="body" sz="half" idx="2"/>
          </p:nvPr>
        </p:nvSpPr>
        <p:spPr>
          <a:xfrm>
            <a:off x="3211243" y="4545129"/>
            <a:ext cx="5426158" cy="1828800"/>
          </a:xfrm>
        </p:spPr>
        <p:txBody>
          <a:bodyPr/>
          <a:lstStyle/>
          <a:p>
            <a:r>
              <a:rPr lang="en-US" b="0" i="0" dirty="0">
                <a:effectLst/>
                <a:latin typeface="Söhne"/>
              </a:rPr>
              <a:t>Utilizing the fraud detection model enables the determination of the ratio between fraudulent and non-fraudulent transactions. The analysis reveals that a fraction of less than 3% constitutes fraudulent transactions and that most, if not all occurs above the $500 dollar mark.</a:t>
            </a:r>
            <a:endParaRPr lang="en-US" dirty="0"/>
          </a:p>
        </p:txBody>
      </p:sp>
      <p:pic>
        <p:nvPicPr>
          <p:cNvPr id="10" name="Picture 9" descr="A blue and orange bar graph&#10;&#10;Description automatically generated">
            <a:extLst>
              <a:ext uri="{FF2B5EF4-FFF2-40B4-BE49-F238E27FC236}">
                <a16:creationId xmlns:a16="http://schemas.microsoft.com/office/drawing/2014/main" id="{44735CAE-7C72-8B16-15E0-AAE138E4B5F0}"/>
              </a:ext>
            </a:extLst>
          </p:cNvPr>
          <p:cNvPicPr>
            <a:picLocks noChangeAspect="1"/>
          </p:cNvPicPr>
          <p:nvPr/>
        </p:nvPicPr>
        <p:blipFill>
          <a:blip r:embed="rId2"/>
          <a:stretch>
            <a:fillRect/>
          </a:stretch>
        </p:blipFill>
        <p:spPr>
          <a:xfrm>
            <a:off x="326487" y="245327"/>
            <a:ext cx="5769513" cy="4199440"/>
          </a:xfrm>
          <a:prstGeom prst="rect">
            <a:avLst/>
          </a:prstGeom>
        </p:spPr>
      </p:pic>
      <p:pic>
        <p:nvPicPr>
          <p:cNvPr id="12" name="Picture 11" descr="A diagram of a diagram&#10;&#10;Description automatically generated">
            <a:extLst>
              <a:ext uri="{FF2B5EF4-FFF2-40B4-BE49-F238E27FC236}">
                <a16:creationId xmlns:a16="http://schemas.microsoft.com/office/drawing/2014/main" id="{0808EE0B-E0D4-A4E0-FA05-20085AC33914}"/>
              </a:ext>
            </a:extLst>
          </p:cNvPr>
          <p:cNvPicPr>
            <a:picLocks noChangeAspect="1"/>
          </p:cNvPicPr>
          <p:nvPr/>
        </p:nvPicPr>
        <p:blipFill>
          <a:blip r:embed="rId3"/>
          <a:stretch>
            <a:fillRect/>
          </a:stretch>
        </p:blipFill>
        <p:spPr>
          <a:xfrm>
            <a:off x="6267672" y="245327"/>
            <a:ext cx="5508474" cy="4199440"/>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0629584E-C21F-D5E5-DB35-76BD1F4AD763}"/>
                  </a:ext>
                </a:extLst>
              </p14:cNvPr>
              <p14:cNvContentPartPr/>
              <p14:nvPr/>
            </p14:nvContentPartPr>
            <p14:xfrm>
              <a:off x="6534360" y="1493420"/>
              <a:ext cx="5018400" cy="101160"/>
            </p14:xfrm>
          </p:contentPart>
        </mc:Choice>
        <mc:Fallback xmlns="">
          <p:pic>
            <p:nvPicPr>
              <p:cNvPr id="14" name="Ink 13">
                <a:extLst>
                  <a:ext uri="{FF2B5EF4-FFF2-40B4-BE49-F238E27FC236}">
                    <a16:creationId xmlns:a16="http://schemas.microsoft.com/office/drawing/2014/main" id="{0629584E-C21F-D5E5-DB35-76BD1F4AD763}"/>
                  </a:ext>
                </a:extLst>
              </p:cNvPr>
              <p:cNvPicPr/>
              <p:nvPr/>
            </p:nvPicPr>
            <p:blipFill>
              <a:blip r:embed="rId5"/>
              <a:stretch>
                <a:fillRect/>
              </a:stretch>
            </p:blipFill>
            <p:spPr>
              <a:xfrm>
                <a:off x="6480720" y="1385780"/>
                <a:ext cx="51260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A02350CF-776F-0956-006F-B5E0F673C3C3}"/>
                  </a:ext>
                </a:extLst>
              </p14:cNvPr>
              <p14:cNvContentPartPr/>
              <p14:nvPr/>
            </p14:nvContentPartPr>
            <p14:xfrm>
              <a:off x="3257640" y="3723620"/>
              <a:ext cx="2239920" cy="68400"/>
            </p14:xfrm>
          </p:contentPart>
        </mc:Choice>
        <mc:Fallback xmlns="">
          <p:pic>
            <p:nvPicPr>
              <p:cNvPr id="16" name="Ink 15">
                <a:extLst>
                  <a:ext uri="{FF2B5EF4-FFF2-40B4-BE49-F238E27FC236}">
                    <a16:creationId xmlns:a16="http://schemas.microsoft.com/office/drawing/2014/main" id="{A02350CF-776F-0956-006F-B5E0F673C3C3}"/>
                  </a:ext>
                </a:extLst>
              </p:cNvPr>
              <p:cNvPicPr/>
              <p:nvPr/>
            </p:nvPicPr>
            <p:blipFill>
              <a:blip r:embed="rId7"/>
              <a:stretch>
                <a:fillRect/>
              </a:stretch>
            </p:blipFill>
            <p:spPr>
              <a:xfrm>
                <a:off x="3204000" y="3615620"/>
                <a:ext cx="23475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7430823C-71BB-18B2-F3DA-73FF504E6D1A}"/>
                  </a:ext>
                </a:extLst>
              </p14:cNvPr>
              <p14:cNvContentPartPr/>
              <p14:nvPr/>
            </p14:nvContentPartPr>
            <p14:xfrm>
              <a:off x="903240" y="3824780"/>
              <a:ext cx="266760" cy="360"/>
            </p14:xfrm>
          </p:contentPart>
        </mc:Choice>
        <mc:Fallback xmlns="">
          <p:pic>
            <p:nvPicPr>
              <p:cNvPr id="17" name="Ink 16">
                <a:extLst>
                  <a:ext uri="{FF2B5EF4-FFF2-40B4-BE49-F238E27FC236}">
                    <a16:creationId xmlns:a16="http://schemas.microsoft.com/office/drawing/2014/main" id="{7430823C-71BB-18B2-F3DA-73FF504E6D1A}"/>
                  </a:ext>
                </a:extLst>
              </p:cNvPr>
              <p:cNvPicPr/>
              <p:nvPr/>
            </p:nvPicPr>
            <p:blipFill>
              <a:blip r:embed="rId9"/>
              <a:stretch>
                <a:fillRect/>
              </a:stretch>
            </p:blipFill>
            <p:spPr>
              <a:xfrm>
                <a:off x="849240" y="3716780"/>
                <a:ext cx="374400" cy="216000"/>
              </a:xfrm>
              <a:prstGeom prst="rect">
                <a:avLst/>
              </a:prstGeom>
            </p:spPr>
          </p:pic>
        </mc:Fallback>
      </mc:AlternateContent>
    </p:spTree>
    <p:extLst>
      <p:ext uri="{BB962C8B-B14F-4D97-AF65-F5344CB8AC3E}">
        <p14:creationId xmlns:p14="http://schemas.microsoft.com/office/powerpoint/2010/main" val="241678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E08B0948-EBFF-50C0-286D-E1F3DD56AC7B}"/>
              </a:ext>
            </a:extLst>
          </p:cNvPr>
          <p:cNvPicPr>
            <a:picLocks noChangeAspect="1"/>
          </p:cNvPicPr>
          <p:nvPr/>
        </p:nvPicPr>
        <p:blipFill>
          <a:blip r:embed="rId2"/>
          <a:stretch>
            <a:fillRect/>
          </a:stretch>
        </p:blipFill>
        <p:spPr>
          <a:xfrm>
            <a:off x="2038823" y="134073"/>
            <a:ext cx="8544450" cy="4854616"/>
          </a:xfrm>
          <a:prstGeom prst="rect">
            <a:avLst/>
          </a:prstGeom>
        </p:spPr>
      </p:pic>
      <p:sp>
        <p:nvSpPr>
          <p:cNvPr id="8" name="TextBox 7">
            <a:extLst>
              <a:ext uri="{FF2B5EF4-FFF2-40B4-BE49-F238E27FC236}">
                <a16:creationId xmlns:a16="http://schemas.microsoft.com/office/drawing/2014/main" id="{0CF0419C-B6FE-C7A6-44D5-EF73C4F37715}"/>
              </a:ext>
            </a:extLst>
          </p:cNvPr>
          <p:cNvSpPr txBox="1"/>
          <p:nvPr/>
        </p:nvSpPr>
        <p:spPr>
          <a:xfrm>
            <a:off x="2319453" y="5096108"/>
            <a:ext cx="8263819" cy="1477328"/>
          </a:xfrm>
          <a:prstGeom prst="rect">
            <a:avLst/>
          </a:prstGeom>
          <a:noFill/>
        </p:spPr>
        <p:txBody>
          <a:bodyPr wrap="square" rtlCol="0">
            <a:spAutoFit/>
          </a:bodyPr>
          <a:lstStyle/>
          <a:p>
            <a:r>
              <a:rPr lang="en-US" b="0" i="0" dirty="0">
                <a:effectLst/>
                <a:latin typeface="Söhne"/>
              </a:rPr>
              <a:t>The heatmap illustrates the focus of the model on crucial factors for fraud detection. Given that fraudulent activities often involve larger transactions, the model exhibits heightened sensitivity towards transaction dollar amounts and credit card limits, with a particular emphasis on dollar amounts due to the limited relevance of credit card limits during fraud occurrences.</a:t>
            </a:r>
            <a:endParaRPr lang="en-US"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26FCA19-9EC6-2263-CB7C-C65BF7DFD433}"/>
                  </a:ext>
                </a:extLst>
              </p14:cNvPr>
              <p14:cNvContentPartPr/>
              <p14:nvPr/>
            </p14:nvContentPartPr>
            <p14:xfrm>
              <a:off x="2140920" y="1148540"/>
              <a:ext cx="1560240" cy="360"/>
            </p14:xfrm>
          </p:contentPart>
        </mc:Choice>
        <mc:Fallback xmlns="">
          <p:pic>
            <p:nvPicPr>
              <p:cNvPr id="9" name="Ink 8">
                <a:extLst>
                  <a:ext uri="{FF2B5EF4-FFF2-40B4-BE49-F238E27FC236}">
                    <a16:creationId xmlns:a16="http://schemas.microsoft.com/office/drawing/2014/main" id="{226FCA19-9EC6-2263-CB7C-C65BF7DFD433}"/>
                  </a:ext>
                </a:extLst>
              </p:cNvPr>
              <p:cNvPicPr/>
              <p:nvPr/>
            </p:nvPicPr>
            <p:blipFill>
              <a:blip r:embed="rId4"/>
              <a:stretch>
                <a:fillRect/>
              </a:stretch>
            </p:blipFill>
            <p:spPr>
              <a:xfrm>
                <a:off x="2087280" y="1040540"/>
                <a:ext cx="1667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DAE89FCC-DCBA-006C-B125-96BE7ADB1920}"/>
                  </a:ext>
                </a:extLst>
              </p14:cNvPr>
              <p14:cNvContentPartPr/>
              <p14:nvPr/>
            </p14:nvContentPartPr>
            <p14:xfrm>
              <a:off x="2687400" y="3345260"/>
              <a:ext cx="1038600" cy="53640"/>
            </p14:xfrm>
          </p:contentPart>
        </mc:Choice>
        <mc:Fallback xmlns="">
          <p:pic>
            <p:nvPicPr>
              <p:cNvPr id="10" name="Ink 9">
                <a:extLst>
                  <a:ext uri="{FF2B5EF4-FFF2-40B4-BE49-F238E27FC236}">
                    <a16:creationId xmlns:a16="http://schemas.microsoft.com/office/drawing/2014/main" id="{DAE89FCC-DCBA-006C-B125-96BE7ADB1920}"/>
                  </a:ext>
                </a:extLst>
              </p:cNvPr>
              <p:cNvPicPr/>
              <p:nvPr/>
            </p:nvPicPr>
            <p:blipFill>
              <a:blip r:embed="rId6"/>
              <a:stretch>
                <a:fillRect/>
              </a:stretch>
            </p:blipFill>
            <p:spPr>
              <a:xfrm>
                <a:off x="2633400" y="3237260"/>
                <a:ext cx="11462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1742EE56-78E1-316D-D0EE-3487FD323200}"/>
                  </a:ext>
                </a:extLst>
              </p14:cNvPr>
              <p14:cNvContentPartPr/>
              <p14:nvPr/>
            </p14:nvContentPartPr>
            <p14:xfrm>
              <a:off x="6144120" y="1103180"/>
              <a:ext cx="266400" cy="23760"/>
            </p14:xfrm>
          </p:contentPart>
        </mc:Choice>
        <mc:Fallback xmlns="">
          <p:pic>
            <p:nvPicPr>
              <p:cNvPr id="11" name="Ink 10">
                <a:extLst>
                  <a:ext uri="{FF2B5EF4-FFF2-40B4-BE49-F238E27FC236}">
                    <a16:creationId xmlns:a16="http://schemas.microsoft.com/office/drawing/2014/main" id="{1742EE56-78E1-316D-D0EE-3487FD323200}"/>
                  </a:ext>
                </a:extLst>
              </p:cNvPr>
              <p:cNvPicPr/>
              <p:nvPr/>
            </p:nvPicPr>
            <p:blipFill>
              <a:blip r:embed="rId8"/>
              <a:stretch>
                <a:fillRect/>
              </a:stretch>
            </p:blipFill>
            <p:spPr>
              <a:xfrm>
                <a:off x="6090480" y="995540"/>
                <a:ext cx="3740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3824E8C0-2695-0480-680A-375259657DC5}"/>
                  </a:ext>
                </a:extLst>
              </p14:cNvPr>
              <p14:cNvContentPartPr/>
              <p14:nvPr/>
            </p14:nvContentPartPr>
            <p14:xfrm>
              <a:off x="6144120" y="3329780"/>
              <a:ext cx="284760" cy="5040"/>
            </p14:xfrm>
          </p:contentPart>
        </mc:Choice>
        <mc:Fallback xmlns="">
          <p:pic>
            <p:nvPicPr>
              <p:cNvPr id="12" name="Ink 11">
                <a:extLst>
                  <a:ext uri="{FF2B5EF4-FFF2-40B4-BE49-F238E27FC236}">
                    <a16:creationId xmlns:a16="http://schemas.microsoft.com/office/drawing/2014/main" id="{3824E8C0-2695-0480-680A-375259657DC5}"/>
                  </a:ext>
                </a:extLst>
              </p:cNvPr>
              <p:cNvPicPr/>
              <p:nvPr/>
            </p:nvPicPr>
            <p:blipFill>
              <a:blip r:embed="rId10"/>
              <a:stretch>
                <a:fillRect/>
              </a:stretch>
            </p:blipFill>
            <p:spPr>
              <a:xfrm>
                <a:off x="6090480" y="3221780"/>
                <a:ext cx="392400" cy="220680"/>
              </a:xfrm>
              <a:prstGeom prst="rect">
                <a:avLst/>
              </a:prstGeom>
            </p:spPr>
          </p:pic>
        </mc:Fallback>
      </mc:AlternateContent>
    </p:spTree>
    <p:extLst>
      <p:ext uri="{BB962C8B-B14F-4D97-AF65-F5344CB8AC3E}">
        <p14:creationId xmlns:p14="http://schemas.microsoft.com/office/powerpoint/2010/main" val="3525264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0fe5f67-502f-4e2c-b4ec-0ebc3d0dc475" xsi:nil="true"/>
    <_activity xmlns="20fe5f67-502f-4e2c-b4ec-0ebc3d0dc47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17A89CD188BF49997C2EC13B05C011" ma:contentTypeVersion="9" ma:contentTypeDescription="Create a new document." ma:contentTypeScope="" ma:versionID="fce1a5c6f2ed3127b6ee4331e4bc98cc">
  <xsd:schema xmlns:xsd="http://www.w3.org/2001/XMLSchema" xmlns:xs="http://www.w3.org/2001/XMLSchema" xmlns:p="http://schemas.microsoft.com/office/2006/metadata/properties" xmlns:ns3="20fe5f67-502f-4e2c-b4ec-0ebc3d0dc475" xmlns:ns4="db2e358f-09e9-40bf-ac7c-ff616f1b87b9" targetNamespace="http://schemas.microsoft.com/office/2006/metadata/properties" ma:root="true" ma:fieldsID="68bff61e758179ab919eb9138cf6f6a4" ns3:_="" ns4:_="">
    <xsd:import namespace="20fe5f67-502f-4e2c-b4ec-0ebc3d0dc475"/>
    <xsd:import namespace="db2e358f-09e9-40bf-ac7c-ff616f1b87b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fe5f67-502f-4e2c-b4ec-0ebc3d0dc4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2e358f-09e9-40bf-ac7c-ff616f1b87b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20fe5f67-502f-4e2c-b4ec-0ebc3d0dc475"/>
    <ds:schemaRef ds:uri="http://purl.org/dc/elements/1.1/"/>
    <ds:schemaRef ds:uri="http://purl.org/dc/terms/"/>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db2e358f-09e9-40bf-ac7c-ff616f1b87b9"/>
    <ds:schemaRef ds:uri="http://purl.org/dc/dcmitype/"/>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8F8D20E3-6C5A-4CCC-B6E3-C68769FB95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fe5f67-502f-4e2c-b4ec-0ebc3d0dc475"/>
    <ds:schemaRef ds:uri="db2e358f-09e9-40bf-ac7c-ff616f1b87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305</TotalTime>
  <Words>463</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Söhne</vt:lpstr>
      <vt:lpstr>Parallax</vt:lpstr>
      <vt:lpstr>Credit Card Fraud Detection </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dc:title>
  <dc:creator>Olisa Nwora</dc:creator>
  <cp:lastModifiedBy>Olisa Nwora</cp:lastModifiedBy>
  <cp:revision>1</cp:revision>
  <dcterms:created xsi:type="dcterms:W3CDTF">2023-08-09T18:40:03Z</dcterms:created>
  <dcterms:modified xsi:type="dcterms:W3CDTF">2023-08-10T02:54:27Z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0x010100C217A89CD188BF49997C2EC13B05C011</vt:lpwstr>
  </property>
</Properties>
</file>