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708">
          <p15:clr>
            <a:srgbClr val="747775"/>
          </p15:clr>
        </p15:guide>
        <p15:guide id="2" pos="3061">
          <p15:clr>
            <a:srgbClr val="747775"/>
          </p15:clr>
        </p15:guide>
        <p15:guide id="3" orient="horz" pos="510">
          <p15:clr>
            <a:srgbClr val="747775"/>
          </p15:clr>
        </p15:guide>
        <p15:guide id="4" pos="247">
          <p15:clr>
            <a:srgbClr val="747775"/>
          </p15:clr>
        </p15:guide>
        <p15:guide id="5" orient="horz" pos="2835">
          <p15:clr>
            <a:srgbClr val="747775"/>
          </p15:clr>
        </p15:guide>
        <p15:guide id="6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08"/>
        <p:guide pos="3061"/>
        <p:guide pos="510" orient="horz"/>
        <p:guide pos="247"/>
        <p:guide pos="2835" orient="horz"/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727c8396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727c8396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19e781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919e781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727c83967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727c83967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727c83967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727c83967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727c8396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727c8396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727c839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727c839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919e781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919e781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2906550" y="2179200"/>
            <a:ext cx="3330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Flutter Project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638675" y="93850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개발 ( API </a:t>
            </a:r>
            <a:r>
              <a:rPr lang="ko" sz="1500"/>
              <a:t>호출</a:t>
            </a:r>
            <a:r>
              <a:rPr lang="ko" sz="1500"/>
              <a:t> )</a:t>
            </a:r>
            <a:endParaRPr sz="1500"/>
          </a:p>
        </p:txBody>
      </p:sp>
      <p:sp>
        <p:nvSpPr>
          <p:cNvPr id="201" name="Google Shape;201;p22"/>
          <p:cNvSpPr txBox="1"/>
          <p:nvPr/>
        </p:nvSpPr>
        <p:spPr>
          <a:xfrm>
            <a:off x="2349225" y="431025"/>
            <a:ext cx="6606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API 기능을 사용해서 명언 모음집을 가져오고 해당 명언은 JSON 형식으로 읽어와서 출력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로그인한 사용자에게는 하루에 하나의 명언을 보여주고 하루마다 다시 명언 출력할 수 있게 해줌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5" y="3093700"/>
            <a:ext cx="2195476" cy="14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75" y="618150"/>
            <a:ext cx="1892525" cy="227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2"/>
          <p:cNvCxnSpPr/>
          <p:nvPr/>
        </p:nvCxnSpPr>
        <p:spPr>
          <a:xfrm>
            <a:off x="5314600" y="1173550"/>
            <a:ext cx="0" cy="14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5314595" y="1953700"/>
            <a:ext cx="95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6" name="Google Shape;20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1750" y="2526250"/>
            <a:ext cx="3635999" cy="216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750" y="1115925"/>
            <a:ext cx="2598174" cy="2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638675" y="93850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개발 ( 이미지 저장 )</a:t>
            </a:r>
            <a:endParaRPr sz="1500"/>
          </a:p>
        </p:txBody>
      </p:sp>
      <p:sp>
        <p:nvSpPr>
          <p:cNvPr id="213" name="Google Shape;213;p23"/>
          <p:cNvSpPr txBox="1"/>
          <p:nvPr/>
        </p:nvSpPr>
        <p:spPr>
          <a:xfrm>
            <a:off x="2673075" y="850125"/>
            <a:ext cx="60786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불러온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명언을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특정 영역안에 넣고 해당 영역 자체를 이미지로 저장할 수 있는 기능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이미지를 MySql에 BLOB 형식으로 저장해서 불러오는 것도 가능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135" y="1855760"/>
            <a:ext cx="3092925" cy="82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125" y="2831750"/>
            <a:ext cx="5623600" cy="128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3"/>
          <p:cNvCxnSpPr/>
          <p:nvPr/>
        </p:nvCxnSpPr>
        <p:spPr>
          <a:xfrm>
            <a:off x="3027400" y="1686700"/>
            <a:ext cx="0" cy="17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3027408" y="2314825"/>
            <a:ext cx="1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3026695" y="3475375"/>
            <a:ext cx="1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875" y="3093700"/>
            <a:ext cx="2195476" cy="14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875" y="618150"/>
            <a:ext cx="1892525" cy="22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638675" y="93850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개발 ( </a:t>
            </a:r>
            <a:r>
              <a:rPr lang="ko" sz="1500"/>
              <a:t>회원정보 수정</a:t>
            </a:r>
            <a:r>
              <a:rPr lang="ko" sz="1500"/>
              <a:t> )</a:t>
            </a:r>
            <a:endParaRPr sz="1500"/>
          </a:p>
        </p:txBody>
      </p:sp>
      <p:cxnSp>
        <p:nvCxnSpPr>
          <p:cNvPr id="226" name="Google Shape;226;p24"/>
          <p:cNvCxnSpPr/>
          <p:nvPr/>
        </p:nvCxnSpPr>
        <p:spPr>
          <a:xfrm>
            <a:off x="3713200" y="1229500"/>
            <a:ext cx="0" cy="17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3712495" y="3018175"/>
            <a:ext cx="1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77" y="1213862"/>
            <a:ext cx="2512200" cy="27157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3597000" y="810000"/>
            <a:ext cx="50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회원정보를 수정 할 수 있게 하고 데이터를 수정했다면 앱 즉각 리로딩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099" y="1366350"/>
            <a:ext cx="3380050" cy="29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638675" y="93850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개발 ( 회원정보 수정 )</a:t>
            </a:r>
            <a:endParaRPr sz="1500"/>
          </a:p>
        </p:txBody>
      </p:sp>
      <p:cxnSp>
        <p:nvCxnSpPr>
          <p:cNvPr id="236" name="Google Shape;236;p25"/>
          <p:cNvCxnSpPr/>
          <p:nvPr/>
        </p:nvCxnSpPr>
        <p:spPr>
          <a:xfrm>
            <a:off x="4322800" y="225170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4322095" y="3018175"/>
            <a:ext cx="18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/>
        </p:nvSpPr>
        <p:spPr>
          <a:xfrm>
            <a:off x="4130400" y="1762500"/>
            <a:ext cx="500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회원이 자신이 만든 게시물에 관해서는 삭제 가능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1" y="809996"/>
            <a:ext cx="2480150" cy="3680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0200" y="2232650"/>
            <a:ext cx="4339151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638675" y="93850"/>
            <a:ext cx="53640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결론 및 향후 계획 - 개발 결과 요약 / 차후 개선 방향</a:t>
            </a:r>
            <a:endParaRPr sz="1500"/>
          </a:p>
        </p:txBody>
      </p:sp>
      <p:sp>
        <p:nvSpPr>
          <p:cNvPr id="246" name="Google Shape;246;p26"/>
          <p:cNvSpPr txBox="1"/>
          <p:nvPr/>
        </p:nvSpPr>
        <p:spPr>
          <a:xfrm>
            <a:off x="638675" y="1038600"/>
            <a:ext cx="81168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개발 결과 : 완성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개발을 하면서 프론트와 벡엔드의 동작 방식과 구성에 대한 이해도가 향상되었고,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플루터 - 다트 언어에 대한 숙련도에 대해 작지만 큰 도약을 하게 되었습니다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어떤 방식으로 플루터에서 스프링에 요청을 보내는지,  에뮬레이터와 웹에서 동작시킬 때 구동 방식 차이점에 대해 알게 되었습니다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앞으로 추가 버전을 추가 개발하면서 기능을 다양화 할 예정입니다.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2"/>
                </a:solidFill>
              </a:rPr>
              <a:t>그중에서 대표적으로 이벤트 기능을 통해 여러 혜택을 제공하게 하는 기능이 있을 수 있습니다.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/>
          <p:nvPr/>
        </p:nvSpPr>
        <p:spPr>
          <a:xfrm>
            <a:off x="4940575" y="810000"/>
            <a:ext cx="2567100" cy="1685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566725" y="2879850"/>
            <a:ext cx="3217200" cy="1685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088600" y="2879850"/>
            <a:ext cx="2624400" cy="1685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892225" y="810000"/>
            <a:ext cx="2331000" cy="16854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5367325" y="2879850"/>
            <a:ext cx="24705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결론 및 향후 계획</a:t>
            </a:r>
            <a:endParaRPr i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개발 결과 요약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차후 개선 방향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176313" y="882900"/>
            <a:ext cx="25671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요구사항 분석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프로젝트 주제 선정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사용자 요구사항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기능 목록 도출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288088" y="882900"/>
            <a:ext cx="25143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2"/>
                </a:solidFill>
              </a:rPr>
              <a:t>개발 환경 설정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사용 기술 스택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프로젝트 구조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89880" y="2879850"/>
            <a:ext cx="3106800" cy="20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</a:rPr>
              <a:t> </a:t>
            </a:r>
            <a:r>
              <a:rPr b="1" lang="ko" sz="1100">
                <a:solidFill>
                  <a:schemeClr val="dk2"/>
                </a:solidFill>
              </a:rPr>
              <a:t>기능 개발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레이아웃 구성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기</a:t>
            </a:r>
            <a:r>
              <a:rPr lang="ko" sz="1100">
                <a:solidFill>
                  <a:schemeClr val="dk2"/>
                </a:solidFill>
              </a:rPr>
              <a:t>본 기능 개발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ko" sz="1100">
                <a:solidFill>
                  <a:schemeClr val="dk2"/>
                </a:solidFill>
              </a:rPr>
              <a:t>세부 기능 개발</a:t>
            </a:r>
            <a:br>
              <a:rPr lang="ko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1071331" y="2"/>
            <a:ext cx="11013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892225" y="810000"/>
            <a:ext cx="4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2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4940575" y="810000"/>
            <a:ext cx="4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2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5088600" y="2889288"/>
            <a:ext cx="4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4</a:t>
            </a:r>
            <a:endParaRPr sz="2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587425" y="2889288"/>
            <a:ext cx="45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25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1057325" y="721025"/>
            <a:ext cx="337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프로젝트명</a:t>
            </a:r>
            <a:br>
              <a:rPr lang="ko" sz="1000">
                <a:solidFill>
                  <a:schemeClr val="dk2"/>
                </a:solidFill>
              </a:rPr>
            </a:br>
            <a:r>
              <a:rPr lang="ko" sz="1000">
                <a:solidFill>
                  <a:schemeClr val="dk2"/>
                </a:solidFill>
              </a:rPr>
              <a:t> - 오늘 하루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프로젝트 목적</a:t>
            </a:r>
            <a:br>
              <a:rPr lang="ko" sz="1000">
                <a:solidFill>
                  <a:schemeClr val="dk2"/>
                </a:solidFill>
              </a:rPr>
            </a:br>
            <a:r>
              <a:rPr lang="ko" sz="1000">
                <a:solidFill>
                  <a:schemeClr val="dk2"/>
                </a:solidFill>
              </a:rPr>
              <a:t> - 개인의 개발 능력 향상 및 취업 포트폴리오 구축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2"/>
                </a:solidFill>
              </a:rPr>
              <a:t>앱 개발 목적</a:t>
            </a:r>
            <a:br>
              <a:rPr lang="ko" sz="1000">
                <a:solidFill>
                  <a:schemeClr val="dk2"/>
                </a:solidFill>
              </a:rPr>
            </a:br>
            <a:r>
              <a:rPr lang="ko" sz="1000">
                <a:solidFill>
                  <a:schemeClr val="dk2"/>
                </a:solidFill>
              </a:rPr>
              <a:t> - 바쁜 일상 속, 잊고 지내던 마음의 여유를 찾고 싶을 때, 또는 하루의 다짐이 필요한 이들에게 명언 한 줄과 함께 사람들과 소통하면서 마음을 나누는 작은 쉼표와 같은 어플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2"/>
                </a:solidFill>
              </a:rPr>
              <a:t>수행 장소</a:t>
            </a:r>
            <a:br>
              <a:rPr lang="ko" sz="1000">
                <a:solidFill>
                  <a:schemeClr val="dk2"/>
                </a:solidFill>
              </a:rPr>
            </a:br>
            <a:r>
              <a:rPr lang="ko" sz="1000">
                <a:solidFill>
                  <a:schemeClr val="dk2"/>
                </a:solidFill>
              </a:rPr>
              <a:t> - 노트북만 있다면 장소에 구애받지 않고 진행 가능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프로젝트 기간</a:t>
            </a:r>
            <a:br>
              <a:rPr lang="ko" sz="1000">
                <a:solidFill>
                  <a:schemeClr val="dk2"/>
                </a:solidFill>
              </a:rPr>
            </a:br>
            <a:r>
              <a:rPr lang="ko" sz="1000">
                <a:solidFill>
                  <a:schemeClr val="dk2"/>
                </a:solidFill>
              </a:rPr>
              <a:t> - 2025년 4월 29일 ~ 2025년 6월 24일 (약 8주)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771400" y="721025"/>
            <a:ext cx="44358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ko" sz="1000">
                <a:solidFill>
                  <a:schemeClr val="dk2"/>
                </a:solidFill>
              </a:rPr>
              <a:t>주요 개발 단계 및 일정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- 1주차 : 요구사항 정리, 기획 및 설계, 개발 환경 설정</a:t>
            </a:r>
            <a:br>
              <a:rPr lang="ko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- 2~3주차 : 기능 개발 (레이아웃 및 기본 기능)</a:t>
            </a:r>
            <a:br>
              <a:rPr lang="ko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- 4~5주차 : 기능 개발 (세부 기능)</a:t>
            </a:r>
            <a:br>
              <a:rPr lang="ko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- 6주차 이후 : 테스트 및 개선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630853" y="84500"/>
            <a:ext cx="41577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분석 - </a:t>
            </a:r>
            <a:r>
              <a:rPr lang="ko" sz="1500"/>
              <a:t>프로젝트 주제 선정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2448" t="0"/>
          <a:stretch/>
        </p:blipFill>
        <p:spPr>
          <a:xfrm>
            <a:off x="313800" y="1013800"/>
            <a:ext cx="8456752" cy="14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4154400" y="5283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980575" y="15645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3684675" y="17110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2977788" y="14094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210175" y="18193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4415550" y="17110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680824" y="15560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436672" y="15560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209615" y="1650713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505564" y="2333914"/>
            <a:ext cx="77100" cy="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075889" y="2333914"/>
            <a:ext cx="77100" cy="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415911" y="2234025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986908" y="2234036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914275" y="1964897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630098" y="19649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5907399" y="18107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로그인, like 기능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787599" y="18107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이미지 저장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334200" y="2097089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337351" y="1946650"/>
            <a:ext cx="125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전체적 디테일 수정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630853" y="84500"/>
            <a:ext cx="41577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분석 - </a:t>
            </a:r>
            <a:r>
              <a:rPr lang="ko" sz="1500"/>
              <a:t>세부 일정 / 사용자 요구사항</a:t>
            </a:r>
            <a:endParaRPr sz="1500"/>
          </a:p>
        </p:txBody>
      </p:sp>
      <p:pic>
        <p:nvPicPr>
          <p:cNvPr id="122" name="Google Shape;122;p16"/>
          <p:cNvPicPr preferRelativeResize="0"/>
          <p:nvPr/>
        </p:nvPicPr>
        <p:blipFill rotWithShape="1">
          <a:blip r:embed="rId4">
            <a:alphaModFix/>
          </a:blip>
          <a:srcRect b="49538" l="0" r="0" t="0"/>
          <a:stretch/>
        </p:blipFill>
        <p:spPr>
          <a:xfrm>
            <a:off x="267625" y="3075650"/>
            <a:ext cx="8561800" cy="7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3920988" y="2640250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8320775" y="3172380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320775" y="3613995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320775" y="34625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2505564" y="2208239"/>
            <a:ext cx="77100" cy="7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415903" y="2106004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8667574" y="2303027"/>
            <a:ext cx="98700" cy="117300"/>
          </a:xfrm>
          <a:prstGeom prst="rect">
            <a:avLst/>
          </a:prstGeom>
          <a:solidFill>
            <a:srgbClr val="A9D08E"/>
          </a:solidFill>
          <a:ln cap="flat" cmpd="sng" w="9525">
            <a:solidFill>
              <a:srgbClr val="A9D0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8038300" y="2221950"/>
            <a:ext cx="6294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8667575" y="2349975"/>
            <a:ext cx="98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8038750" y="2067900"/>
            <a:ext cx="387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테스트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8560524" y="2185431"/>
            <a:ext cx="387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발표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6"/>
          <p:cNvPicPr preferRelativeResize="0"/>
          <p:nvPr/>
        </p:nvPicPr>
        <p:blipFill rotWithShape="1">
          <a:blip r:embed="rId4">
            <a:alphaModFix/>
          </a:blip>
          <a:srcRect b="0" l="0" r="0" t="59085"/>
          <a:stretch/>
        </p:blipFill>
        <p:spPr>
          <a:xfrm>
            <a:off x="271622" y="3833580"/>
            <a:ext cx="8561800" cy="6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6"/>
          <p:cNvSpPr txBox="1"/>
          <p:nvPr/>
        </p:nvSpPr>
        <p:spPr>
          <a:xfrm>
            <a:off x="8320775" y="4145555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8320775" y="3837755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630853" y="84500"/>
            <a:ext cx="41577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분석 - 기능 목록 도출</a:t>
            </a:r>
            <a:endParaRPr sz="1500"/>
          </a:p>
        </p:txBody>
      </p:sp>
      <p:sp>
        <p:nvSpPr>
          <p:cNvPr id="142" name="Google Shape;142;p17"/>
          <p:cNvSpPr txBox="1"/>
          <p:nvPr/>
        </p:nvSpPr>
        <p:spPr>
          <a:xfrm>
            <a:off x="1052400" y="1256843"/>
            <a:ext cx="37458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명언 제공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매일 하나의 명언을 자동으로 사용자에게 전달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일상 공유 기능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명언과 함께 이미지, 글을 작성하고 사용자들과 공유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공감 및 소통 기능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다른 사용자의 게시글에 좋아요 및 댓글을 통해 교류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이미지 업로드/다운로드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게시글에 이미지 첨부 및 저장 기능 지원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771228" y="1256856"/>
            <a:ext cx="37458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반응형 UI 구현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플러터를 활용한 직관적이고 깔끔한 사용자 인터페이스 구성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데이터 연동 및 저장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스프링과 MySQL 기반의 DB 연동을 통한 데이터 관리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재사용 가능한 컴포넌트 구조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- </a:t>
            </a:r>
            <a:r>
              <a:rPr lang="ko" sz="1000">
                <a:solidFill>
                  <a:schemeClr val="dk2"/>
                </a:solidFill>
              </a:rPr>
              <a:t>유지보수를 고려한 모듈화 및 컴포넌트 중심 설계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/>
        </p:nvSpPr>
        <p:spPr>
          <a:xfrm>
            <a:off x="1051910" y="1011265"/>
            <a:ext cx="3896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개발 인원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</a:t>
            </a:r>
            <a:r>
              <a:rPr lang="ko" sz="1000"/>
              <a:t>1명 (개인 프로젝트)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개발 툴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</a:t>
            </a:r>
            <a:r>
              <a:rPr lang="ko" sz="1000"/>
              <a:t>Android Studio, IntelliJ IDEA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프론트엔드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</a:t>
            </a:r>
            <a:r>
              <a:rPr lang="ko" sz="1000"/>
              <a:t>Flutter (Dart)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백엔드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</a:t>
            </a:r>
            <a:r>
              <a:rPr lang="ko" sz="1000"/>
              <a:t>Spring Boot(Java)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/>
              <a:t>데이터베이스</a:t>
            </a:r>
            <a:endParaRPr b="1"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- </a:t>
            </a:r>
            <a:r>
              <a:rPr lang="ko" sz="1000"/>
              <a:t>MySQL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9" name="Google Shape;149;p18"/>
          <p:cNvSpPr txBox="1"/>
          <p:nvPr>
            <p:ph type="title"/>
          </p:nvPr>
        </p:nvSpPr>
        <p:spPr>
          <a:xfrm>
            <a:off x="630853" y="84500"/>
            <a:ext cx="41577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개발 환경 설정 - 사용 기술 스택 / 프로젝트 구조</a:t>
            </a:r>
            <a:endParaRPr sz="1500"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248" y="1292275"/>
            <a:ext cx="696102" cy="69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75" y="1994475"/>
            <a:ext cx="696103" cy="69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7800" y="1178395"/>
            <a:ext cx="696108" cy="69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6938" y="2991025"/>
            <a:ext cx="696100" cy="6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4075" y="2448714"/>
            <a:ext cx="513900" cy="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10713" y="3269000"/>
            <a:ext cx="696100" cy="6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22041" y="2223704"/>
            <a:ext cx="696075" cy="6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637145" y="85350"/>
            <a:ext cx="3720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기능 개발 - 레이아웃 구성</a:t>
            </a:r>
            <a:endParaRPr sz="1500"/>
          </a:p>
        </p:txBody>
      </p:sp>
      <p:sp>
        <p:nvSpPr>
          <p:cNvPr id="162" name="Google Shape;162;p19"/>
          <p:cNvSpPr txBox="1"/>
          <p:nvPr/>
        </p:nvSpPr>
        <p:spPr>
          <a:xfrm>
            <a:off x="3308650" y="1117463"/>
            <a:ext cx="55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UI 구성을 가짜 데이터 값을 사용해서 보여지는 값 예측해보고 위치 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" y="733800"/>
            <a:ext cx="2709825" cy="36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3239850" y="1886469"/>
            <a:ext cx="2935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명언 컴포넌트와 게시판 </a:t>
            </a:r>
            <a:r>
              <a:rPr b="1" lang="ko" sz="1000">
                <a:solidFill>
                  <a:schemeClr val="dk2"/>
                </a:solidFill>
              </a:rPr>
              <a:t>페이지 이동 기능</a:t>
            </a:r>
            <a:r>
              <a:rPr lang="ko" sz="1000">
                <a:solidFill>
                  <a:schemeClr val="dk2"/>
                </a:solidFill>
              </a:rPr>
              <a:t> 포함</a:t>
            </a:r>
            <a:br>
              <a:rPr lang="ko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박스 형태 UI와 간단한 레이아웃 구성 완료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9025" y="1814100"/>
            <a:ext cx="3012576" cy="11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19"/>
          <p:cNvCxnSpPr/>
          <p:nvPr/>
        </p:nvCxnSpPr>
        <p:spPr>
          <a:xfrm>
            <a:off x="5526400" y="2204075"/>
            <a:ext cx="0" cy="3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 rot="10800000">
            <a:off x="5526475" y="2518475"/>
            <a:ext cx="7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637120" y="89972"/>
            <a:ext cx="49251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기능 개발 - </a:t>
            </a:r>
            <a:r>
              <a:rPr lang="ko" sz="1500"/>
              <a:t>백엔드( 스프링 ), DB( MySql ) 연동</a:t>
            </a:r>
            <a:endParaRPr sz="1500"/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17593" r="0" t="0"/>
          <a:stretch/>
        </p:blipFill>
        <p:spPr>
          <a:xfrm>
            <a:off x="4860008" y="2253700"/>
            <a:ext cx="4058451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558" y="1567125"/>
            <a:ext cx="1821231" cy="15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2976300" y="1021375"/>
            <a:ext cx="376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스프링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과 Mysql 연동, CORs 설정, entity 기본 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2508" y="810000"/>
            <a:ext cx="1516600" cy="369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0"/>
          <p:cNvCxnSpPr/>
          <p:nvPr/>
        </p:nvCxnSpPr>
        <p:spPr>
          <a:xfrm>
            <a:off x="5294875" y="1447808"/>
            <a:ext cx="0" cy="7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39525" y="94114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개발</a:t>
            </a:r>
            <a:r>
              <a:rPr lang="ko" sz="1500"/>
              <a:t> ( 로그인, like 기능 )</a:t>
            </a:r>
            <a:endParaRPr sz="15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0" y="628275"/>
            <a:ext cx="1858850" cy="96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47" y="1704150"/>
            <a:ext cx="1858850" cy="2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3125" y="1391534"/>
            <a:ext cx="2827875" cy="5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2525250" y="512338"/>
            <a:ext cx="4093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회원가입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과 </a:t>
            </a: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추천 기능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을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DB와의 연동,  스프링에서 컬럼끼리의 </a:t>
            </a:r>
            <a:r>
              <a:rPr b="1"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기능을 사용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925" y="2777054"/>
            <a:ext cx="2434150" cy="9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5775" y="2494100"/>
            <a:ext cx="3012582" cy="206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3712220" y="3741050"/>
            <a:ext cx="18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비동기 게시물 불러오기 구현</a:t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 flipH="1">
            <a:off x="5459623" y="3910400"/>
            <a:ext cx="220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/>
          <p:nvPr/>
        </p:nvCxnSpPr>
        <p:spPr>
          <a:xfrm>
            <a:off x="5680425" y="3175675"/>
            <a:ext cx="0" cy="7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5464005" y="3166342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1"/>
          <p:cNvCxnSpPr/>
          <p:nvPr/>
        </p:nvCxnSpPr>
        <p:spPr>
          <a:xfrm>
            <a:off x="5675786" y="3910367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6075" y="1312508"/>
            <a:ext cx="3012575" cy="732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1"/>
          <p:cNvCxnSpPr/>
          <p:nvPr/>
        </p:nvCxnSpPr>
        <p:spPr>
          <a:xfrm>
            <a:off x="5489198" y="1720629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