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256" r:id="rId5"/>
    <p:sldId id="257" r:id="rId6"/>
    <p:sldId id="361" r:id="rId7"/>
    <p:sldId id="258" r:id="rId8"/>
    <p:sldId id="260" r:id="rId9"/>
    <p:sldId id="261" r:id="rId10"/>
    <p:sldId id="276" r:id="rId11"/>
    <p:sldId id="306" r:id="rId12"/>
    <p:sldId id="312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9" r:id="rId22"/>
    <p:sldId id="285" r:id="rId23"/>
    <p:sldId id="287" r:id="rId24"/>
    <p:sldId id="288" r:id="rId25"/>
    <p:sldId id="290" r:id="rId26"/>
    <p:sldId id="286" r:id="rId27"/>
    <p:sldId id="358" r:id="rId28"/>
    <p:sldId id="291" r:id="rId29"/>
    <p:sldId id="296" r:id="rId30"/>
    <p:sldId id="297" r:id="rId31"/>
    <p:sldId id="298" r:id="rId32"/>
    <p:sldId id="299" r:id="rId33"/>
    <p:sldId id="301" r:id="rId34"/>
    <p:sldId id="300" r:id="rId35"/>
    <p:sldId id="302" r:id="rId36"/>
    <p:sldId id="303" r:id="rId37"/>
    <p:sldId id="304" r:id="rId38"/>
    <p:sldId id="259" r:id="rId39"/>
    <p:sldId id="313" r:id="rId40"/>
    <p:sldId id="314" r:id="rId41"/>
    <p:sldId id="307" r:id="rId42"/>
    <p:sldId id="308" r:id="rId43"/>
    <p:sldId id="309" r:id="rId44"/>
    <p:sldId id="310" r:id="rId45"/>
    <p:sldId id="320" r:id="rId46"/>
    <p:sldId id="321" r:id="rId47"/>
    <p:sldId id="322" r:id="rId48"/>
    <p:sldId id="311" r:id="rId49"/>
    <p:sldId id="324" r:id="rId50"/>
    <p:sldId id="325" r:id="rId51"/>
    <p:sldId id="326" r:id="rId52"/>
    <p:sldId id="315" r:id="rId53"/>
    <p:sldId id="316" r:id="rId54"/>
    <p:sldId id="317" r:id="rId55"/>
    <p:sldId id="318" r:id="rId56"/>
    <p:sldId id="327" r:id="rId57"/>
    <p:sldId id="328" r:id="rId58"/>
    <p:sldId id="319" r:id="rId59"/>
    <p:sldId id="329" r:id="rId60"/>
    <p:sldId id="330" r:id="rId61"/>
    <p:sldId id="357" r:id="rId62"/>
    <p:sldId id="35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00AFF7FB-89BE-48E5-8151-0CBAA9416608}"/>
    <pc:docChg chg="modSld">
      <pc:chgData name="Koson Trachu" userId="6eee57d3-532b-4a3f-8305-36424373c7d7" providerId="ADAL" clId="{00AFF7FB-89BE-48E5-8151-0CBAA9416608}" dt="2023-01-20T06:32:06.926" v="0" actId="1076"/>
      <pc:docMkLst>
        <pc:docMk/>
      </pc:docMkLst>
      <pc:sldChg chg="modSp mod">
        <pc:chgData name="Koson Trachu" userId="6eee57d3-532b-4a3f-8305-36424373c7d7" providerId="ADAL" clId="{00AFF7FB-89BE-48E5-8151-0CBAA9416608}" dt="2023-01-20T06:32:06.926" v="0" actId="1076"/>
        <pc:sldMkLst>
          <pc:docMk/>
          <pc:sldMk cId="0" sldId="257"/>
        </pc:sldMkLst>
        <pc:spChg chg="mod">
          <ac:chgData name="Koson Trachu" userId="6eee57d3-532b-4a3f-8305-36424373c7d7" providerId="ADAL" clId="{00AFF7FB-89BE-48E5-8151-0CBAA9416608}" dt="2023-01-20T06:32:06.926" v="0" actId="1076"/>
          <ac:spMkLst>
            <pc:docMk/>
            <pc:sldMk cId="0" sldId="257"/>
            <ac:spMk id="5" creationId="{8C372C21-8425-4447-9C30-542045C4E6CC}"/>
          </ac:spMkLst>
        </pc:spChg>
      </pc:sldChg>
    </pc:docChg>
  </pc:docChgLst>
  <pc:docChgLst>
    <pc:chgData name="koson trachu" userId="6eee57d3-532b-4a3f-8305-36424373c7d7" providerId="ADAL" clId="{1A35C373-A162-496A-8C5C-0DEB660FC64F}"/>
    <pc:docChg chg="custSel modSld">
      <pc:chgData name="koson trachu" userId="6eee57d3-532b-4a3f-8305-36424373c7d7" providerId="ADAL" clId="{1A35C373-A162-496A-8C5C-0DEB660FC64F}" dt="2022-02-22T17:20:47.268" v="24" actId="20577"/>
      <pc:docMkLst>
        <pc:docMk/>
      </pc:docMkLst>
      <pc:sldChg chg="addSp modSp mod">
        <pc:chgData name="koson trachu" userId="6eee57d3-532b-4a3f-8305-36424373c7d7" providerId="ADAL" clId="{1A35C373-A162-496A-8C5C-0DEB660FC64F}" dt="2022-02-22T17:20:47.268" v="24" actId="20577"/>
        <pc:sldMkLst>
          <pc:docMk/>
          <pc:sldMk cId="3839763946" sldId="256"/>
        </pc:sldMkLst>
        <pc:spChg chg="mod">
          <ac:chgData name="koson trachu" userId="6eee57d3-532b-4a3f-8305-36424373c7d7" providerId="ADAL" clId="{1A35C373-A162-496A-8C5C-0DEB660FC64F}" dt="2022-02-22T17:20:47.268" v="24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A35C373-A162-496A-8C5C-0DEB660FC64F}" dt="2022-02-02T06:02:57.567" v="22" actId="12788"/>
          <ac:spMkLst>
            <pc:docMk/>
            <pc:sldMk cId="3839763946" sldId="256"/>
            <ac:spMk id="3" creationId="{DD54CE2A-B80D-40F0-962A-AC4926781273}"/>
          </ac:spMkLst>
        </pc:spChg>
        <pc:spChg chg="add mod">
          <ac:chgData name="koson trachu" userId="6eee57d3-532b-4a3f-8305-36424373c7d7" providerId="ADAL" clId="{1A35C373-A162-496A-8C5C-0DEB660FC64F}" dt="2022-02-02T06:02:53.266" v="21" actId="12788"/>
          <ac:spMkLst>
            <pc:docMk/>
            <pc:sldMk cId="3839763946" sldId="256"/>
            <ac:spMk id="6" creationId="{E82C4A32-054A-4BB4-AAB5-AD7F7FA21778}"/>
          </ac:spMkLst>
        </pc:spChg>
      </pc:sldChg>
      <pc:sldChg chg="modSp mod">
        <pc:chgData name="koson trachu" userId="6eee57d3-532b-4a3f-8305-36424373c7d7" providerId="ADAL" clId="{1A35C373-A162-496A-8C5C-0DEB660FC64F}" dt="2022-02-02T05:13:07.748" v="0" actId="14100"/>
        <pc:sldMkLst>
          <pc:docMk/>
          <pc:sldMk cId="0" sldId="333"/>
        </pc:sldMkLst>
        <pc:spChg chg="mod">
          <ac:chgData name="koson trachu" userId="6eee57d3-532b-4a3f-8305-36424373c7d7" providerId="ADAL" clId="{1A35C373-A162-496A-8C5C-0DEB660FC64F}" dt="2022-02-02T05:13:07.748" v="0" actId="14100"/>
          <ac:spMkLst>
            <pc:docMk/>
            <pc:sldMk cId="0" sldId="33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5D86-AE03-467E-9A63-CCCE242C0597}" type="slidenum">
              <a:rPr lang="th-TH" smtClean="0"/>
              <a:pPr/>
              <a:t>54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การให้นิยามวัตถุและ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(1)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and UML Diagram (1)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Object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สิ่งที่มีตัวตนสามารถจับต้องได้ (Tangible Objects)</a:t>
            </a:r>
          </a:p>
          <a:p>
            <a:pPr marL="904875" lvl="2" indent="-447675" algn="thaiDist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 สุนัข รถยนต์</a:t>
            </a:r>
            <a:endParaRPr lang="en-US" sz="3200" b="1" dirty="0">
              <a:solidFill>
                <a:srgbClr val="00669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 algn="thaiDist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(ให้นักศึกษายกตัวอย่าง)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สิ่งที่ไม่มีตัวตนและไม่สามารถจับต้องได้ (Intangible Objects)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บทบาท เหตุการณ์ ปฏิสัมพันธ์</a:t>
            </a:r>
          </a:p>
          <a:p>
            <a:pPr marL="904875" lvl="2" indent="-44767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(ให้นักศึกษายกตัวอย่าง)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 ปกสีเหลือง ภายในประกอบด้วยเนื้อหาเกี่ยวกับ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หนังสือเล่มนี้มีจำนวน 50 หน้า”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0A8874-06A3-42A6-AB92-83FDAA9C12DE}"/>
              </a:ext>
            </a:extLst>
          </p:cNvPr>
          <p:cNvGrpSpPr/>
          <p:nvPr/>
        </p:nvGrpSpPr>
        <p:grpSpPr>
          <a:xfrm>
            <a:off x="3733800" y="2646363"/>
            <a:ext cx="3530600" cy="3530600"/>
            <a:chOff x="3733800" y="2646363"/>
            <a:chExt cx="3530600" cy="353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1BCADA-B35D-412B-A365-1D46F1D5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2646363"/>
              <a:ext cx="3530600" cy="3530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60D65F-A127-41C8-AD7D-CA4C6E59C063}"/>
                </a:ext>
              </a:extLst>
            </p:cNvPr>
            <p:cNvSpPr txBox="1"/>
            <p:nvPr/>
          </p:nvSpPr>
          <p:spPr>
            <a:xfrm>
              <a:off x="5499100" y="3524528"/>
              <a:ext cx="1193800" cy="707886"/>
            </a:xfrm>
            <a:prstGeom prst="rect">
              <a:avLst/>
            </a:prstGeom>
            <a:noFill/>
            <a:scene3d>
              <a:camera prst="orthographicFront">
                <a:rot lat="2007929" lon="20677199" rev="1836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en-US" sz="4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F04C2F-4A8A-4F27-B42D-F54BC9413BE2}"/>
              </a:ext>
            </a:extLst>
          </p:cNvPr>
          <p:cNvSpPr txBox="1"/>
          <p:nvPr/>
        </p:nvSpPr>
        <p:spPr>
          <a:xfrm>
            <a:off x="5073650" y="3703122"/>
            <a:ext cx="1193800" cy="707886"/>
          </a:xfrm>
          <a:prstGeom prst="rect">
            <a:avLst/>
          </a:prstGeom>
          <a:noFill/>
          <a:scene3d>
            <a:camera prst="orthographicFront">
              <a:rot lat="484434" lon="19379884" rev="18302159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OOP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DC1751-869F-490E-BCC4-11284BB4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(1) 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1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หาคำนาม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ปกสีเหลือง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6C613B2-1C83-4178-A89A-F9D30C60C50C}"/>
              </a:ext>
            </a:extLst>
          </p:cNvPr>
          <p:cNvSpPr txBox="1">
            <a:spLocks/>
          </p:cNvSpPr>
          <p:nvPr/>
        </p:nvSpPr>
        <p:spPr>
          <a:xfrm>
            <a:off x="961572" y="6550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1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2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แยกประเภทของคำนาม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หนังสือเล่มหนึ่ง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ปกสีเหลือง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เนื้อหาเกี่ยวกับ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Attribute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 </a:t>
            </a:r>
            <a:r>
              <a:rPr lang="en-US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อาจจะได้ทั้ง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ในเวลาเดียวกัน ดังนั้น จำเป็นต้องระบุให้แน่ชัดว่าสิ่งใดคือ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และสิ่งใดคือ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2</a:t>
            </a:r>
            <a:endParaRPr lang="th-TH" sz="60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พยาบาลชื่อ ปราณี ฉีดยาป้องกันโรคบาดทะยักให้แก่คนไข้ชื่อ กิตติ”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(1)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1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หาคำนาม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พยาบาลชื่อปราณี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คนไข้ชื่อกิตติ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2 </a:t>
            </a:r>
            <a:r>
              <a:rPr lang="en-US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>
                <a:solidFill>
                  <a:srgbClr val="99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แยกประเภทของคำนาม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Class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ปราณี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พยาบาล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คนไข้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Class / 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60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 (</a:t>
            </a: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6" y="1825625"/>
            <a:ext cx="11606543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เพราะเป็นการบอกอย่างกว้าง ๆ ว่าเป็นยาป้องกันบาดทะยัก แต่ไม่ได้ระบุยี่ห้อยา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ยาป้องกันโรคบาดทะยัก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ถือเป็น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6" y="1825625"/>
            <a:ext cx="10946394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เป็นกระบวนการในการค้นหาว่ามี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ใดบ้างใน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Problem Domain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เป็นการจำแนกแยกแยะว่า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แต่ละตัวจัดอยู่ใน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แสดงด้วยสัญลักษณ์ ลูกศรประที่ลากจาก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3.1 Classification Abstraction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3.2 Aggregation Abstraction</a:t>
            </a:r>
            <a:endParaRPr lang="th-TH" b="1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3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85E8FC2-0CCD-475B-9B0A-024D6289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47772" y="2081202"/>
            <a:ext cx="9410728" cy="3678187"/>
            <a:chOff x="576" y="1392"/>
            <a:chExt cx="4848" cy="145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960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แมวสีดำ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1008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หมาสีดำ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115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แมวสีขาว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20" y="2544"/>
              <a:ext cx="110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หมาสีขาว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816" y="1776"/>
              <a:ext cx="134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3792" y="1776"/>
              <a:ext cx="14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304" y="1776"/>
              <a:ext cx="11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544" y="1776"/>
              <a:ext cx="264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6" y="1392"/>
              <a:ext cx="86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76" y="1392"/>
              <a:ext cx="86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76" y="1392"/>
              <a:ext cx="1104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สัตว์สีขาว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8" y="1392"/>
              <a:ext cx="1056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4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สัตว์สีดำ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152" y="1776"/>
              <a:ext cx="360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200" y="1776"/>
              <a:ext cx="350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816" y="1776"/>
              <a:ext cx="129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 flipV="1">
              <a:off x="3312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8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ปรับปรุง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lassification ของหมาและแมว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DDBA36-E699-4D75-B05F-038E7FE9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09800" y="2516189"/>
            <a:ext cx="7696200" cy="2413000"/>
            <a:chOff x="432" y="1585"/>
            <a:chExt cx="4848" cy="152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32" y="2737"/>
              <a:ext cx="960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หมาสีดำ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32" y="2737"/>
              <a:ext cx="110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หมาสีขาว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2737"/>
              <a:ext cx="1008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แมวสีดำ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176" y="2737"/>
              <a:ext cx="110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แมวสีขาว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672" y="1968"/>
              <a:ext cx="816" cy="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17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52" y="1585"/>
              <a:ext cx="86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หมา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696" y="1585"/>
              <a:ext cx="864" cy="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แมว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3456" y="1968"/>
              <a:ext cx="57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4</a:t>
            </a: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544AE3-292C-443C-9734-F1E00D3B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2438400" y="1979614"/>
            <a:ext cx="7162800" cy="4344987"/>
            <a:chOff x="576" y="1247"/>
            <a:chExt cx="4512" cy="2737"/>
          </a:xfrm>
        </p:grpSpPr>
        <p:sp>
          <p:nvSpPr>
            <p:cNvPr id="5" name="Text Box 1030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1031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1032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1033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1034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040"/>
            <p:cNvGrpSpPr>
              <a:grpSpLocks/>
            </p:cNvGrpSpPr>
            <p:nvPr/>
          </p:nvGrpSpPr>
          <p:grpSpPr bwMode="auto">
            <a:xfrm>
              <a:off x="2016" y="1247"/>
              <a:ext cx="1632" cy="1585"/>
              <a:chOff x="1968" y="1134"/>
              <a:chExt cx="1632" cy="1585"/>
            </a:xfrm>
          </p:grpSpPr>
          <p:sp>
            <p:nvSpPr>
              <p:cNvPr id="14" name="Text Box 1029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038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อายุ</a:t>
                </a:r>
              </a:p>
            </p:txBody>
          </p:sp>
          <p:sp>
            <p:nvSpPr>
              <p:cNvPr id="16" name="Text Box 1039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บอกอายุ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การสร้างวัตถุจาก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53BB0BD-E19E-4C5C-8EA1-6A9938FD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81224" y="2428869"/>
            <a:ext cx="7162800" cy="2436813"/>
            <a:chOff x="576" y="1392"/>
            <a:chExt cx="4512" cy="153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52" y="1392"/>
              <a:ext cx="864" cy="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คน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7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76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24" y="2544"/>
              <a:ext cx="864" cy="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072" y="1776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2928" y="1776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08" y="1776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E</a:t>
            </a:r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F4C8-3EAB-4051-AEA5-7D95BC7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81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เปรียบเสมือนกับการนำเปลือกมาครอบ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เอาไว้</a:t>
            </a:r>
          </a:p>
          <a:p>
            <a:pPr marL="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ลักษณะของเปลือก</a:t>
            </a:r>
          </a:p>
          <a:p>
            <a:pPr marL="895350" lvl="2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เปลือกใส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จะสามารถมองได้จากภายนอก</a:t>
            </a:r>
          </a:p>
          <a:p>
            <a:pPr marL="895350" lvl="2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เปลือกทึบ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จะไม่สามารถเห็นได้จากภายนอก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ที่มองเห็นได้จากภายนอกนั้นเรียกว่า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Outside View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Outside View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2F32A4B-8237-441E-B684-B9D7266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881290" y="2285992"/>
            <a:ext cx="6719888" cy="2443163"/>
            <a:chOff x="864" y="1728"/>
            <a:chExt cx="4233" cy="1539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64" y="1728"/>
              <a:ext cx="1536" cy="1539"/>
              <a:chOff x="432" y="1728"/>
              <a:chExt cx="1536" cy="1539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32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อายุ</a:t>
                </a: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1536" cy="3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บอกอายุ ( )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24" y="2899"/>
                <a:ext cx="80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 </a:t>
                </a:r>
                <a:r>
                  <a:rPr lang="th-TH" sz="32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799" y="1728"/>
              <a:ext cx="2298" cy="1539"/>
              <a:chOff x="2799" y="1728"/>
              <a:chExt cx="2298" cy="1539"/>
            </a:xfrm>
          </p:grpSpPr>
          <p:sp>
            <p:nvSpPr>
              <p:cNvPr id="6" name="Text Box 15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3168" y="2113"/>
                <a:ext cx="1536" cy="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th-TH" sz="320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1536" cy="3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th-TH" sz="320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บอกอายุ ( )</a:t>
                </a: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2799" y="2899"/>
                <a:ext cx="229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Outside View </a:t>
                </a:r>
                <a:r>
                  <a:rPr lang="th-TH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 </a:t>
                </a:r>
                <a:r>
                  <a:rPr lang="en-US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 </a:t>
                </a:r>
                <a:r>
                  <a:rPr lang="th-TH" sz="3200" b="1" dirty="0">
                    <a:solidFill>
                      <a:srgbClr val="C0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คน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การขอดู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A3164E-3473-4562-80A0-44F2BE6B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238348" y="3214687"/>
            <a:ext cx="7696200" cy="1979613"/>
            <a:chOff x="432" y="1632"/>
            <a:chExt cx="4848" cy="1247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432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สมศักดิ์ :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432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32" y="2496"/>
              <a:ext cx="15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74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สมศรี 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: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74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744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68" y="19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352" y="1632"/>
              <a:ext cx="8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กรุณาบอกอายุ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62150" y="5639940"/>
            <a:ext cx="76009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ในบางภาษาเช่น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C++ 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จะเรียก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Function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ถูกใช้งาน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38348" y="2071679"/>
            <a:ext cx="6938963" cy="3011488"/>
            <a:chOff x="864" y="1728"/>
            <a:chExt cx="4371" cy="189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64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สมศักดิ์ :</a:t>
              </a:r>
              <a:r>
                <a: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th-TH" sz="32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64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64" y="2496"/>
              <a:ext cx="15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16" y="1728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สมศรี </a:t>
              </a:r>
              <a:r>
                <a:rPr lang="en-US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: </a:t>
              </a:r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คน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6" y="2113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อายุ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1536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i="1" dirty="0">
                  <a:solidFill>
                    <a:srgbClr val="3333FF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บอกอายุ ( )</a:t>
              </a:r>
              <a:endParaRPr lang="th-TH" sz="3200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171" y="2946"/>
              <a:ext cx="206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ส่วนของ </a:t>
              </a:r>
              <a:r>
                <a:rPr lang="en-US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Function </a:t>
              </a:r>
            </a:p>
            <a:p>
              <a:r>
                <a:rPr lang="th-TH" sz="3200" b="1" dirty="0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นิยมเขียนด้วยตัวเอียง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Information Hiding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การซ่อนคุณสมบัติของ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บางตัวของ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ที่สามารถมองเห็นและเรียกใช้ได้เท่านั้น</a:t>
            </a:r>
          </a:p>
          <a:p>
            <a:pPr marL="904875" lvl="2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s/Properties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ควรหุ้มด้วยเปลือกทึบ</a:t>
            </a:r>
          </a:p>
          <a:p>
            <a:pPr marL="904875" lvl="2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ควรหุ้มด้วยเปลือกใส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Encapsulation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628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16459" y="1825625"/>
            <a:ext cx="10937341" cy="4351338"/>
          </a:xfrm>
        </p:spPr>
        <p:txBody>
          <a:bodyPr/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จำแนกตามความสามารถในการเห็นและเข้าถึง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Visibility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 ได้ 3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90600" lvl="2" indent="-4857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32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32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and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34566" y="1825625"/>
            <a:ext cx="10919234" cy="4351338"/>
          </a:xfrm>
        </p:spPr>
        <p:txBody>
          <a:bodyPr>
            <a:normAutofit/>
          </a:bodyPr>
          <a:lstStyle/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Method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ที่ไม่สามารถเห็นได้เลยจากภายนอก</a:t>
            </a:r>
          </a:p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เหล่านี้ได้ต้องผ่านทาง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ที่มีไว้เท่านั้น</a:t>
            </a:r>
          </a:p>
          <a:p>
            <a:pPr marL="714375" indent="-4953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(-)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Method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อายุของคน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16871" y="1825625"/>
            <a:ext cx="1165181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ที่ไม่สามารถเห็นได้จากภายนอกแต่เป็นส่วนที่สามารถส่งต่อให้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Inherited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ได้เท่านั้น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#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 Methods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ลักษณะทางกรรมพันธุ์ที่ลูกสืบทอดมาจากพ่อแม่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Functions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53085" y="1825625"/>
            <a:ext cx="11516008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Attributes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ที่สามารถมองเห็นได้และสามารถเรียกใช้ได้โดยตรงจากภายนอก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จะใช้เครื่องหมาย (+) กำกับไว้หน้า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Attribute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Method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สีผม</a:t>
            </a:r>
            <a:r>
              <a:rPr lang="en-US" sz="3600" b="1" dirty="0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solidFill>
                  <a:srgbClr val="00669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สีผิว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6CBE-764C-4F7A-8C87-689FE67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38400" y="1979614"/>
            <a:ext cx="7162800" cy="4344987"/>
            <a:chOff x="576" y="1247"/>
            <a:chExt cx="4512" cy="273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สมศรี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สมควร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76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สมจิตร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24" y="3601"/>
              <a:ext cx="864" cy="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200">
                  <a:latin typeface="TH Baijam" pitchFamily="2" charset="-34"/>
                  <a:cs typeface="TH Baijam" pitchFamily="2" charset="-34"/>
                </a:rPr>
                <a:t>สมศักดิ์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960" y="2832"/>
              <a:ext cx="1536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3072" y="2832"/>
              <a:ext cx="1584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08" y="283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68" y="1247"/>
              <a:ext cx="1728" cy="1585"/>
              <a:chOff x="1968" y="1134"/>
              <a:chExt cx="1632" cy="1585"/>
            </a:xfrm>
          </p:grpSpPr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968" y="1134"/>
                <a:ext cx="1632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คน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968" y="1440"/>
                <a:ext cx="16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ชื่อ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2400" dirty="0">
                    <a:latin typeface="TH Baijam" pitchFamily="2" charset="-34"/>
                    <a:cs typeface="TH Baijam" pitchFamily="2" charset="-34"/>
                  </a:rPr>
                  <a:t># </a:t>
                </a: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- อายุ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1632" cy="5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บอกชื่อและนามสกุล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บอกเพศ</a:t>
                </a:r>
              </a:p>
              <a:p>
                <a:pPr>
                  <a:lnSpc>
                    <a:spcPct val="70000"/>
                  </a:lnSpc>
                </a:pPr>
                <a:r>
                  <a:rPr lang="th-TH" sz="2400">
                    <a:latin typeface="TH Baijam" pitchFamily="2" charset="-34"/>
                    <a:cs typeface="TH Baijam" pitchFamily="2" charset="-34"/>
                  </a:rPr>
                  <a:t>+ บอกอายุ</a:t>
                </a: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50-0FDA-4CA4-84B0-EBB0D4E3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B20-D93C-4FDC-A5F9-B081FD09E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2B84-CB3D-4669-AE48-5B72325B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532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80CAC-5D81-4F45-BED6-BED263EC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748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299" y="1825625"/>
            <a:ext cx="10964501" cy="4351338"/>
          </a:xfrm>
        </p:spPr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อธิบายหลักการแยกและประกอบคลาสด้วยวิธีการ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Association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Optional Components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9299" y="1825625"/>
            <a:ext cx="1144358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ในโลกความจริง วัตถุจะเกิดจากการประกอบกันเข้าของวัตถุหลายๆ ชนิด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ประกอบแบบไม่สามารถแยกชิ้นส่วน (มาใช้งาน) ได้</a:t>
            </a:r>
          </a:p>
          <a:p>
            <a:pPr marL="1524000" lvl="2" indent="-609600"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1438275" algn="l"/>
              </a:tabLst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คอนกรีต ประกอบด้วยหิน ทราย ปูนซิเมนต์ และ น้ำ (เราไม่สามารถเอาปูนซิเมนต์ออกมาจากคอนกรีต เพื่อใช้งานใหม่ได้)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ประกอบแบบแยกชิ้นส่วน (มาใช้งาน) ได้</a:t>
            </a:r>
          </a:p>
          <a:p>
            <a:pPr marL="1524000" lvl="2" indent="-609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โคมไฟ ประกอบหลอดไฟ สวิตช์ สายไฟ สตาร์ทเตอร์ บัลลาสต์ (เราสามารถแยกส่วนประกอบต่างๆ ไปใส่ในโคมไฟอื่น หรือนำไปใช้ที่อื่นได้ หากมีขนาดเท่ากัน)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98764" y="1825625"/>
            <a:ext cx="11055036" cy="4351338"/>
          </a:xfrm>
        </p:spPr>
        <p:txBody>
          <a:bodyPr>
            <a:normAutofit/>
          </a:bodyPr>
          <a:lstStyle/>
          <a:p>
            <a:pPr marL="444500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วัตถุที่เกิดจากการรวมกันของวัตถุอื่น</a:t>
            </a:r>
          </a:p>
          <a:p>
            <a:pPr marL="901700" lvl="1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แบบแยกส่วนนำมาใช้ใหม่ได้</a:t>
            </a:r>
          </a:p>
          <a:p>
            <a:pPr marL="901700" lvl="1" indent="-4445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แบบไม่สามารถแยกส่วนนำมาใช้ใหม่ได้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.1 Classification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Concept: Encapsulation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FB0E9-481D-4D80-A127-DF74231A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731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ของวัตถุแบบ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7283" y="1825625"/>
            <a:ext cx="11561275" cy="4351338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เมื่อนำ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มาประกอบกันแบบ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จะทำให้เกิด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ที่ต่างออกไปแก่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990600" lvl="2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ทราย หิน ปูน น้ำ มาประกอบเป็นคอนกรีต จะได้วัตถุที่มี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ต่างไปโดยสิ้นเชิง</a:t>
            </a:r>
          </a:p>
          <a:p>
            <a:pPr marL="990600" lvl="2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โต๊ะ เก้าอี้ กระดาน มาประกอบเป็นห้องเรียน จะต่างจากการนำโต๊ะ เก้าอี้ มาประกอบกันเป็นห้องรับประทานอาหาร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VS. Decomposition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695" y="1825625"/>
            <a:ext cx="11850986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การนำ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มาประกอบกันเพื่อให้ได้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ใหม่ตาม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</a:t>
            </a:r>
          </a:p>
          <a:p>
            <a:pPr marL="812800" lvl="2" indent="-355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 ล้อรถ เครื่องยนต์ ตัวถัง ระบบขับเคลื่อน มารวมกัน จะทำให้ได้คลาส รถยนต์</a:t>
            </a:r>
            <a:endParaRPr lang="en-US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การจำแนก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เพื่อให้รู้ว่า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ประกอบด้วยคลาสอะไรบ้าง</a:t>
            </a:r>
          </a:p>
          <a:p>
            <a:pPr marL="812800" lvl="2" indent="-3556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เมื่อกำหนด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ของรถยนต์ เราก็จะทราบว่า ควรมีล้อ เครื่องยนต์ ฯลฯ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60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16459" y="1825625"/>
            <a:ext cx="10937341" cy="4351338"/>
          </a:xfrm>
        </p:spPr>
        <p:txBody>
          <a:bodyPr>
            <a:normAutofit/>
          </a:bodyPr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ห้องเรียนประกอบไปด้วย กระดานดำ 1 กระดาน มีโต๊ะและเก้าอี้จำนวนหนึ่ง มีนักเรียน มีครู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4E44A7-0240-46D7-BA0B-A3EF399F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825625"/>
            <a:ext cx="1124440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จากข้อความข้างต้น สามารถสรุปได้ว่า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เก้าอี้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นักศึกษา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 เมื่อนำมารวมกันจะได้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คือ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ต่างไปจากเดิม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3756025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6088526" cy="319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47675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ห้องเรียนสามารถแบ่งออกได้เป็น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โต๊ะ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เก้าอี้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นักศึกษา</a:t>
            </a:r>
          </a:p>
          <a:p>
            <a:pPr marL="904875" lvl="2" indent="-4095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8F655F-E1F5-4BAA-8269-9F444AC8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414" y="2690019"/>
            <a:ext cx="7050087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ใช้เส้นตรงที่มีหัวสี่เหลี่ยมขนมเปียกปูน</a:t>
            </a:r>
          </a:p>
          <a:p>
            <a:pPr>
              <a:buFont typeface="Courier New" panose="02070309020205020404" pitchFamily="49" charset="0"/>
              <a:buChar char="o"/>
            </a:pP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ลากจาก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2596358"/>
            <a:ext cx="3333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13" y="3756025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Advances Aggregation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ย่อยของหลายๆ คลาสใหญ่ซึ่งมี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290" y="3143248"/>
            <a:ext cx="6724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71604" y="1825625"/>
            <a:ext cx="11552222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การ พยายามตอบคำถามที่ว่า 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ใดเป็นส่วนประกอบ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(Is part of)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อื่นหรือไม่  และที่สำคัญ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การประกอบกันของ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ต้องทำให้เกิด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ซึ่งมี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ใหม่ด้วย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orientation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การแสดงสัญลักษณ์เพื่อแสดง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ทำได้โดยการโยงลูกศรเป็นสี่เหลี่ยมขนมเปียกปูน 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ย่อยหรือ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ที่เป็นส่วนประกอบ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(Composite class) 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(Main Class)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ให้นักศึกษาวาดแผนภาพ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Composition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ของเครื่องคอมพิวเตอร์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ให้นักศึกษาวาดแผนภาพ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Decomposition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ของหนังสือ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เล่ม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125" y="365125"/>
            <a:ext cx="118395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07405" y="1825625"/>
            <a:ext cx="11497901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การประกอบกันของ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หรือความสัมพันธ์เชิง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is part of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อาจจะประกอบไปด้วย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(Composite class )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ชนิดที่หนึ่ง เพียงชิ้นเดียว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ย่อยชนิดที่สอง จำนวน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ชิ้นขึ้นไป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ย่อยชนิดที่สาม ไม่จำกัดจำนวน (หรืออาจไม่มีเลยก็ได้)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สิ่งที่ใช้ในการแสดงจำนวนสมาชิกของ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ในความสัมพันธ์ ดังกล่าวนี้เรียกว่า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49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อธิบายหลักการในการกำหนด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สามารถหา O</a:t>
            </a:r>
            <a:r>
              <a:rPr lang="en-US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bject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Domain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สามารถใช้หลักการของ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Abstraction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ที่กำหนดให้ได้</a:t>
            </a: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สามารถบอกหลักการ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 </a:t>
            </a:r>
            <a:r>
              <a:rPr lang="en-US" sz="3600" b="1" dirty="0" err="1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Information Hiding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363538" indent="-363538"/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5" y="365125"/>
            <a:ext cx="118872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2015" y="1825625"/>
            <a:ext cx="11697077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นิยมเรียก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ย่อย ว่า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9625" lvl="1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ส่วนประกอบที่</a:t>
            </a:r>
            <a:r>
              <a:rPr lang="th-TH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จำเป็น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เรียกว่า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Required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Mandatory Component</a:t>
            </a:r>
          </a:p>
          <a:p>
            <a:pPr marL="4476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รถยนต์จำเป็นต้องมีเครื่องยนต์ ถ้าไม่มีเครื่องยนต์ รถยนต์ก็ไม่สามารถวิ่งได้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9625" lvl="1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ส่วนประกอบที่</a:t>
            </a:r>
            <a:r>
              <a:rPr lang="th-TH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เรียกว่า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Optional Component</a:t>
            </a:r>
          </a:p>
          <a:p>
            <a:pPr marL="809625" lvl="2" indent="-3524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เครื่องปรับอากาศในรถยนต์ไม่จำเป็นต้องมีก็ได้ ถึงไม่มีเครื่องปรับอากาศรถยนต์ก็ยังสามารถวิ่งได้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50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352425" y="365125"/>
            <a:ext cx="11649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Cardinality, Required &amp; Optional  Components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51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962150"/>
            <a:ext cx="7029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57525" y="1972469"/>
            <a:ext cx="5219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52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Maximum &amp; Minimum 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2550" y="1825625"/>
            <a:ext cx="11929450" cy="4351338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 (Max-card):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ที่สุดของ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ที่สามารถมีได้</a:t>
            </a:r>
          </a:p>
          <a:p>
            <a:pPr marL="819150" lvl="2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(Min-card):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ที่สุดของ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ที่สามารถมีได้</a:t>
            </a:r>
          </a:p>
          <a:p>
            <a:pPr marL="819150" lvl="2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0 (ศูนย์)</a:t>
            </a:r>
            <a:endParaRPr lang="en-US" sz="32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53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การอ่าน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47675" y="1825625"/>
            <a:ext cx="11277600" cy="4351338"/>
          </a:xfrm>
        </p:spPr>
        <p:txBody>
          <a:bodyPr>
            <a:normAutofit/>
          </a:bodyPr>
          <a:lstStyle/>
          <a:p>
            <a:pPr marL="542925" indent="-54292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&lt;maximum | minimum&gt;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Component&gt;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component&gt;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cardinality&gt; 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ประตู ใน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รถ-ประตู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มีค่าเป็น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ประตู ใน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รถ-ประตู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มีค่าเป็น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endParaRPr lang="th-TH" sz="3200" b="1" dirty="0">
              <a:solidFill>
                <a:schemeClr val="accent4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Minimum Cardinality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นักเรียน ใน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นักเรียน มีค่าเป็น 0 และ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Maximum Cardinality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นักเรียน ใน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ห้องเรียน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นักเรียน มีค่าเป็น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เป็นจำนวนใดๆ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54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Aggregation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หนังสือ (1)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A25FA-FC11-44C9-B05C-56C91AAD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55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37" y="1646238"/>
            <a:ext cx="66389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16945" y="5407681"/>
            <a:ext cx="75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ให้นักศึกษาอธิบาย</a:t>
            </a:r>
            <a:r>
              <a:rPr lang="en-US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cardinality </a:t>
            </a:r>
            <a:r>
              <a:rPr lang="th-TH" sz="36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เป็นประโยคคำพูด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หนังสือ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159B-83C9-4AA9-9066-F22339F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88" y="3643314"/>
            <a:ext cx="1695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60" y="3643314"/>
            <a:ext cx="2457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5383" y="1930624"/>
            <a:ext cx="3143272" cy="15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3825" y="365125"/>
            <a:ext cx="118110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หนังสือ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3C34-BC5E-40A0-911C-733CC9A9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019" y="1646238"/>
            <a:ext cx="6040099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การบ้าน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58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59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"การพัฒนาระบบเชิงวัตถุด้วย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ฉบับพื้นฐาน"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2548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91440" rtlCol="0" anchor="b" anchorCtr="0"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811" y="1763486"/>
            <a:ext cx="11112759" cy="4665910"/>
          </a:xfrm>
        </p:spPr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ขอบเขตของสิ่งที่กำลังจะพิจารณา</a:t>
            </a:r>
            <a:endParaRPr lang="en-US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en-US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สามารถกำหนดได้จากการสอบถามความต้องการ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(Requirement)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จากผู้ใช้ระบบงานนั้น ๆ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ถึงแม้ว่าในขั้นตอนการวิเคราะห์ระบบจะยังไม่สามารถกำหนด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ที่ชัดเจน ก็ขอให้กำหนด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Big Picture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ให้ได้ออกมาก่อน</a:t>
            </a: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ถ้ากำหนดภาพรวมของ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 ก็จะมี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จำนวนมากมายมหาศาลเกิดขึ้น จนยากที่จะออกแบบ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ที่ดีได้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การค้นหา O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bject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Domain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ทำได้โดยการค้นหาคำนามทั้งหมดที่มีใน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Problem Domain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แยกแยะว่าสิ่งใดคือ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และสิ่งใดคือ A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ttribute</a:t>
            </a:r>
            <a:endParaRPr lang="th-TH" sz="36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ระวัง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!!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คำนามบางคำก็เป็น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แต่บางคำเป็น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975" y="6310312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ความยากใน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โดยทั่วไป เราแยกแยะวัตถุโดยใช้เงื่อนไขบางอย่างมากำหนดเป็นกรอบ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ขอบเขตของแขน ขา อยู่ตรงไหน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เราแยกเสียงเครื่องดนตรีในเพลงได้ไหม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ในเอกสารหนึ่งชิ้น เราใช้อะไรแยกแยะประเภทของเอกสาร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????</a:t>
            </a:r>
            <a:endParaRPr lang="th-TH" sz="3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D590A-3C10-452A-9CCA-9C613B6A9C43}"/>
              </a:ext>
            </a:extLst>
          </p:cNvPr>
          <p:cNvSpPr txBox="1"/>
          <p:nvPr/>
        </p:nvSpPr>
        <p:spPr>
          <a:xfrm>
            <a:off x="1070874" y="4976634"/>
            <a:ext cx="5296643" cy="830997"/>
          </a:xfrm>
          <a:prstGeom prst="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4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มะเขือ เป็น ผัก หรือ ผลไม้ ???</a:t>
            </a:r>
            <a:endParaRPr lang="en-US" sz="4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C7DB3-7E84-4EE0-A9EA-5EE6FA375457}"/>
              </a:ext>
            </a:extLst>
          </p:cNvPr>
          <p:cNvSpPr txBox="1"/>
          <p:nvPr/>
        </p:nvSpPr>
        <p:spPr>
          <a:xfrm>
            <a:off x="7238113" y="4453414"/>
            <a:ext cx="232055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th-TH" sz="2800" b="1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ในทางพฤกษศาสตร์</a:t>
            </a:r>
            <a:endParaRPr lang="th-TH" sz="28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AAB84-7AE6-4005-9B0E-80FDC0203836}"/>
              </a:ext>
            </a:extLst>
          </p:cNvPr>
          <p:cNvSpPr txBox="1"/>
          <p:nvPr/>
        </p:nvSpPr>
        <p:spPr>
          <a:xfrm>
            <a:off x="7238113" y="5807631"/>
            <a:ext cx="2743200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ในทางโภชนาการ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F057B4-02B3-430C-824C-8117BF3821D4}"/>
              </a:ext>
            </a:extLst>
          </p:cNvPr>
          <p:cNvCxnSpPr>
            <a:endCxn id="7" idx="1"/>
          </p:cNvCxnSpPr>
          <p:nvPr/>
        </p:nvCxnSpPr>
        <p:spPr>
          <a:xfrm flipV="1">
            <a:off x="6367517" y="4715024"/>
            <a:ext cx="870596" cy="47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7F05E-FFEF-40B7-B589-D8506EA3AD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367517" y="5392133"/>
            <a:ext cx="870596" cy="6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6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9959" y="1419809"/>
            <a:ext cx="5956041" cy="716901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th-TH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จงทำ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ของรถไฟในภาพ</a:t>
            </a:r>
            <a:endParaRPr 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420"/>
            <a:ext cx="4821659" cy="64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3A3A8EE9-0536-428F-8896-733E2BE38564}"/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2043</Words>
  <Application>Microsoft Office PowerPoint</Application>
  <PresentationFormat>แบบจอกว้าง</PresentationFormat>
  <Paragraphs>324</Paragraphs>
  <Slides>59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59</vt:i4>
      </vt:variant>
    </vt:vector>
  </HeadingPairs>
  <TitlesOfParts>
    <vt:vector size="68" baseType="lpstr">
      <vt:lpstr>Adobe Hebrew</vt:lpstr>
      <vt:lpstr>Arial</vt:lpstr>
      <vt:lpstr>Calibri</vt:lpstr>
      <vt:lpstr>Calibri Light</vt:lpstr>
      <vt:lpstr>Courier New</vt:lpstr>
      <vt:lpstr>TH Baijam</vt:lpstr>
      <vt:lpstr>TH Sarabun New</vt:lpstr>
      <vt:lpstr>TH SarabunPSK</vt:lpstr>
      <vt:lpstr>Office Theme</vt:lpstr>
      <vt:lpstr>หน่วยที่ 3</vt:lpstr>
      <vt:lpstr>เรื่องที่จะศึกษา</vt:lpstr>
      <vt:lpstr>Concept หลักของ OOP</vt:lpstr>
      <vt:lpstr>3.1 Classification Abstraction</vt:lpstr>
      <vt:lpstr>Classification Abstraction</vt:lpstr>
      <vt:lpstr>การกำหนด Problem Domain</vt:lpstr>
      <vt:lpstr>การค้นหา Object ใน Domain</vt:lpstr>
      <vt:lpstr>ความยากในการทำ Classification</vt:lpstr>
      <vt:lpstr>งานนำเสนอ PowerPoint</vt:lpstr>
      <vt:lpstr>ประเภทของ Object</vt:lpstr>
      <vt:lpstr>ตัวอย่างที่ 1 </vt:lpstr>
      <vt:lpstr>ตัวอย่างที่ 1 : การวิเคราะห์ (1) </vt:lpstr>
      <vt:lpstr>ตัวอย่างที่ 1  : การวิเคราะห์ (2)</vt:lpstr>
      <vt:lpstr>การระบุ Class และ Object</vt:lpstr>
      <vt:lpstr>ตัวอย่างที่ 2</vt:lpstr>
      <vt:lpstr>ตัวอย่างที่ 2  : การวิเคราะห์ (1)</vt:lpstr>
      <vt:lpstr>ตัวอย่างที่ 2  : การวิเคราะห์ (2)</vt:lpstr>
      <vt:lpstr>ตัวอย่างที่ 2  : การวิเคราะห์ (3)</vt:lpstr>
      <vt:lpstr>Classification Abstraction</vt:lpstr>
      <vt:lpstr>ตัวอย่างที่ 3 การทำ Classification</vt:lpstr>
      <vt:lpstr>ปรับปรุงการทำ Classification ของหมาและแมว</vt:lpstr>
      <vt:lpstr>ตัวอย่างที่ 4  Classification ของ Class คน</vt:lpstr>
      <vt:lpstr>การสร้างวัตถุจาก Class คน </vt:lpstr>
      <vt:lpstr>งานนำเสนอ PowerPoint</vt:lpstr>
      <vt:lpstr>Encapsulation</vt:lpstr>
      <vt:lpstr>Outside View ของ Class คน</vt:lpstr>
      <vt:lpstr>การขอดู Attribute โดยการใช้ Method</vt:lpstr>
      <vt:lpstr>การเขียน Function ที่ถูกใช้งาน</vt:lpstr>
      <vt:lpstr>Information Hiding</vt:lpstr>
      <vt:lpstr>ประเภทของ Attribute และ Methods</vt:lpstr>
      <vt:lpstr>Private Attributes and Methods</vt:lpstr>
      <vt:lpstr>Protected Attributes and Functions</vt:lpstr>
      <vt:lpstr>Public Attributes and Functions</vt:lpstr>
      <vt:lpstr>Classification ของ Class คน</vt:lpstr>
      <vt:lpstr>งานนำเสนอ PowerPoint</vt:lpstr>
      <vt:lpstr>3.2 Aggregation Abstraction</vt:lpstr>
      <vt:lpstr>3.2 Aggregation Abstraction</vt:lpstr>
      <vt:lpstr>Aggregation Abstraction</vt:lpstr>
      <vt:lpstr>กรณีศึกษา</vt:lpstr>
      <vt:lpstr>Concept ของวัตถุแบบ Aggregation</vt:lpstr>
      <vt:lpstr>Composition VS. Decomposition</vt:lpstr>
      <vt:lpstr>ตัวอย่าง 5</vt:lpstr>
      <vt:lpstr>Composition</vt:lpstr>
      <vt:lpstr>Decomposition</vt:lpstr>
      <vt:lpstr>Diagram ของ Aggregation Abstraction</vt:lpstr>
      <vt:lpstr>Advances Aggregation Abstraction</vt:lpstr>
      <vt:lpstr>สรุป Aggregation Abstraction </vt:lpstr>
      <vt:lpstr>กิจกรรม</vt:lpstr>
      <vt:lpstr>Cardinality, Required &amp; Optional  Components</vt:lpstr>
      <vt:lpstr>Cardinality, Required &amp; Optional  Components</vt:lpstr>
      <vt:lpstr>Cardinality, Required &amp; Optional  Components</vt:lpstr>
      <vt:lpstr>Cardinality</vt:lpstr>
      <vt:lpstr>Maximum &amp; Minimum Cardinality</vt:lpstr>
      <vt:lpstr>การอ่าน Cardinality</vt:lpstr>
      <vt:lpstr>ตัวอย่าง 6 Aggregation ของคลาส หนังสือ (1)</vt:lpstr>
      <vt:lpstr>ตัวอย่าง Aggregation ของคลาส หนังสือ (2)</vt:lpstr>
      <vt:lpstr>เพิ่ม Attribute และ Method ให้กับ Class หนังสือ </vt:lpstr>
      <vt:lpstr>การบ้าน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2023-01-22T10:23:38Z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