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57" r:id="rId6"/>
    <p:sldId id="331" r:id="rId7"/>
    <p:sldId id="332" r:id="rId8"/>
    <p:sldId id="333" r:id="rId9"/>
    <p:sldId id="334" r:id="rId10"/>
    <p:sldId id="335" r:id="rId11"/>
    <p:sldId id="262" r:id="rId12"/>
    <p:sldId id="336" r:id="rId13"/>
    <p:sldId id="263" r:id="rId14"/>
    <p:sldId id="274" r:id="rId15"/>
    <p:sldId id="264" r:id="rId16"/>
    <p:sldId id="359" r:id="rId17"/>
    <p:sldId id="265" r:id="rId18"/>
    <p:sldId id="266" r:id="rId19"/>
    <p:sldId id="275" r:id="rId20"/>
    <p:sldId id="267" r:id="rId21"/>
    <p:sldId id="268" r:id="rId22"/>
    <p:sldId id="269" r:id="rId23"/>
    <p:sldId id="273" r:id="rId24"/>
    <p:sldId id="270" r:id="rId25"/>
    <p:sldId id="271" r:id="rId26"/>
    <p:sldId id="272" r:id="rId27"/>
    <p:sldId id="337" r:id="rId28"/>
    <p:sldId id="360" r:id="rId29"/>
    <p:sldId id="339" r:id="rId30"/>
    <p:sldId id="340" r:id="rId31"/>
    <p:sldId id="341" r:id="rId32"/>
    <p:sldId id="343" r:id="rId33"/>
    <p:sldId id="344" r:id="rId34"/>
    <p:sldId id="345" r:id="rId35"/>
    <p:sldId id="356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7" r:id="rId46"/>
    <p:sldId id="35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00AFF7FB-89BE-48E5-8151-0CBAA9416608}"/>
    <pc:docChg chg="modSld">
      <pc:chgData name="Koson Trachu" userId="6eee57d3-532b-4a3f-8305-36424373c7d7" providerId="ADAL" clId="{00AFF7FB-89BE-48E5-8151-0CBAA9416608}" dt="2023-01-20T06:32:06.926" v="0" actId="1076"/>
      <pc:docMkLst>
        <pc:docMk/>
      </pc:docMkLst>
      <pc:sldChg chg="modSp mod">
        <pc:chgData name="Koson Trachu" userId="6eee57d3-532b-4a3f-8305-36424373c7d7" providerId="ADAL" clId="{00AFF7FB-89BE-48E5-8151-0CBAA9416608}" dt="2023-01-20T06:32:06.926" v="0" actId="1076"/>
        <pc:sldMkLst>
          <pc:docMk/>
          <pc:sldMk cId="0" sldId="257"/>
        </pc:sldMkLst>
        <pc:spChg chg="mod">
          <ac:chgData name="Koson Trachu" userId="6eee57d3-532b-4a3f-8305-36424373c7d7" providerId="ADAL" clId="{00AFF7FB-89BE-48E5-8151-0CBAA9416608}" dt="2023-01-20T06:32:06.926" v="0" actId="1076"/>
          <ac:spMkLst>
            <pc:docMk/>
            <pc:sldMk cId="0" sldId="257"/>
            <ac:spMk id="5" creationId="{8C372C21-8425-4447-9C30-542045C4E6CC}"/>
          </ac:spMkLst>
        </pc:spChg>
      </pc:sldChg>
    </pc:docChg>
  </pc:docChgLst>
  <pc:docChgLst>
    <pc:chgData name="Koson Trachu" userId="6eee57d3-532b-4a3f-8305-36424373c7d7" providerId="ADAL" clId="{5ED714C9-1326-4594-B25C-BA8E16419405}"/>
    <pc:docChg chg="custSel modSld">
      <pc:chgData name="Koson Trachu" userId="6eee57d3-532b-4a3f-8305-36424373c7d7" providerId="ADAL" clId="{5ED714C9-1326-4594-B25C-BA8E16419405}" dt="2023-01-31T02:04:32.964" v="0" actId="27636"/>
      <pc:docMkLst>
        <pc:docMk/>
      </pc:docMkLst>
      <pc:sldChg chg="modSp mod">
        <pc:chgData name="Koson Trachu" userId="6eee57d3-532b-4a3f-8305-36424373c7d7" providerId="ADAL" clId="{5ED714C9-1326-4594-B25C-BA8E16419405}" dt="2023-01-31T02:04:32.964" v="0" actId="27636"/>
        <pc:sldMkLst>
          <pc:docMk/>
          <pc:sldMk cId="0" sldId="334"/>
        </pc:sldMkLst>
        <pc:spChg chg="mod">
          <ac:chgData name="Koson Trachu" userId="6eee57d3-532b-4a3f-8305-36424373c7d7" providerId="ADAL" clId="{5ED714C9-1326-4594-B25C-BA8E16419405}" dt="2023-01-31T02:04:32.964" v="0" actId="27636"/>
          <ac:spMkLst>
            <pc:docMk/>
            <pc:sldMk cId="0" sldId="334"/>
            <ac:spMk id="3" creationId="{00000000-0000-0000-0000-000000000000}"/>
          </ac:spMkLst>
        </pc:spChg>
      </pc:sldChg>
    </pc:docChg>
  </pc:docChgLst>
  <pc:docChgLst>
    <pc:chgData name="Koson Trachu" userId="8b674c4b66ffeb50" providerId="LiveId" clId="{C88FF16C-85BD-463D-A547-BB8F3A0BCD91}"/>
    <pc:docChg chg="modSld">
      <pc:chgData name="Koson Trachu" userId="8b674c4b66ffeb50" providerId="LiveId" clId="{C88FF16C-85BD-463D-A547-BB8F3A0BCD91}" dt="2023-12-20T10:05:57.599" v="0" actId="113"/>
      <pc:docMkLst>
        <pc:docMk/>
      </pc:docMkLst>
      <pc:sldChg chg="modSp mod">
        <pc:chgData name="Koson Trachu" userId="8b674c4b66ffeb50" providerId="LiveId" clId="{C88FF16C-85BD-463D-A547-BB8F3A0BCD91}" dt="2023-12-20T10:05:57.599" v="0" actId="113"/>
        <pc:sldMkLst>
          <pc:docMk/>
          <pc:sldMk cId="0" sldId="257"/>
        </pc:sldMkLst>
        <pc:spChg chg="mod">
          <ac:chgData name="Koson Trachu" userId="8b674c4b66ffeb50" providerId="LiveId" clId="{C88FF16C-85BD-463D-A547-BB8F3A0BCD91}" dt="2023-12-20T10:05:57.599" v="0" actId="113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oson trachu" userId="6eee57d3-532b-4a3f-8305-36424373c7d7" providerId="ADAL" clId="{1A35C373-A162-496A-8C5C-0DEB660FC64F}"/>
    <pc:docChg chg="custSel modSld">
      <pc:chgData name="koson trachu" userId="6eee57d3-532b-4a3f-8305-36424373c7d7" providerId="ADAL" clId="{1A35C373-A162-496A-8C5C-0DEB660FC64F}" dt="2022-02-22T17:20:47.268" v="24" actId="20577"/>
      <pc:docMkLst>
        <pc:docMk/>
      </pc:docMkLst>
      <pc:sldChg chg="addSp modSp mod">
        <pc:chgData name="koson trachu" userId="6eee57d3-532b-4a3f-8305-36424373c7d7" providerId="ADAL" clId="{1A35C373-A162-496A-8C5C-0DEB660FC64F}" dt="2022-02-22T17:20:47.268" v="24" actId="20577"/>
        <pc:sldMkLst>
          <pc:docMk/>
          <pc:sldMk cId="3839763946" sldId="256"/>
        </pc:sldMkLst>
        <pc:spChg chg="mod">
          <ac:chgData name="koson trachu" userId="6eee57d3-532b-4a3f-8305-36424373c7d7" providerId="ADAL" clId="{1A35C373-A162-496A-8C5C-0DEB660FC64F}" dt="2022-02-22T17:20:47.268" v="24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A35C373-A162-496A-8C5C-0DEB660FC64F}" dt="2022-02-02T06:02:57.567" v="22" actId="12788"/>
          <ac:spMkLst>
            <pc:docMk/>
            <pc:sldMk cId="3839763946" sldId="256"/>
            <ac:spMk id="3" creationId="{DD54CE2A-B80D-40F0-962A-AC4926781273}"/>
          </ac:spMkLst>
        </pc:spChg>
        <pc:spChg chg="add mod">
          <ac:chgData name="koson trachu" userId="6eee57d3-532b-4a3f-8305-36424373c7d7" providerId="ADAL" clId="{1A35C373-A162-496A-8C5C-0DEB660FC64F}" dt="2022-02-02T06:02:53.266" v="21" actId="12788"/>
          <ac:spMkLst>
            <pc:docMk/>
            <pc:sldMk cId="3839763946" sldId="256"/>
            <ac:spMk id="6" creationId="{E82C4A32-054A-4BB4-AAB5-AD7F7FA21778}"/>
          </ac:spMkLst>
        </pc:spChg>
      </pc:sldChg>
      <pc:sldChg chg="modSp mod">
        <pc:chgData name="koson trachu" userId="6eee57d3-532b-4a3f-8305-36424373c7d7" providerId="ADAL" clId="{1A35C373-A162-496A-8C5C-0DEB660FC64F}" dt="2022-02-02T05:13:07.748" v="0" actId="14100"/>
        <pc:sldMkLst>
          <pc:docMk/>
          <pc:sldMk cId="0" sldId="333"/>
        </pc:sldMkLst>
        <pc:spChg chg="mod">
          <ac:chgData name="koson trachu" userId="6eee57d3-532b-4a3f-8305-36424373c7d7" providerId="ADAL" clId="{1A35C373-A162-496A-8C5C-0DEB660FC64F}" dt="2022-02-02T05:13:07.748" v="0" actId="14100"/>
          <ac:spMkLst>
            <pc:docMk/>
            <pc:sldMk cId="0" sldId="33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การให้นิยามวัตถุและ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 UML Diagram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8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รถยนต์และรถสปอร์ต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505200" y="2209801"/>
            <a:ext cx="4876800" cy="3792538"/>
            <a:chOff x="1248" y="1392"/>
            <a:chExt cx="3072" cy="238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48" y="1392"/>
              <a:ext cx="3072" cy="407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รถยนต์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248" y="3025"/>
              <a:ext cx="3072" cy="7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รถสปอร์ต =</a:t>
              </a:r>
            </a:p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รถยนต์ </a:t>
              </a:r>
              <a:r>
                <a:rPr lang="en-US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</a:t>
              </a:r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เครื่องยนต์ </a:t>
              </a:r>
              <a:r>
                <a:rPr lang="en-US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Turbo</a:t>
              </a:r>
              <a:endPara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160" y="1824"/>
              <a:ext cx="0" cy="115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0" cy="115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313" y="2198"/>
              <a:ext cx="7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82" y="2198"/>
              <a:ext cx="7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9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ที่พักอาศัย</a:t>
            </a: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2743200" y="2209800"/>
            <a:ext cx="6477000" cy="3238500"/>
            <a:chOff x="768" y="1392"/>
            <a:chExt cx="4080" cy="2040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016" y="1392"/>
              <a:ext cx="1536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ที่พักอาศัย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360" y="3025"/>
              <a:ext cx="1488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อพาร์ตเม้นต์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1728" y="1776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60" y="1776"/>
              <a:ext cx="1104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897" y="2752"/>
              <a:ext cx="6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871" y="2103"/>
              <a:ext cx="7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68" y="3024"/>
              <a:ext cx="1440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6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ทาวน์เฮ้าส์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784" y="1776"/>
              <a:ext cx="1056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1200" y="1776"/>
              <a:ext cx="1008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019" y="2109"/>
              <a:ext cx="8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001" y="2725"/>
              <a:ext cx="6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34978" y="1825625"/>
            <a:ext cx="1147979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ให้นักศึกษาบอกถึง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ที่พบในชีวิตประจำวันมาคนละกรณี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nheritance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EB8D4-53A6-4934-8936-B8B5292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กลไกที่เกิดจาก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Abstraction: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[Subclass-Superclass], [Base-Derived classes]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Subclass, Superclass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=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 หรือ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base class)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=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ที่เกิดจาก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Specialize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 =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ข้อควรจำใน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44033" y="1825625"/>
            <a:ext cx="11525060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นั้นจะต้องมีคุณสมบัติทุกอย่างของ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(attribute &amp; function)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ผนวกกับคุณสมบัติพิเศษที่เพิ่มเข้าไปในแต่ละ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ใช้สัญลักษณ์ลูกศรซึ่งมีหัวเป็นรูปสามเหลี่ยมใสชี้จาก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สัญลักษณ์แสดง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4" name="Group 1090"/>
          <p:cNvGrpSpPr>
            <a:grpSpLocks/>
          </p:cNvGrpSpPr>
          <p:nvPr/>
        </p:nvGrpSpPr>
        <p:grpSpPr bwMode="auto">
          <a:xfrm>
            <a:off x="2869950" y="1752600"/>
            <a:ext cx="5893052" cy="4603749"/>
            <a:chOff x="1238" y="1104"/>
            <a:chExt cx="3322" cy="2669"/>
          </a:xfrm>
        </p:grpSpPr>
        <p:grpSp>
          <p:nvGrpSpPr>
            <p:cNvPr id="25" name="Group 1069"/>
            <p:cNvGrpSpPr>
              <a:grpSpLocks/>
            </p:cNvGrpSpPr>
            <p:nvPr/>
          </p:nvGrpSpPr>
          <p:grpSpPr bwMode="auto">
            <a:xfrm>
              <a:off x="2064" y="1104"/>
              <a:ext cx="855" cy="1144"/>
              <a:chOff x="2064" y="1104"/>
              <a:chExt cx="855" cy="1144"/>
            </a:xfrm>
          </p:grpSpPr>
          <p:sp>
            <p:nvSpPr>
              <p:cNvPr id="39" name="Text Box 1066"/>
              <p:cNvSpPr txBox="1">
                <a:spLocks noChangeArrowheads="1"/>
              </p:cNvSpPr>
              <p:nvPr/>
            </p:nvSpPr>
            <p:spPr bwMode="auto">
              <a:xfrm>
                <a:off x="2064" y="1104"/>
                <a:ext cx="855" cy="1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บัญชีเงินฝากธนาคาร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ธนาคาร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ชื่อบัญชี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อัตราดอกเบี้ย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# ยอดคงค้าง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ฝาก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ถอน</a:t>
                </a:r>
              </a:p>
            </p:txBody>
          </p:sp>
          <p:sp>
            <p:nvSpPr>
              <p:cNvPr id="40" name="Line 1067"/>
              <p:cNvSpPr>
                <a:spLocks noChangeShapeType="1"/>
              </p:cNvSpPr>
              <p:nvPr/>
            </p:nvSpPr>
            <p:spPr bwMode="auto">
              <a:xfrm flipV="1">
                <a:off x="2064" y="1293"/>
                <a:ext cx="855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41" name="Line 1068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8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26" name="Group 1084"/>
            <p:cNvGrpSpPr>
              <a:grpSpLocks/>
            </p:cNvGrpSpPr>
            <p:nvPr/>
          </p:nvGrpSpPr>
          <p:grpSpPr bwMode="auto">
            <a:xfrm>
              <a:off x="1238" y="2920"/>
              <a:ext cx="978" cy="834"/>
              <a:chOff x="1238" y="2920"/>
              <a:chExt cx="978" cy="834"/>
            </a:xfrm>
          </p:grpSpPr>
          <p:sp>
            <p:nvSpPr>
              <p:cNvPr id="36" name="Text Box 1071"/>
              <p:cNvSpPr txBox="1">
                <a:spLocks noChangeArrowheads="1"/>
              </p:cNvSpPr>
              <p:nvPr/>
            </p:nvSpPr>
            <p:spPr bwMode="auto">
              <a:xfrm>
                <a:off x="1238" y="2920"/>
                <a:ext cx="978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บัญชีออมทรัพย์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ชำระค่าสาธารณูปโภค</a:t>
                </a:r>
              </a:p>
            </p:txBody>
          </p:sp>
          <p:sp>
            <p:nvSpPr>
              <p:cNvPr id="37" name="Line 1072"/>
              <p:cNvSpPr>
                <a:spLocks noChangeShapeType="1"/>
              </p:cNvSpPr>
              <p:nvPr/>
            </p:nvSpPr>
            <p:spPr bwMode="auto">
              <a:xfrm>
                <a:off x="1238" y="3215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8" name="Line 1073"/>
              <p:cNvSpPr>
                <a:spLocks noChangeShapeType="1"/>
              </p:cNvSpPr>
              <p:nvPr/>
            </p:nvSpPr>
            <p:spPr bwMode="auto">
              <a:xfrm flipV="1">
                <a:off x="1238" y="3502"/>
                <a:ext cx="9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27" name="Group 1083"/>
            <p:cNvGrpSpPr>
              <a:grpSpLocks/>
            </p:cNvGrpSpPr>
            <p:nvPr/>
          </p:nvGrpSpPr>
          <p:grpSpPr bwMode="auto">
            <a:xfrm>
              <a:off x="3018" y="2920"/>
              <a:ext cx="1542" cy="853"/>
              <a:chOff x="3018" y="2920"/>
              <a:chExt cx="1542" cy="853"/>
            </a:xfrm>
          </p:grpSpPr>
          <p:sp>
            <p:nvSpPr>
              <p:cNvPr id="33" name="Text Box 1080"/>
              <p:cNvSpPr txBox="1">
                <a:spLocks noChangeArrowheads="1"/>
              </p:cNvSpPr>
              <p:nvPr/>
            </p:nvSpPr>
            <p:spPr bwMode="auto">
              <a:xfrm>
                <a:off x="3018" y="2920"/>
                <a:ext cx="1542" cy="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บัญชีกระแสรายวัน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ค่าธรรมเนียม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ชำระเช็ครายวัน</a:t>
                </a:r>
              </a:p>
            </p:txBody>
          </p:sp>
          <p:sp>
            <p:nvSpPr>
              <p:cNvPr id="34" name="Line 1081"/>
              <p:cNvSpPr>
                <a:spLocks noChangeShapeType="1"/>
              </p:cNvSpPr>
              <p:nvPr/>
            </p:nvSpPr>
            <p:spPr bwMode="auto">
              <a:xfrm>
                <a:off x="3024" y="3215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5" name="Line 1082"/>
              <p:cNvSpPr>
                <a:spLocks noChangeShapeType="1"/>
              </p:cNvSpPr>
              <p:nvPr/>
            </p:nvSpPr>
            <p:spPr bwMode="auto">
              <a:xfrm>
                <a:off x="3024" y="3503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28" name="AutoShape 1085"/>
            <p:cNvSpPr>
              <a:spLocks noChangeArrowheads="1"/>
            </p:cNvSpPr>
            <p:nvPr/>
          </p:nvSpPr>
          <p:spPr bwMode="auto">
            <a:xfrm>
              <a:off x="2688" y="2256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Line 1086"/>
            <p:cNvSpPr>
              <a:spLocks noChangeShapeType="1"/>
            </p:cNvSpPr>
            <p:nvPr/>
          </p:nvSpPr>
          <p:spPr bwMode="auto">
            <a:xfrm>
              <a:off x="1680" y="268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Line 1087"/>
            <p:cNvSpPr>
              <a:spLocks noChangeShapeType="1"/>
            </p:cNvSpPr>
            <p:nvPr/>
          </p:nvSpPr>
          <p:spPr bwMode="auto">
            <a:xfrm>
              <a:off x="168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Line 1088"/>
            <p:cNvSpPr>
              <a:spLocks noChangeShapeType="1"/>
            </p:cNvSpPr>
            <p:nvPr/>
          </p:nvSpPr>
          <p:spPr bwMode="auto">
            <a:xfrm>
              <a:off x="384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Line 1089"/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71191" y="1825625"/>
            <a:ext cx="11325885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Private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 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ไม่สามารถเข้าถึงได้จาก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ที่ไม่ได้มาจากการ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Inheritance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(ฟังก์ชันของ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(2)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98763" y="1825625"/>
            <a:ext cx="11407367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สามารถเข้าถึงได้จากทุก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3.3 Generalization Abstraction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3.4 Association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Public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7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10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Inside View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บัญชีออมทรัพย์  และ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บัญชีกระแสรายวัน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D83B-6C92-40D6-8B32-E4708F2C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24166" y="2428869"/>
            <a:ext cx="5181600" cy="3416304"/>
            <a:chOff x="1248" y="1104"/>
            <a:chExt cx="3264" cy="2152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48" y="1104"/>
              <a:ext cx="1409" cy="2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บัญชีออมทรัพย์</a:t>
              </a:r>
            </a:p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ธนาคาร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ชื่อบัญชี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อัตราดอกเบี้ย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# ยอดคงค้าง</a:t>
              </a:r>
            </a:p>
            <a:p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ฝาก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ถอน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ชำระค่าสาธารณูปโภค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248" y="1296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248" y="2064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166" y="1104"/>
              <a:ext cx="1346" cy="2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บัญชีกระแสรายวัน</a:t>
              </a:r>
            </a:p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ธนาคาร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ชื่อบัญชี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อัตราดอกเบี้ย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# ยอดคงค้าง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ค่าธรรมเนียม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ฝาก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ถอน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ชำระเช็ครายวัน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166" y="12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166" y="20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11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ของพนักงาน - หัวหน้างาน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209F-9DBB-4D07-A5E3-9A865370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083175" y="1828800"/>
            <a:ext cx="2003425" cy="3886200"/>
            <a:chOff x="2242" y="1152"/>
            <a:chExt cx="1262" cy="2448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242" y="1152"/>
              <a:ext cx="1262" cy="988"/>
              <a:chOff x="2242" y="1240"/>
              <a:chExt cx="1262" cy="988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ลูกจ้าง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# เงินเดือน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ปฏิบัติงาน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ลาพักงาน</a:t>
                </a: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9" name="AutoShape 19"/>
            <p:cNvSpPr>
              <a:spLocks noChangeArrowheads="1"/>
            </p:cNvSpPr>
            <p:nvPr/>
          </p:nvSpPr>
          <p:spPr bwMode="auto">
            <a:xfrm>
              <a:off x="2832" y="2160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880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256" y="2766"/>
              <a:ext cx="921" cy="834"/>
              <a:chOff x="2256" y="2352"/>
              <a:chExt cx="921" cy="834"/>
            </a:xfrm>
          </p:grpSpPr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921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หัวหน้างาน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เงินประจำตำแหน่ง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สั่งงาน</a:t>
                </a: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en-US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ตัว เพื่อให้ได้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ที่มีคุณสมบัติพิเศษเพียงตัวเดียว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ที่เกิดจาก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จะเลือกเอา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ที่ชื่อซ้ำกันจาก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ที่ได้ทำ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เสมอ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 ทางซ้าย ก่อนเสมอ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39B5-9330-4B5F-A332-231B9A3D9A4C}"/>
              </a:ext>
            </a:extLst>
          </p:cNvPr>
          <p:cNvSpPr txBox="1"/>
          <p:nvPr/>
        </p:nvSpPr>
        <p:spPr>
          <a:xfrm>
            <a:off x="751438" y="5389494"/>
            <a:ext cx="1085166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ไม่รองรับ</a:t>
            </a:r>
            <a:r>
              <a:rPr lang="th-TH" sz="32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แต่มีกลไกอีกอย่างที่เรียกว่า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09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12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ของเครื่องเล่น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CD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8200" y="2038350"/>
            <a:ext cx="5715000" cy="4422777"/>
            <a:chOff x="1152" y="1152"/>
            <a:chExt cx="3600" cy="278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152"/>
              <a:ext cx="1406" cy="1221"/>
              <a:chOff x="2242" y="1240"/>
              <a:chExt cx="1262" cy="1221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1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เครื่องเล่น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CD </a:t>
                </a:r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เพลง</a:t>
                </a:r>
              </a:p>
              <a:p>
                <a:endPara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จำนวนช่องเก็บ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CD</a:t>
                </a:r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เล่นเพลง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246" y="2010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 rot="18815039">
              <a:off x="1998" y="2357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94" y="2480"/>
              <a:ext cx="768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56" y="2910"/>
              <a:ext cx="1248" cy="10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เครื่องเล่น </a:t>
              </a:r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CD</a:t>
              </a: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56" y="319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256" y="348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3360" y="1152"/>
              <a:ext cx="1392" cy="1221"/>
              <a:chOff x="2242" y="1240"/>
              <a:chExt cx="1262" cy="1221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1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เครื่องเล่น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Video CD</a:t>
                </a:r>
              </a:p>
              <a:p>
                <a:endPara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Video</a:t>
                </a:r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 rot="2758720">
              <a:off x="3951" y="2372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2928" y="2491"/>
              <a:ext cx="101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1892436F-129B-41AF-9C22-884EA753F827}"/>
              </a:ext>
            </a:extLst>
          </p:cNvPr>
          <p:cNvGrpSpPr>
            <a:grpSpLocks/>
          </p:cNvGrpSpPr>
          <p:nvPr/>
        </p:nvGrpSpPr>
        <p:grpSpPr bwMode="auto">
          <a:xfrm>
            <a:off x="9010651" y="3379787"/>
            <a:ext cx="2232025" cy="1812925"/>
            <a:chOff x="2242" y="1240"/>
            <a:chExt cx="1262" cy="1142"/>
          </a:xfrm>
        </p:grpSpPr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A66326FE-25D5-461F-AF28-CAACAA2A1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240"/>
              <a:ext cx="1262" cy="1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เครื่องเล่น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ยี่ห้อ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จำนวนช่องเก็บ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เล่นเพลง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 </a:t>
              </a:r>
              <a:r>
                <a:rPr lang="en-US" sz="1600" b="1" dirty="0">
                  <a:latin typeface="TH Baijam" pitchFamily="2" charset="-34"/>
                </a:rPr>
                <a:t>Video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DCADDABF-1054-47E9-9611-47A820DA8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487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A667E252-7270-44B3-8019-AA0785365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968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E0FE67-15EC-4759-8439-0CC96F1FFA8F}"/>
              </a:ext>
            </a:extLst>
          </p:cNvPr>
          <p:cNvSpPr/>
          <p:nvPr/>
        </p:nvSpPr>
        <p:spPr>
          <a:xfrm>
            <a:off x="7334251" y="3743001"/>
            <a:ext cx="934438" cy="1162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P</a:t>
            </a:r>
            <a:r>
              <a:rPr lang="en-US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olymorphism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320E8-4DC8-4105-BFA3-C3D49A30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62139" y="1825625"/>
            <a:ext cx="10991661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เป็นคุณสมบัติของ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มีการดัดแปลง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function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บางอย่างโดยไม่ได้ยึดตาม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13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ภาพจำลองแสดง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38349" y="1500174"/>
            <a:ext cx="8077200" cy="4768850"/>
            <a:chOff x="816" y="1056"/>
            <a:chExt cx="5088" cy="3004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816" y="1104"/>
              <a:ext cx="912" cy="988"/>
              <a:chOff x="1152" y="1152"/>
              <a:chExt cx="912" cy="988"/>
            </a:xfrm>
          </p:grpSpPr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</a:t>
                </a:r>
                <a:endParaRPr lang="en-US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เลี้ยว</a:t>
                </a: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16" y="2736"/>
              <a:ext cx="912" cy="680"/>
              <a:chOff x="1152" y="1152"/>
              <a:chExt cx="912" cy="680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รถตีนตะขาบ</a:t>
                </a:r>
              </a:p>
              <a:p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1248" y="2112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296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024" y="1056"/>
              <a:ext cx="1248" cy="528"/>
              <a:chOff x="3168" y="1200"/>
              <a:chExt cx="1248" cy="528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3440" y="1248"/>
                <a:ext cx="76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ใช้พวงมาลัย</a:t>
                </a: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936" y="2448"/>
              <a:ext cx="1248" cy="528"/>
              <a:chOff x="3168" y="1200"/>
              <a:chExt cx="1248" cy="528"/>
            </a:xfrm>
          </p:grpSpPr>
          <p:sp>
            <p:nvSpPr>
              <p:cNvPr id="23" name="Oval 30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440" y="1248"/>
                <a:ext cx="76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หยุดล้อ</a:t>
                </a:r>
              </a:p>
            </p:txBody>
          </p: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1248" y="1344"/>
              <a:ext cx="1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892" y="1836"/>
              <a:ext cx="1012" cy="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เกิด </a:t>
              </a:r>
              <a:r>
                <a:rPr lang="en-US" sz="20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Polymorphism</a:t>
              </a:r>
              <a:endPara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2640" y="3072"/>
              <a:ext cx="912" cy="988"/>
              <a:chOff x="1152" y="1152"/>
              <a:chExt cx="912" cy="988"/>
            </a:xfrm>
          </p:grpSpPr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รถตีนตะขาบ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</a:t>
                </a:r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H="1">
              <a:off x="4892" y="2112"/>
              <a:ext cx="1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 flipV="1">
              <a:off x="4272" y="1344"/>
              <a:ext cx="721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 flipV="1">
              <a:off x="3024" y="2990"/>
              <a:ext cx="1394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41"/>
            <p:cNvSpPr>
              <a:spLocks noChangeArrowheads="1"/>
            </p:cNvSpPr>
            <p:nvPr/>
          </p:nvSpPr>
          <p:spPr bwMode="auto">
            <a:xfrm rot="18170197">
              <a:off x="1845" y="2945"/>
              <a:ext cx="629" cy="768"/>
            </a:xfrm>
            <a:prstGeom prst="downArrow">
              <a:avLst>
                <a:gd name="adj1" fmla="val 50000"/>
                <a:gd name="adj2" fmla="val 3052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 rot="2004167">
              <a:off x="1906" y="3120"/>
              <a:ext cx="4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Inside</a:t>
              </a:r>
            </a:p>
            <a:p>
              <a:r>
                <a:rPr lang="en-US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View</a:t>
              </a:r>
              <a:endPara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27</a:t>
            </a:fld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DD8E0-E083-4452-98D0-E302BCFA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6A233-67A6-4CC7-91DA-7CB25EBE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เป็นการแสดงความสัมพันธ์ระหว่าง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ที่มีความสัมพันธ์แบบเกี่ยวพันกัน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ไม่สามารถอธิบายโดย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แบบอื่นๆ ได้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part of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kind of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"Is related to"  	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21A5-1438-457F-A346-9976F96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.3 Generalization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OOP Concept : Inheritance, Polymorphism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D3625-DA5E-40AB-B41E-1F33275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02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14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คนเป็นเจ้าของรถยนต์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แม่มีลูก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สามีรักภรรยา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ดินสออยู่ในกระเป๋า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นักการเมืองออกกฎหมาย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ทหารใส่เครื่องแบบ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ประธานบริษัทบริหารกิจการ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BE6FF-E214-458F-AA1B-10DBACB2F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กระดานดำอยู่ในห้องเรียน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E747-570E-435E-B02E-28860ECE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15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“กระดานดำในห้องเรียน”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เป็นได้ 2 แบบ คือ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(กระดานดำเป็นองค์ประกอบของห้องเรียน)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เกิดมาพร้อมกัน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(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กระดานดำเป็นครุภัณฑ์ประจำห้องเรียน)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นำมาประกอบภายหลัง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C935-31EC-49A8-BFB9-1F22D83C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16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35390" y="1825625"/>
            <a:ext cx="1148988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“วันนี้ช่วงพักเที่ยง ให้นักศึกษาช่วยกันขนย้ายโต๊ะจากห้องเรียนไปไว้ที่ห้องทดลอง”</a:t>
            </a:r>
          </a:p>
          <a:p>
            <a:pPr marL="9048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“โต๊ะเรียน” จะกลายสภาพเป็น “โต๊ะทดลอง”</a:t>
            </a:r>
          </a:p>
          <a:p>
            <a:pPr marL="9048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เมื่อนำ “เครื่องมือทดลอง” มาวางบนโต๊ะทดลอง จะเป็นการเพิ่มความสามารถของโต๊ะ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C9187-A4A3-4B3E-A542-717CFD0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คือตัวเลขที่ใช้แสดงจำนวนของสมาชิกที่สามารถมีได้ใน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หนึ่งๆ ที่มีส่วนร่วมใน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3634-9EFD-4D1A-A4B3-1C01861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 17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ผู้ชายมีภรรยาได้เพียง 1 คน หรือไม่มีเลยก็ได้ ในขณะเดียวกัน ผู้หญิงก็มีสามีได้เพียงคนเดียว หรือไม่มีเลยก็ได้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538" y="3429001"/>
            <a:ext cx="7424758" cy="250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F32C-D74C-430F-817F-26EDDAE1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18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แม่สามารถมีลูกได้ตั้งแต่ 0 คน ถึงกี่คนก็ได้ ในทางกลับกัน ลูก 1 คน สามารถมีแม่ได้เพียงคนเดียว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21" y="3071811"/>
            <a:ext cx="8611498" cy="287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F007E-12F9-456D-BA0A-D6A15BB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19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1 ภาคการศึกษา นักเรียนคนหนึ่งสามารถเรียนวิชาเรียนกี่วิชาก็ได้ (อย่างน้อยที่สุด 1 วิชา) ในขณะที่ วิชาหนึ่งๆ สามารถมีนักเรียนมาเรียนกี่คนก็ได้ (ในบางวิชาอาจไม่มีนักเรียนลงทะเบียนเรียนเลยก็ได้)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860" y="3717033"/>
            <a:ext cx="8605866" cy="28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6DA5C-5D21-420E-ABB6-DE3C12C3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หลักการในการเขียน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เส้นตรงเชื่อมระหว่าง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2 Class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มีลูกศรแสดงเส้นทางในการอ่านความสัมพันธ์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มีชื่อของ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กำกับที่เส้น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 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 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ทั้งสองกำกับที่ปลายเส้นด้านที่ติดกับ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6665-FE53-49C7-A796-111FBC47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 2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ที่มีความสัมพันธ์และลากเส้นตรงใส่ชื่อแสดงความสัมพันธ์</a:t>
            </a:r>
          </a:p>
          <a:p>
            <a:endParaRPr lang="th-TH" dirty="0"/>
          </a:p>
        </p:txBody>
      </p:sp>
      <p:grpSp>
        <p:nvGrpSpPr>
          <p:cNvPr id="4" name="Group 1032"/>
          <p:cNvGrpSpPr>
            <a:grpSpLocks/>
          </p:cNvGrpSpPr>
          <p:nvPr/>
        </p:nvGrpSpPr>
        <p:grpSpPr bwMode="auto">
          <a:xfrm>
            <a:off x="2595538" y="3500449"/>
            <a:ext cx="6705600" cy="708027"/>
            <a:chOff x="672" y="2553"/>
            <a:chExt cx="4224" cy="446"/>
          </a:xfrm>
        </p:grpSpPr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0717-61CF-4121-8D7C-C16EA569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ลูกศรเพื่อแสดงทิศทางของการอ่านความสัมพันธ์ให้ถูกต้อง</a:t>
            </a:r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24100" y="3571876"/>
            <a:ext cx="6705600" cy="708025"/>
            <a:chOff x="672" y="2553"/>
            <a:chExt cx="4224" cy="44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62CAF-4E88-4C5C-8F2C-D9A9324D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3.3 Generalization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Generalization Abstraction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 Abstraction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Inheritance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58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3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ที่อยู่ติดกับหัวลูกศรว่ามีความสัมพันธ์กับ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แรกด้วย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min-card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max-card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เป็นเท่าใด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90800" y="3905250"/>
            <a:ext cx="6705600" cy="855663"/>
            <a:chOff x="672" y="2460"/>
            <a:chExt cx="4224" cy="539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704" y="2460"/>
              <a:ext cx="4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0..n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06DB-5A4D-4779-8067-685ECF3A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4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พิจารณา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ที่อยู่ติดกับหัวลูกศรว่ามีความสัมพันธ์กับ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แรกด้วย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min-card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max-card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เป็นเท่าใด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จนกระทั่งได้ภาพที่สมบูรณ์</a:t>
            </a:r>
          </a:p>
          <a:p>
            <a:endParaRPr lang="th-TH" dirty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743200" y="3860009"/>
            <a:ext cx="6705600" cy="884238"/>
            <a:chOff x="672" y="2877"/>
            <a:chExt cx="4224" cy="557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72" y="3027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176" y="3027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92" y="3171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678" y="2988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742" y="2877"/>
              <a:ext cx="4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0..n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423" y="2877"/>
              <a:ext cx="42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1..1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878E-777F-466B-B0B7-0DFB2D5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การบ้าน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"การพัฒนาระบบเชิงวัตถุด้วย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ฉบับพื้นฐาน"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2548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80657" y="1825625"/>
            <a:ext cx="11543169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ในโลกแห่งความเป็นจริง วัตถุทุกชนิดจะแบ่งปันลักษณะหรือความเป็นอยู่ซึ่งกันและกัน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เราสามารถจัดกลุ่มของวัตถุ ที่มีคุณสมบัติหรือลักษณะใกล้เคียงกัน ให้อยู่ในคลาสเดียวกัน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การจำแนก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ของสัตว์...</a:t>
            </a: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35390" y="1825625"/>
            <a:ext cx="11118410" cy="4351338"/>
          </a:xfrm>
        </p:spPr>
        <p:txBody>
          <a:bodyPr>
            <a:normAutofit lnSpcReduction="10000"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Mammals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Dogs, cats, horses, duckbill platypuses, kangaroos, dolphins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whales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เป็นสัตว์เลี้ยงลูกด้วยนม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ตัวอ่อนดื่มนมเป็นอาหาร และมีขนตามร่างกาย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Birds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นกมีขน และเกิดจากไขที่มีเปลือกแข็ง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ขนบนปีกและหาง จะทับซ้อนกันอยู่ ซึ่งทำให้โต้ลม และทำให้นกบินและร่อนลงได้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 (ต่อ)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89711" y="1825625"/>
            <a:ext cx="11298725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Fish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Fish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เป็นสัตว์มีกระดูกสันหลัง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อาศัยในน้ำ มี เหงือก (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gills),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เกล็ด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(scales) 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ครีบ (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fins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Reptiles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(สัตว์เลื้อยคลาน)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Reptiles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ของสัตว์ที่มีเกล็ดบนผิวหนัง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เป็นสัตว์เลือดเย็นและเกิดบนบก</a:t>
            </a:r>
          </a:p>
          <a:p>
            <a:pPr lvl="1">
              <a:buClr>
                <a:srgbClr val="FF0000"/>
              </a:buClr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 (ต่อ)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2673" y="1825625"/>
            <a:ext cx="11353046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Amphibians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(สัตว์ครึ่งบกครึ่งน้ำ)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Amphibians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เกิดในน้ำ เมื่อแรกเกิดจะหายใจด้วยเหงือกคล้ายปลา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เมื่อโตขึ้นจะพัฒนาปอดขึ้นมาและอาศัยบนบกเป็นหลัก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Arthropods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Arthropods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ของสัตว์ที่มีมากกว่า 4 ขา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แมลงต่างๆ รวมถึงแมงมุมอยู่ในประเภทนี้</a:t>
            </a:r>
          </a:p>
          <a:p>
            <a:pPr lvl="1"/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08230" y="1825625"/>
            <a:ext cx="1170613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 (จากหลายๆ 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Objects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โดยละเลยหรือตัดคุณสมบัติพิเศษบางอย่างออกไป เพื่อทำให้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ดังกล่าวมีลักษณะเป็นสามัญ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หนึ่งที่มีอยู่แล้ว โดยพิจารณาหรือเพิ่มเติมคุณสมบัติใหม่ๆ 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(สามารถนำไปสร้างเป็น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ที่มีลักษณะพิเศษ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เพิ่มขึ้นกว่าเดิม เรียกว่า 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171C0C-D0D4-4BC7-8AD5-5688142E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1589</Words>
  <Application>Microsoft Office PowerPoint</Application>
  <PresentationFormat>แบบจอกว้าง</PresentationFormat>
  <Paragraphs>291</Paragraphs>
  <Slides>43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43</vt:i4>
      </vt:variant>
    </vt:vector>
  </HeadingPairs>
  <TitlesOfParts>
    <vt:vector size="51" baseType="lpstr">
      <vt:lpstr>Adobe Hebrew</vt:lpstr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หน่วยที่ 4</vt:lpstr>
      <vt:lpstr>เรื่องที่จะศึกษา</vt:lpstr>
      <vt:lpstr>3.3 Generalization Abstraction</vt:lpstr>
      <vt:lpstr>3.3 Generalization Abstraction</vt:lpstr>
      <vt:lpstr>Generalization และ Specialization</vt:lpstr>
      <vt:lpstr>ตัวอย่าง 7 คลาสของสัตว์</vt:lpstr>
      <vt:lpstr>ตัวอย่าง 7 คลาสของสัตว์ (ต่อ)</vt:lpstr>
      <vt:lpstr>ตัวอย่าง 7 คลาสของสัตว์ (ต่อ)</vt:lpstr>
      <vt:lpstr>Generalization และ Specialization</vt:lpstr>
      <vt:lpstr>ตัวอย่าง 8 รถยนต์และรถสปอร์ต</vt:lpstr>
      <vt:lpstr>ตัวอย่าง 9  ที่พักอาศัย</vt:lpstr>
      <vt:lpstr>กิจกรรม</vt:lpstr>
      <vt:lpstr>งานนำเสนอ PowerPoint</vt:lpstr>
      <vt:lpstr>Inheritance</vt:lpstr>
      <vt:lpstr>Subclass, Superclass และ Inheritance</vt:lpstr>
      <vt:lpstr>ข้อควรจำในการทำ Inheritance</vt:lpstr>
      <vt:lpstr>สัญลักษณ์แสดงการทำ Inheritance</vt:lpstr>
      <vt:lpstr>กฎเกณฑ์ของการทำ Inheritance</vt:lpstr>
      <vt:lpstr>กฎเกณฑ์ของการทำ Inheritance (2)</vt:lpstr>
      <vt:lpstr>กฎเกณฑ์ของการทำ Inheritance (3)</vt:lpstr>
      <vt:lpstr>ตัวอย่าง 10 Inside View ของ Class บัญชีออมทรัพย์  และ Class บัญชีกระแสรายวัน</vt:lpstr>
      <vt:lpstr>ตัวอย่าง 11 Inheritance ของพนักงาน - หัวหน้างาน</vt:lpstr>
      <vt:lpstr>Multiple Inheritance</vt:lpstr>
      <vt:lpstr>ตัวอย่าง 12 Multiple Inheritance ของเครื่องเล่น CD</vt:lpstr>
      <vt:lpstr>งานนำเสนอ PowerPoint</vt:lpstr>
      <vt:lpstr>Polymorphism</vt:lpstr>
      <vt:lpstr>ตัวอย่าง 13 ภาพจำลองแสดง Polymorphism</vt:lpstr>
      <vt:lpstr>Association Abstraction</vt:lpstr>
      <vt:lpstr>Association Abstraction</vt:lpstr>
      <vt:lpstr>ตัวอย่าง 14 ความสัมพันธ์ ในโลกของความเป็นจริง</vt:lpstr>
      <vt:lpstr>ตัวอย่าง 15 ความสัมพันธ์ ในโลกของความเป็นจริง</vt:lpstr>
      <vt:lpstr>ตัวอย่าง 16 ความสัมพันธ์ ในโลกของความเป็นจริง</vt:lpstr>
      <vt:lpstr>Cardinality ใน Association Abstraction</vt:lpstr>
      <vt:lpstr>ตัวอย่าง  17</vt:lpstr>
      <vt:lpstr>ตัวอย่าง 18</vt:lpstr>
      <vt:lpstr>ตัวอย่าง 19</vt:lpstr>
      <vt:lpstr>หลักการในการเขียน Diagram แสดง Association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การบ้าน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14</cp:revision>
  <dcterms:created xsi:type="dcterms:W3CDTF">2022-02-02T01:11:04Z</dcterms:created>
  <dcterms:modified xsi:type="dcterms:W3CDTF">2023-12-20T10:06:06Z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0x01010046AB80A3737EC242A6743D40C2A602F8</vt:lpwstr>
  </property>
</Properties>
</file>