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pitchFamily="34" charset="0"/>
      <p:regular r:id="rId22"/>
      <p:bold r:id="rId23"/>
    </p:embeddedFont>
    <p:embeddedFont>
      <p:font typeface="Poppins" pitchFamily="2" charset="77"/>
      <p:regular r:id="rId24"/>
      <p:bold r:id="rId25"/>
      <p:italic r:id="rId26"/>
      <p:boldItalic r:id="rId27"/>
    </p:embeddedFont>
    <p:embeddedFont>
      <p:font typeface="Poppins Bold" pitchFamily="2" charset="77"/>
      <p:regular r:id="rId28"/>
      <p:bold r:id="rId29"/>
    </p:embeddedFont>
    <p:embeddedFont>
      <p:font typeface="Poppins Semi-Bold" pitchFamily="2" charset="77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58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"In our Spring Boot application, we've applied the Dependency Inversion Principle to create a flexible and maintainable architecture. We use abstractions in the form of service interfaces, such as </a:t>
            </a:r>
            <a:r>
              <a:rPr lang="en-US" dirty="0" err="1"/>
              <a:t>UserService</a:t>
            </a:r>
            <a:r>
              <a:rPr lang="en-US" dirty="0"/>
              <a:t>, to define the contracts that our high-level components depend on.</a:t>
            </a:r>
          </a:p>
          <a:p>
            <a:r>
              <a:rPr lang="en-US" dirty="0"/>
              <a:t>For instance, our </a:t>
            </a:r>
            <a:r>
              <a:rPr lang="en-US" dirty="0" err="1"/>
              <a:t>UserController</a:t>
            </a:r>
            <a:r>
              <a:rPr lang="en-US" dirty="0"/>
              <a:t> relies on the </a:t>
            </a:r>
            <a:r>
              <a:rPr lang="en-US" dirty="0" err="1"/>
              <a:t>UserService</a:t>
            </a:r>
            <a:r>
              <a:rPr lang="en-US" dirty="0"/>
              <a:t> abstraction to perform user-related operations. We have a concrete implementation, </a:t>
            </a:r>
            <a:r>
              <a:rPr lang="en-US" dirty="0" err="1"/>
              <a:t>UserServiceImplementation</a:t>
            </a:r>
            <a:r>
              <a:rPr lang="en-US" dirty="0"/>
              <a:t>, that adheres to this interface. We specify which implementation of the </a:t>
            </a:r>
            <a:r>
              <a:rPr lang="en-US" dirty="0" err="1"/>
              <a:t>UserService</a:t>
            </a:r>
            <a:r>
              <a:rPr lang="en-US" dirty="0"/>
              <a:t> should be injected into our </a:t>
            </a:r>
            <a:r>
              <a:rPr lang="en-US" dirty="0" err="1"/>
              <a:t>UserController</a:t>
            </a:r>
            <a:r>
              <a:rPr lang="en-US" dirty="0"/>
              <a:t>.</a:t>
            </a:r>
          </a:p>
          <a:p>
            <a:r>
              <a:rPr lang="en-US" dirty="0"/>
              <a:t>This design decouples the </a:t>
            </a:r>
            <a:r>
              <a:rPr lang="en-US" dirty="0" err="1"/>
              <a:t>UserController</a:t>
            </a:r>
            <a:r>
              <a:rPr lang="en-US" dirty="0"/>
              <a:t> from the specific implementation, such as </a:t>
            </a:r>
            <a:r>
              <a:rPr lang="en-US" dirty="0" err="1"/>
              <a:t>UserServiceImplementation</a:t>
            </a:r>
            <a:r>
              <a:rPr lang="en-US" dirty="0"/>
              <a:t>, and allows us to change or extend the behavior of our application without modifying the </a:t>
            </a:r>
            <a:r>
              <a:rPr lang="en-US" dirty="0" err="1"/>
              <a:t>UserController</a:t>
            </a:r>
            <a:r>
              <a:rPr lang="en-US" dirty="0"/>
              <a:t>. By following the Dependency Inversion Principle and leveraging Spring Boot's dependency injection capabilities, we've achieved a highly flexible and loosely coupled architecture, making our application easier to maintain and extend."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F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28216" y="2699814"/>
            <a:ext cx="13758026" cy="315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19"/>
              </a:lnSpc>
            </a:pPr>
            <a:r>
              <a:rPr lang="en-US" sz="8799" spc="-149">
                <a:solidFill>
                  <a:srgbClr val="EEF2F5"/>
                </a:solidFill>
                <a:latin typeface="Poppins Bold"/>
              </a:rPr>
              <a:t>IS442 Project Presentation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91446" y="6636696"/>
            <a:ext cx="10411567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9"/>
              </a:lnSpc>
            </a:pPr>
            <a:r>
              <a:rPr lang="en-US" sz="1999">
                <a:solidFill>
                  <a:srgbClr val="EEF2F5"/>
                </a:solidFill>
                <a:latin typeface="Poppins Bold"/>
              </a:rPr>
              <a:t>G1T7</a:t>
            </a:r>
            <a:r>
              <a:rPr lang="en-US" sz="1999">
                <a:solidFill>
                  <a:srgbClr val="EEF2F5"/>
                </a:solidFill>
                <a:latin typeface="Poppins"/>
              </a:rPr>
              <a:t>: AHMAD MUSYAFFAQ, CHONG LEANN, MANIKANDAN ISHA, LOO JIE YI SHEENA, SEAH YOK SIM, TEOH JIN SHENG, YAN YIN KIT EUGENE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998267"/>
            <a:ext cx="9144000" cy="288733"/>
            <a:chOff x="0" y="0"/>
            <a:chExt cx="2408296" cy="7604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8296" cy="76045"/>
            </a:xfrm>
            <a:custGeom>
              <a:avLst/>
              <a:gdLst/>
              <a:ahLst/>
              <a:cxnLst/>
              <a:rect l="l" t="t" r="r" b="b"/>
              <a:pathLst>
                <a:path w="2408296" h="76045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F5C51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28216" y="6076367"/>
            <a:ext cx="5345757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EEF2F5"/>
                </a:solidFill>
                <a:latin typeface="Open Sans Bold"/>
              </a:rPr>
              <a:t>In collaboration with Goldman Sachs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405" y="1162578"/>
            <a:ext cx="6620884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2A3F4D"/>
                </a:solidFill>
                <a:latin typeface="Poppins Bold"/>
              </a:rPr>
              <a:t>Design Principles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266708"/>
            <a:ext cx="9144000" cy="7020292"/>
            <a:chOff x="0" y="0"/>
            <a:chExt cx="2167467" cy="16640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67467" cy="1664069"/>
            </a:xfrm>
            <a:custGeom>
              <a:avLst/>
              <a:gdLst/>
              <a:ahLst/>
              <a:cxnLst/>
              <a:rect l="l" t="t" r="r" b="b"/>
              <a:pathLst>
                <a:path w="2167467" h="1664069">
                  <a:moveTo>
                    <a:pt x="0" y="0"/>
                  </a:moveTo>
                  <a:lnTo>
                    <a:pt x="2167467" y="0"/>
                  </a:lnTo>
                  <a:lnTo>
                    <a:pt x="2167467" y="1664069"/>
                  </a:lnTo>
                  <a:lnTo>
                    <a:pt x="0" y="1664069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167467" cy="1702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54501" y="2298511"/>
            <a:ext cx="5814035" cy="44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9"/>
              </a:lnSpc>
            </a:pPr>
            <a:r>
              <a:rPr lang="en-US" sz="2299">
                <a:solidFill>
                  <a:srgbClr val="545454"/>
                </a:solidFill>
                <a:latin typeface="Poppins"/>
              </a:rPr>
              <a:t>Based on the </a:t>
            </a:r>
            <a:r>
              <a:rPr lang="en-US" sz="2299">
                <a:solidFill>
                  <a:srgbClr val="545454"/>
                </a:solidFill>
                <a:latin typeface="Poppins Bold"/>
              </a:rPr>
              <a:t>SOLID</a:t>
            </a:r>
            <a:r>
              <a:rPr lang="en-US" sz="2299">
                <a:solidFill>
                  <a:srgbClr val="545454"/>
                </a:solidFill>
                <a:latin typeface="Poppins"/>
              </a:rPr>
              <a:t> Principles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163050" y="3266708"/>
            <a:ext cx="9134475" cy="7020292"/>
            <a:chOff x="0" y="0"/>
            <a:chExt cx="2165209" cy="16640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65209" cy="1664069"/>
            </a:xfrm>
            <a:custGeom>
              <a:avLst/>
              <a:gdLst/>
              <a:ahLst/>
              <a:cxnLst/>
              <a:rect l="l" t="t" r="r" b="b"/>
              <a:pathLst>
                <a:path w="2165209" h="1664069">
                  <a:moveTo>
                    <a:pt x="0" y="0"/>
                  </a:moveTo>
                  <a:lnTo>
                    <a:pt x="2165209" y="0"/>
                  </a:lnTo>
                  <a:lnTo>
                    <a:pt x="2165209" y="1664069"/>
                  </a:lnTo>
                  <a:lnTo>
                    <a:pt x="0" y="1664069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165209" cy="1702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00628" y="3810903"/>
            <a:ext cx="3509493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EEF2F5"/>
                </a:solidFill>
                <a:latin typeface="Poppins Bold"/>
              </a:rPr>
              <a:t>Interface Segregation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7565" y="5080268"/>
            <a:ext cx="7376566" cy="216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Instead of having large interfaces, we created multiple interfaces that are individually catered to a certain functionality</a:t>
            </a:r>
          </a:p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For instance, </a:t>
            </a:r>
            <a:r>
              <a:rPr lang="en-US" sz="1800" u="sng">
                <a:solidFill>
                  <a:srgbClr val="EEF2F5"/>
                </a:solidFill>
                <a:latin typeface="Poppins"/>
              </a:rPr>
              <a:t>PortfolioService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focused on managing portfolios within the application and </a:t>
            </a:r>
            <a:r>
              <a:rPr lang="en-US" sz="1800" u="sng">
                <a:solidFill>
                  <a:srgbClr val="EEF2F5"/>
                </a:solidFill>
                <a:latin typeface="Poppins"/>
              </a:rPr>
              <a:t>PortfolioServiceImplementation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implements only </a:t>
            </a:r>
            <a:r>
              <a:rPr lang="en-US" sz="1800" u="sng">
                <a:solidFill>
                  <a:srgbClr val="EEF2F5"/>
                </a:solidFill>
                <a:latin typeface="Poppins"/>
              </a:rPr>
              <a:t>PortfolioService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methods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558950" y="3810903"/>
            <a:ext cx="3509493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EEF2F5"/>
                </a:solidFill>
                <a:latin typeface="Poppins Bold"/>
              </a:rPr>
              <a:t>Dependency Inversion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61209" y="5080268"/>
            <a:ext cx="7354227" cy="144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Use abstractions in the form of service interface to define the contracts that our high-level components depend on</a:t>
            </a:r>
          </a:p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For instance, our </a:t>
            </a:r>
            <a:r>
              <a:rPr lang="en-US" sz="1800" u="sng">
                <a:solidFill>
                  <a:srgbClr val="EEF2F5"/>
                </a:solidFill>
                <a:latin typeface="Poppins"/>
              </a:rPr>
              <a:t>UserController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relies on the </a:t>
            </a:r>
            <a:r>
              <a:rPr lang="en-US" sz="1800" u="sng">
                <a:solidFill>
                  <a:srgbClr val="EEF2F5"/>
                </a:solidFill>
                <a:latin typeface="Poppins"/>
              </a:rPr>
              <a:t>UserService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abstraction to perform user-related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6910"/>
            <a:ext cx="18288000" cy="3073179"/>
            <a:chOff x="0" y="0"/>
            <a:chExt cx="4816593" cy="8093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09397"/>
            </a:xfrm>
            <a:custGeom>
              <a:avLst/>
              <a:gdLst/>
              <a:ahLst/>
              <a:cxnLst/>
              <a:rect l="l" t="t" r="r" b="b"/>
              <a:pathLst>
                <a:path w="4816592" h="809397">
                  <a:moveTo>
                    <a:pt x="0" y="0"/>
                  </a:moveTo>
                  <a:lnTo>
                    <a:pt x="4816592" y="0"/>
                  </a:lnTo>
                  <a:lnTo>
                    <a:pt x="4816592" y="809397"/>
                  </a:lnTo>
                  <a:lnTo>
                    <a:pt x="0" y="809397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8474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44727" y="4681891"/>
            <a:ext cx="466811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EEF2F5"/>
                </a:solidFill>
                <a:latin typeface="Poppins Bold"/>
              </a:rPr>
              <a:t>Thank you!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6680090"/>
            <a:ext cx="6212838" cy="756324"/>
            <a:chOff x="0" y="0"/>
            <a:chExt cx="1636303" cy="1991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03" cy="199196"/>
            </a:xfrm>
            <a:custGeom>
              <a:avLst/>
              <a:gdLst/>
              <a:ahLst/>
              <a:cxnLst/>
              <a:rect l="l" t="t" r="r" b="b"/>
              <a:pathLst>
                <a:path w="1636303" h="199196">
                  <a:moveTo>
                    <a:pt x="0" y="0"/>
                  </a:moveTo>
                  <a:lnTo>
                    <a:pt x="1636303" y="0"/>
                  </a:lnTo>
                  <a:lnTo>
                    <a:pt x="1636303" y="199196"/>
                  </a:lnTo>
                  <a:lnTo>
                    <a:pt x="0" y="199196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636303" cy="237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1028700" y="6088683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04543" y="7689599"/>
            <a:ext cx="13283457" cy="2597401"/>
            <a:chOff x="0" y="0"/>
            <a:chExt cx="3193628" cy="6244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3628" cy="624471"/>
            </a:xfrm>
            <a:custGeom>
              <a:avLst/>
              <a:gdLst/>
              <a:ahLst/>
              <a:cxnLst/>
              <a:rect l="l" t="t" r="r" b="b"/>
              <a:pathLst>
                <a:path w="3193628" h="624471">
                  <a:moveTo>
                    <a:pt x="0" y="0"/>
                  </a:moveTo>
                  <a:lnTo>
                    <a:pt x="3193628" y="0"/>
                  </a:lnTo>
                  <a:lnTo>
                    <a:pt x="3193628" y="624471"/>
                  </a:lnTo>
                  <a:lnTo>
                    <a:pt x="0" y="624471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93628" cy="662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97396" y="5143500"/>
            <a:ext cx="12190604" cy="2597401"/>
            <a:chOff x="0" y="0"/>
            <a:chExt cx="2930882" cy="6244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0882" cy="624471"/>
            </a:xfrm>
            <a:custGeom>
              <a:avLst/>
              <a:gdLst/>
              <a:ahLst/>
              <a:cxnLst/>
              <a:rect l="l" t="t" r="r" b="b"/>
              <a:pathLst>
                <a:path w="2930882" h="624471">
                  <a:moveTo>
                    <a:pt x="0" y="0"/>
                  </a:moveTo>
                  <a:lnTo>
                    <a:pt x="2930882" y="0"/>
                  </a:lnTo>
                  <a:lnTo>
                    <a:pt x="2930882" y="624471"/>
                  </a:lnTo>
                  <a:lnTo>
                    <a:pt x="0" y="624471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930882" cy="662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91765" y="2578619"/>
            <a:ext cx="11196235" cy="2597401"/>
            <a:chOff x="0" y="0"/>
            <a:chExt cx="2691815" cy="6244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91815" cy="624471"/>
            </a:xfrm>
            <a:custGeom>
              <a:avLst/>
              <a:gdLst/>
              <a:ahLst/>
              <a:cxnLst/>
              <a:rect l="l" t="t" r="r" b="b"/>
              <a:pathLst>
                <a:path w="2691815" h="624471">
                  <a:moveTo>
                    <a:pt x="0" y="0"/>
                  </a:moveTo>
                  <a:lnTo>
                    <a:pt x="2691815" y="0"/>
                  </a:lnTo>
                  <a:lnTo>
                    <a:pt x="2691815" y="624471"/>
                  </a:lnTo>
                  <a:lnTo>
                    <a:pt x="0" y="624471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691815" cy="662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214483" y="2302"/>
            <a:ext cx="10073517" cy="2597401"/>
            <a:chOff x="0" y="0"/>
            <a:chExt cx="2421889" cy="6244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21889" cy="624471"/>
            </a:xfrm>
            <a:custGeom>
              <a:avLst/>
              <a:gdLst/>
              <a:ahLst/>
              <a:cxnLst/>
              <a:rect l="l" t="t" r="r" b="b"/>
              <a:pathLst>
                <a:path w="2421889" h="624471">
                  <a:moveTo>
                    <a:pt x="0" y="0"/>
                  </a:moveTo>
                  <a:lnTo>
                    <a:pt x="2421889" y="0"/>
                  </a:lnTo>
                  <a:lnTo>
                    <a:pt x="2421889" y="624471"/>
                  </a:lnTo>
                  <a:lnTo>
                    <a:pt x="0" y="624471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421889" cy="662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643381" y="728235"/>
            <a:ext cx="1145534" cy="1145534"/>
          </a:xfrm>
          <a:custGeom>
            <a:avLst/>
            <a:gdLst/>
            <a:ahLst/>
            <a:cxnLst/>
            <a:rect l="l" t="t" r="r" b="b"/>
            <a:pathLst>
              <a:path w="1145534" h="1145534">
                <a:moveTo>
                  <a:pt x="0" y="0"/>
                </a:moveTo>
                <a:lnTo>
                  <a:pt x="1145534" y="0"/>
                </a:lnTo>
                <a:lnTo>
                  <a:pt x="1145534" y="1145534"/>
                </a:lnTo>
                <a:lnTo>
                  <a:pt x="0" y="1145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9643381" y="3045466"/>
            <a:ext cx="1145534" cy="1145534"/>
          </a:xfrm>
          <a:custGeom>
            <a:avLst/>
            <a:gdLst/>
            <a:ahLst/>
            <a:cxnLst/>
            <a:rect l="l" t="t" r="r" b="b"/>
            <a:pathLst>
              <a:path w="1145534" h="1145534">
                <a:moveTo>
                  <a:pt x="0" y="0"/>
                </a:moveTo>
                <a:lnTo>
                  <a:pt x="1145534" y="0"/>
                </a:lnTo>
                <a:lnTo>
                  <a:pt x="1145534" y="1145534"/>
                </a:lnTo>
                <a:lnTo>
                  <a:pt x="0" y="1145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9643381" y="8445751"/>
            <a:ext cx="1145534" cy="1145534"/>
          </a:xfrm>
          <a:custGeom>
            <a:avLst/>
            <a:gdLst/>
            <a:ahLst/>
            <a:cxnLst/>
            <a:rect l="l" t="t" r="r" b="b"/>
            <a:pathLst>
              <a:path w="1145534" h="1145534">
                <a:moveTo>
                  <a:pt x="0" y="0"/>
                </a:moveTo>
                <a:lnTo>
                  <a:pt x="1145534" y="0"/>
                </a:lnTo>
                <a:lnTo>
                  <a:pt x="1145534" y="1145534"/>
                </a:lnTo>
                <a:lnTo>
                  <a:pt x="0" y="1145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9643381" y="5869434"/>
            <a:ext cx="1145534" cy="1145534"/>
          </a:xfrm>
          <a:custGeom>
            <a:avLst/>
            <a:gdLst/>
            <a:ahLst/>
            <a:cxnLst/>
            <a:rect l="l" t="t" r="r" b="b"/>
            <a:pathLst>
              <a:path w="1145534" h="1145534">
                <a:moveTo>
                  <a:pt x="0" y="0"/>
                </a:moveTo>
                <a:lnTo>
                  <a:pt x="1145534" y="0"/>
                </a:lnTo>
                <a:lnTo>
                  <a:pt x="1145534" y="1145533"/>
                </a:lnTo>
                <a:lnTo>
                  <a:pt x="0" y="11455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1125443" y="816376"/>
            <a:ext cx="5969920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EEF2F5"/>
                </a:solidFill>
                <a:latin typeface="Poppins Bold"/>
              </a:rPr>
              <a:t>Demostration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125443" y="3240091"/>
            <a:ext cx="5969920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EEF2F5"/>
                </a:solidFill>
                <a:latin typeface="Poppins Bold"/>
              </a:rPr>
              <a:t>System Architecture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125443" y="6054667"/>
            <a:ext cx="5969920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EEF2F5"/>
                </a:solidFill>
                <a:latin typeface="Poppins Bold"/>
              </a:rPr>
              <a:t>Open Source Libraries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876743"/>
            <a:ext cx="464398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A3F4D"/>
                </a:solidFill>
                <a:latin typeface="Poppins Bold"/>
              </a:rPr>
              <a:t>Agenda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125443" y="8640375"/>
            <a:ext cx="5969920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EEF2F5"/>
                </a:solidFill>
                <a:latin typeface="Poppins Bold"/>
              </a:rPr>
              <a:t>Design Principles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0" y="9998267"/>
            <a:ext cx="9144000" cy="288733"/>
            <a:chOff x="0" y="0"/>
            <a:chExt cx="2408296" cy="7604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08296" cy="76045"/>
            </a:xfrm>
            <a:custGeom>
              <a:avLst/>
              <a:gdLst/>
              <a:ahLst/>
              <a:cxnLst/>
              <a:rect l="l" t="t" r="r" b="b"/>
              <a:pathLst>
                <a:path w="2408296" h="76045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F5C51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AutoShape 26"/>
          <p:cNvSpPr/>
          <p:nvPr/>
        </p:nvSpPr>
        <p:spPr>
          <a:xfrm>
            <a:off x="8214483" y="2569094"/>
            <a:ext cx="10073517" cy="9525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7021837" y="5138738"/>
            <a:ext cx="11266172" cy="4762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 flipV="1">
            <a:off x="6088684" y="7689599"/>
            <a:ext cx="12199316" cy="9525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F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1974906" y="1974906"/>
            <a:ext cx="4238545" cy="288733"/>
            <a:chOff x="0" y="0"/>
            <a:chExt cx="1116325" cy="7604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16324" cy="76045"/>
            </a:xfrm>
            <a:custGeom>
              <a:avLst/>
              <a:gdLst/>
              <a:ahLst/>
              <a:cxnLst/>
              <a:rect l="l" t="t" r="r" b="b"/>
              <a:pathLst>
                <a:path w="1116324" h="76045">
                  <a:moveTo>
                    <a:pt x="0" y="0"/>
                  </a:moveTo>
                  <a:lnTo>
                    <a:pt x="1116324" y="0"/>
                  </a:lnTo>
                  <a:lnTo>
                    <a:pt x="1116324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16325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045429" y="2709822"/>
            <a:ext cx="10197141" cy="8187195"/>
            <a:chOff x="0" y="0"/>
            <a:chExt cx="7467600" cy="59956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t="-9300" b="-930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79808" y="1157247"/>
            <a:ext cx="5708144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9"/>
              </a:lnSpc>
            </a:pPr>
            <a:r>
              <a:rPr lang="en-US" sz="5999">
                <a:solidFill>
                  <a:srgbClr val="EEF2F5"/>
                </a:solidFill>
                <a:latin typeface="Poppins Bold"/>
              </a:rPr>
              <a:t>Demostration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F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1974906" y="1974906"/>
            <a:ext cx="4238545" cy="288733"/>
            <a:chOff x="0" y="0"/>
            <a:chExt cx="1116325" cy="7604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16324" cy="76045"/>
            </a:xfrm>
            <a:custGeom>
              <a:avLst/>
              <a:gdLst/>
              <a:ahLst/>
              <a:cxnLst/>
              <a:rect l="l" t="t" r="r" b="b"/>
              <a:pathLst>
                <a:path w="1116324" h="76045">
                  <a:moveTo>
                    <a:pt x="0" y="0"/>
                  </a:moveTo>
                  <a:lnTo>
                    <a:pt x="1116324" y="0"/>
                  </a:lnTo>
                  <a:lnTo>
                    <a:pt x="1116324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16325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890576" y="2119272"/>
            <a:ext cx="8112749" cy="6513654"/>
            <a:chOff x="0" y="0"/>
            <a:chExt cx="7467600" cy="59956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t="-9300" b="-930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79808" y="1684794"/>
            <a:ext cx="5708144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9"/>
              </a:lnSpc>
            </a:pPr>
            <a:r>
              <a:rPr lang="en-US" sz="5999">
                <a:solidFill>
                  <a:srgbClr val="EEF2F5"/>
                </a:solidFill>
                <a:latin typeface="Poppins Bold"/>
              </a:rPr>
              <a:t>System Architecture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6849" y="3778111"/>
            <a:ext cx="6726857" cy="4766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>
                <a:solidFill>
                  <a:srgbClr val="EEF2F5"/>
                </a:solidFill>
                <a:latin typeface="Poppins Bold"/>
              </a:rPr>
              <a:t>Monolithic</a:t>
            </a:r>
          </a:p>
          <a:p>
            <a:pPr marL="410209" lvl="1" indent="-205105">
              <a:lnSpc>
                <a:spcPts val="3039"/>
              </a:lnSpc>
              <a:buFont typeface="Arial"/>
              <a:buChar char="•"/>
            </a:pPr>
            <a:r>
              <a:rPr lang="en-US" sz="1899">
                <a:solidFill>
                  <a:srgbClr val="EEF2F5"/>
                </a:solidFill>
                <a:latin typeface="Poppins"/>
              </a:rPr>
              <a:t>All the components of our application are in a single codebase and run as a single unit</a:t>
            </a:r>
          </a:p>
          <a:p>
            <a:pPr>
              <a:lnSpc>
                <a:spcPts val="3039"/>
              </a:lnSpc>
            </a:pPr>
            <a:endParaRPr lang="en-US" sz="1899">
              <a:solidFill>
                <a:srgbClr val="EEF2F5"/>
              </a:solidFill>
              <a:latin typeface="Poppins"/>
            </a:endParaRPr>
          </a:p>
          <a:p>
            <a:pPr>
              <a:lnSpc>
                <a:spcPts val="3039"/>
              </a:lnSpc>
            </a:pPr>
            <a:r>
              <a:rPr lang="en-US" sz="1899" u="sng">
                <a:solidFill>
                  <a:srgbClr val="EEF2F5"/>
                </a:solidFill>
                <a:latin typeface="Poppins Bold"/>
              </a:rPr>
              <a:t>Rationale:</a:t>
            </a:r>
          </a:p>
          <a:p>
            <a:pPr marL="410209" lvl="1" indent="-205105">
              <a:lnSpc>
                <a:spcPts val="3039"/>
              </a:lnSpc>
              <a:buFont typeface="Arial"/>
              <a:buChar char="•"/>
            </a:pPr>
            <a:r>
              <a:rPr lang="en-US" sz="1899">
                <a:solidFill>
                  <a:srgbClr val="EEF2F5"/>
                </a:solidFill>
                <a:latin typeface="Poppins"/>
              </a:rPr>
              <a:t>Simplicity</a:t>
            </a:r>
          </a:p>
          <a:p>
            <a:pPr marL="820419" lvl="2" indent="-273473">
              <a:lnSpc>
                <a:spcPts val="3039"/>
              </a:lnSpc>
              <a:buFont typeface="Arial"/>
              <a:buChar char="⚬"/>
            </a:pPr>
            <a:r>
              <a:rPr lang="en-US" sz="1899">
                <a:solidFill>
                  <a:srgbClr val="EEF2F5"/>
                </a:solidFill>
                <a:latin typeface="Poppins"/>
              </a:rPr>
              <a:t>Less complexity in coordination between different parts of the application</a:t>
            </a:r>
          </a:p>
          <a:p>
            <a:pPr marL="820419" lvl="2" indent="-273473">
              <a:lnSpc>
                <a:spcPts val="3039"/>
              </a:lnSpc>
              <a:buFont typeface="Arial"/>
              <a:buChar char="⚬"/>
            </a:pPr>
            <a:r>
              <a:rPr lang="en-US" sz="1899">
                <a:solidFill>
                  <a:srgbClr val="EEF2F5"/>
                </a:solidFill>
                <a:latin typeface="Poppins"/>
              </a:rPr>
              <a:t>Faster development cycles </a:t>
            </a:r>
          </a:p>
          <a:p>
            <a:pPr marL="410209" lvl="1" indent="-205105">
              <a:lnSpc>
                <a:spcPts val="3039"/>
              </a:lnSpc>
              <a:buFont typeface="Arial"/>
              <a:buChar char="•"/>
            </a:pPr>
            <a:r>
              <a:rPr lang="en-US" sz="1899">
                <a:solidFill>
                  <a:srgbClr val="EEF2F5"/>
                </a:solidFill>
                <a:latin typeface="Poppins"/>
              </a:rPr>
              <a:t>Performance</a:t>
            </a:r>
          </a:p>
          <a:p>
            <a:pPr marL="820419" lvl="2" indent="-273473">
              <a:lnSpc>
                <a:spcPts val="3039"/>
              </a:lnSpc>
              <a:buFont typeface="Arial"/>
              <a:buChar char="⚬"/>
            </a:pPr>
            <a:r>
              <a:rPr lang="en-US" sz="1899">
                <a:solidFill>
                  <a:srgbClr val="EEF2F5"/>
                </a:solidFill>
                <a:latin typeface="Poppins"/>
              </a:rPr>
              <a:t>Minimal overhead from network communication and inter-process communication.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862268"/>
            <a:chOff x="0" y="0"/>
            <a:chExt cx="4334933" cy="6784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34933" cy="678464"/>
            </a:xfrm>
            <a:custGeom>
              <a:avLst/>
              <a:gdLst/>
              <a:ahLst/>
              <a:cxnLst/>
              <a:rect l="l" t="t" r="r" b="b"/>
              <a:pathLst>
                <a:path w="4334933" h="678464">
                  <a:moveTo>
                    <a:pt x="0" y="0"/>
                  </a:moveTo>
                  <a:lnTo>
                    <a:pt x="4334933" y="0"/>
                  </a:lnTo>
                  <a:lnTo>
                    <a:pt x="4334933" y="678464"/>
                  </a:lnTo>
                  <a:lnTo>
                    <a:pt x="0" y="678464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34933" cy="716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7976117" y="4309941"/>
            <a:ext cx="2373866" cy="571373"/>
            <a:chOff x="0" y="0"/>
            <a:chExt cx="625216" cy="15048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25216" cy="150485"/>
            </a:xfrm>
            <a:custGeom>
              <a:avLst/>
              <a:gdLst/>
              <a:ahLst/>
              <a:cxnLst/>
              <a:rect l="l" t="t" r="r" b="b"/>
              <a:pathLst>
                <a:path w="625216" h="150485">
                  <a:moveTo>
                    <a:pt x="0" y="0"/>
                  </a:moveTo>
                  <a:lnTo>
                    <a:pt x="625216" y="0"/>
                  </a:lnTo>
                  <a:lnTo>
                    <a:pt x="625216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25216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Log in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25098" y="1191669"/>
            <a:ext cx="16037804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EEF2F5"/>
                </a:solidFill>
                <a:latin typeface="Poppins Bold"/>
              </a:rPr>
              <a:t>Navigation Diagram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976117" y="3209498"/>
            <a:ext cx="2373866" cy="571373"/>
            <a:chOff x="0" y="0"/>
            <a:chExt cx="625216" cy="15048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5216" cy="150485"/>
            </a:xfrm>
            <a:custGeom>
              <a:avLst/>
              <a:gdLst/>
              <a:ahLst/>
              <a:cxnLst/>
              <a:rect l="l" t="t" r="r" b="b"/>
              <a:pathLst>
                <a:path w="625216" h="150485">
                  <a:moveTo>
                    <a:pt x="0" y="0"/>
                  </a:moveTo>
                  <a:lnTo>
                    <a:pt x="625216" y="0"/>
                  </a:lnTo>
                  <a:lnTo>
                    <a:pt x="625216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625216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Sign up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9163050" y="3780871"/>
            <a:ext cx="0" cy="529070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12393005" y="4309941"/>
            <a:ext cx="2373866" cy="571373"/>
            <a:chOff x="0" y="0"/>
            <a:chExt cx="625216" cy="15048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25216" cy="150485"/>
            </a:xfrm>
            <a:custGeom>
              <a:avLst/>
              <a:gdLst/>
              <a:ahLst/>
              <a:cxnLst/>
              <a:rect l="l" t="t" r="r" b="b"/>
              <a:pathLst>
                <a:path w="625216" h="150485">
                  <a:moveTo>
                    <a:pt x="0" y="0"/>
                  </a:moveTo>
                  <a:lnTo>
                    <a:pt x="625216" y="0"/>
                  </a:lnTo>
                  <a:lnTo>
                    <a:pt x="625216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625216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Forget Password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>
            <a:off x="10349983" y="4595628"/>
            <a:ext cx="2043022" cy="0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5459724" y="5633790"/>
            <a:ext cx="2919389" cy="571373"/>
            <a:chOff x="0" y="0"/>
            <a:chExt cx="768893" cy="15048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Portfolio Home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 flipH="1">
            <a:off x="6919419" y="4881315"/>
            <a:ext cx="2243631" cy="752475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>
            <a:off x="5459724" y="6728272"/>
            <a:ext cx="2919389" cy="571373"/>
            <a:chOff x="0" y="0"/>
            <a:chExt cx="768893" cy="15048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Create Portfolio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>
            <a:off x="6919419" y="6205163"/>
            <a:ext cx="0" cy="523110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>
            <a:off x="5459724" y="7852096"/>
            <a:ext cx="2919389" cy="571373"/>
            <a:chOff x="0" y="0"/>
            <a:chExt cx="768893" cy="15048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View Portfolio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609901" y="9261710"/>
            <a:ext cx="2919389" cy="571373"/>
            <a:chOff x="0" y="0"/>
            <a:chExt cx="768893" cy="15048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Edit Portfolio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246719" y="9261710"/>
            <a:ext cx="2919389" cy="571373"/>
            <a:chOff x="0" y="0"/>
            <a:chExt cx="768893" cy="15048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Delete Portfolio</a:t>
              </a:r>
            </a:p>
          </p:txBody>
        </p:sp>
      </p:grpSp>
      <p:sp>
        <p:nvSpPr>
          <p:cNvPr id="35" name="AutoShape 35"/>
          <p:cNvSpPr/>
          <p:nvPr/>
        </p:nvSpPr>
        <p:spPr>
          <a:xfrm>
            <a:off x="6919419" y="7299646"/>
            <a:ext cx="0" cy="552450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6919419" y="8423469"/>
            <a:ext cx="1786994" cy="838242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 flipH="1">
            <a:off x="5069595" y="8423469"/>
            <a:ext cx="1849824" cy="838242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8" name="Group 38"/>
          <p:cNvGrpSpPr/>
          <p:nvPr/>
        </p:nvGrpSpPr>
        <p:grpSpPr>
          <a:xfrm>
            <a:off x="1003058" y="5633790"/>
            <a:ext cx="2919389" cy="571373"/>
            <a:chOff x="0" y="0"/>
            <a:chExt cx="768893" cy="15048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Account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003058" y="6728272"/>
            <a:ext cx="2919389" cy="571373"/>
            <a:chOff x="0" y="0"/>
            <a:chExt cx="768893" cy="15048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Edit Password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>
            <a:off x="2462753" y="6205163"/>
            <a:ext cx="0" cy="523110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5" name="Group 45"/>
          <p:cNvGrpSpPr/>
          <p:nvPr/>
        </p:nvGrpSpPr>
        <p:grpSpPr>
          <a:xfrm>
            <a:off x="9912639" y="5652785"/>
            <a:ext cx="2919389" cy="571373"/>
            <a:chOff x="0" y="0"/>
            <a:chExt cx="768893" cy="15048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768893" cy="150485"/>
            </a:xfrm>
            <a:custGeom>
              <a:avLst/>
              <a:gdLst/>
              <a:ahLst/>
              <a:cxnLst/>
              <a:rect l="l" t="t" r="r" b="b"/>
              <a:pathLst>
                <a:path w="768893" h="150485">
                  <a:moveTo>
                    <a:pt x="0" y="0"/>
                  </a:moveTo>
                  <a:lnTo>
                    <a:pt x="768893" y="0"/>
                  </a:lnTo>
                  <a:lnTo>
                    <a:pt x="768893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66675"/>
              <a:ext cx="768893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</a:rPr>
                <a:t>Log out</a:t>
              </a:r>
            </a:p>
          </p:txBody>
        </p:sp>
      </p:grpSp>
      <p:sp>
        <p:nvSpPr>
          <p:cNvPr id="48" name="AutoShape 48"/>
          <p:cNvSpPr/>
          <p:nvPr/>
        </p:nvSpPr>
        <p:spPr>
          <a:xfrm flipH="1">
            <a:off x="2462753" y="4881315"/>
            <a:ext cx="6700297" cy="752475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AutoShape 49"/>
          <p:cNvSpPr/>
          <p:nvPr/>
        </p:nvSpPr>
        <p:spPr>
          <a:xfrm>
            <a:off x="9163050" y="4881315"/>
            <a:ext cx="2209283" cy="771471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0" name="Group 50"/>
          <p:cNvGrpSpPr/>
          <p:nvPr/>
        </p:nvGrpSpPr>
        <p:grpSpPr>
          <a:xfrm>
            <a:off x="14365553" y="5557590"/>
            <a:ext cx="2919389" cy="647573"/>
            <a:chOff x="0" y="0"/>
            <a:chExt cx="768893" cy="170554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768893" cy="170554"/>
            </a:xfrm>
            <a:custGeom>
              <a:avLst/>
              <a:gdLst/>
              <a:ahLst/>
              <a:cxnLst/>
              <a:rect l="l" t="t" r="r" b="b"/>
              <a:pathLst>
                <a:path w="768893" h="170554">
                  <a:moveTo>
                    <a:pt x="0" y="0"/>
                  </a:moveTo>
                  <a:lnTo>
                    <a:pt x="768893" y="0"/>
                  </a:lnTo>
                  <a:lnTo>
                    <a:pt x="768893" y="170554"/>
                  </a:lnTo>
                  <a:lnTo>
                    <a:pt x="0" y="1705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>
                  <a:alpha val="8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66675"/>
              <a:ext cx="768893" cy="237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2A3F4D">
                      <a:alpha val="80000"/>
                    </a:srgbClr>
                  </a:solidFill>
                  <a:latin typeface="Poppins"/>
                </a:rPr>
                <a:t>Audit Logs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>
            <a:off x="9163050" y="4881315"/>
            <a:ext cx="6662197" cy="676275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4" name="Group 54"/>
          <p:cNvGrpSpPr/>
          <p:nvPr/>
        </p:nvGrpSpPr>
        <p:grpSpPr>
          <a:xfrm>
            <a:off x="14367342" y="6167063"/>
            <a:ext cx="2919389" cy="449961"/>
            <a:chOff x="0" y="0"/>
            <a:chExt cx="768893" cy="118508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768893" cy="118508"/>
            </a:xfrm>
            <a:custGeom>
              <a:avLst/>
              <a:gdLst/>
              <a:ahLst/>
              <a:cxnLst/>
              <a:rect l="l" t="t" r="r" b="b"/>
              <a:pathLst>
                <a:path w="768893" h="118508">
                  <a:moveTo>
                    <a:pt x="0" y="0"/>
                  </a:moveTo>
                  <a:lnTo>
                    <a:pt x="768893" y="0"/>
                  </a:lnTo>
                  <a:lnTo>
                    <a:pt x="768893" y="118508"/>
                  </a:lnTo>
                  <a:lnTo>
                    <a:pt x="0" y="1185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47625"/>
              <a:ext cx="768893" cy="166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3F4D">
                      <a:alpha val="80000"/>
                    </a:srgbClr>
                  </a:solidFill>
                  <a:latin typeface="Poppins"/>
                </a:rPr>
                <a:t>*for admin user only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862268"/>
            <a:chOff x="0" y="0"/>
            <a:chExt cx="4334933" cy="6784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34933" cy="678464"/>
            </a:xfrm>
            <a:custGeom>
              <a:avLst/>
              <a:gdLst/>
              <a:ahLst/>
              <a:cxnLst/>
              <a:rect l="l" t="t" r="r" b="b"/>
              <a:pathLst>
                <a:path w="4334933" h="678464">
                  <a:moveTo>
                    <a:pt x="0" y="0"/>
                  </a:moveTo>
                  <a:lnTo>
                    <a:pt x="4334933" y="0"/>
                  </a:lnTo>
                  <a:lnTo>
                    <a:pt x="4334933" y="678464"/>
                  </a:lnTo>
                  <a:lnTo>
                    <a:pt x="0" y="678464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34933" cy="716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3873588" y="3315809"/>
            <a:ext cx="10585256" cy="4731007"/>
            <a:chOff x="0" y="0"/>
            <a:chExt cx="2690572" cy="12025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90572" cy="1202532"/>
            </a:xfrm>
            <a:custGeom>
              <a:avLst/>
              <a:gdLst/>
              <a:ahLst/>
              <a:cxnLst/>
              <a:rect l="l" t="t" r="r" b="b"/>
              <a:pathLst>
                <a:path w="2690572" h="1202532">
                  <a:moveTo>
                    <a:pt x="0" y="0"/>
                  </a:moveTo>
                  <a:lnTo>
                    <a:pt x="2690572" y="0"/>
                  </a:lnTo>
                  <a:lnTo>
                    <a:pt x="2690572" y="1202532"/>
                  </a:lnTo>
                  <a:lnTo>
                    <a:pt x="0" y="1202532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2690572" cy="1278732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>
                      <a:alpha val="60000"/>
                    </a:srgbClr>
                  </a:solidFill>
                  <a:latin typeface="Poppins Bold"/>
                </a:rPr>
                <a:t>Application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20335" y="5268238"/>
            <a:ext cx="2373866" cy="824879"/>
            <a:chOff x="0" y="0"/>
            <a:chExt cx="625216" cy="21725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5216" cy="217252"/>
            </a:xfrm>
            <a:custGeom>
              <a:avLst/>
              <a:gdLst/>
              <a:ahLst/>
              <a:cxnLst/>
              <a:rect l="l" t="t" r="r" b="b"/>
              <a:pathLst>
                <a:path w="625216" h="217252">
                  <a:moveTo>
                    <a:pt x="0" y="0"/>
                  </a:moveTo>
                  <a:lnTo>
                    <a:pt x="625216" y="0"/>
                  </a:lnTo>
                  <a:lnTo>
                    <a:pt x="625216" y="217252"/>
                  </a:lnTo>
                  <a:lnTo>
                    <a:pt x="0" y="217252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25216" cy="2839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 Bold"/>
                </a:rPr>
                <a:t>Frontend UI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372205" y="4038038"/>
            <a:ext cx="3060794" cy="3631120"/>
            <a:chOff x="0" y="-66675"/>
            <a:chExt cx="777996" cy="922962"/>
          </a:xfrm>
        </p:grpSpPr>
        <p:sp>
          <p:nvSpPr>
            <p:cNvPr id="13" name="Freeform 13"/>
            <p:cNvSpPr/>
            <p:nvPr/>
          </p:nvSpPr>
          <p:spPr>
            <a:xfrm>
              <a:off x="0" y="-57775"/>
              <a:ext cx="777996" cy="856287"/>
            </a:xfrm>
            <a:custGeom>
              <a:avLst/>
              <a:gdLst/>
              <a:ahLst/>
              <a:cxnLst/>
              <a:rect l="l" t="t" r="r" b="b"/>
              <a:pathLst>
                <a:path w="777996" h="856287">
                  <a:moveTo>
                    <a:pt x="0" y="0"/>
                  </a:moveTo>
                  <a:lnTo>
                    <a:pt x="777996" y="0"/>
                  </a:lnTo>
                  <a:lnTo>
                    <a:pt x="777996" y="856287"/>
                  </a:lnTo>
                  <a:lnTo>
                    <a:pt x="0" y="856287"/>
                  </a:lnTo>
                  <a:close/>
                </a:path>
              </a:pathLst>
            </a:custGeom>
            <a:solidFill>
              <a:srgbClr val="E9E9E9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777996" cy="922962"/>
            </a:xfrm>
            <a:prstGeom prst="rect">
              <a:avLst/>
            </a:prstGeom>
          </p:spPr>
          <p:txBody>
            <a:bodyPr lIns="114300" tIns="114300" rIns="114300" bIns="114300" rtlCol="0" anchor="t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2A3F4D">
                      <a:alpha val="60000"/>
                    </a:srgbClr>
                  </a:solidFill>
                  <a:latin typeface="Poppins Semi-Bold"/>
                </a:rPr>
                <a:t>User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756435" y="5209194"/>
            <a:ext cx="2292335" cy="548261"/>
            <a:chOff x="0" y="-28575"/>
            <a:chExt cx="582668" cy="13935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Controller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56435" y="5944976"/>
            <a:ext cx="2292335" cy="435841"/>
            <a:chOff x="0" y="0"/>
            <a:chExt cx="582668" cy="11078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Service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756435" y="6568338"/>
            <a:ext cx="2292335" cy="435841"/>
            <a:chOff x="0" y="0"/>
            <a:chExt cx="582668" cy="11078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Repository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641138" y="4038038"/>
            <a:ext cx="3060794" cy="3631120"/>
            <a:chOff x="0" y="-66675"/>
            <a:chExt cx="777996" cy="922962"/>
          </a:xfrm>
        </p:grpSpPr>
        <p:sp>
          <p:nvSpPr>
            <p:cNvPr id="25" name="Freeform 25"/>
            <p:cNvSpPr/>
            <p:nvPr/>
          </p:nvSpPr>
          <p:spPr>
            <a:xfrm>
              <a:off x="0" y="-57775"/>
              <a:ext cx="777996" cy="856287"/>
            </a:xfrm>
            <a:custGeom>
              <a:avLst/>
              <a:gdLst/>
              <a:ahLst/>
              <a:cxnLst/>
              <a:rect l="l" t="t" r="r" b="b"/>
              <a:pathLst>
                <a:path w="777996" h="856287">
                  <a:moveTo>
                    <a:pt x="0" y="0"/>
                  </a:moveTo>
                  <a:lnTo>
                    <a:pt x="777996" y="0"/>
                  </a:lnTo>
                  <a:lnTo>
                    <a:pt x="777996" y="856287"/>
                  </a:lnTo>
                  <a:lnTo>
                    <a:pt x="0" y="856287"/>
                  </a:lnTo>
                  <a:close/>
                </a:path>
              </a:pathLst>
            </a:custGeom>
            <a:solidFill>
              <a:srgbClr val="E9E9E9">
                <a:alpha val="6000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777996" cy="922962"/>
            </a:xfrm>
            <a:prstGeom prst="rect">
              <a:avLst/>
            </a:prstGeom>
          </p:spPr>
          <p:txBody>
            <a:bodyPr lIns="114300" tIns="114300" rIns="114300" bIns="114300" rtlCol="0" anchor="t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2A3F4D">
                      <a:alpha val="60000"/>
                    </a:srgbClr>
                  </a:solidFill>
                  <a:latin typeface="Poppins Semi-Bold"/>
                </a:rPr>
                <a:t>Portfolio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025368" y="5321614"/>
            <a:ext cx="2292335" cy="435841"/>
            <a:chOff x="0" y="0"/>
            <a:chExt cx="582668" cy="11078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Controller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025368" y="5944976"/>
            <a:ext cx="2292335" cy="435841"/>
            <a:chOff x="0" y="0"/>
            <a:chExt cx="582668" cy="11078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Service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025368" y="6568338"/>
            <a:ext cx="2292335" cy="435841"/>
            <a:chOff x="0" y="0"/>
            <a:chExt cx="582668" cy="11078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Repository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909192" y="4038038"/>
            <a:ext cx="3060794" cy="3631120"/>
            <a:chOff x="0" y="-66675"/>
            <a:chExt cx="777996" cy="922962"/>
          </a:xfrm>
        </p:grpSpPr>
        <p:sp>
          <p:nvSpPr>
            <p:cNvPr id="37" name="Freeform 37"/>
            <p:cNvSpPr/>
            <p:nvPr/>
          </p:nvSpPr>
          <p:spPr>
            <a:xfrm>
              <a:off x="0" y="-51774"/>
              <a:ext cx="777996" cy="856287"/>
            </a:xfrm>
            <a:custGeom>
              <a:avLst/>
              <a:gdLst/>
              <a:ahLst/>
              <a:cxnLst/>
              <a:rect l="l" t="t" r="r" b="b"/>
              <a:pathLst>
                <a:path w="777996" h="856287">
                  <a:moveTo>
                    <a:pt x="0" y="0"/>
                  </a:moveTo>
                  <a:lnTo>
                    <a:pt x="777996" y="0"/>
                  </a:lnTo>
                  <a:lnTo>
                    <a:pt x="777996" y="856287"/>
                  </a:lnTo>
                  <a:lnTo>
                    <a:pt x="0" y="856287"/>
                  </a:lnTo>
                  <a:close/>
                </a:path>
              </a:pathLst>
            </a:custGeom>
            <a:solidFill>
              <a:srgbClr val="E9E9E9">
                <a:alpha val="6000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66675"/>
              <a:ext cx="777996" cy="922962"/>
            </a:xfrm>
            <a:prstGeom prst="rect">
              <a:avLst/>
            </a:prstGeom>
          </p:spPr>
          <p:txBody>
            <a:bodyPr lIns="114300" tIns="114300" rIns="114300" bIns="114300" rtlCol="0" anchor="t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2A3F4D">
                      <a:alpha val="60000"/>
                    </a:srgbClr>
                  </a:solidFill>
                  <a:latin typeface="Poppins Semi-Bold"/>
                </a:rPr>
                <a:t>StockWrapper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1292482" y="5681313"/>
            <a:ext cx="2292335" cy="435841"/>
            <a:chOff x="0" y="0"/>
            <a:chExt cx="582668" cy="110783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Controller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306683" y="6298587"/>
            <a:ext cx="2292335" cy="435841"/>
            <a:chOff x="0" y="0"/>
            <a:chExt cx="582668" cy="110783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582668" cy="110783"/>
            </a:xfrm>
            <a:custGeom>
              <a:avLst/>
              <a:gdLst/>
              <a:ahLst/>
              <a:cxnLst/>
              <a:rect l="l" t="t" r="r" b="b"/>
              <a:pathLst>
                <a:path w="582668" h="110783">
                  <a:moveTo>
                    <a:pt x="0" y="0"/>
                  </a:moveTo>
                  <a:lnTo>
                    <a:pt x="582668" y="0"/>
                  </a:lnTo>
                  <a:lnTo>
                    <a:pt x="582668" y="110783"/>
                  </a:lnTo>
                  <a:lnTo>
                    <a:pt x="0" y="110783"/>
                  </a:lnTo>
                  <a:close/>
                </a:path>
              </a:pathLst>
            </a:custGeom>
            <a:solidFill>
              <a:srgbClr val="2A3F4D">
                <a:alpha val="6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28575"/>
              <a:ext cx="582668" cy="13935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>
                      <a:alpha val="60000"/>
                    </a:srgbClr>
                  </a:solidFill>
                  <a:latin typeface="Open Sans"/>
                </a:rPr>
                <a:t>Service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246066" y="8126547"/>
            <a:ext cx="2373866" cy="824530"/>
            <a:chOff x="0" y="-66675"/>
            <a:chExt cx="625216" cy="217160"/>
          </a:xfrm>
        </p:grpSpPr>
        <p:sp>
          <p:nvSpPr>
            <p:cNvPr id="46" name="Freeform 46"/>
            <p:cNvSpPr/>
            <p:nvPr/>
          </p:nvSpPr>
          <p:spPr>
            <a:xfrm>
              <a:off x="0" y="-5326"/>
              <a:ext cx="625216" cy="150485"/>
            </a:xfrm>
            <a:custGeom>
              <a:avLst/>
              <a:gdLst/>
              <a:ahLst/>
              <a:cxnLst/>
              <a:rect l="l" t="t" r="r" b="b"/>
              <a:pathLst>
                <a:path w="625216" h="150485">
                  <a:moveTo>
                    <a:pt x="0" y="0"/>
                  </a:moveTo>
                  <a:lnTo>
                    <a:pt x="625216" y="0"/>
                  </a:lnTo>
                  <a:lnTo>
                    <a:pt x="625216" y="150485"/>
                  </a:lnTo>
                  <a:lnTo>
                    <a:pt x="0" y="150485"/>
                  </a:lnTo>
                  <a:close/>
                </a:path>
              </a:pathLst>
            </a:custGeom>
            <a:solidFill>
              <a:srgbClr val="2A3F4D">
                <a:alpha val="8000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66675"/>
              <a:ext cx="625216" cy="217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 dirty="0">
                  <a:solidFill>
                    <a:srgbClr val="FFFFFF">
                      <a:alpha val="80000"/>
                    </a:srgbClr>
                  </a:solidFill>
                  <a:latin typeface="Poppins Bold"/>
                </a:rPr>
                <a:t>     Database</a:t>
              </a:r>
            </a:p>
          </p:txBody>
        </p:sp>
      </p:grpSp>
      <p:sp>
        <p:nvSpPr>
          <p:cNvPr id="48" name="Freeform 48"/>
          <p:cNvSpPr/>
          <p:nvPr/>
        </p:nvSpPr>
        <p:spPr>
          <a:xfrm>
            <a:off x="6543791" y="8484320"/>
            <a:ext cx="301934" cy="362140"/>
          </a:xfrm>
          <a:custGeom>
            <a:avLst/>
            <a:gdLst/>
            <a:ahLst/>
            <a:cxnLst/>
            <a:rect l="l" t="t" r="r" b="b"/>
            <a:pathLst>
              <a:path w="301934" h="362140">
                <a:moveTo>
                  <a:pt x="0" y="0"/>
                </a:moveTo>
                <a:lnTo>
                  <a:pt x="301934" y="0"/>
                </a:lnTo>
                <a:lnTo>
                  <a:pt x="301934" y="362141"/>
                </a:lnTo>
                <a:lnTo>
                  <a:pt x="0" y="362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AutoShape 49"/>
          <p:cNvSpPr/>
          <p:nvPr/>
        </p:nvSpPr>
        <p:spPr>
          <a:xfrm>
            <a:off x="3094202" y="5680677"/>
            <a:ext cx="779386" cy="636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15342451" y="5195683"/>
            <a:ext cx="925979" cy="763543"/>
          </a:xfrm>
          <a:custGeom>
            <a:avLst/>
            <a:gdLst/>
            <a:ahLst/>
            <a:cxnLst/>
            <a:rect l="l" t="t" r="r" b="b"/>
            <a:pathLst>
              <a:path w="925979" h="763543">
                <a:moveTo>
                  <a:pt x="0" y="0"/>
                </a:moveTo>
                <a:lnTo>
                  <a:pt x="925979" y="0"/>
                </a:lnTo>
                <a:lnTo>
                  <a:pt x="925979" y="763543"/>
                </a:lnTo>
                <a:lnTo>
                  <a:pt x="0" y="7635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4675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1" name="Freeform 51"/>
          <p:cNvSpPr/>
          <p:nvPr/>
        </p:nvSpPr>
        <p:spPr>
          <a:xfrm>
            <a:off x="4698464" y="8494396"/>
            <a:ext cx="1826277" cy="1166788"/>
          </a:xfrm>
          <a:custGeom>
            <a:avLst/>
            <a:gdLst/>
            <a:ahLst/>
            <a:cxnLst/>
            <a:rect l="l" t="t" r="r" b="b"/>
            <a:pathLst>
              <a:path w="1826277" h="1166788">
                <a:moveTo>
                  <a:pt x="0" y="0"/>
                </a:moveTo>
                <a:lnTo>
                  <a:pt x="1826277" y="0"/>
                </a:lnTo>
                <a:lnTo>
                  <a:pt x="1826277" y="1166789"/>
                </a:lnTo>
                <a:lnTo>
                  <a:pt x="0" y="11667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2" name="Freeform 52"/>
          <p:cNvSpPr/>
          <p:nvPr/>
        </p:nvSpPr>
        <p:spPr>
          <a:xfrm>
            <a:off x="1105107" y="6047011"/>
            <a:ext cx="1604324" cy="889063"/>
          </a:xfrm>
          <a:custGeom>
            <a:avLst/>
            <a:gdLst/>
            <a:ahLst/>
            <a:cxnLst/>
            <a:rect l="l" t="t" r="r" b="b"/>
            <a:pathLst>
              <a:path w="1604324" h="889063">
                <a:moveTo>
                  <a:pt x="0" y="0"/>
                </a:moveTo>
                <a:lnTo>
                  <a:pt x="1604323" y="0"/>
                </a:lnTo>
                <a:lnTo>
                  <a:pt x="1604323" y="889063"/>
                </a:lnTo>
                <a:lnTo>
                  <a:pt x="0" y="8890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3" name="Freeform 53"/>
          <p:cNvSpPr/>
          <p:nvPr/>
        </p:nvSpPr>
        <p:spPr>
          <a:xfrm>
            <a:off x="15342451" y="6155916"/>
            <a:ext cx="2225214" cy="792025"/>
          </a:xfrm>
          <a:custGeom>
            <a:avLst/>
            <a:gdLst/>
            <a:ahLst/>
            <a:cxnLst/>
            <a:rect l="l" t="t" r="r" b="b"/>
            <a:pathLst>
              <a:path w="2225214" h="792025">
                <a:moveTo>
                  <a:pt x="0" y="0"/>
                </a:moveTo>
                <a:lnTo>
                  <a:pt x="2225214" y="0"/>
                </a:lnTo>
                <a:lnTo>
                  <a:pt x="2225214" y="792025"/>
                </a:lnTo>
                <a:lnTo>
                  <a:pt x="0" y="792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9751" t="-57795" r="-18455" b="-6120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4" name="TextBox 54"/>
          <p:cNvSpPr txBox="1"/>
          <p:nvPr/>
        </p:nvSpPr>
        <p:spPr>
          <a:xfrm>
            <a:off x="1125098" y="1191669"/>
            <a:ext cx="16037804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EEF2F5"/>
                </a:solidFill>
                <a:latin typeface="Poppins Bold"/>
              </a:rPr>
              <a:t>Architecture Diagram</a:t>
            </a:r>
          </a:p>
        </p:txBody>
      </p:sp>
      <p:sp>
        <p:nvSpPr>
          <p:cNvPr id="55" name="Freeform 55"/>
          <p:cNvSpPr/>
          <p:nvPr/>
        </p:nvSpPr>
        <p:spPr>
          <a:xfrm>
            <a:off x="7330756" y="3303484"/>
            <a:ext cx="664952" cy="664952"/>
          </a:xfrm>
          <a:custGeom>
            <a:avLst/>
            <a:gdLst/>
            <a:ahLst/>
            <a:cxnLst/>
            <a:rect l="l" t="t" r="r" b="b"/>
            <a:pathLst>
              <a:path w="664952" h="664952">
                <a:moveTo>
                  <a:pt x="0" y="0"/>
                </a:moveTo>
                <a:lnTo>
                  <a:pt x="664951" y="0"/>
                </a:lnTo>
                <a:lnTo>
                  <a:pt x="664951" y="664952"/>
                </a:lnTo>
                <a:lnTo>
                  <a:pt x="0" y="6649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6679116" y="9045382"/>
            <a:ext cx="438330" cy="525734"/>
          </a:xfrm>
          <a:custGeom>
            <a:avLst/>
            <a:gdLst/>
            <a:ahLst/>
            <a:cxnLst/>
            <a:rect l="l" t="t" r="r" b="b"/>
            <a:pathLst>
              <a:path w="438330" h="525734">
                <a:moveTo>
                  <a:pt x="0" y="0"/>
                </a:moveTo>
                <a:lnTo>
                  <a:pt x="438330" y="0"/>
                </a:lnTo>
                <a:lnTo>
                  <a:pt x="438330" y="525733"/>
                </a:lnTo>
                <a:lnTo>
                  <a:pt x="0" y="525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7663232" y="9064432"/>
            <a:ext cx="438330" cy="525734"/>
          </a:xfrm>
          <a:custGeom>
            <a:avLst/>
            <a:gdLst/>
            <a:ahLst/>
            <a:cxnLst/>
            <a:rect l="l" t="t" r="r" b="b"/>
            <a:pathLst>
              <a:path w="438330" h="525734">
                <a:moveTo>
                  <a:pt x="0" y="0"/>
                </a:moveTo>
                <a:lnTo>
                  <a:pt x="438330" y="0"/>
                </a:lnTo>
                <a:lnTo>
                  <a:pt x="438330" y="525733"/>
                </a:lnTo>
                <a:lnTo>
                  <a:pt x="0" y="525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8" name="TextBox 58"/>
          <p:cNvSpPr txBox="1"/>
          <p:nvPr/>
        </p:nvSpPr>
        <p:spPr>
          <a:xfrm>
            <a:off x="7514154" y="9580640"/>
            <a:ext cx="824508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2A3F4D"/>
                </a:solidFill>
                <a:latin typeface="Poppins"/>
              </a:rPr>
              <a:t>Portfolio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6675708" y="9580640"/>
            <a:ext cx="445145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2A3F4D"/>
                </a:solidFill>
                <a:latin typeface="Poppins"/>
              </a:rPr>
              <a:t>User</a:t>
            </a:r>
          </a:p>
        </p:txBody>
      </p:sp>
      <p:sp>
        <p:nvSpPr>
          <p:cNvPr id="60" name="AutoShape 60"/>
          <p:cNvSpPr/>
          <p:nvPr/>
        </p:nvSpPr>
        <p:spPr>
          <a:xfrm flipV="1">
            <a:off x="13969986" y="5577455"/>
            <a:ext cx="1372465" cy="407300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AutoShape 61"/>
          <p:cNvSpPr/>
          <p:nvPr/>
        </p:nvSpPr>
        <p:spPr>
          <a:xfrm>
            <a:off x="5606722" y="7441859"/>
            <a:ext cx="1826277" cy="937845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AutoShape 62"/>
          <p:cNvSpPr/>
          <p:nvPr/>
        </p:nvSpPr>
        <p:spPr>
          <a:xfrm flipH="1">
            <a:off x="7433000" y="7465469"/>
            <a:ext cx="1711000" cy="914235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" name="AutoShape 63"/>
          <p:cNvSpPr/>
          <p:nvPr/>
        </p:nvSpPr>
        <p:spPr>
          <a:xfrm>
            <a:off x="13969986" y="5984754"/>
            <a:ext cx="1372465" cy="567174"/>
          </a:xfrm>
          <a:prstGeom prst="line">
            <a:avLst/>
          </a:prstGeom>
          <a:ln w="38100" cap="flat">
            <a:solidFill>
              <a:srgbClr val="2A3F4D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" name="TextBox 64"/>
          <p:cNvSpPr txBox="1"/>
          <p:nvPr/>
        </p:nvSpPr>
        <p:spPr>
          <a:xfrm>
            <a:off x="13962710" y="4592433"/>
            <a:ext cx="4548736" cy="4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</a:rPr>
              <a:t>Cache-aside cache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2324160" y="-38490"/>
            <a:ext cx="5963840" cy="5276654"/>
            <a:chOff x="0" y="0"/>
            <a:chExt cx="1413651" cy="12507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13651" cy="1250762"/>
            </a:xfrm>
            <a:custGeom>
              <a:avLst/>
              <a:gdLst/>
              <a:ahLst/>
              <a:cxnLst/>
              <a:rect l="l" t="t" r="r" b="b"/>
              <a:pathLst>
                <a:path w="1413651" h="1250762">
                  <a:moveTo>
                    <a:pt x="0" y="0"/>
                  </a:moveTo>
                  <a:lnTo>
                    <a:pt x="1413651" y="0"/>
                  </a:lnTo>
                  <a:lnTo>
                    <a:pt x="1413651" y="1250762"/>
                  </a:lnTo>
                  <a:lnTo>
                    <a:pt x="0" y="1250762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13651" cy="12888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324160" y="5247689"/>
            <a:ext cx="5963840" cy="5039311"/>
            <a:chOff x="0" y="0"/>
            <a:chExt cx="1413651" cy="11945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3651" cy="1194503"/>
            </a:xfrm>
            <a:custGeom>
              <a:avLst/>
              <a:gdLst/>
              <a:ahLst/>
              <a:cxnLst/>
              <a:rect l="l" t="t" r="r" b="b"/>
              <a:pathLst>
                <a:path w="1413651" h="1194503">
                  <a:moveTo>
                    <a:pt x="0" y="0"/>
                  </a:moveTo>
                  <a:lnTo>
                    <a:pt x="1413651" y="0"/>
                  </a:lnTo>
                  <a:lnTo>
                    <a:pt x="1413651" y="1194503"/>
                  </a:lnTo>
                  <a:lnTo>
                    <a:pt x="0" y="1194503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13651" cy="1232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332119" y="1095315"/>
            <a:ext cx="1186856" cy="1020107"/>
          </a:xfrm>
          <a:custGeom>
            <a:avLst/>
            <a:gdLst/>
            <a:ahLst/>
            <a:cxnLst/>
            <a:rect l="l" t="t" r="r" b="b"/>
            <a:pathLst>
              <a:path w="1186856" h="1020107">
                <a:moveTo>
                  <a:pt x="0" y="0"/>
                </a:moveTo>
                <a:lnTo>
                  <a:pt x="1186855" y="0"/>
                </a:lnTo>
                <a:lnTo>
                  <a:pt x="1186855" y="1020107"/>
                </a:lnTo>
                <a:lnTo>
                  <a:pt x="0" y="1020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758031" y="6265193"/>
            <a:ext cx="1112570" cy="1040792"/>
          </a:xfrm>
          <a:custGeom>
            <a:avLst/>
            <a:gdLst/>
            <a:ahLst/>
            <a:cxnLst/>
            <a:rect l="l" t="t" r="r" b="b"/>
            <a:pathLst>
              <a:path w="1112570" h="1040792">
                <a:moveTo>
                  <a:pt x="0" y="0"/>
                </a:moveTo>
                <a:lnTo>
                  <a:pt x="1112571" y="0"/>
                </a:lnTo>
                <a:lnTo>
                  <a:pt x="1112571" y="1040792"/>
                </a:lnTo>
                <a:lnTo>
                  <a:pt x="0" y="10407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2899604" y="1285132"/>
            <a:ext cx="268720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Redis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71029" y="2383854"/>
            <a:ext cx="4870103" cy="180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Utilized for caching stock prices retrieved from Alpha Vantage API calls</a:t>
            </a:r>
          </a:p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Significantly reduces processing time and minimizes the number of API calls required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99604" y="6506419"/>
            <a:ext cx="268720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Java mail API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99604" y="7525060"/>
            <a:ext cx="4109035" cy="108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Used to send user authentication links when users forget their passwords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1496" y="1545749"/>
            <a:ext cx="4433974" cy="429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2A3F4D"/>
                </a:solidFill>
                <a:latin typeface="Poppins Bold"/>
              </a:rPr>
              <a:t>Open Source Libraries &amp; External Services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1496" y="5937956"/>
            <a:ext cx="4548736" cy="49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545454"/>
                </a:solidFill>
                <a:latin typeface="Poppins"/>
              </a:rPr>
              <a:t>Backend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6341271" y="-24855"/>
            <a:ext cx="5963840" cy="3440590"/>
            <a:chOff x="0" y="0"/>
            <a:chExt cx="1290296" cy="74438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90296" cy="744383"/>
            </a:xfrm>
            <a:custGeom>
              <a:avLst/>
              <a:gdLst/>
              <a:ahLst/>
              <a:cxnLst/>
              <a:rect l="l" t="t" r="r" b="b"/>
              <a:pathLst>
                <a:path w="1290296" h="744383">
                  <a:moveTo>
                    <a:pt x="0" y="0"/>
                  </a:moveTo>
                  <a:lnTo>
                    <a:pt x="1290296" y="0"/>
                  </a:lnTo>
                  <a:lnTo>
                    <a:pt x="1290296" y="744383"/>
                  </a:lnTo>
                  <a:lnTo>
                    <a:pt x="0" y="744383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90296" cy="782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341721" y="3430023"/>
            <a:ext cx="5963840" cy="3440590"/>
            <a:chOff x="0" y="0"/>
            <a:chExt cx="1290296" cy="74438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90296" cy="744383"/>
            </a:xfrm>
            <a:custGeom>
              <a:avLst/>
              <a:gdLst/>
              <a:ahLst/>
              <a:cxnLst/>
              <a:rect l="l" t="t" r="r" b="b"/>
              <a:pathLst>
                <a:path w="1290296" h="744383">
                  <a:moveTo>
                    <a:pt x="0" y="0"/>
                  </a:moveTo>
                  <a:lnTo>
                    <a:pt x="1290296" y="0"/>
                  </a:lnTo>
                  <a:lnTo>
                    <a:pt x="1290296" y="744383"/>
                  </a:lnTo>
                  <a:lnTo>
                    <a:pt x="0" y="744383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90296" cy="782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341271" y="6884900"/>
            <a:ext cx="5963840" cy="3440590"/>
            <a:chOff x="0" y="0"/>
            <a:chExt cx="1290296" cy="74438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90296" cy="744383"/>
            </a:xfrm>
            <a:custGeom>
              <a:avLst/>
              <a:gdLst/>
              <a:ahLst/>
              <a:cxnLst/>
              <a:rect l="l" t="t" r="r" b="b"/>
              <a:pathLst>
                <a:path w="1290296" h="744383">
                  <a:moveTo>
                    <a:pt x="0" y="0"/>
                  </a:moveTo>
                  <a:lnTo>
                    <a:pt x="1290296" y="0"/>
                  </a:lnTo>
                  <a:lnTo>
                    <a:pt x="1290296" y="744383"/>
                  </a:lnTo>
                  <a:lnTo>
                    <a:pt x="0" y="744383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90296" cy="782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9383927" y="572452"/>
            <a:ext cx="1090569" cy="1090569"/>
          </a:xfrm>
          <a:custGeom>
            <a:avLst/>
            <a:gdLst/>
            <a:ahLst/>
            <a:cxnLst/>
            <a:rect l="l" t="t" r="r" b="b"/>
            <a:pathLst>
              <a:path w="1090569" h="1090569">
                <a:moveTo>
                  <a:pt x="0" y="0"/>
                </a:moveTo>
                <a:lnTo>
                  <a:pt x="1090569" y="0"/>
                </a:lnTo>
                <a:lnTo>
                  <a:pt x="1090569" y="1090569"/>
                </a:lnTo>
                <a:lnTo>
                  <a:pt x="0" y="1090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6957825" y="797500"/>
            <a:ext cx="268720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Spring boot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957825" y="1846865"/>
            <a:ext cx="4109035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Utilized for backend development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957825" y="4090741"/>
            <a:ext cx="4302176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Java Persistence API (JPA)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957825" y="5334071"/>
            <a:ext cx="4109035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Used for mapping Java objects to database tables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957825" y="7611585"/>
            <a:ext cx="268720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Amazon RDS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957825" y="8641145"/>
            <a:ext cx="4109035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Utilized to store user and portfolio data</a:t>
            </a:r>
          </a:p>
        </p:txBody>
      </p:sp>
      <p:sp>
        <p:nvSpPr>
          <p:cNvPr id="33" name="Freeform 33"/>
          <p:cNvSpPr/>
          <p:nvPr/>
        </p:nvSpPr>
        <p:spPr>
          <a:xfrm>
            <a:off x="9164383" y="7237325"/>
            <a:ext cx="1826277" cy="1166788"/>
          </a:xfrm>
          <a:custGeom>
            <a:avLst/>
            <a:gdLst/>
            <a:ahLst/>
            <a:cxnLst/>
            <a:rect l="l" t="t" r="r" b="b"/>
            <a:pathLst>
              <a:path w="1826277" h="1166788">
                <a:moveTo>
                  <a:pt x="0" y="0"/>
                </a:moveTo>
                <a:lnTo>
                  <a:pt x="1826277" y="0"/>
                </a:lnTo>
                <a:lnTo>
                  <a:pt x="1826277" y="1166788"/>
                </a:lnTo>
                <a:lnTo>
                  <a:pt x="0" y="11667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2324160" y="4813660"/>
            <a:ext cx="5963840" cy="5530880"/>
            <a:chOff x="0" y="0"/>
            <a:chExt cx="1290296" cy="119662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90296" cy="1196624"/>
            </a:xfrm>
            <a:custGeom>
              <a:avLst/>
              <a:gdLst/>
              <a:ahLst/>
              <a:cxnLst/>
              <a:rect l="l" t="t" r="r" b="b"/>
              <a:pathLst>
                <a:path w="1290296" h="1196624">
                  <a:moveTo>
                    <a:pt x="0" y="0"/>
                  </a:moveTo>
                  <a:lnTo>
                    <a:pt x="1290296" y="0"/>
                  </a:lnTo>
                  <a:lnTo>
                    <a:pt x="1290296" y="1196624"/>
                  </a:lnTo>
                  <a:lnTo>
                    <a:pt x="0" y="1196624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90296" cy="1234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41271" y="4813660"/>
            <a:ext cx="5963840" cy="5530880"/>
            <a:chOff x="0" y="0"/>
            <a:chExt cx="1290296" cy="11966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90296" cy="1196624"/>
            </a:xfrm>
            <a:custGeom>
              <a:avLst/>
              <a:gdLst/>
              <a:ahLst/>
              <a:cxnLst/>
              <a:rect l="l" t="t" r="r" b="b"/>
              <a:pathLst>
                <a:path w="1290296" h="1196624">
                  <a:moveTo>
                    <a:pt x="0" y="0"/>
                  </a:moveTo>
                  <a:lnTo>
                    <a:pt x="1290296" y="0"/>
                  </a:lnTo>
                  <a:lnTo>
                    <a:pt x="1290296" y="1196624"/>
                  </a:lnTo>
                  <a:lnTo>
                    <a:pt x="0" y="1196624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90296" cy="1234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640470" y="5841524"/>
            <a:ext cx="1039264" cy="1039264"/>
          </a:xfrm>
          <a:custGeom>
            <a:avLst/>
            <a:gdLst/>
            <a:ahLst/>
            <a:cxnLst/>
            <a:rect l="l" t="t" r="r" b="b"/>
            <a:pathLst>
              <a:path w="1039264" h="1039264">
                <a:moveTo>
                  <a:pt x="0" y="0"/>
                </a:moveTo>
                <a:lnTo>
                  <a:pt x="1039264" y="0"/>
                </a:lnTo>
                <a:lnTo>
                  <a:pt x="1039264" y="1039264"/>
                </a:lnTo>
                <a:lnTo>
                  <a:pt x="0" y="1039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089482" y="6127103"/>
            <a:ext cx="268720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ApexCharts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89482" y="7099863"/>
            <a:ext cx="4109035" cy="108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Utilized to generate interactive visualizations of stocks prices over time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1496" y="1545749"/>
            <a:ext cx="4433974" cy="429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2A3F4D"/>
                </a:solidFill>
                <a:latin typeface="Poppins Bold"/>
              </a:rPr>
              <a:t>Open Source Libraries &amp; External Services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1496" y="5937956"/>
            <a:ext cx="4548736" cy="49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545454"/>
                </a:solidFill>
                <a:latin typeface="Poppins"/>
              </a:rPr>
              <a:t>Frontend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341271" y="-24855"/>
            <a:ext cx="5963840" cy="4828990"/>
            <a:chOff x="0" y="0"/>
            <a:chExt cx="1290296" cy="10447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90296" cy="1044768"/>
            </a:xfrm>
            <a:custGeom>
              <a:avLst/>
              <a:gdLst/>
              <a:ahLst/>
              <a:cxnLst/>
              <a:rect l="l" t="t" r="r" b="b"/>
              <a:pathLst>
                <a:path w="1290296" h="1044768">
                  <a:moveTo>
                    <a:pt x="0" y="0"/>
                  </a:moveTo>
                  <a:lnTo>
                    <a:pt x="1290296" y="0"/>
                  </a:lnTo>
                  <a:lnTo>
                    <a:pt x="1290296" y="1044768"/>
                  </a:lnTo>
                  <a:lnTo>
                    <a:pt x="0" y="1044768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90296" cy="1082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24160" y="-24855"/>
            <a:ext cx="5963840" cy="4819465"/>
            <a:chOff x="0" y="0"/>
            <a:chExt cx="1290296" cy="104270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90296" cy="1042707"/>
            </a:xfrm>
            <a:custGeom>
              <a:avLst/>
              <a:gdLst/>
              <a:ahLst/>
              <a:cxnLst/>
              <a:rect l="l" t="t" r="r" b="b"/>
              <a:pathLst>
                <a:path w="1290296" h="1042707">
                  <a:moveTo>
                    <a:pt x="0" y="0"/>
                  </a:moveTo>
                  <a:lnTo>
                    <a:pt x="1290296" y="0"/>
                  </a:lnTo>
                  <a:lnTo>
                    <a:pt x="1290296" y="1042707"/>
                  </a:lnTo>
                  <a:lnTo>
                    <a:pt x="0" y="1042707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90296" cy="1080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8974529" y="1437647"/>
            <a:ext cx="1604324" cy="889063"/>
          </a:xfrm>
          <a:custGeom>
            <a:avLst/>
            <a:gdLst/>
            <a:ahLst/>
            <a:cxnLst/>
            <a:rect l="l" t="t" r="r" b="b"/>
            <a:pathLst>
              <a:path w="1604324" h="889063">
                <a:moveTo>
                  <a:pt x="0" y="0"/>
                </a:moveTo>
                <a:lnTo>
                  <a:pt x="1604324" y="0"/>
                </a:lnTo>
                <a:lnTo>
                  <a:pt x="1604324" y="889062"/>
                </a:lnTo>
                <a:lnTo>
                  <a:pt x="0" y="889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7089482" y="1564558"/>
            <a:ext cx="268720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React.js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89482" y="2613924"/>
            <a:ext cx="4109035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Utilized for frontend development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251563" y="994114"/>
            <a:ext cx="3640039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JSON Web Token (JWT Decoded)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51563" y="2493445"/>
            <a:ext cx="4109035" cy="108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Used in extracting the information contained within a JWT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251563" y="6107135"/>
            <a:ext cx="3640039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Material-UI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EEF2F5"/>
                </a:solidFill>
                <a:latin typeface="Poppins Bold"/>
              </a:rPr>
              <a:t>(MUI)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251563" y="7606466"/>
            <a:ext cx="4109035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Used in building the user interfaces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405" y="1162578"/>
            <a:ext cx="6620884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2A3F4D"/>
                </a:solidFill>
                <a:latin typeface="Poppins Bold"/>
              </a:rPr>
              <a:t>Design Principles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266708"/>
            <a:ext cx="6121614" cy="7020292"/>
            <a:chOff x="0" y="0"/>
            <a:chExt cx="1451049" cy="16640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51049" cy="1664069"/>
            </a:xfrm>
            <a:custGeom>
              <a:avLst/>
              <a:gdLst/>
              <a:ahLst/>
              <a:cxnLst/>
              <a:rect l="l" t="t" r="r" b="b"/>
              <a:pathLst>
                <a:path w="1451049" h="1664069">
                  <a:moveTo>
                    <a:pt x="0" y="0"/>
                  </a:moveTo>
                  <a:lnTo>
                    <a:pt x="1451049" y="0"/>
                  </a:lnTo>
                  <a:lnTo>
                    <a:pt x="1451049" y="1664069"/>
                  </a:lnTo>
                  <a:lnTo>
                    <a:pt x="0" y="1664069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51049" cy="1702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20213" y="3720115"/>
            <a:ext cx="3509493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EEF2F5"/>
                </a:solidFill>
                <a:latin typeface="Poppins Bold"/>
              </a:rPr>
              <a:t>Single Responsibility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2953" y="5057775"/>
            <a:ext cx="4468086" cy="4337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EEF2F5"/>
                </a:solidFill>
                <a:latin typeface="Poppins"/>
              </a:rPr>
              <a:t>Each module has a single and well-defined responsibility. </a:t>
            </a:r>
          </a:p>
          <a:p>
            <a:pPr>
              <a:lnSpc>
                <a:spcPts val="2880"/>
              </a:lnSpc>
            </a:pPr>
            <a:endParaRPr lang="en-US" sz="1800">
              <a:solidFill>
                <a:srgbClr val="EEF2F5"/>
              </a:solidFill>
              <a:latin typeface="Poppins"/>
            </a:endParaRPr>
          </a:p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 u="sng">
                <a:solidFill>
                  <a:srgbClr val="EEF2F5"/>
                </a:solidFill>
                <a:latin typeface="Poppins"/>
              </a:rPr>
              <a:t>User module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for managing user profiles and related user-specific functionality</a:t>
            </a:r>
          </a:p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 u="sng">
                <a:solidFill>
                  <a:srgbClr val="EEF2F5"/>
                </a:solidFill>
                <a:latin typeface="Poppins"/>
              </a:rPr>
              <a:t>Portfolio module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handles the creation and management of portfolios</a:t>
            </a:r>
          </a:p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 u="sng">
                <a:solidFill>
                  <a:srgbClr val="EEF2F5"/>
                </a:solidFill>
                <a:latin typeface="Poppins"/>
              </a:rPr>
              <a:t>Stockwrapper module</a:t>
            </a:r>
            <a:r>
              <a:rPr lang="en-US" sz="1800">
                <a:solidFill>
                  <a:srgbClr val="EEF2F5"/>
                </a:solidFill>
                <a:latin typeface="Poppins"/>
              </a:rPr>
              <a:t> focuses on retrieve stock data through calling Alpha Vantage API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4501" y="2298511"/>
            <a:ext cx="5814035" cy="44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9"/>
              </a:lnSpc>
            </a:pPr>
            <a:r>
              <a:rPr lang="en-US" sz="2299">
                <a:solidFill>
                  <a:srgbClr val="545454"/>
                </a:solidFill>
                <a:latin typeface="Poppins"/>
              </a:rPr>
              <a:t>Based on the </a:t>
            </a:r>
            <a:r>
              <a:rPr lang="en-US" sz="2299">
                <a:solidFill>
                  <a:srgbClr val="545454"/>
                </a:solidFill>
                <a:latin typeface="Poppins Bold"/>
              </a:rPr>
              <a:t>SOLID</a:t>
            </a:r>
            <a:r>
              <a:rPr lang="en-US" sz="2299">
                <a:solidFill>
                  <a:srgbClr val="545454"/>
                </a:solidFill>
                <a:latin typeface="Poppins"/>
              </a:rPr>
              <a:t> Principles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131139" y="3266708"/>
            <a:ext cx="6044772" cy="7020292"/>
            <a:chOff x="0" y="0"/>
            <a:chExt cx="1432835" cy="16640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32835" cy="1664069"/>
            </a:xfrm>
            <a:custGeom>
              <a:avLst/>
              <a:gdLst/>
              <a:ahLst/>
              <a:cxnLst/>
              <a:rect l="l" t="t" r="r" b="b"/>
              <a:pathLst>
                <a:path w="1432835" h="1664069">
                  <a:moveTo>
                    <a:pt x="0" y="0"/>
                  </a:moveTo>
                  <a:lnTo>
                    <a:pt x="1432835" y="0"/>
                  </a:lnTo>
                  <a:lnTo>
                    <a:pt x="1432835" y="1664069"/>
                  </a:lnTo>
                  <a:lnTo>
                    <a:pt x="0" y="1664069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432835" cy="1702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113672" y="3720115"/>
            <a:ext cx="3509493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EEF2F5"/>
                </a:solidFill>
                <a:latin typeface="Poppins Bold"/>
              </a:rPr>
              <a:t>Open-Closed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09957" y="5057775"/>
            <a:ext cx="4468086" cy="216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UserService interface (and other service interfaces in our code) can be used by other implementation to handle business logic without altering the existing UserServiceImplementation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194961" y="3266708"/>
            <a:ext cx="6121614" cy="7020292"/>
            <a:chOff x="0" y="0"/>
            <a:chExt cx="1451049" cy="166406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1049" cy="1664069"/>
            </a:xfrm>
            <a:custGeom>
              <a:avLst/>
              <a:gdLst/>
              <a:ahLst/>
              <a:cxnLst/>
              <a:rect l="l" t="t" r="r" b="b"/>
              <a:pathLst>
                <a:path w="1451049" h="1664069">
                  <a:moveTo>
                    <a:pt x="0" y="0"/>
                  </a:moveTo>
                  <a:lnTo>
                    <a:pt x="1451049" y="0"/>
                  </a:lnTo>
                  <a:lnTo>
                    <a:pt x="1451049" y="1664069"/>
                  </a:lnTo>
                  <a:lnTo>
                    <a:pt x="0" y="1664069"/>
                  </a:lnTo>
                  <a:close/>
                </a:path>
              </a:pathLst>
            </a:custGeom>
            <a:solidFill>
              <a:srgbClr val="2A3F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451049" cy="1702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F5C5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3318301" y="3720115"/>
            <a:ext cx="3509493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EEF2F5"/>
                </a:solidFill>
                <a:latin typeface="Poppins Bold"/>
              </a:rPr>
              <a:t>Liskov Substitution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956961" y="5057775"/>
            <a:ext cx="4468086" cy="144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EEF2F5"/>
                </a:solidFill>
                <a:latin typeface="Poppins"/>
              </a:rPr>
              <a:t>Subclasses can be created and used interchangeably with the existing parent classes without causing 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600</Words>
  <Application>Microsoft Macintosh PowerPoint</Application>
  <PresentationFormat>Custom</PresentationFormat>
  <Paragraphs>105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Open Sans</vt:lpstr>
      <vt:lpstr>Poppins Semi-Bold</vt:lpstr>
      <vt:lpstr>Poppins Bold</vt:lpstr>
      <vt:lpstr>Poppins</vt:lpstr>
      <vt:lpstr>Open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Slide Deck</dc:title>
  <cp:lastModifiedBy>Leann CHONG</cp:lastModifiedBy>
  <cp:revision>3</cp:revision>
  <dcterms:created xsi:type="dcterms:W3CDTF">2006-08-16T00:00:00Z</dcterms:created>
  <dcterms:modified xsi:type="dcterms:W3CDTF">2023-11-08T18:35:01Z</dcterms:modified>
  <dc:identifier>DAFzNvLABuQ</dc:identifier>
</cp:coreProperties>
</file>