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57" r:id="rId7"/>
    <p:sldId id="258" r:id="rId8"/>
    <p:sldId id="259" r:id="rId9"/>
    <p:sldId id="261" r:id="rId10"/>
    <p:sldId id="264" r:id="rId11"/>
    <p:sldId id="260" r:id="rId12"/>
    <p:sldId id="266" r:id="rId13"/>
    <p:sldId id="265" r:id="rId14"/>
    <p:sldId id="270" r:id="rId15"/>
    <p:sldId id="269" r:id="rId16"/>
    <p:sldId id="26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AC2B3-EEFB-4714-BC38-AFD1CA4A9F2C}" v="6" dt="2021-11-17T08:32:32.570"/>
    <p1510:client id="{43B7F1D9-770C-4260-919C-E9DE86FD3E7C}" v="14" dt="2021-11-17T05:51:23.158"/>
    <p1510:client id="{B3085B4C-94CB-064C-8B85-8D8A4D412DE7}" v="2377" dt="2021-11-17T11:10:24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9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36812" y="1143607"/>
            <a:ext cx="10318376" cy="882416"/>
          </a:xfrm>
        </p:spPr>
        <p:txBody>
          <a:bodyPr>
            <a:normAutofit/>
          </a:bodyPr>
          <a:lstStyle/>
          <a:p>
            <a:r>
              <a:rPr lang="en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Vector Graphics Software</a:t>
            </a:r>
            <a:endParaRPr lang="zh-TW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4694" y="2556761"/>
            <a:ext cx="9242612" cy="4032297"/>
          </a:xfrm>
        </p:spPr>
        <p:txBody>
          <a:bodyPr>
            <a:normAutofit/>
          </a:bodyPr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 1</a:t>
            </a:r>
          </a:p>
          <a:p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 Wengyu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21098431d</a:t>
            </a:r>
          </a:p>
          <a:p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 Le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21096101d</a:t>
            </a:r>
          </a:p>
          <a:p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Derun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21098424d</a:t>
            </a:r>
          </a:p>
          <a:p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Haowen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21098829d</a:t>
            </a:r>
          </a:p>
          <a:p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COMP2021 Object-Oriented Programming (2021)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F476E-25F6-8940-B0D1-7DA2460E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>
                <a:latin typeface="Times New Roman"/>
                <a:ea typeface="宋体"/>
                <a:cs typeface="Times New Roman"/>
              </a:rPr>
              <a:t>Object-orientation Benefits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AD124B-AB58-754F-B696-04D323187B75}"/>
              </a:ext>
            </a:extLst>
          </p:cNvPr>
          <p:cNvSpPr txBox="1"/>
          <p:nvPr/>
        </p:nvSpPr>
        <p:spPr>
          <a:xfrm>
            <a:off x="7440706" y="6519446"/>
            <a:ext cx="475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Vector Graphics Software – Group1</a:t>
            </a:r>
            <a:endParaRPr kumimoji="1"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338C19C-3AE5-0040-A21B-9544F62F80CC}"/>
              </a:ext>
            </a:extLst>
          </p:cNvPr>
          <p:cNvSpPr txBox="1">
            <a:spLocks/>
          </p:cNvSpPr>
          <p:nvPr/>
        </p:nvSpPr>
        <p:spPr>
          <a:xfrm>
            <a:off x="838200" y="1395319"/>
            <a:ext cx="10515600" cy="60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>
                <a:latin typeface="Times New Roman"/>
                <a:ea typeface="宋体"/>
                <a:cs typeface="Times New Roman"/>
              </a:rPr>
              <a:t>Code scalability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113172-223C-7D49-85EC-F60786C57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9181"/>
            <a:ext cx="11214731" cy="133853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8FD06F8-8BD5-C049-81F6-FCFA9646BEC8}"/>
              </a:ext>
            </a:extLst>
          </p:cNvPr>
          <p:cNvSpPr txBox="1"/>
          <p:nvPr/>
        </p:nvSpPr>
        <p:spPr>
          <a:xfrm>
            <a:off x="2022566" y="4384598"/>
            <a:ext cx="5683786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code extensibility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Shorten developing period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for further development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CABADE-3A62-6F46-B1E2-46011233B0B8}"/>
              </a:ext>
            </a:extLst>
          </p:cNvPr>
          <p:cNvSpPr txBox="1"/>
          <p:nvPr/>
        </p:nvSpPr>
        <p:spPr>
          <a:xfrm>
            <a:off x="11353800" y="3815447"/>
            <a:ext cx="58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4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F476E-25F6-8940-B0D1-7DA2460E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AD124B-AB58-754F-B696-04D323187B75}"/>
              </a:ext>
            </a:extLst>
          </p:cNvPr>
          <p:cNvSpPr txBox="1"/>
          <p:nvPr/>
        </p:nvSpPr>
        <p:spPr>
          <a:xfrm>
            <a:off x="7440706" y="6519446"/>
            <a:ext cx="475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Vector Graphics Software – Group1</a:t>
            </a:r>
            <a:endParaRPr kumimoji="1"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338C19C-3AE5-0040-A21B-9544F62F80CC}"/>
              </a:ext>
            </a:extLst>
          </p:cNvPr>
          <p:cNvSpPr txBox="1">
            <a:spLocks/>
          </p:cNvSpPr>
          <p:nvPr/>
        </p:nvSpPr>
        <p:spPr>
          <a:xfrm>
            <a:off x="838200" y="1395319"/>
            <a:ext cx="10515600" cy="6038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Union</a:t>
            </a:r>
            <a:endParaRPr kumimoji="1" lang="en-US" altLang="zh-CN" i="1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D54435-8081-2847-B731-7F76D571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01" y="2167542"/>
            <a:ext cx="7822598" cy="40619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1B899F-9772-FD46-B20C-60BBF3880EF0}"/>
              </a:ext>
            </a:extLst>
          </p:cNvPr>
          <p:cNvSpPr txBox="1"/>
          <p:nvPr/>
        </p:nvSpPr>
        <p:spPr>
          <a:xfrm>
            <a:off x="583475" y="5462681"/>
            <a:ext cx="141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733ADA-939A-B64E-967E-2B919E82749E}"/>
              </a:ext>
            </a:extLst>
          </p:cNvPr>
          <p:cNvSpPr txBox="1"/>
          <p:nvPr/>
        </p:nvSpPr>
        <p:spPr>
          <a:xfrm>
            <a:off x="583475" y="3581514"/>
            <a:ext cx="141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419F63-D3B4-DD47-BEFD-08CCF5552DA6}"/>
              </a:ext>
            </a:extLst>
          </p:cNvPr>
          <p:cNvSpPr txBox="1"/>
          <p:nvPr/>
        </p:nvSpPr>
        <p:spPr>
          <a:xfrm>
            <a:off x="583475" y="2297443"/>
            <a:ext cx="141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Ancestor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466126-6DB2-8B46-AE1A-3074922227C5}"/>
              </a:ext>
            </a:extLst>
          </p:cNvPr>
          <p:cNvSpPr txBox="1"/>
          <p:nvPr/>
        </p:nvSpPr>
        <p:spPr>
          <a:xfrm>
            <a:off x="8630191" y="4504929"/>
            <a:ext cx="1775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7E7E4189-157A-3E42-90F7-8CCD404394E6}"/>
              </a:ext>
            </a:extLst>
          </p:cNvPr>
          <p:cNvCxnSpPr/>
          <p:nvPr/>
        </p:nvCxnSpPr>
        <p:spPr>
          <a:xfrm>
            <a:off x="2184701" y="2588962"/>
            <a:ext cx="2644048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99D8655E-1D01-5542-8C59-8ACC0555F9A5}"/>
              </a:ext>
            </a:extLst>
          </p:cNvPr>
          <p:cNvCxnSpPr>
            <a:cxnSpLocks/>
          </p:cNvCxnSpPr>
          <p:nvPr/>
        </p:nvCxnSpPr>
        <p:spPr>
          <a:xfrm>
            <a:off x="1994263" y="3832032"/>
            <a:ext cx="1208494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12E154F-A547-9746-B2AA-563722E28497}"/>
              </a:ext>
            </a:extLst>
          </p:cNvPr>
          <p:cNvCxnSpPr>
            <a:cxnSpLocks/>
          </p:cNvCxnSpPr>
          <p:nvPr/>
        </p:nvCxnSpPr>
        <p:spPr>
          <a:xfrm>
            <a:off x="1753207" y="5725097"/>
            <a:ext cx="431494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F476E-25F6-8940-B0D1-7DA2460E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AD124B-AB58-754F-B696-04D323187B75}"/>
              </a:ext>
            </a:extLst>
          </p:cNvPr>
          <p:cNvSpPr txBox="1"/>
          <p:nvPr/>
        </p:nvSpPr>
        <p:spPr>
          <a:xfrm>
            <a:off x="7440706" y="6519446"/>
            <a:ext cx="475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Vector Graphics Software – Group1</a:t>
            </a:r>
            <a:endParaRPr kumimoji="1"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338C19C-3AE5-0040-A21B-9544F62F80CC}"/>
              </a:ext>
            </a:extLst>
          </p:cNvPr>
          <p:cNvSpPr txBox="1">
            <a:spLocks/>
          </p:cNvSpPr>
          <p:nvPr/>
        </p:nvSpPr>
        <p:spPr>
          <a:xfrm>
            <a:off x="838200" y="1178898"/>
            <a:ext cx="10515600" cy="60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latin typeface="Times New Roman"/>
                <a:ea typeface="宋体"/>
                <a:cs typeface="Times New Roman"/>
              </a:rPr>
              <a:t>LinkedListDeque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B2232-F330-5A41-AA3E-0AFEEBE7576F}"/>
              </a:ext>
            </a:extLst>
          </p:cNvPr>
          <p:cNvGrpSpPr/>
          <p:nvPr/>
        </p:nvGrpSpPr>
        <p:grpSpPr>
          <a:xfrm>
            <a:off x="2644049" y="1604375"/>
            <a:ext cx="8656165" cy="2460546"/>
            <a:chOff x="1299410" y="2485724"/>
            <a:chExt cx="9593179" cy="272689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4CF3395-ECA8-164D-A788-7B60D1B9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410" y="2485724"/>
              <a:ext cx="9593179" cy="2726896"/>
            </a:xfrm>
            <a:prstGeom prst="rect">
              <a:avLst/>
            </a:prstGeom>
          </p:spPr>
        </p:pic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097929D3-2573-654A-B731-A3BFBB939919}"/>
                </a:ext>
              </a:extLst>
            </p:cNvPr>
            <p:cNvCxnSpPr/>
            <p:nvPr/>
          </p:nvCxnSpPr>
          <p:spPr>
            <a:xfrm>
              <a:off x="3775788" y="4366726"/>
              <a:ext cx="36078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E5E9E4A6-580E-1F4C-9972-379194282197}"/>
                </a:ext>
              </a:extLst>
            </p:cNvPr>
            <p:cNvCxnSpPr/>
            <p:nvPr/>
          </p:nvCxnSpPr>
          <p:spPr>
            <a:xfrm>
              <a:off x="5837853" y="4366726"/>
              <a:ext cx="36078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06AA801A-8AAA-454A-AEB1-6FD5A69C8092}"/>
                </a:ext>
              </a:extLst>
            </p:cNvPr>
            <p:cNvCxnSpPr/>
            <p:nvPr/>
          </p:nvCxnSpPr>
          <p:spPr>
            <a:xfrm>
              <a:off x="8935617" y="4366726"/>
              <a:ext cx="36078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3EC5F8-C6E8-CD44-83EC-9D97EE818EF6}"/>
              </a:ext>
            </a:extLst>
          </p:cNvPr>
          <p:cNvGrpSpPr/>
          <p:nvPr/>
        </p:nvGrpSpPr>
        <p:grpSpPr>
          <a:xfrm>
            <a:off x="2859524" y="4032329"/>
            <a:ext cx="8410437" cy="2460546"/>
            <a:chOff x="1435574" y="2485724"/>
            <a:chExt cx="9320851" cy="2726896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6EDBE06-ABC3-1C4B-BADE-B26164B52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35574" y="2485724"/>
              <a:ext cx="9320851" cy="2726896"/>
            </a:xfrm>
            <a:prstGeom prst="rect">
              <a:avLst/>
            </a:prstGeom>
          </p:spPr>
        </p:pic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B167F426-D085-B943-A5E0-153343809AE2}"/>
                </a:ext>
              </a:extLst>
            </p:cNvPr>
            <p:cNvCxnSpPr>
              <a:cxnSpLocks/>
            </p:cNvCxnSpPr>
            <p:nvPr/>
          </p:nvCxnSpPr>
          <p:spPr>
            <a:xfrm>
              <a:off x="3836836" y="4366726"/>
              <a:ext cx="36078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176AEC56-7A38-DF44-B886-62A91B4DE521}"/>
                </a:ext>
              </a:extLst>
            </p:cNvPr>
            <p:cNvCxnSpPr/>
            <p:nvPr/>
          </p:nvCxnSpPr>
          <p:spPr>
            <a:xfrm>
              <a:off x="5898900" y="4366726"/>
              <a:ext cx="36078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BCFE32B2-17ED-BE41-8D90-DC745CB9215B}"/>
                </a:ext>
              </a:extLst>
            </p:cNvPr>
            <p:cNvCxnSpPr/>
            <p:nvPr/>
          </p:nvCxnSpPr>
          <p:spPr>
            <a:xfrm>
              <a:off x="8996664" y="4366726"/>
              <a:ext cx="36078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8EC7235-D679-294B-AE95-70DD21D05D9A}"/>
              </a:ext>
            </a:extLst>
          </p:cNvPr>
          <p:cNvSpPr txBox="1"/>
          <p:nvPr/>
        </p:nvSpPr>
        <p:spPr>
          <a:xfrm>
            <a:off x="0" y="5466008"/>
            <a:ext cx="315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delete Group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undo delete</a:t>
            </a:r>
            <a:endParaRPr kumimoji="1"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6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F476E-25F6-8940-B0D1-7DA2460E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AD124B-AB58-754F-B696-04D323187B75}"/>
              </a:ext>
            </a:extLst>
          </p:cNvPr>
          <p:cNvSpPr txBox="1"/>
          <p:nvPr/>
        </p:nvSpPr>
        <p:spPr>
          <a:xfrm>
            <a:off x="7440706" y="6519446"/>
            <a:ext cx="475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Vector Graphics Software – Group1</a:t>
            </a:r>
            <a:endParaRPr kumimoji="1"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17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F476E-25F6-8940-B0D1-7DA2460E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REQs &amp; BONs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83B01F-FDC5-AE48-9307-A0B61B4C325F}"/>
              </a:ext>
            </a:extLst>
          </p:cNvPr>
          <p:cNvSpPr txBox="1"/>
          <p:nvPr/>
        </p:nvSpPr>
        <p:spPr>
          <a:xfrm>
            <a:off x="7440706" y="6519446"/>
            <a:ext cx="475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Vector Graphics Software – Group1</a:t>
            </a:r>
            <a:endParaRPr kumimoji="1"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1C2DFB-5EDC-044E-991B-518E6FD8D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73" y="1973307"/>
            <a:ext cx="8625254" cy="13269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1B91A4-C71C-5B43-B40C-4570F3139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27" y="3449977"/>
            <a:ext cx="3182746" cy="30428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5EE84BB-0E3A-0949-88B5-8E73B9759B80}"/>
              </a:ext>
            </a:extLst>
          </p:cNvPr>
          <p:cNvSpPr txBox="1"/>
          <p:nvPr/>
        </p:nvSpPr>
        <p:spPr>
          <a:xfrm>
            <a:off x="838200" y="1321356"/>
            <a:ext cx="60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implemented successfully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1FA343-4108-764B-9C0E-65591809940D}"/>
              </a:ext>
            </a:extLst>
          </p:cNvPr>
          <p:cNvSpPr txBox="1"/>
          <p:nvPr/>
        </p:nvSpPr>
        <p:spPr>
          <a:xfrm>
            <a:off x="838200" y="2462253"/>
            <a:ext cx="9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Clevis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565789-7AE7-334C-97D7-1F09ABF61DFC}"/>
              </a:ext>
            </a:extLst>
          </p:cNvPr>
          <p:cNvSpPr txBox="1"/>
          <p:nvPr/>
        </p:nvSpPr>
        <p:spPr>
          <a:xfrm>
            <a:off x="2910254" y="4786760"/>
            <a:ext cx="118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ClevisGUI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69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F476E-25F6-8940-B0D1-7DA2460E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9A791-23D8-7D40-8973-7B7368EDC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258"/>
            <a:ext cx="6712324" cy="5004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dirty="0">
                <a:latin typeface="Times New Roman"/>
                <a:ea typeface="宋体"/>
                <a:cs typeface="Times New Roman"/>
              </a:rPr>
              <a:t>1. Architecture</a:t>
            </a:r>
          </a:p>
          <a:p>
            <a:pPr marL="457200" lvl="1" indent="0">
              <a:buNone/>
            </a:pPr>
            <a:endParaRPr lang="en-US" altLang="zh-CN" dirty="0">
              <a:latin typeface="Times New Roman"/>
              <a:ea typeface="宋体"/>
              <a:cs typeface="Times New Roman"/>
            </a:endParaRPr>
          </a:p>
          <a:p>
            <a:pPr>
              <a:buFont typeface="Wingdings" pitchFamily="2" charset="2"/>
              <a:buChar char="Ø"/>
            </a:pPr>
            <a:r>
              <a:rPr kumimoji="1" lang="en-US" altLang="zh-CN" dirty="0">
                <a:latin typeface="Times New Roman"/>
                <a:ea typeface="宋体"/>
                <a:cs typeface="Times New Roman"/>
              </a:rPr>
              <a:t>2. Design</a:t>
            </a:r>
          </a:p>
          <a:p>
            <a:pPr lvl="1"/>
            <a:r>
              <a:rPr kumimoji="1" lang="en-US" altLang="zh-CN" dirty="0">
                <a:latin typeface="Times New Roman"/>
                <a:ea typeface="宋体"/>
                <a:cs typeface="Times New Roman"/>
              </a:rPr>
              <a:t>Inheritance usage </a:t>
            </a:r>
          </a:p>
          <a:p>
            <a:pPr lvl="1"/>
            <a:r>
              <a:rPr kumimoji="1" lang="en-US" altLang="zh-CN" dirty="0">
                <a:latin typeface="Times New Roman"/>
                <a:ea typeface="宋体"/>
                <a:cs typeface="Times New Roman"/>
              </a:rPr>
              <a:t>Polymorphism usage</a:t>
            </a:r>
          </a:p>
          <a:p>
            <a:pPr lvl="1"/>
            <a:endParaRPr kumimoji="1" lang="en-US" altLang="zh-CN" dirty="0">
              <a:latin typeface="Times New Roman"/>
              <a:ea typeface="宋体"/>
              <a:cs typeface="Times New Roman"/>
            </a:endParaRPr>
          </a:p>
          <a:p>
            <a:pPr>
              <a:buFont typeface="Wingdings" pitchFamily="2" charset="2"/>
              <a:buChar char="Ø"/>
            </a:pPr>
            <a:r>
              <a:rPr kumimoji="1" lang="en-US" altLang="zh-CN" dirty="0">
                <a:latin typeface="Times New Roman"/>
                <a:ea typeface="宋体"/>
                <a:cs typeface="Times New Roman"/>
              </a:rPr>
              <a:t>3. O</a:t>
            </a:r>
            <a:r>
              <a:rPr kumimoji="1" lang="en-US" dirty="0">
                <a:latin typeface="Times New Roman"/>
                <a:ea typeface="宋体"/>
                <a:cs typeface="Times New Roman"/>
              </a:rPr>
              <a:t>bject-orientation Benefits </a:t>
            </a:r>
          </a:p>
          <a:p>
            <a:pPr lvl="1"/>
            <a:r>
              <a:rPr kumimoji="1" lang="en-US" dirty="0">
                <a:latin typeface="Times New Roman"/>
                <a:ea typeface="宋体"/>
                <a:cs typeface="Times New Roman"/>
              </a:rPr>
              <a:t>Code reusability</a:t>
            </a:r>
          </a:p>
          <a:p>
            <a:pPr lvl="1"/>
            <a:r>
              <a:rPr kumimoji="1" lang="en-US" dirty="0">
                <a:latin typeface="Times New Roman"/>
                <a:ea typeface="宋体"/>
                <a:cs typeface="Times New Roman"/>
              </a:rPr>
              <a:t>Code scalability</a:t>
            </a:r>
          </a:p>
          <a:p>
            <a:pPr lvl="1"/>
            <a:endParaRPr kumimoji="1" lang="en-US" dirty="0">
              <a:latin typeface="Times New Roman"/>
              <a:ea typeface="宋体"/>
              <a:cs typeface="Times New Roman"/>
            </a:endParaRPr>
          </a:p>
          <a:p>
            <a:pPr>
              <a:buFont typeface="Wingdings" pitchFamily="2" charset="2"/>
              <a:buChar char="Ø"/>
            </a:pPr>
            <a:r>
              <a:rPr kumimoji="1" lang="en-US" altLang="zh-CN" dirty="0">
                <a:latin typeface="Times New Roman"/>
                <a:ea typeface="宋体"/>
                <a:cs typeface="Times New Roman"/>
              </a:rPr>
              <a:t>4.</a:t>
            </a:r>
            <a:r>
              <a:rPr kumimoji="1" lang="zh-CN" altLang="en-US" dirty="0">
                <a:latin typeface="Times New Roman"/>
                <a:ea typeface="宋体"/>
                <a:cs typeface="Times New Roman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kumimoji="1" lang="en-US" dirty="0">
              <a:latin typeface="Times New Roman"/>
              <a:ea typeface="宋体"/>
              <a:cs typeface="Times New Roman"/>
            </a:endParaRPr>
          </a:p>
          <a:p>
            <a:pPr marL="457200" lvl="1" indent="0">
              <a:buNone/>
            </a:pPr>
            <a:endParaRPr kumimoji="1" lang="en-US" dirty="0">
              <a:latin typeface="Times New Roman"/>
              <a:ea typeface="宋体"/>
              <a:cs typeface="Times New Roman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83B01F-FDC5-AE48-9307-A0B61B4C325F}"/>
              </a:ext>
            </a:extLst>
          </p:cNvPr>
          <p:cNvSpPr txBox="1"/>
          <p:nvPr/>
        </p:nvSpPr>
        <p:spPr>
          <a:xfrm>
            <a:off x="7440706" y="6519446"/>
            <a:ext cx="475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Vector Graphics Software – Group1</a:t>
            </a:r>
            <a:endParaRPr kumimoji="1"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F476E-25F6-8940-B0D1-7DA2460E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>
                <a:latin typeface="Times New Roman"/>
                <a:ea typeface="宋体"/>
                <a:cs typeface="Times New Roman"/>
              </a:rPr>
              <a:t>Architecture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AD124B-AB58-754F-B696-04D323187B75}"/>
              </a:ext>
            </a:extLst>
          </p:cNvPr>
          <p:cNvSpPr txBox="1"/>
          <p:nvPr/>
        </p:nvSpPr>
        <p:spPr>
          <a:xfrm>
            <a:off x="7440706" y="6519446"/>
            <a:ext cx="475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Vector Graphics Software – Group1</a:t>
            </a:r>
            <a:endParaRPr kumimoji="1"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632EF01-09C8-504A-A7A2-CA766F8FD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1395"/>
            <a:ext cx="10517347" cy="23170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6AA231-40A3-8246-A854-E699D79FB493}"/>
              </a:ext>
            </a:extLst>
          </p:cNvPr>
          <p:cNvSpPr txBox="1"/>
          <p:nvPr/>
        </p:nvSpPr>
        <p:spPr>
          <a:xfrm>
            <a:off x="914400" y="1595336"/>
            <a:ext cx="9085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6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F476E-25F6-8940-B0D1-7DA2460E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Times New Roman"/>
                <a:ea typeface="宋体"/>
                <a:cs typeface="Times New Roman"/>
              </a:rPr>
              <a:t>Design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9A791-23D8-7D40-8973-7B7368EDC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319"/>
            <a:ext cx="10515600" cy="603810"/>
          </a:xfrm>
        </p:spPr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  <a:latin typeface="Times New Roman"/>
                <a:ea typeface="宋体"/>
                <a:cs typeface="Times New Roman"/>
              </a:rPr>
              <a:t>Inheritance usage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AD124B-AB58-754F-B696-04D323187B75}"/>
              </a:ext>
            </a:extLst>
          </p:cNvPr>
          <p:cNvSpPr txBox="1"/>
          <p:nvPr/>
        </p:nvSpPr>
        <p:spPr>
          <a:xfrm>
            <a:off x="7440706" y="6519446"/>
            <a:ext cx="475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Vector Graphics Software – Group1</a:t>
            </a:r>
            <a:endParaRPr kumimoji="1"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6255969-B26E-AC49-982F-87AD408E1C90}"/>
              </a:ext>
            </a:extLst>
          </p:cNvPr>
          <p:cNvGrpSpPr/>
          <p:nvPr/>
        </p:nvGrpSpPr>
        <p:grpSpPr>
          <a:xfrm>
            <a:off x="2224685" y="1856005"/>
            <a:ext cx="7742629" cy="4636870"/>
            <a:chOff x="2224685" y="1856005"/>
            <a:chExt cx="7742629" cy="4636870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E2332EDF-5301-0741-B23B-02E380E47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24685" y="1856005"/>
              <a:ext cx="7742629" cy="463687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40AD25-C3DC-D14A-8629-495682812C86}"/>
                </a:ext>
              </a:extLst>
            </p:cNvPr>
            <p:cNvSpPr/>
            <p:nvPr/>
          </p:nvSpPr>
          <p:spPr>
            <a:xfrm>
              <a:off x="3677055" y="3491369"/>
              <a:ext cx="3443592" cy="188802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60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F476E-25F6-8940-B0D1-7DA2460E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>
                <a:latin typeface="Times New Roman"/>
                <a:ea typeface="宋体"/>
                <a:cs typeface="Times New Roman"/>
              </a:rPr>
              <a:t>Design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9A791-23D8-7D40-8973-7B7368EDC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319"/>
            <a:ext cx="10515600" cy="603810"/>
          </a:xfrm>
        </p:spPr>
        <p:txBody>
          <a:bodyPr/>
          <a:lstStyle/>
          <a:p>
            <a:r>
              <a:rPr kumimoji="1" lang="en-US" altLang="zh-CN">
                <a:solidFill>
                  <a:srgbClr val="C00000"/>
                </a:solidFill>
                <a:latin typeface="Times New Roman"/>
                <a:ea typeface="宋体"/>
                <a:cs typeface="Times New Roman"/>
              </a:rPr>
              <a:t>Polymorphism usage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AD124B-AB58-754F-B696-04D323187B75}"/>
              </a:ext>
            </a:extLst>
          </p:cNvPr>
          <p:cNvSpPr txBox="1"/>
          <p:nvPr/>
        </p:nvSpPr>
        <p:spPr>
          <a:xfrm>
            <a:off x="7440706" y="6519446"/>
            <a:ext cx="475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Vector Graphics Software – Group1</a:t>
            </a:r>
            <a:endParaRPr kumimoji="1"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260D89F-0BD5-E841-8A35-0EB80D2CA201}"/>
              </a:ext>
            </a:extLst>
          </p:cNvPr>
          <p:cNvGrpSpPr/>
          <p:nvPr/>
        </p:nvGrpSpPr>
        <p:grpSpPr>
          <a:xfrm>
            <a:off x="2224685" y="1856005"/>
            <a:ext cx="7742629" cy="4636870"/>
            <a:chOff x="2224685" y="1856005"/>
            <a:chExt cx="7742629" cy="4636870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1238E551-E182-9046-B042-B140B415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24685" y="1856005"/>
              <a:ext cx="7742629" cy="463687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2FDBDCF-A20A-8A43-8B20-264934823A8D}"/>
                </a:ext>
              </a:extLst>
            </p:cNvPr>
            <p:cNvSpPr/>
            <p:nvPr/>
          </p:nvSpPr>
          <p:spPr>
            <a:xfrm>
              <a:off x="2224685" y="1882132"/>
              <a:ext cx="7600366" cy="267558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794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F476E-25F6-8940-B0D1-7DA2460E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>
                <a:latin typeface="Times New Roman"/>
                <a:ea typeface="宋体"/>
                <a:cs typeface="Times New Roman"/>
              </a:rPr>
              <a:t>Design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9A791-23D8-7D40-8973-7B7368EDC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319"/>
            <a:ext cx="10515600" cy="603810"/>
          </a:xfrm>
        </p:spPr>
        <p:txBody>
          <a:bodyPr/>
          <a:lstStyle/>
          <a:p>
            <a:r>
              <a:rPr kumimoji="1" lang="en-US" altLang="zh-CN">
                <a:solidFill>
                  <a:srgbClr val="C00000"/>
                </a:solidFill>
                <a:latin typeface="Times New Roman"/>
                <a:ea typeface="宋体"/>
                <a:cs typeface="Times New Roman"/>
              </a:rPr>
              <a:t>Polymorphism usage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AD124B-AB58-754F-B696-04D323187B75}"/>
              </a:ext>
            </a:extLst>
          </p:cNvPr>
          <p:cNvSpPr txBox="1"/>
          <p:nvPr/>
        </p:nvSpPr>
        <p:spPr>
          <a:xfrm>
            <a:off x="7440706" y="6519446"/>
            <a:ext cx="475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Vector Graphics Software – Group1</a:t>
            </a:r>
            <a:endParaRPr kumimoji="1"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97AC1CA-D8CC-CF4D-ADCE-5CCE50F9EF5E}"/>
              </a:ext>
            </a:extLst>
          </p:cNvPr>
          <p:cNvSpPr txBox="1">
            <a:spLocks/>
          </p:cNvSpPr>
          <p:nvPr/>
        </p:nvSpPr>
        <p:spPr>
          <a:xfrm>
            <a:off x="838200" y="1999129"/>
            <a:ext cx="10515600" cy="449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latin typeface="Times New Roman"/>
              <a:ea typeface="宋体"/>
              <a:cs typeface="Times New Roman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0A711F9-C43D-874D-AD7E-CF3D19553FFF}"/>
              </a:ext>
            </a:extLst>
          </p:cNvPr>
          <p:cNvSpPr txBox="1">
            <a:spLocks/>
          </p:cNvSpPr>
          <p:nvPr/>
        </p:nvSpPr>
        <p:spPr>
          <a:xfrm>
            <a:off x="4860955" y="1406333"/>
            <a:ext cx="1820693" cy="60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>
                <a:latin typeface="Times New Roman"/>
                <a:ea typeface="宋体"/>
                <a:cs typeface="Times New Roman"/>
              </a:rPr>
              <a:t>[Example]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EDA68F-B253-1940-866F-FE89D7805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9951" y="1896894"/>
            <a:ext cx="7509628" cy="292820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CEB95F7-FDF8-E544-9506-080DDE398B26}"/>
              </a:ext>
            </a:extLst>
          </p:cNvPr>
          <p:cNvSpPr txBox="1"/>
          <p:nvPr/>
        </p:nvSpPr>
        <p:spPr>
          <a:xfrm>
            <a:off x="2159173" y="5133540"/>
            <a:ext cx="760040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Shape</a:t>
            </a:r>
            <a:r>
              <a:rPr kumimoji="1" lang="en-US" altLang="zh-CN" sz="2000" dirty="0">
                <a:latin typeface="Courier" pitchFamily="2" charset="0"/>
              </a:rPr>
              <a:t> </a:t>
            </a:r>
            <a:r>
              <a:rPr kumimoji="1" lang="en-US" altLang="zh-CN" sz="2000" dirty="0" err="1">
                <a:latin typeface="Courier" pitchFamily="2" charset="0"/>
              </a:rPr>
              <a:t>lineA</a:t>
            </a:r>
            <a:r>
              <a:rPr kumimoji="1" lang="en-US" altLang="zh-CN" sz="2000" dirty="0">
                <a:latin typeface="Courier" pitchFamily="2" charset="0"/>
              </a:rPr>
              <a:t> = </a:t>
            </a:r>
            <a:r>
              <a:rPr kumimoji="1" lang="en-US" altLang="zh-CN" sz="2000" dirty="0">
                <a:solidFill>
                  <a:schemeClr val="accent2"/>
                </a:solidFill>
                <a:latin typeface="Courier" pitchFamily="2" charset="0"/>
              </a:rPr>
              <a:t>new</a:t>
            </a:r>
            <a:r>
              <a:rPr kumimoji="1" lang="en-US" altLang="zh-CN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Line</a:t>
            </a:r>
            <a:r>
              <a:rPr kumimoji="1" lang="en-US" altLang="zh-CN" sz="2000" dirty="0">
                <a:latin typeface="Courier" pitchFamily="2" charset="0"/>
              </a:rPr>
              <a:t>(“LineA”,1d,2d,3d,4d);</a:t>
            </a:r>
          </a:p>
          <a:p>
            <a:r>
              <a:rPr kumimoji="1" lang="en-US" altLang="zh-CN" sz="2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Shape</a:t>
            </a:r>
            <a:r>
              <a:rPr kumimoji="1" lang="en-US" altLang="zh-CN" sz="2000" dirty="0">
                <a:latin typeface="Courier" pitchFamily="2" charset="0"/>
              </a:rPr>
              <a:t> </a:t>
            </a:r>
            <a:r>
              <a:rPr kumimoji="1" lang="en-US" altLang="zh-CN" sz="2000" dirty="0" err="1">
                <a:latin typeface="Courier" pitchFamily="2" charset="0"/>
              </a:rPr>
              <a:t>recB</a:t>
            </a:r>
            <a:r>
              <a:rPr kumimoji="1" lang="en-US" altLang="zh-CN" sz="2000" dirty="0">
                <a:latin typeface="Courier" pitchFamily="2" charset="0"/>
              </a:rPr>
              <a:t> = </a:t>
            </a:r>
            <a:r>
              <a:rPr kumimoji="1" lang="en-US" altLang="zh-CN" sz="2000" dirty="0">
                <a:solidFill>
                  <a:schemeClr val="accent2"/>
                </a:solidFill>
                <a:latin typeface="Courier" pitchFamily="2" charset="0"/>
              </a:rPr>
              <a:t>new</a:t>
            </a:r>
            <a:r>
              <a:rPr kumimoji="1" lang="en-US" altLang="zh-CN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Rectangle</a:t>
            </a:r>
            <a:r>
              <a:rPr kumimoji="1" lang="en-US" altLang="zh-CN" sz="2000" dirty="0">
                <a:latin typeface="Courier" pitchFamily="2" charset="0"/>
              </a:rPr>
              <a:t>(“RecB”,5d,6d,10d,20d);</a:t>
            </a:r>
          </a:p>
          <a:p>
            <a:r>
              <a:rPr kumimoji="1" lang="en-US" altLang="zh-CN" sz="2000" dirty="0" err="1">
                <a:latin typeface="Courier" pitchFamily="2" charset="0"/>
              </a:rPr>
              <a:t>lineA.isIntersected</a:t>
            </a:r>
            <a:r>
              <a:rPr kumimoji="1" lang="en-US" altLang="zh-CN" sz="2000" dirty="0">
                <a:latin typeface="Courier" pitchFamily="2" charset="0"/>
              </a:rPr>
              <a:t>(</a:t>
            </a:r>
            <a:r>
              <a:rPr kumimoji="1" lang="en-US" altLang="zh-CN" sz="2000" dirty="0" err="1">
                <a:latin typeface="Courier" pitchFamily="2" charset="0"/>
              </a:rPr>
              <a:t>recB</a:t>
            </a:r>
            <a:r>
              <a:rPr kumimoji="1" lang="en-US" altLang="zh-CN" sz="2000" dirty="0">
                <a:latin typeface="Courier" pitchFamily="2" charset="0"/>
              </a:rPr>
              <a:t>);</a:t>
            </a:r>
            <a:endParaRPr kumimoji="1" lang="zh-CN" alt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F476E-25F6-8940-B0D1-7DA2460E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>
                <a:latin typeface="Times New Roman"/>
                <a:ea typeface="宋体"/>
                <a:cs typeface="Times New Roman"/>
              </a:rPr>
              <a:t>Object-orientation Benefits</a:t>
            </a:r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AD124B-AB58-754F-B696-04D323187B75}"/>
              </a:ext>
            </a:extLst>
          </p:cNvPr>
          <p:cNvSpPr txBox="1"/>
          <p:nvPr/>
        </p:nvSpPr>
        <p:spPr>
          <a:xfrm>
            <a:off x="7440706" y="6519446"/>
            <a:ext cx="475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Vector Graphics Software – Group1</a:t>
            </a:r>
            <a:endParaRPr kumimoji="1"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338C19C-3AE5-0040-A21B-9544F62F80CC}"/>
              </a:ext>
            </a:extLst>
          </p:cNvPr>
          <p:cNvSpPr txBox="1">
            <a:spLocks/>
          </p:cNvSpPr>
          <p:nvPr/>
        </p:nvSpPr>
        <p:spPr>
          <a:xfrm>
            <a:off x="838200" y="1395319"/>
            <a:ext cx="11175460" cy="2573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 New Roman"/>
                <a:ea typeface="宋体"/>
                <a:cs typeface="Times New Roman"/>
              </a:rPr>
              <a:t>Code reusability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>
                <a:solidFill>
                  <a:srgbClr val="C00000"/>
                </a:solidFill>
                <a:latin typeface="Times New Roman"/>
                <a:ea typeface="宋体"/>
                <a:cs typeface="Times New Roman"/>
              </a:rPr>
              <a:t>Implementation</a:t>
            </a:r>
            <a:r>
              <a:rPr kumimoji="1" lang="zh-CN" altLang="en-US" dirty="0">
                <a:solidFill>
                  <a:srgbClr val="C00000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Times New Roman"/>
                <a:ea typeface="宋体"/>
                <a:cs typeface="Times New Roman"/>
              </a:rPr>
              <a:t>inheritance:</a:t>
            </a:r>
          </a:p>
          <a:p>
            <a:pPr lvl="2"/>
            <a:r>
              <a:rPr kumimoji="1" lang="en-US" altLang="zh-CN" b="1" dirty="0">
                <a:latin typeface="Courier" pitchFamily="2" charset="0"/>
                <a:ea typeface="宋体"/>
                <a:cs typeface="Times New Roman"/>
              </a:rPr>
              <a:t>Square</a:t>
            </a:r>
            <a:r>
              <a:rPr kumimoji="1" lang="en-US" altLang="zh-CN" dirty="0">
                <a:latin typeface="Times New Roman"/>
                <a:ea typeface="宋体"/>
                <a:cs typeface="Times New Roman"/>
              </a:rPr>
              <a:t> : </a:t>
            </a:r>
            <a:r>
              <a:rPr kumimoji="1" lang="en-US" altLang="zh-CN" dirty="0">
                <a:latin typeface="Courier" pitchFamily="2" charset="0"/>
                <a:ea typeface="宋体"/>
                <a:cs typeface="Times New Roman"/>
              </a:rPr>
              <a:t>Rectangle</a:t>
            </a:r>
            <a:r>
              <a:rPr kumimoji="1" lang="en-US" altLang="zh-CN" dirty="0">
                <a:latin typeface="Times New Roman"/>
                <a:ea typeface="宋体"/>
                <a:cs typeface="Times New Roman"/>
              </a:rPr>
              <a:t> with </a:t>
            </a:r>
            <a:r>
              <a:rPr kumimoji="1" lang="en-US" altLang="zh-CN" b="1" dirty="0">
                <a:latin typeface="Times New Roman"/>
                <a:ea typeface="宋体"/>
                <a:cs typeface="Times New Roman"/>
              </a:rPr>
              <a:t>same length of width and height.</a:t>
            </a:r>
          </a:p>
          <a:p>
            <a:pPr lvl="2"/>
            <a:endParaRPr kumimoji="1" lang="en-US" altLang="zh-CN" b="1" dirty="0">
              <a:latin typeface="Times New Roman"/>
              <a:ea typeface="宋体"/>
              <a:cs typeface="Times New Roman"/>
            </a:endParaRPr>
          </a:p>
          <a:p>
            <a:pPr lvl="2"/>
            <a:r>
              <a:rPr kumimoji="1" lang="en-US" altLang="zh-CN" b="1" dirty="0">
                <a:latin typeface="Courier" pitchFamily="2" charset="0"/>
                <a:ea typeface="宋体"/>
                <a:cs typeface="Times New Roman"/>
              </a:rPr>
              <a:t>BoundingBox</a:t>
            </a:r>
            <a:r>
              <a:rPr kumimoji="1" lang="en-US" altLang="zh-CN" b="1" dirty="0">
                <a:latin typeface="Times New Roman"/>
                <a:ea typeface="宋体"/>
                <a:cs typeface="Times New Roman"/>
              </a:rPr>
              <a:t> </a:t>
            </a:r>
            <a:r>
              <a:rPr kumimoji="1" lang="en-US" altLang="zh-CN" dirty="0">
                <a:latin typeface="Times New Roman"/>
                <a:ea typeface="宋体"/>
                <a:cs typeface="Times New Roman"/>
              </a:rPr>
              <a:t>: </a:t>
            </a:r>
            <a:r>
              <a:rPr kumimoji="1" lang="en-US" altLang="zh-CN" dirty="0">
                <a:latin typeface="Courier" pitchFamily="2" charset="0"/>
                <a:ea typeface="宋体"/>
                <a:cs typeface="Times New Roman"/>
              </a:rPr>
              <a:t>Rectangle</a:t>
            </a:r>
            <a:r>
              <a:rPr kumimoji="1"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with </a:t>
            </a:r>
            <a:r>
              <a:rPr kumimoji="1" lang="en-US" altLang="zh-CN" b="1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bounded width and height. 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C1A566-94C4-694A-9EC1-4FDCBE0D79A1}"/>
              </a:ext>
            </a:extLst>
          </p:cNvPr>
          <p:cNvGrpSpPr/>
          <p:nvPr/>
        </p:nvGrpSpPr>
        <p:grpSpPr>
          <a:xfrm>
            <a:off x="468278" y="3641124"/>
            <a:ext cx="5475322" cy="1821557"/>
            <a:chOff x="1217308" y="3242343"/>
            <a:chExt cx="6527800" cy="21717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24147DF-AA8D-1A49-B366-69D3B0118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7308" y="3242343"/>
              <a:ext cx="6527800" cy="217170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EBDB0F6-8DF8-2542-87B4-3C838E064D75}"/>
                </a:ext>
              </a:extLst>
            </p:cNvPr>
            <p:cNvSpPr/>
            <p:nvPr/>
          </p:nvSpPr>
          <p:spPr>
            <a:xfrm>
              <a:off x="4309354" y="4733465"/>
              <a:ext cx="875489" cy="25291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4C1BF8ED-C817-AF46-96C2-B2C8D1283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03" y="3641124"/>
            <a:ext cx="5238884" cy="185043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1E7BED8-BCC8-764D-8E80-7B472601271E}"/>
              </a:ext>
            </a:extLst>
          </p:cNvPr>
          <p:cNvSpPr txBox="1"/>
          <p:nvPr/>
        </p:nvSpPr>
        <p:spPr>
          <a:xfrm>
            <a:off x="1877438" y="5549989"/>
            <a:ext cx="267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latin typeface="Courier" pitchFamily="2" charset="0"/>
                <a:ea typeface="宋体"/>
                <a:cs typeface="Times New Roman" panose="02020603050405020304" pitchFamily="18" charset="0"/>
              </a:rPr>
              <a:t>Square</a:t>
            </a:r>
            <a:r>
              <a:rPr kumimoji="1" lang="zh-CN" altLang="en-US">
                <a:latin typeface="Courier" pitchFamily="2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class</a:t>
            </a:r>
            <a:r>
              <a:rPr kumimoji="1" lang="zh-CN" altLang="en-US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constructor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2639D8-C4F3-D047-A5F3-D6CBF19A87FB}"/>
              </a:ext>
            </a:extLst>
          </p:cNvPr>
          <p:cNvSpPr txBox="1"/>
          <p:nvPr/>
        </p:nvSpPr>
        <p:spPr>
          <a:xfrm>
            <a:off x="7639457" y="5553298"/>
            <a:ext cx="346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Courier" pitchFamily="2" charset="0"/>
                <a:ea typeface="宋体"/>
                <a:cs typeface="Times New Roman" panose="02020603050405020304" pitchFamily="18" charset="0"/>
              </a:rPr>
              <a:t>BoundingBox</a:t>
            </a:r>
            <a:r>
              <a:rPr kumimoji="1" lang="zh-CN" altLang="en-US" dirty="0">
                <a:latin typeface="Courier" pitchFamily="2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class</a:t>
            </a:r>
            <a:r>
              <a:rPr kumimoji="1"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constructor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241D9DE8-B3D1-0142-8FDE-7E5A3ED9F1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t="39228" r="36766" b="25272"/>
          <a:stretch/>
        </p:blipFill>
        <p:spPr>
          <a:xfrm>
            <a:off x="8216152" y="472371"/>
            <a:ext cx="3200401" cy="16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3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F476E-25F6-8940-B0D1-7DA2460E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Times New Roman"/>
                <a:ea typeface="宋体"/>
                <a:cs typeface="Times New Roman"/>
              </a:rPr>
              <a:t>Object-orientation Benefits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AD124B-AB58-754F-B696-04D323187B75}"/>
              </a:ext>
            </a:extLst>
          </p:cNvPr>
          <p:cNvSpPr txBox="1"/>
          <p:nvPr/>
        </p:nvSpPr>
        <p:spPr>
          <a:xfrm>
            <a:off x="7440706" y="6519446"/>
            <a:ext cx="475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Vector Graphics Software – Group1</a:t>
            </a:r>
            <a:endParaRPr kumimoji="1" lang="zh-CN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338C19C-3AE5-0040-A21B-9544F62F80CC}"/>
              </a:ext>
            </a:extLst>
          </p:cNvPr>
          <p:cNvSpPr txBox="1">
            <a:spLocks/>
          </p:cNvSpPr>
          <p:nvPr/>
        </p:nvSpPr>
        <p:spPr>
          <a:xfrm>
            <a:off x="838200" y="1395319"/>
            <a:ext cx="11175460" cy="502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 New Roman"/>
                <a:ea typeface="宋体"/>
                <a:cs typeface="Times New Roman"/>
              </a:rPr>
              <a:t>Code reusability</a:t>
            </a:r>
          </a:p>
          <a:p>
            <a:pPr lvl="1">
              <a:buFont typeface="Wingdings" pitchFamily="2" charset="2"/>
              <a:buChar char="Ø"/>
            </a:pPr>
            <a:r>
              <a:rPr lang="e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kumimoji="1" lang="en-US" altLang="zh-CN" dirty="0">
                <a:solidFill>
                  <a:srgbClr val="C00000"/>
                </a:solidFill>
                <a:latin typeface="Times New Roman"/>
                <a:ea typeface="宋体"/>
                <a:cs typeface="Times New Roman"/>
              </a:rPr>
              <a:t>:</a:t>
            </a:r>
          </a:p>
          <a:p>
            <a:pPr lvl="2"/>
            <a:r>
              <a:rPr kumimoji="1" lang="en-US" altLang="zh-CN" dirty="0">
                <a:latin typeface="Times New Roman"/>
                <a:ea typeface="宋体"/>
                <a:cs typeface="Times New Roman"/>
              </a:rPr>
              <a:t>A </a:t>
            </a:r>
            <a:r>
              <a:rPr kumimoji="1" lang="en-US" altLang="zh-CN" b="1" dirty="0">
                <a:latin typeface="Courier" pitchFamily="2" charset="0"/>
                <a:ea typeface="宋体"/>
                <a:cs typeface="Times New Roman"/>
              </a:rPr>
              <a:t>Line</a:t>
            </a:r>
            <a:r>
              <a:rPr kumimoji="1" lang="en-US" altLang="zh-CN" dirty="0">
                <a:latin typeface="Times New Roman"/>
                <a:ea typeface="宋体"/>
                <a:cs typeface="Times New Roman"/>
              </a:rPr>
              <a:t> is formed by two </a:t>
            </a:r>
            <a:r>
              <a:rPr kumimoji="1" lang="en-US" altLang="zh-CN" b="1" dirty="0">
                <a:latin typeface="Courier" pitchFamily="2" charset="0"/>
                <a:ea typeface="宋体"/>
                <a:cs typeface="Times New Roman"/>
              </a:rPr>
              <a:t>Vec</a:t>
            </a:r>
            <a:r>
              <a:rPr kumimoji="1" lang="en-US" altLang="zh-CN" dirty="0">
                <a:latin typeface="Times New Roman"/>
                <a:ea typeface="宋体"/>
                <a:cs typeface="Times New Roman"/>
              </a:rPr>
              <a:t>s</a:t>
            </a:r>
          </a:p>
          <a:p>
            <a:pPr marL="914400" lvl="2" indent="0">
              <a:buNone/>
            </a:pPr>
            <a:endParaRPr kumimoji="1" lang="en-US" altLang="zh-CN" dirty="0">
              <a:solidFill>
                <a:srgbClr val="C00000"/>
              </a:solidFill>
              <a:latin typeface="Times New Roman"/>
              <a:ea typeface="宋体"/>
              <a:cs typeface="Times New Roman"/>
            </a:endParaRPr>
          </a:p>
          <a:p>
            <a:pPr lvl="1">
              <a:buFont typeface="Wingdings" pitchFamily="2" charset="2"/>
              <a:buChar char="Ø"/>
            </a:pPr>
            <a:endParaRPr kumimoji="1" lang="en-US" altLang="zh-CN" sz="2000" dirty="0">
              <a:solidFill>
                <a:srgbClr val="C00000"/>
              </a:solidFill>
              <a:latin typeface="Times New Roman"/>
              <a:ea typeface="宋体"/>
              <a:cs typeface="Times New Roman"/>
            </a:endParaRPr>
          </a:p>
          <a:p>
            <a:pPr lvl="2"/>
            <a:r>
              <a:rPr kumimoji="1"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 </a:t>
            </a:r>
            <a:r>
              <a:rPr kumimoji="1" lang="en-US" altLang="zh-CN" b="1" dirty="0">
                <a:latin typeface="Courier" pitchFamily="2" charset="0"/>
                <a:ea typeface="宋体"/>
                <a:cs typeface="Times New Roman" panose="02020603050405020304" pitchFamily="18" charset="0"/>
              </a:rPr>
              <a:t>Rectangle</a:t>
            </a:r>
            <a:r>
              <a:rPr kumimoji="1"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is formed by four </a:t>
            </a:r>
            <a:r>
              <a:rPr kumimoji="1" lang="en-US" altLang="zh-CN" b="1" dirty="0">
                <a:latin typeface="Courier" pitchFamily="2" charset="0"/>
                <a:ea typeface="宋体"/>
                <a:cs typeface="Times New Roman" panose="02020603050405020304" pitchFamily="18" charset="0"/>
              </a:rPr>
              <a:t>Line</a:t>
            </a:r>
            <a:r>
              <a:rPr kumimoji="1"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s, </a:t>
            </a:r>
          </a:p>
          <a:p>
            <a:pPr lvl="2"/>
            <a:endParaRPr kumimoji="1" lang="en-US" altLang="zh-CN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An array of four </a:t>
            </a:r>
            <a:r>
              <a:rPr kumimoji="1" lang="en-US" altLang="zh-CN" sz="2000" b="1" dirty="0">
                <a:latin typeface="Courier" pitchFamily="2" charset="0"/>
                <a:ea typeface="宋体"/>
                <a:cs typeface="Times New Roman" panose="02020603050405020304" pitchFamily="18" charset="0"/>
              </a:rPr>
              <a:t>Line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 as a field of  </a:t>
            </a:r>
            <a:r>
              <a:rPr kumimoji="1" lang="en-US" altLang="zh-CN" sz="2000" b="1" dirty="0">
                <a:latin typeface="Courier" pitchFamily="2" charset="0"/>
                <a:ea typeface="宋体"/>
                <a:cs typeface="Times New Roman" panose="02020603050405020304" pitchFamily="18" charset="0"/>
              </a:rPr>
              <a:t>Rectangle</a:t>
            </a:r>
            <a:endParaRPr kumimoji="1" lang="en-US" altLang="zh-CN" sz="2000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kumimoji="1" lang="en-US" altLang="zh-CN" sz="2000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kumimoji="1" lang="en-US" altLang="zh-CN" sz="2000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 </a:t>
            </a:r>
            <a:r>
              <a:rPr kumimoji="1" lang="en-US" altLang="zh-CN" b="1" dirty="0">
                <a:latin typeface="Courier" pitchFamily="2" charset="0"/>
                <a:ea typeface="宋体"/>
                <a:cs typeface="Times New Roman" panose="02020603050405020304" pitchFamily="18" charset="0"/>
              </a:rPr>
              <a:t>Group</a:t>
            </a:r>
            <a:r>
              <a:rPr kumimoji="1"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is formed by s list of </a:t>
            </a:r>
            <a:r>
              <a:rPr kumimoji="1" lang="en-US" altLang="zh-CN" b="1" dirty="0">
                <a:latin typeface="Courier" pitchFamily="2" charset="0"/>
                <a:ea typeface="宋体"/>
                <a:cs typeface="Times New Roman" panose="02020603050405020304" pitchFamily="18" charset="0"/>
              </a:rPr>
              <a:t>Shape</a:t>
            </a:r>
            <a:r>
              <a:rPr kumimoji="1"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</a:t>
            </a:r>
          </a:p>
          <a:p>
            <a:pPr lvl="2"/>
            <a:endParaRPr kumimoji="1" lang="en-US" altLang="zh-CN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An array of </a:t>
            </a:r>
            <a:r>
              <a:rPr kumimoji="1" lang="en-US" altLang="zh-CN" sz="2000" b="1" dirty="0">
                <a:latin typeface="Courier" pitchFamily="2" charset="0"/>
                <a:ea typeface="宋体"/>
                <a:cs typeface="Times New Roman" panose="02020603050405020304" pitchFamily="18" charset="0"/>
              </a:rPr>
              <a:t>Shape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 as a field of  </a:t>
            </a:r>
            <a:r>
              <a:rPr kumimoji="1" lang="en-US" altLang="zh-CN" sz="2000" b="1" dirty="0">
                <a:latin typeface="Courier" pitchFamily="2" charset="0"/>
                <a:ea typeface="宋体"/>
                <a:cs typeface="Times New Roman" panose="02020603050405020304" pitchFamily="18" charset="0"/>
              </a:rPr>
              <a:t>Group</a:t>
            </a:r>
            <a:r>
              <a:rPr kumimoji="1" lang="en-US" altLang="zh-CN" sz="2000" dirty="0">
                <a:latin typeface="Courier" pitchFamily="2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class.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3922CF-812F-EE46-80C2-4C3B15D59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" r="1409"/>
          <a:stretch/>
        </p:blipFill>
        <p:spPr>
          <a:xfrm>
            <a:off x="7819884" y="2903853"/>
            <a:ext cx="2910080" cy="15522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3FD0F6-B11A-8742-AB91-1F2E687586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9" t="15199" r="11092" b="19167"/>
          <a:stretch/>
        </p:blipFill>
        <p:spPr>
          <a:xfrm>
            <a:off x="7961333" y="1836753"/>
            <a:ext cx="2625577" cy="9019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F90A643-8F94-B14D-B412-7F3360376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795" y="4557029"/>
            <a:ext cx="2036988" cy="169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22BF1CD746CD6048B9849A4C652C062E" ma:contentTypeVersion="8" ma:contentTypeDescription="新建文档。" ma:contentTypeScope="" ma:versionID="f8fb7817d47a66175411986ef12a0548">
  <xsd:schema xmlns:xsd="http://www.w3.org/2001/XMLSchema" xmlns:xs="http://www.w3.org/2001/XMLSchema" xmlns:p="http://schemas.microsoft.com/office/2006/metadata/properties" xmlns:ns2="a31b93ea-3b7e-41d9-86de-dbf5a68e16a9" targetNamespace="http://schemas.microsoft.com/office/2006/metadata/properties" ma:root="true" ma:fieldsID="74c69234fcb022d535cf2557af39ffe8" ns2:_="">
    <xsd:import namespace="a31b93ea-3b7e-41d9-86de-dbf5a68e16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b93ea-3b7e-41d9-86de-dbf5a68e1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C425A8-C112-448A-827B-A9B134D0CF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1b93ea-3b7e-41d9-86de-dbf5a68e16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E43C4D-360C-4B5A-84C8-A0ED05C06E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1B1F1C-B60F-4A68-A92E-379E83316339}">
  <ds:schemaRefs>
    <ds:schemaRef ds:uri="http://purl.org/dc/terms/"/>
    <ds:schemaRef ds:uri="http://schemas.microsoft.com/office/2006/documentManagement/types"/>
    <ds:schemaRef ds:uri="a31b93ea-3b7e-41d9-86de-dbf5a68e16a9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314</Words>
  <Application>Microsoft Macintosh PowerPoint</Application>
  <PresentationFormat>宽屏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Times New Roman</vt:lpstr>
      <vt:lpstr>Wingdings</vt:lpstr>
      <vt:lpstr>Office 佈景主題</vt:lpstr>
      <vt:lpstr>Command Line Vector Graphics Software</vt:lpstr>
      <vt:lpstr>REQs &amp; BONs</vt:lpstr>
      <vt:lpstr>Contents</vt:lpstr>
      <vt:lpstr>Architecture</vt:lpstr>
      <vt:lpstr>Design</vt:lpstr>
      <vt:lpstr>Design</vt:lpstr>
      <vt:lpstr>Design</vt:lpstr>
      <vt:lpstr>Object-orientation Benefits</vt:lpstr>
      <vt:lpstr>Object-orientation Benefits</vt:lpstr>
      <vt:lpstr>Object-orientation Benefits</vt:lpstr>
      <vt:lpstr>Container</vt:lpstr>
      <vt:lpstr>Container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ZHANG, Wengyu [Student]</cp:lastModifiedBy>
  <cp:revision>2</cp:revision>
  <dcterms:created xsi:type="dcterms:W3CDTF">2021-11-13T10:00:54Z</dcterms:created>
  <dcterms:modified xsi:type="dcterms:W3CDTF">2021-11-18T07:19:09Z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0x01010022BF1CD746CD6048B9849A4C652C062E</vt:lpwstr>
  </property>
</Properties>
</file>