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sldIdLst>
    <p:sldId id="256" r:id="rId2"/>
    <p:sldId id="257" r:id="rId3"/>
    <p:sldId id="258" r:id="rId4"/>
    <p:sldId id="259" r:id="rId5"/>
    <p:sldId id="262" r:id="rId6"/>
    <p:sldId id="263" r:id="rId7"/>
    <p:sldId id="264" r:id="rId8"/>
    <p:sldId id="266" r:id="rId9"/>
    <p:sldId id="267" r:id="rId10"/>
    <p:sldId id="268" r:id="rId11"/>
    <p:sldId id="269" r:id="rId12"/>
    <p:sldId id="271" r:id="rId13"/>
    <p:sldId id="275" r:id="rId14"/>
    <p:sldId id="276" r:id="rId15"/>
    <p:sldId id="279" r:id="rId16"/>
    <p:sldId id="273" r:id="rId17"/>
    <p:sldId id="274" r:id="rId18"/>
    <p:sldId id="260" r:id="rId19"/>
    <p:sldId id="277" r:id="rId20"/>
    <p:sldId id="278"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241985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48EE02-CCCF-4E1B-ABA4-996976634F35}"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144057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299539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D41842-8CD8-45DF-9749-1874348B180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799783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27532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48EE02-CCCF-4E1B-ABA4-996976634F35}" type="datetimeFigureOut">
              <a:rPr lang="en-IN" smtClean="0"/>
              <a:t>15-11-2021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1442417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48EE02-CCCF-4E1B-ABA4-996976634F35}" type="datetimeFigureOut">
              <a:rPr lang="en-IN" smtClean="0"/>
              <a:t>15-11-2021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109427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1962934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93803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249504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266923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48EE02-CCCF-4E1B-ABA4-996976634F35}"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271175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48EE02-CCCF-4E1B-ABA4-996976634F35}"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387389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96825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29384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48EE02-CCCF-4E1B-ABA4-996976634F35}" type="datetimeFigureOut">
              <a:rPr lang="en-IN" smtClean="0"/>
              <a:t>15-11-2021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318571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48EE02-CCCF-4E1B-ABA4-996976634F35}"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D41842-8CD8-45DF-9749-1874348B180E}" type="slidenum">
              <a:rPr lang="en-IN" smtClean="0"/>
              <a:t>‹#›</a:t>
            </a:fld>
            <a:endParaRPr lang="en-IN"/>
          </a:p>
        </p:txBody>
      </p:sp>
    </p:spTree>
    <p:extLst>
      <p:ext uri="{BB962C8B-B14F-4D97-AF65-F5344CB8AC3E}">
        <p14:creationId xmlns:p14="http://schemas.microsoft.com/office/powerpoint/2010/main" val="185445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48EE02-CCCF-4E1B-ABA4-996976634F35}" type="datetimeFigureOut">
              <a:rPr lang="en-IN" smtClean="0"/>
              <a:t>15-11-2021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D41842-8CD8-45DF-9749-1874348B180E}" type="slidenum">
              <a:rPr lang="en-IN" smtClean="0"/>
              <a:t>‹#›</a:t>
            </a:fld>
            <a:endParaRPr lang="en-IN"/>
          </a:p>
        </p:txBody>
      </p:sp>
    </p:spTree>
    <p:extLst>
      <p:ext uri="{BB962C8B-B14F-4D97-AF65-F5344CB8AC3E}">
        <p14:creationId xmlns:p14="http://schemas.microsoft.com/office/powerpoint/2010/main" val="1770687507"/>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5B9AC7-C249-4FB0-A1A7-131E70596B40}"/>
              </a:ext>
            </a:extLst>
          </p:cNvPr>
          <p:cNvSpPr>
            <a:spLocks noGrp="1"/>
          </p:cNvSpPr>
          <p:nvPr>
            <p:ph type="ctrTitle"/>
          </p:nvPr>
        </p:nvSpPr>
        <p:spPr/>
        <p:txBody>
          <a:bodyPr/>
          <a:lstStyle/>
          <a:p>
            <a:r>
              <a:rPr lang="en-US" dirty="0">
                <a:latin typeface="Algerian" panose="04020705040A02060702" pitchFamily="82" charset="0"/>
              </a:rPr>
              <a:t>Bank management system!</a:t>
            </a:r>
            <a:endParaRPr lang="en-IN" dirty="0">
              <a:latin typeface="Algerian" panose="04020705040A02060702" pitchFamily="82" charset="0"/>
            </a:endParaRPr>
          </a:p>
        </p:txBody>
      </p:sp>
      <p:sp>
        <p:nvSpPr>
          <p:cNvPr id="7" name="Subtitle 6">
            <a:extLst>
              <a:ext uri="{FF2B5EF4-FFF2-40B4-BE49-F238E27FC236}">
                <a16:creationId xmlns:a16="http://schemas.microsoft.com/office/drawing/2014/main" id="{061CF89B-1EE4-4EFD-8482-B4FA369EA58F}"/>
              </a:ext>
            </a:extLst>
          </p:cNvPr>
          <p:cNvSpPr>
            <a:spLocks noGrp="1"/>
          </p:cNvSpPr>
          <p:nvPr>
            <p:ph type="subTitle" idx="1"/>
          </p:nvPr>
        </p:nvSpPr>
        <p:spPr>
          <a:xfrm>
            <a:off x="5708342" y="3996267"/>
            <a:ext cx="5794681" cy="2457799"/>
          </a:xfrm>
        </p:spPr>
        <p:txBody>
          <a:bodyPr>
            <a:normAutofit fontScale="85000" lnSpcReduction="20000"/>
          </a:bodyPr>
          <a:lstStyle/>
          <a:p>
            <a:r>
              <a:rPr lang="en-US" dirty="0">
                <a:latin typeface="Algerian" panose="04020705040A02060702" pitchFamily="82" charset="0"/>
              </a:rPr>
              <a:t>Presented by </a:t>
            </a:r>
            <a:r>
              <a:rPr lang="en-US" dirty="0"/>
              <a:t>:        </a:t>
            </a:r>
          </a:p>
          <a:p>
            <a:r>
              <a:rPr lang="en-US" dirty="0">
                <a:latin typeface="Algerian" panose="04020705040A02060702" pitchFamily="82" charset="0"/>
              </a:rPr>
              <a:t>En20cs301322 Priyanshi jain</a:t>
            </a:r>
          </a:p>
          <a:p>
            <a:r>
              <a:rPr lang="en-US" dirty="0">
                <a:latin typeface="Algerian" panose="04020705040A02060702" pitchFamily="82" charset="0"/>
              </a:rPr>
              <a:t>En20cs301338 Rashmeet Chugga</a:t>
            </a:r>
          </a:p>
          <a:p>
            <a:r>
              <a:rPr lang="en-US" dirty="0">
                <a:latin typeface="Algerian" panose="04020705040A02060702" pitchFamily="82" charset="0"/>
              </a:rPr>
              <a:t>En20cs301347 Ridhima Namdev</a:t>
            </a:r>
          </a:p>
          <a:p>
            <a:endParaRPr lang="en-US" dirty="0">
              <a:latin typeface="Algerian" panose="04020705040A02060702" pitchFamily="82" charset="0"/>
            </a:endParaRPr>
          </a:p>
          <a:p>
            <a:r>
              <a:rPr lang="en-US" dirty="0">
                <a:solidFill>
                  <a:schemeClr val="tx1">
                    <a:lumMod val="95000"/>
                  </a:schemeClr>
                </a:solidFill>
                <a:latin typeface="Algerian" panose="04020705040A02060702" pitchFamily="82" charset="0"/>
              </a:rPr>
              <a:t>submit to:</a:t>
            </a:r>
            <a:r>
              <a:rPr lang="en-US" dirty="0">
                <a:latin typeface="Algerian" panose="04020705040A02060702" pitchFamily="82" charset="0"/>
              </a:rPr>
              <a:t>                     </a:t>
            </a:r>
          </a:p>
          <a:p>
            <a:r>
              <a:rPr lang="en-US" dirty="0" err="1">
                <a:solidFill>
                  <a:schemeClr val="tx1">
                    <a:lumMod val="95000"/>
                  </a:schemeClr>
                </a:solidFill>
                <a:latin typeface="Algerian" panose="04020705040A02060702" pitchFamily="82" charset="0"/>
              </a:rPr>
              <a:t>Prof.arpit</a:t>
            </a:r>
            <a:r>
              <a:rPr lang="en-US" dirty="0">
                <a:solidFill>
                  <a:schemeClr val="tx1">
                    <a:lumMod val="95000"/>
                  </a:schemeClr>
                </a:solidFill>
                <a:latin typeface="Algerian" panose="04020705040A02060702" pitchFamily="82" charset="0"/>
              </a:rPr>
              <a:t> deo sir</a:t>
            </a:r>
          </a:p>
          <a:p>
            <a:endParaRPr lang="en-IN" dirty="0"/>
          </a:p>
        </p:txBody>
      </p:sp>
      <p:pic>
        <p:nvPicPr>
          <p:cNvPr id="8" name="Picture 2" descr="Medicaps University">
            <a:extLst>
              <a:ext uri="{FF2B5EF4-FFF2-40B4-BE49-F238E27FC236}">
                <a16:creationId xmlns:a16="http://schemas.microsoft.com/office/drawing/2014/main" id="{EEA022C9-F3E3-4DF5-8413-DE80B89FA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675" y="24297"/>
            <a:ext cx="2971292" cy="7592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7C75365F-37A3-417E-B90B-E51EE2D702FC}"/>
              </a:ext>
            </a:extLst>
          </p:cNvPr>
          <p:cNvSpPr txBox="1"/>
          <p:nvPr/>
        </p:nvSpPr>
        <p:spPr>
          <a:xfrm>
            <a:off x="5120967" y="897154"/>
            <a:ext cx="6382056" cy="400110"/>
          </a:xfrm>
          <a:prstGeom prst="rect">
            <a:avLst/>
          </a:prstGeom>
          <a:noFill/>
        </p:spPr>
        <p:txBody>
          <a:bodyPr wrap="square">
            <a:spAutoFit/>
          </a:bodyPr>
          <a:lstStyle/>
          <a:p>
            <a:r>
              <a:rPr lang="en-US" sz="2000" dirty="0">
                <a:latin typeface="Algerian" panose="04020705040A02060702" pitchFamily="82" charset="0"/>
              </a:rPr>
              <a:t>Object oriented programming project</a:t>
            </a:r>
            <a:endParaRPr lang="en-IN" sz="2000" dirty="0"/>
          </a:p>
        </p:txBody>
      </p:sp>
    </p:spTree>
    <p:extLst>
      <p:ext uri="{BB962C8B-B14F-4D97-AF65-F5344CB8AC3E}">
        <p14:creationId xmlns:p14="http://schemas.microsoft.com/office/powerpoint/2010/main" val="25792339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94837D-609D-49E6-B862-7B6FEDC743E4}"/>
              </a:ext>
            </a:extLst>
          </p:cNvPr>
          <p:cNvSpPr>
            <a:spLocks noGrp="1"/>
          </p:cNvSpPr>
          <p:nvPr>
            <p:ph type="title"/>
          </p:nvPr>
        </p:nvSpPr>
        <p:spPr/>
        <p:txBody>
          <a:bodyPr/>
          <a:lstStyle/>
          <a:p>
            <a:r>
              <a:rPr lang="en-US" sz="4000" u="sng" dirty="0">
                <a:latin typeface="Algerian" panose="04020705040A02060702" pitchFamily="82" charset="0"/>
                <a:cs typeface="Times New Roman" panose="02020603050405020304" pitchFamily="18" charset="0"/>
              </a:rPr>
              <a:t>Do while loop and for loop…</a:t>
            </a:r>
            <a:br>
              <a:rPr lang="en-US" sz="4000" u="sng" dirty="0">
                <a:latin typeface="Algerian" panose="04020705040A02060702" pitchFamily="82" charset="0"/>
                <a:cs typeface="Times New Roman" panose="02020603050405020304" pitchFamily="18" charset="0"/>
              </a:rPr>
            </a:br>
            <a:endParaRPr lang="en-IN" dirty="0">
              <a:latin typeface="Algerian" panose="04020705040A02060702" pitchFamily="82" charset="0"/>
            </a:endParaRPr>
          </a:p>
        </p:txBody>
      </p:sp>
      <p:sp>
        <p:nvSpPr>
          <p:cNvPr id="6" name="Content Placeholder 5">
            <a:extLst>
              <a:ext uri="{FF2B5EF4-FFF2-40B4-BE49-F238E27FC236}">
                <a16:creationId xmlns:a16="http://schemas.microsoft.com/office/drawing/2014/main" id="{85191581-1DD6-43E6-8A7F-600898D4DCB0}"/>
              </a:ext>
            </a:extLst>
          </p:cNvPr>
          <p:cNvSpPr>
            <a:spLocks noGrp="1"/>
          </p:cNvSpPr>
          <p:nvPr>
            <p:ph sz="half" idx="1"/>
          </p:nvPr>
        </p:nvSpPr>
        <p:spPr/>
        <p:txBody>
          <a:bodyPr/>
          <a:lstStyle/>
          <a:p>
            <a:r>
              <a:rPr lang="en-US" sz="1800" dirty="0">
                <a:latin typeface="Times New Roman" panose="02020603050405020304" pitchFamily="18" charset="0"/>
                <a:cs typeface="Times New Roman" panose="02020603050405020304" pitchFamily="18" charset="0"/>
              </a:rPr>
              <a:t>do while loop come into use when we need to repeatedly execute a block of statements. Like while the do-while loop execution is also terminated on the basis of a test condition.  In do-while loop the loop body will execute at least once irrespective of test condition.</a:t>
            </a:r>
          </a:p>
          <a:p>
            <a:r>
              <a:rPr lang="en-US" dirty="0">
                <a:latin typeface="Times New Roman" panose="02020603050405020304" pitchFamily="18" charset="0"/>
                <a:cs typeface="Times New Roman" panose="02020603050405020304" pitchFamily="18" charset="0"/>
              </a:rPr>
              <a:t>A "For" Loop is </a:t>
            </a:r>
            <a:r>
              <a:rPr lang="en-US" b="1" dirty="0">
                <a:latin typeface="Times New Roman" panose="02020603050405020304" pitchFamily="18" charset="0"/>
                <a:cs typeface="Times New Roman" panose="02020603050405020304" pitchFamily="18" charset="0"/>
              </a:rPr>
              <a:t>used to repeat a specific block of code a known number of times</a:t>
            </a:r>
            <a:r>
              <a:rPr lang="en-US" dirty="0">
                <a:latin typeface="Times New Roman" panose="02020603050405020304" pitchFamily="18" charset="0"/>
                <a:cs typeface="Times New Roman" panose="02020603050405020304" pitchFamily="18" charset="0"/>
              </a:rPr>
              <a:t>. For example, if we want to check the grade of every student in the class, we loop from 1 to the number of students in the class.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p>
        </p:txBody>
      </p:sp>
      <p:pic>
        <p:nvPicPr>
          <p:cNvPr id="8" name="Content Placeholder 7">
            <a:extLst>
              <a:ext uri="{FF2B5EF4-FFF2-40B4-BE49-F238E27FC236}">
                <a16:creationId xmlns:a16="http://schemas.microsoft.com/office/drawing/2014/main" id="{34F4FC12-3E6D-44FB-90B2-57C476F0A92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7087" r="935" b="27005"/>
          <a:stretch/>
        </p:blipFill>
        <p:spPr>
          <a:xfrm>
            <a:off x="6096000" y="1275875"/>
            <a:ext cx="4518734" cy="2584845"/>
          </a:xfrm>
          <a:prstGeom prst="rect">
            <a:avLst/>
          </a:prstGeom>
        </p:spPr>
      </p:pic>
      <p:pic>
        <p:nvPicPr>
          <p:cNvPr id="2" name="Picture 1">
            <a:extLst>
              <a:ext uri="{FF2B5EF4-FFF2-40B4-BE49-F238E27FC236}">
                <a16:creationId xmlns:a16="http://schemas.microsoft.com/office/drawing/2014/main" id="{74AE5197-E1B3-458E-8D2F-D761E0DABE95}"/>
              </a:ext>
            </a:extLst>
          </p:cNvPr>
          <p:cNvPicPr>
            <a:picLocks noChangeAspect="1"/>
          </p:cNvPicPr>
          <p:nvPr/>
        </p:nvPicPr>
        <p:blipFill>
          <a:blip r:embed="rId3"/>
          <a:stretch>
            <a:fillRect/>
          </a:stretch>
        </p:blipFill>
        <p:spPr>
          <a:xfrm>
            <a:off x="6082372" y="3860720"/>
            <a:ext cx="4545989" cy="2797532"/>
          </a:xfrm>
          <a:prstGeom prst="rect">
            <a:avLst/>
          </a:prstGeom>
        </p:spPr>
      </p:pic>
    </p:spTree>
    <p:extLst>
      <p:ext uri="{BB962C8B-B14F-4D97-AF65-F5344CB8AC3E}">
        <p14:creationId xmlns:p14="http://schemas.microsoft.com/office/powerpoint/2010/main" val="1619765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83BCA9-283F-4AF5-A15E-401EAC4A199E}"/>
              </a:ext>
            </a:extLst>
          </p:cNvPr>
          <p:cNvSpPr>
            <a:spLocks noGrp="1"/>
          </p:cNvSpPr>
          <p:nvPr>
            <p:ph type="title"/>
          </p:nvPr>
        </p:nvSpPr>
        <p:spPr/>
        <p:txBody>
          <a:bodyPr/>
          <a:lstStyle/>
          <a:p>
            <a:r>
              <a:rPr lang="en-US" sz="4000" u="sng" dirty="0">
                <a:latin typeface="Algerian" panose="04020705040A02060702" pitchFamily="82" charset="0"/>
                <a:cs typeface="Times New Roman" panose="02020603050405020304" pitchFamily="18" charset="0"/>
              </a:rPr>
              <a:t>Switch case…</a:t>
            </a:r>
            <a:br>
              <a:rPr lang="en-US" sz="4000" u="sng" dirty="0">
                <a:latin typeface="Algerian" panose="04020705040A02060702" pitchFamily="82" charset="0"/>
                <a:cs typeface="Times New Roman" panose="02020603050405020304" pitchFamily="18" charset="0"/>
              </a:rPr>
            </a:br>
            <a:endParaRPr lang="en-IN" dirty="0">
              <a:latin typeface="Algerian" panose="04020705040A02060702" pitchFamily="82" charset="0"/>
            </a:endParaRPr>
          </a:p>
        </p:txBody>
      </p:sp>
      <p:sp>
        <p:nvSpPr>
          <p:cNvPr id="6" name="Content Placeholder 5">
            <a:extLst>
              <a:ext uri="{FF2B5EF4-FFF2-40B4-BE49-F238E27FC236}">
                <a16:creationId xmlns:a16="http://schemas.microsoft.com/office/drawing/2014/main" id="{AA17C8B8-13B0-4E75-A1E8-7C71DA485411}"/>
              </a:ext>
            </a:extLst>
          </p:cNvPr>
          <p:cNvSpPr>
            <a:spLocks noGrp="1"/>
          </p:cNvSpPr>
          <p:nvPr>
            <p:ph sz="half" idx="1"/>
          </p:nvPr>
        </p:nvSpPr>
        <p:spPr/>
        <p:txBody>
          <a:bodyPr/>
          <a:lstStyle/>
          <a:p>
            <a:r>
              <a:rPr lang="en-US" sz="1800" dirty="0">
                <a:latin typeface="Times New Roman" panose="02020603050405020304" pitchFamily="18" charset="0"/>
                <a:cs typeface="Times New Roman" panose="02020603050405020304" pitchFamily="18" charset="0"/>
              </a:rPr>
              <a:t>The switch statement is a multiway branch statement. It provides an easy way to dispatch execution to different parts of code based on the value of the expression. Switch is a control statement that allows a value to change control of execution.</a:t>
            </a:r>
          </a:p>
          <a:p>
            <a:r>
              <a:rPr lang="en-IN" sz="1800" dirty="0">
                <a:latin typeface="Times New Roman" panose="02020603050405020304" pitchFamily="18" charset="0"/>
                <a:cs typeface="Times New Roman" panose="02020603050405020304" pitchFamily="18" charset="0"/>
              </a:rPr>
              <a:t>It allows best optimized implementation for faster code execution than the “if else if “ statement </a:t>
            </a:r>
          </a:p>
          <a:p>
            <a:endParaRPr lang="en-IN" dirty="0"/>
          </a:p>
        </p:txBody>
      </p:sp>
      <p:pic>
        <p:nvPicPr>
          <p:cNvPr id="8" name="Content Placeholder 7">
            <a:extLst>
              <a:ext uri="{FF2B5EF4-FFF2-40B4-BE49-F238E27FC236}">
                <a16:creationId xmlns:a16="http://schemas.microsoft.com/office/drawing/2014/main" id="{0F7AB258-B552-4547-9DE0-D5F89C6980F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5947569" y="2251075"/>
            <a:ext cx="3810000" cy="3810000"/>
          </a:xfrm>
          <a:prstGeom prst="rect">
            <a:avLst/>
          </a:prstGeom>
        </p:spPr>
      </p:pic>
    </p:spTree>
    <p:extLst>
      <p:ext uri="{BB962C8B-B14F-4D97-AF65-F5344CB8AC3E}">
        <p14:creationId xmlns:p14="http://schemas.microsoft.com/office/powerpoint/2010/main" val="682952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1AF11-0875-46F2-9AFA-41595BE5F1A9}"/>
              </a:ext>
            </a:extLst>
          </p:cNvPr>
          <p:cNvSpPr>
            <a:spLocks noGrp="1"/>
          </p:cNvSpPr>
          <p:nvPr>
            <p:ph type="title"/>
          </p:nvPr>
        </p:nvSpPr>
        <p:spPr>
          <a:xfrm>
            <a:off x="646111" y="452718"/>
            <a:ext cx="9404723" cy="665868"/>
          </a:xfrm>
        </p:spPr>
        <p:txBody>
          <a:bodyPr/>
          <a:lstStyle/>
          <a:p>
            <a:r>
              <a:rPr lang="en-US" dirty="0">
                <a:latin typeface="Algerian" panose="04020705040A02060702" pitchFamily="82" charset="0"/>
              </a:rPr>
              <a:t>Source Code…!!!</a:t>
            </a:r>
            <a:endParaRPr lang="en-IN" dirty="0">
              <a:latin typeface="Algerian" panose="04020705040A02060702" pitchFamily="82" charset="0"/>
            </a:endParaRPr>
          </a:p>
        </p:txBody>
      </p:sp>
      <p:pic>
        <p:nvPicPr>
          <p:cNvPr id="9" name="Picture 8">
            <a:extLst>
              <a:ext uri="{FF2B5EF4-FFF2-40B4-BE49-F238E27FC236}">
                <a16:creationId xmlns:a16="http://schemas.microsoft.com/office/drawing/2014/main" id="{3AEBB742-86BD-4E2C-89EB-978A0DDDC2B5}"/>
              </a:ext>
            </a:extLst>
          </p:cNvPr>
          <p:cNvPicPr>
            <a:picLocks noChangeAspect="1"/>
          </p:cNvPicPr>
          <p:nvPr/>
        </p:nvPicPr>
        <p:blipFill rotWithShape="1">
          <a:blip r:embed="rId2">
            <a:extLst>
              <a:ext uri="{28A0092B-C50C-407E-A947-70E740481C1C}">
                <a14:useLocalDpi xmlns:a14="http://schemas.microsoft.com/office/drawing/2010/main" val="0"/>
              </a:ext>
            </a:extLst>
          </a:blip>
          <a:srcRect l="4739" t="9996" r="19197" b="8612"/>
          <a:stretch/>
        </p:blipFill>
        <p:spPr>
          <a:xfrm>
            <a:off x="292963" y="1118586"/>
            <a:ext cx="9535482" cy="5739414"/>
          </a:xfrm>
          <a:prstGeom prst="rect">
            <a:avLst/>
          </a:prstGeom>
        </p:spPr>
      </p:pic>
    </p:spTree>
    <p:extLst>
      <p:ext uri="{BB962C8B-B14F-4D97-AF65-F5344CB8AC3E}">
        <p14:creationId xmlns:p14="http://schemas.microsoft.com/office/powerpoint/2010/main" val="4239477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737EB-F434-4B66-8203-1B4193E0A31E}"/>
              </a:ext>
            </a:extLst>
          </p:cNvPr>
          <p:cNvPicPr>
            <a:picLocks noChangeAspect="1"/>
          </p:cNvPicPr>
          <p:nvPr/>
        </p:nvPicPr>
        <p:blipFill rotWithShape="1">
          <a:blip r:embed="rId2">
            <a:extLst>
              <a:ext uri="{28A0092B-C50C-407E-A947-70E740481C1C}">
                <a14:useLocalDpi xmlns:a14="http://schemas.microsoft.com/office/drawing/2010/main" val="0"/>
              </a:ext>
            </a:extLst>
          </a:blip>
          <a:srcRect l="4322" t="12917" r="13462" b="6809"/>
          <a:stretch/>
        </p:blipFill>
        <p:spPr>
          <a:xfrm>
            <a:off x="0" y="0"/>
            <a:ext cx="10377996" cy="6858000"/>
          </a:xfrm>
          <a:prstGeom prst="rect">
            <a:avLst/>
          </a:prstGeom>
        </p:spPr>
      </p:pic>
    </p:spTree>
    <p:extLst>
      <p:ext uri="{BB962C8B-B14F-4D97-AF65-F5344CB8AC3E}">
        <p14:creationId xmlns:p14="http://schemas.microsoft.com/office/powerpoint/2010/main" val="34423559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4F1FA0-D6C0-45BD-AE64-2EB52BEECD9A}"/>
              </a:ext>
            </a:extLst>
          </p:cNvPr>
          <p:cNvPicPr>
            <a:picLocks noChangeAspect="1"/>
          </p:cNvPicPr>
          <p:nvPr/>
        </p:nvPicPr>
        <p:blipFill rotWithShape="1">
          <a:blip r:embed="rId2">
            <a:extLst>
              <a:ext uri="{28A0092B-C50C-407E-A947-70E740481C1C}">
                <a14:useLocalDpi xmlns:a14="http://schemas.microsoft.com/office/drawing/2010/main" val="0"/>
              </a:ext>
            </a:extLst>
          </a:blip>
          <a:srcRect l="4300" t="10310" r="14900" b="23510"/>
          <a:stretch/>
        </p:blipFill>
        <p:spPr>
          <a:xfrm>
            <a:off x="0" y="-62143"/>
            <a:ext cx="10369118" cy="6920143"/>
          </a:xfrm>
          <a:prstGeom prst="rect">
            <a:avLst/>
          </a:prstGeom>
        </p:spPr>
      </p:pic>
    </p:spTree>
    <p:extLst>
      <p:ext uri="{BB962C8B-B14F-4D97-AF65-F5344CB8AC3E}">
        <p14:creationId xmlns:p14="http://schemas.microsoft.com/office/powerpoint/2010/main" val="3059804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DA13FD-6BD1-4520-BCD5-7AA45FD7A93C}"/>
              </a:ext>
            </a:extLst>
          </p:cNvPr>
          <p:cNvPicPr>
            <a:picLocks noChangeAspect="1"/>
          </p:cNvPicPr>
          <p:nvPr/>
        </p:nvPicPr>
        <p:blipFill rotWithShape="1">
          <a:blip r:embed="rId2">
            <a:extLst>
              <a:ext uri="{28A0092B-C50C-407E-A947-70E740481C1C}">
                <a14:useLocalDpi xmlns:a14="http://schemas.microsoft.com/office/drawing/2010/main" val="0"/>
              </a:ext>
            </a:extLst>
          </a:blip>
          <a:srcRect l="4150" t="10227" r="8762" b="12233"/>
          <a:stretch/>
        </p:blipFill>
        <p:spPr>
          <a:xfrm>
            <a:off x="0" y="0"/>
            <a:ext cx="10289219" cy="6858000"/>
          </a:xfrm>
          <a:prstGeom prst="rect">
            <a:avLst/>
          </a:prstGeom>
        </p:spPr>
      </p:pic>
    </p:spTree>
    <p:extLst>
      <p:ext uri="{BB962C8B-B14F-4D97-AF65-F5344CB8AC3E}">
        <p14:creationId xmlns:p14="http://schemas.microsoft.com/office/powerpoint/2010/main" val="6401513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C77BDF-FF96-4942-95A6-103F59A94AA7}"/>
              </a:ext>
            </a:extLst>
          </p:cNvPr>
          <p:cNvPicPr>
            <a:picLocks noChangeAspect="1"/>
          </p:cNvPicPr>
          <p:nvPr/>
        </p:nvPicPr>
        <p:blipFill rotWithShape="1">
          <a:blip r:embed="rId2">
            <a:extLst>
              <a:ext uri="{28A0092B-C50C-407E-A947-70E740481C1C}">
                <a14:useLocalDpi xmlns:a14="http://schemas.microsoft.com/office/drawing/2010/main" val="0"/>
              </a:ext>
            </a:extLst>
          </a:blip>
          <a:srcRect l="3713" t="11262" r="16117" b="17928"/>
          <a:stretch/>
        </p:blipFill>
        <p:spPr>
          <a:xfrm>
            <a:off x="0" y="-8878"/>
            <a:ext cx="10306975" cy="6858000"/>
          </a:xfrm>
          <a:prstGeom prst="rect">
            <a:avLst/>
          </a:prstGeom>
        </p:spPr>
      </p:pic>
    </p:spTree>
    <p:extLst>
      <p:ext uri="{BB962C8B-B14F-4D97-AF65-F5344CB8AC3E}">
        <p14:creationId xmlns:p14="http://schemas.microsoft.com/office/powerpoint/2010/main" val="40825444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EAC32D-68E4-4767-A3DA-1C86DA976F83}"/>
              </a:ext>
            </a:extLst>
          </p:cNvPr>
          <p:cNvPicPr>
            <a:picLocks noChangeAspect="1"/>
          </p:cNvPicPr>
          <p:nvPr/>
        </p:nvPicPr>
        <p:blipFill rotWithShape="1">
          <a:blip r:embed="rId2">
            <a:extLst>
              <a:ext uri="{28A0092B-C50C-407E-A947-70E740481C1C}">
                <a14:useLocalDpi xmlns:a14="http://schemas.microsoft.com/office/drawing/2010/main" val="0"/>
              </a:ext>
            </a:extLst>
          </a:blip>
          <a:srcRect l="3932" t="10873" r="12913" b="14563"/>
          <a:stretch/>
        </p:blipFill>
        <p:spPr>
          <a:xfrm>
            <a:off x="0" y="0"/>
            <a:ext cx="10138299" cy="5113538"/>
          </a:xfrm>
          <a:prstGeom prst="rect">
            <a:avLst/>
          </a:prstGeom>
        </p:spPr>
      </p:pic>
      <p:pic>
        <p:nvPicPr>
          <p:cNvPr id="4" name="Picture 3">
            <a:extLst>
              <a:ext uri="{FF2B5EF4-FFF2-40B4-BE49-F238E27FC236}">
                <a16:creationId xmlns:a16="http://schemas.microsoft.com/office/drawing/2014/main" id="{1F7015E7-CD17-49EA-9B58-4A4291CB7A91}"/>
              </a:ext>
            </a:extLst>
          </p:cNvPr>
          <p:cNvPicPr>
            <a:picLocks noChangeAspect="1"/>
          </p:cNvPicPr>
          <p:nvPr/>
        </p:nvPicPr>
        <p:blipFill rotWithShape="1">
          <a:blip r:embed="rId3">
            <a:extLst>
              <a:ext uri="{28A0092B-C50C-407E-A947-70E740481C1C}">
                <a14:useLocalDpi xmlns:a14="http://schemas.microsoft.com/office/drawing/2010/main" val="0"/>
              </a:ext>
            </a:extLst>
          </a:blip>
          <a:srcRect l="3641" t="31845" r="19612" b="41359"/>
          <a:stretch/>
        </p:blipFill>
        <p:spPr>
          <a:xfrm>
            <a:off x="-1" y="5113538"/>
            <a:ext cx="10138299" cy="1744462"/>
          </a:xfrm>
          <a:prstGeom prst="rect">
            <a:avLst/>
          </a:prstGeom>
        </p:spPr>
      </p:pic>
    </p:spTree>
    <p:extLst>
      <p:ext uri="{BB962C8B-B14F-4D97-AF65-F5344CB8AC3E}">
        <p14:creationId xmlns:p14="http://schemas.microsoft.com/office/powerpoint/2010/main" val="498420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F016-E2CC-455C-8084-BDA379DB636B}"/>
              </a:ext>
            </a:extLst>
          </p:cNvPr>
          <p:cNvSpPr>
            <a:spLocks noGrp="1"/>
          </p:cNvSpPr>
          <p:nvPr>
            <p:ph type="title"/>
          </p:nvPr>
        </p:nvSpPr>
        <p:spPr/>
        <p:txBody>
          <a:bodyPr>
            <a:normAutofit fontScale="90000"/>
          </a:bodyPr>
          <a:lstStyle/>
          <a:p>
            <a:r>
              <a:rPr lang="en-US" sz="4400" cap="none" spc="0" dirty="0">
                <a:ln w="10541" cmpd="sng">
                  <a:solidFill>
                    <a:schemeClr val="accent1">
                      <a:shade val="88000"/>
                      <a:satMod val="110000"/>
                    </a:schemeClr>
                  </a:solidFill>
                  <a:prstDash val="solid"/>
                </a:ln>
                <a:solidFill>
                  <a:schemeClr val="bg1"/>
                </a:solidFill>
                <a:effectLst/>
                <a:latin typeface="Algerian" panose="04020705040A02060702" pitchFamily="82" charset="0"/>
              </a:rPr>
              <a:t>Program Strength :</a:t>
            </a:r>
            <a:br>
              <a:rPr lang="en-US" sz="4400" cap="none" spc="0" dirty="0">
                <a:ln w="10541" cmpd="sng">
                  <a:solidFill>
                    <a:schemeClr val="accent1">
                      <a:shade val="88000"/>
                      <a:satMod val="110000"/>
                    </a:schemeClr>
                  </a:solidFill>
                  <a:prstDash val="solid"/>
                </a:ln>
                <a:solidFill>
                  <a:schemeClr val="bg1"/>
                </a:solidFill>
                <a:effectLst/>
                <a:latin typeface="Algerian" panose="04020705040A02060702" pitchFamily="82" charset="0"/>
              </a:rPr>
            </a:br>
            <a:endParaRPr lang="en-IN"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EE02E0E-E83A-4106-A08C-392398066D62}"/>
              </a:ext>
            </a:extLst>
          </p:cNvPr>
          <p:cNvSpPr>
            <a:spLocks noGrp="1"/>
          </p:cNvSpPr>
          <p:nvPr>
            <p:ph idx="1"/>
          </p:nvPr>
        </p:nvSpPr>
        <p:spPr/>
        <p:txBody>
          <a:bodyPr>
            <a:normAutofit/>
          </a:bodyPr>
          <a:lstStyle/>
          <a:p>
            <a:pPr marL="342900" indent="-342900">
              <a:buFont typeface="Wingdings" pitchFamily="2" charset="2"/>
              <a:buChar char="ü"/>
            </a:pPr>
            <a:r>
              <a:rPr lang="en-US" sz="2800" dirty="0">
                <a:latin typeface="Times New Roman" pitchFamily="18" charset="0"/>
                <a:cs typeface="Times New Roman" pitchFamily="18" charset="0"/>
              </a:rPr>
              <a:t>User Friendly</a:t>
            </a:r>
          </a:p>
          <a:p>
            <a:pPr marL="342900" indent="-342900"/>
            <a:endParaRPr lang="en-US" sz="2800" dirty="0">
              <a:latin typeface="Times New Roman" pitchFamily="18" charset="0"/>
              <a:cs typeface="Times New Roman" pitchFamily="18" charset="0"/>
            </a:endParaRPr>
          </a:p>
          <a:p>
            <a:pPr marL="342900" indent="-342900">
              <a:buFont typeface="Wingdings" pitchFamily="2" charset="2"/>
              <a:buChar char="ü"/>
            </a:pPr>
            <a:r>
              <a:rPr lang="en-US" sz="2800" dirty="0">
                <a:latin typeface="Times New Roman" pitchFamily="18" charset="0"/>
                <a:cs typeface="Times New Roman" pitchFamily="18" charset="0"/>
              </a:rPr>
              <a:t>Reduced Manpower</a:t>
            </a:r>
          </a:p>
          <a:p>
            <a:pPr marL="342900" indent="-342900"/>
            <a:endParaRPr lang="en-US" sz="2800" dirty="0">
              <a:latin typeface="Times New Roman" pitchFamily="18" charset="0"/>
              <a:cs typeface="Times New Roman" pitchFamily="18" charset="0"/>
            </a:endParaRPr>
          </a:p>
          <a:p>
            <a:pPr marL="342900" indent="-342900">
              <a:buFont typeface="Wingdings" pitchFamily="2" charset="2"/>
              <a:buChar char="ü"/>
            </a:pPr>
            <a:r>
              <a:rPr lang="en-US" sz="2800" dirty="0">
                <a:latin typeface="Times New Roman" pitchFamily="18" charset="0"/>
                <a:cs typeface="Times New Roman" pitchFamily="18" charset="0"/>
              </a:rPr>
              <a:t>Accurate Results</a:t>
            </a:r>
          </a:p>
          <a:p>
            <a:pPr marL="0" indent="0">
              <a:buNone/>
            </a:pPr>
            <a:endParaRPr lang="en-US" sz="2800" dirty="0">
              <a:latin typeface="Times New Roman" pitchFamily="18" charset="0"/>
              <a:cs typeface="Times New Roman" pitchFamily="18" charset="0"/>
            </a:endParaRPr>
          </a:p>
          <a:p>
            <a:pPr marL="342900" indent="-342900">
              <a:buFont typeface="Wingdings" pitchFamily="2" charset="2"/>
              <a:buChar char="ü"/>
            </a:pPr>
            <a:r>
              <a:rPr lang="en-US" sz="2800" dirty="0">
                <a:latin typeface="Times New Roman" pitchFamily="18" charset="0"/>
                <a:cs typeface="Times New Roman" pitchFamily="18" charset="0"/>
              </a:rPr>
              <a:t>Faster and Better Performance</a:t>
            </a:r>
          </a:p>
          <a:p>
            <a:endParaRPr lang="en-IN" dirty="0"/>
          </a:p>
        </p:txBody>
      </p:sp>
      <p:pic>
        <p:nvPicPr>
          <p:cNvPr id="4" name="Picture 3" descr="Bank Management System Project in C++ - ProgrammingTunes">
            <a:extLst>
              <a:ext uri="{FF2B5EF4-FFF2-40B4-BE49-F238E27FC236}">
                <a16:creationId xmlns:a16="http://schemas.microsoft.com/office/drawing/2014/main" id="{3CCA0A09-87EA-41F4-B8F4-374DAAAB76B1}"/>
              </a:ext>
            </a:extLst>
          </p:cNvPr>
          <p:cNvPicPr>
            <a:picLocks noChangeAspect="1" noChangeArrowheads="1"/>
          </p:cNvPicPr>
          <p:nvPr/>
        </p:nvPicPr>
        <p:blipFill>
          <a:blip r:embed="rId2"/>
          <a:srcRect/>
          <a:stretch>
            <a:fillRect/>
          </a:stretch>
        </p:blipFill>
        <p:spPr bwMode="auto">
          <a:xfrm>
            <a:off x="6950926" y="2663301"/>
            <a:ext cx="3516798" cy="3181351"/>
          </a:xfrm>
          <a:prstGeom prst="rect">
            <a:avLst/>
          </a:prstGeom>
          <a:noFill/>
        </p:spPr>
      </p:pic>
    </p:spTree>
    <p:extLst>
      <p:ext uri="{BB962C8B-B14F-4D97-AF65-F5344CB8AC3E}">
        <p14:creationId xmlns:p14="http://schemas.microsoft.com/office/powerpoint/2010/main" val="833561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3">
                                            <p:txEl>
                                              <p:pRg st="2" end="2"/>
                                            </p:txEl>
                                          </p:spTgt>
                                        </p:tgtEl>
                                        <p:attrNameLst>
                                          <p:attrName>style.color</p:attrName>
                                        </p:attrNameLst>
                                      </p:cBhvr>
                                      <p:to>
                                        <a:schemeClr val="bg1"/>
                                      </p:to>
                                    </p:animClr>
                                    <p:animClr clrSpc="rgb" dir="cw">
                                      <p:cBhvr>
                                        <p:cTn id="14" dur="250" autoRev="1" fill="remove"/>
                                        <p:tgtEl>
                                          <p:spTgt spid="3">
                                            <p:txEl>
                                              <p:pRg st="2" end="2"/>
                                            </p:txEl>
                                          </p:spTgt>
                                        </p:tgtEl>
                                        <p:attrNameLst>
                                          <p:attrName>fillcolor</p:attrName>
                                        </p:attrNameLst>
                                      </p:cBhvr>
                                      <p:to>
                                        <a:schemeClr val="bg1"/>
                                      </p:to>
                                    </p:animClr>
                                    <p:set>
                                      <p:cBhvr>
                                        <p:cTn id="15" dur="250" autoRev="1" fill="remove"/>
                                        <p:tgtEl>
                                          <p:spTgt spid="3">
                                            <p:txEl>
                                              <p:pRg st="2" end="2"/>
                                            </p:txEl>
                                          </p:spTgt>
                                        </p:tgtEl>
                                        <p:attrNameLst>
                                          <p:attrName>fill.type</p:attrName>
                                        </p:attrNameLst>
                                      </p:cBhvr>
                                      <p:to>
                                        <p:strVal val="solid"/>
                                      </p:to>
                                    </p:set>
                                    <p:set>
                                      <p:cBhvr>
                                        <p:cTn id="16" dur="250" autoRev="1" fill="remove"/>
                                        <p:tgtEl>
                                          <p:spTgt spid="3">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3">
                                            <p:txEl>
                                              <p:pRg st="4" end="4"/>
                                            </p:txEl>
                                          </p:spTgt>
                                        </p:tgtEl>
                                        <p:attrNameLst>
                                          <p:attrName>style.color</p:attrName>
                                        </p:attrNameLst>
                                      </p:cBhvr>
                                      <p:to>
                                        <a:schemeClr val="bg1"/>
                                      </p:to>
                                    </p:animClr>
                                    <p:animClr clrSpc="rgb" dir="cw">
                                      <p:cBhvr>
                                        <p:cTn id="21" dur="250" autoRev="1" fill="remove"/>
                                        <p:tgtEl>
                                          <p:spTgt spid="3">
                                            <p:txEl>
                                              <p:pRg st="4" end="4"/>
                                            </p:txEl>
                                          </p:spTgt>
                                        </p:tgtEl>
                                        <p:attrNameLst>
                                          <p:attrName>fillcolor</p:attrName>
                                        </p:attrNameLst>
                                      </p:cBhvr>
                                      <p:to>
                                        <a:schemeClr val="bg1"/>
                                      </p:to>
                                    </p:animClr>
                                    <p:set>
                                      <p:cBhvr>
                                        <p:cTn id="22" dur="250" autoRev="1" fill="remove"/>
                                        <p:tgtEl>
                                          <p:spTgt spid="3">
                                            <p:txEl>
                                              <p:pRg st="4" end="4"/>
                                            </p:txEl>
                                          </p:spTgt>
                                        </p:tgtEl>
                                        <p:attrNameLst>
                                          <p:attrName>fill.type</p:attrName>
                                        </p:attrNameLst>
                                      </p:cBhvr>
                                      <p:to>
                                        <p:strVal val="solid"/>
                                      </p:to>
                                    </p:set>
                                    <p:set>
                                      <p:cBhvr>
                                        <p:cTn id="23" dur="250" autoRev="1" fill="remove"/>
                                        <p:tgtEl>
                                          <p:spTgt spid="3">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0" nodeType="clickEffect">
                                  <p:stCondLst>
                                    <p:cond delay="0"/>
                                  </p:stCondLst>
                                  <p:childTnLst>
                                    <p:animClr clrSpc="rgb" dir="cw">
                                      <p:cBhvr override="childStyle">
                                        <p:cTn id="27" dur="250" autoRev="1" fill="remove"/>
                                        <p:tgtEl>
                                          <p:spTgt spid="3">
                                            <p:txEl>
                                              <p:pRg st="6" end="6"/>
                                            </p:txEl>
                                          </p:spTgt>
                                        </p:tgtEl>
                                        <p:attrNameLst>
                                          <p:attrName>style.color</p:attrName>
                                        </p:attrNameLst>
                                      </p:cBhvr>
                                      <p:to>
                                        <a:schemeClr val="bg1"/>
                                      </p:to>
                                    </p:animClr>
                                    <p:animClr clrSpc="rgb" dir="cw">
                                      <p:cBhvr>
                                        <p:cTn id="28" dur="250" autoRev="1" fill="remove"/>
                                        <p:tgtEl>
                                          <p:spTgt spid="3">
                                            <p:txEl>
                                              <p:pRg st="6" end="6"/>
                                            </p:txEl>
                                          </p:spTgt>
                                        </p:tgtEl>
                                        <p:attrNameLst>
                                          <p:attrName>fillcolor</p:attrName>
                                        </p:attrNameLst>
                                      </p:cBhvr>
                                      <p:to>
                                        <a:schemeClr val="bg1"/>
                                      </p:to>
                                    </p:animClr>
                                    <p:set>
                                      <p:cBhvr>
                                        <p:cTn id="29" dur="250" autoRev="1" fill="remove"/>
                                        <p:tgtEl>
                                          <p:spTgt spid="3">
                                            <p:txEl>
                                              <p:pRg st="6" end="6"/>
                                            </p:txEl>
                                          </p:spTgt>
                                        </p:tgtEl>
                                        <p:attrNameLst>
                                          <p:attrName>fill.type</p:attrName>
                                        </p:attrNameLst>
                                      </p:cBhvr>
                                      <p:to>
                                        <p:strVal val="solid"/>
                                      </p:to>
                                    </p:set>
                                    <p:set>
                                      <p:cBhvr>
                                        <p:cTn id="30" dur="250" autoRev="1" fill="remove"/>
                                        <p:tgtEl>
                                          <p:spTgt spid="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637D-EBA3-474E-A32C-F2FB7E9CDBBA}"/>
              </a:ext>
            </a:extLst>
          </p:cNvPr>
          <p:cNvSpPr>
            <a:spLocks noGrp="1"/>
          </p:cNvSpPr>
          <p:nvPr>
            <p:ph type="title"/>
          </p:nvPr>
        </p:nvSpPr>
        <p:spPr>
          <a:xfrm>
            <a:off x="1154956" y="372863"/>
            <a:ext cx="8825657" cy="1367160"/>
          </a:xfrm>
        </p:spPr>
        <p:txBody>
          <a:bodyPr/>
          <a:lstStyle/>
          <a:p>
            <a:r>
              <a:rPr lang="en-US" dirty="0">
                <a:latin typeface="Algerian" panose="04020705040A02060702" pitchFamily="82" charset="0"/>
              </a:rPr>
              <a:t>Drawbacks…!!</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41864DF3-D685-411E-8971-52BF4EC0B0A3}"/>
              </a:ext>
            </a:extLst>
          </p:cNvPr>
          <p:cNvSpPr>
            <a:spLocks noGrp="1"/>
          </p:cNvSpPr>
          <p:nvPr>
            <p:ph type="body" idx="1"/>
          </p:nvPr>
        </p:nvSpPr>
        <p:spPr>
          <a:xfrm>
            <a:off x="1154955" y="1819922"/>
            <a:ext cx="8825658" cy="3817859"/>
          </a:xfrm>
        </p:spPr>
        <p:txBody>
          <a:bodyPr/>
          <a:lstStyle/>
          <a:p>
            <a:pPr marL="342900" indent="-342900">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 program is unable to save the full name(with surname).</a:t>
            </a:r>
          </a:p>
          <a:p>
            <a:pPr marL="342900" indent="-342900">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It can accept the same account number of different users.</a:t>
            </a:r>
          </a:p>
          <a:p>
            <a:pPr marL="342900" indent="-342900">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We won’t be able to modify the user information.</a:t>
            </a:r>
          </a:p>
          <a:p>
            <a:pPr marL="342900" indent="-342900">
              <a:buFont typeface="Wingdings" panose="05000000000000000000" pitchFamily="2" charset="2"/>
              <a:buChar char="Ø"/>
            </a:pPr>
            <a:endParaRPr lang="en-US" cap="none"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cap="none" dirty="0">
              <a:latin typeface="Times New Roman" panose="02020603050405020304" pitchFamily="18" charset="0"/>
              <a:cs typeface="Times New Roman" panose="02020603050405020304" pitchFamily="18" charset="0"/>
            </a:endParaRPr>
          </a:p>
        </p:txBody>
      </p:sp>
      <p:pic>
        <p:nvPicPr>
          <p:cNvPr id="1026" name="Picture 2" descr="Drawback Stock Illustrations – 499 Drawback Stock Illustrations, Vectors &amp;amp;  Clipart - Dreamstime">
            <a:extLst>
              <a:ext uri="{FF2B5EF4-FFF2-40B4-BE49-F238E27FC236}">
                <a16:creationId xmlns:a16="http://schemas.microsoft.com/office/drawing/2014/main" id="{A77B3FE8-30E0-4DDB-B8EB-AEBFC8AF8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750" y="3142696"/>
            <a:ext cx="5388083" cy="354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95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C635-0534-473F-86FE-6B15152B759E}"/>
              </a:ext>
            </a:extLst>
          </p:cNvPr>
          <p:cNvSpPr>
            <a:spLocks noGrp="1"/>
          </p:cNvSpPr>
          <p:nvPr>
            <p:ph type="title"/>
          </p:nvPr>
        </p:nvSpPr>
        <p:spPr/>
        <p:txBody>
          <a:bodyPr/>
          <a:lstStyle/>
          <a:p>
            <a:r>
              <a:rPr lang="en-US" sz="4400" cap="none" spc="300" dirty="0">
                <a:ln w="11430" cmpd="sng">
                  <a:solidFill>
                    <a:schemeClr val="accent1">
                      <a:tint val="10000"/>
                    </a:schemeClr>
                  </a:solidFill>
                  <a:prstDash val="solid"/>
                  <a:miter lim="800000"/>
                </a:ln>
                <a:solidFill>
                  <a:schemeClr val="bg1"/>
                </a:solidFill>
                <a:effectLst>
                  <a:glow rad="45500">
                    <a:schemeClr val="accent1">
                      <a:satMod val="220000"/>
                      <a:alpha val="35000"/>
                    </a:schemeClr>
                  </a:glow>
                </a:effectLst>
                <a:latin typeface="Algerian" panose="04020705040A02060702" pitchFamily="82" charset="0"/>
              </a:rPr>
              <a:t>Aim of the Project :</a:t>
            </a:r>
            <a:endParaRPr lang="en-IN"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DB88BF6-00B5-4B3B-8398-F9F354AF7EC0}"/>
              </a:ext>
            </a:extLst>
          </p:cNvPr>
          <p:cNvSpPr>
            <a:spLocks noGrp="1"/>
          </p:cNvSpPr>
          <p:nvPr>
            <p:ph idx="1"/>
          </p:nvPr>
        </p:nvSpPr>
        <p:spPr>
          <a:xfrm>
            <a:off x="905522" y="1340528"/>
            <a:ext cx="6673571" cy="2547891"/>
          </a:xfrm>
        </p:spPr>
        <p:txBody>
          <a:bodyPr>
            <a:normAutofit lnSpcReduction="10000"/>
          </a:bodyPr>
          <a:lstStyle/>
          <a:p>
            <a:r>
              <a:rPr lang="en-US" sz="2800" dirty="0">
                <a:latin typeface="Times New Roman" pitchFamily="18" charset="0"/>
                <a:cs typeface="Times New Roman" pitchFamily="18" charset="0"/>
              </a:rPr>
              <a:t>To develop a bank management system using C++ for solving financial applications of a customer in banking environment in order to nurture the needs of an end banking user by providing various ways to perform banking tasks</a:t>
            </a:r>
            <a:r>
              <a:rPr lang="en-US" sz="2000" dirty="0">
                <a:latin typeface="Times New Roman" pitchFamily="18" charset="0"/>
                <a:cs typeface="Times New Roman" pitchFamily="18" charset="0"/>
              </a:rPr>
              <a:t>.</a:t>
            </a:r>
          </a:p>
          <a:p>
            <a:endParaRPr lang="en-IN" dirty="0"/>
          </a:p>
        </p:txBody>
      </p:sp>
      <p:pic>
        <p:nvPicPr>
          <p:cNvPr id="4" name="Picture 3" descr="Bank Management System in C++ project with source code - Codegenes">
            <a:extLst>
              <a:ext uri="{FF2B5EF4-FFF2-40B4-BE49-F238E27FC236}">
                <a16:creationId xmlns:a16="http://schemas.microsoft.com/office/drawing/2014/main" id="{76B3B6A9-8079-4972-A75E-CE89623D705F}"/>
              </a:ext>
            </a:extLst>
          </p:cNvPr>
          <p:cNvPicPr>
            <a:picLocks noChangeAspect="1" noChangeArrowheads="1"/>
          </p:cNvPicPr>
          <p:nvPr/>
        </p:nvPicPr>
        <p:blipFill>
          <a:blip r:embed="rId2"/>
          <a:srcRect/>
          <a:stretch>
            <a:fillRect/>
          </a:stretch>
        </p:blipFill>
        <p:spPr bwMode="auto">
          <a:xfrm>
            <a:off x="6493666" y="4047478"/>
            <a:ext cx="5009357" cy="2621564"/>
          </a:xfrm>
          <a:prstGeom prst="rect">
            <a:avLst/>
          </a:prstGeom>
          <a:noFill/>
        </p:spPr>
      </p:pic>
    </p:spTree>
    <p:extLst>
      <p:ext uri="{BB962C8B-B14F-4D97-AF65-F5344CB8AC3E}">
        <p14:creationId xmlns:p14="http://schemas.microsoft.com/office/powerpoint/2010/main" val="34623426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26A0-C116-4CC2-9596-573359DA90A8}"/>
              </a:ext>
            </a:extLst>
          </p:cNvPr>
          <p:cNvSpPr>
            <a:spLocks noGrp="1"/>
          </p:cNvSpPr>
          <p:nvPr>
            <p:ph type="title"/>
          </p:nvPr>
        </p:nvSpPr>
        <p:spPr>
          <a:xfrm>
            <a:off x="1154956" y="195309"/>
            <a:ext cx="8825657" cy="1633491"/>
          </a:xfrm>
        </p:spPr>
        <p:txBody>
          <a:bodyPr/>
          <a:lstStyle/>
          <a:p>
            <a:r>
              <a:rPr lang="en-US" dirty="0">
                <a:latin typeface="Algerian" panose="04020705040A02060702" pitchFamily="82" charset="0"/>
              </a:rPr>
              <a:t>Conclusion..!!!</a:t>
            </a:r>
            <a:br>
              <a:rPr lang="en-US" dirty="0">
                <a:latin typeface="Algerian" panose="04020705040A02060702" pitchFamily="82" charset="0"/>
              </a:rPr>
            </a:b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51CA7FA5-D049-4B2D-B60E-9C334D31B53E}"/>
              </a:ext>
            </a:extLst>
          </p:cNvPr>
          <p:cNvSpPr>
            <a:spLocks noGrp="1"/>
          </p:cNvSpPr>
          <p:nvPr>
            <p:ph type="body" idx="1"/>
          </p:nvPr>
        </p:nvSpPr>
        <p:spPr>
          <a:xfrm>
            <a:off x="1020932" y="1828800"/>
            <a:ext cx="8311611" cy="3773009"/>
          </a:xfrm>
        </p:spPr>
        <p:txBody>
          <a:bodyPr>
            <a:normAutofit/>
          </a:bodyPr>
          <a:lstStyle/>
          <a:p>
            <a:r>
              <a:rPr lang="en-US" cap="none" dirty="0">
                <a:latin typeface="Times New Roman" panose="02020603050405020304" pitchFamily="18" charset="0"/>
                <a:cs typeface="Times New Roman" panose="02020603050405020304" pitchFamily="18" charset="0"/>
              </a:rPr>
              <a:t>As a conclusion we can say that it’s a user friendly </a:t>
            </a:r>
            <a:r>
              <a:rPr lang="en-US" cap="none" dirty="0" err="1">
                <a:latin typeface="Times New Roman" panose="02020603050405020304" pitchFamily="18" charset="0"/>
                <a:cs typeface="Times New Roman" panose="02020603050405020304" pitchFamily="18" charset="0"/>
              </a:rPr>
              <a:t>basesd</a:t>
            </a:r>
            <a:r>
              <a:rPr lang="en-US" cap="none" dirty="0">
                <a:latin typeface="Times New Roman" panose="02020603050405020304" pitchFamily="18" charset="0"/>
                <a:cs typeface="Times New Roman" panose="02020603050405020304" pitchFamily="18" charset="0"/>
              </a:rPr>
              <a:t> on C++ language and a basic program which shows the basic information that we store in the bank account(like , name our account number, amount we have deposited in the bank, what kind of account we are consuming saving or current,) it gives a idea to the user about the structure or what are  some details that  we store in the bank account. </a:t>
            </a:r>
            <a:endParaRPr lang="en-IN" cap="none" dirty="0">
              <a:latin typeface="Times New Roman" panose="02020603050405020304" pitchFamily="18" charset="0"/>
              <a:cs typeface="Times New Roman" panose="02020603050405020304" pitchFamily="18" charset="0"/>
            </a:endParaRPr>
          </a:p>
        </p:txBody>
      </p:sp>
      <p:pic>
        <p:nvPicPr>
          <p:cNvPr id="2050" name="Picture 2" descr="12,203 Conclusion Photos - Free &amp;amp; Royalty-Free Stock Photos from Dreamstime">
            <a:extLst>
              <a:ext uri="{FF2B5EF4-FFF2-40B4-BE49-F238E27FC236}">
                <a16:creationId xmlns:a16="http://schemas.microsoft.com/office/drawing/2014/main" id="{D5106152-7CC7-4338-A569-BBAFC555A55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13625" y1="33581" x2="13625" y2="33581"/>
                        <a14:foregroundMark x1="18250" y1="25974" x2="18250" y2="25974"/>
                        <a14:foregroundMark x1="23125" y1="29499" x2="23125" y2="29499"/>
                        <a14:foregroundMark x1="25625" y1="30798" x2="25625" y2="30798"/>
                        <a14:foregroundMark x1="31500" y1="31725" x2="31500" y2="31725"/>
                        <a14:foregroundMark x1="35625" y1="30612" x2="35625" y2="30612"/>
                        <a14:foregroundMark x1="38375" y1="30612" x2="38375" y2="30612"/>
                        <a14:foregroundMark x1="44625" y1="30056" x2="44625" y2="30056"/>
                        <a14:foregroundMark x1="48000" y1="29685" x2="48000" y2="29685"/>
                        <a14:foregroundMark x1="46625" y1="41929" x2="46625" y2="41929"/>
                        <a14:foregroundMark x1="50375" y1="41929" x2="50375" y2="41929"/>
                        <a14:foregroundMark x1="52250" y1="43043" x2="52250" y2="43043"/>
                        <a14:foregroundMark x1="62875" y1="41744" x2="62875" y2="41744"/>
                        <a14:foregroundMark x1="53250" y1="30056" x2="53250" y2="30056"/>
                        <a14:foregroundMark x1="48875" y1="26160" x2="48875" y2="26160"/>
                      </a14:backgroundRemoval>
                    </a14:imgEffect>
                  </a14:imgLayer>
                </a14:imgProps>
              </a:ext>
              <a:ext uri="{28A0092B-C50C-407E-A947-70E740481C1C}">
                <a14:useLocalDpi xmlns:a14="http://schemas.microsoft.com/office/drawing/2010/main" val="0"/>
              </a:ext>
            </a:extLst>
          </a:blip>
          <a:srcRect/>
          <a:stretch>
            <a:fillRect/>
          </a:stretch>
        </p:blipFill>
        <p:spPr bwMode="auto">
          <a:xfrm>
            <a:off x="6276512" y="3604334"/>
            <a:ext cx="5915487" cy="325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117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C3EE2C-96ED-482B-931C-7C7B3F860CF1}"/>
              </a:ext>
            </a:extLst>
          </p:cNvPr>
          <p:cNvSpPr>
            <a:spLocks noGrp="1"/>
          </p:cNvSpPr>
          <p:nvPr>
            <p:ph type="ctrTitle"/>
          </p:nvPr>
        </p:nvSpPr>
        <p:spPr/>
        <p:txBody>
          <a:bodyPr/>
          <a:lstStyle/>
          <a:p>
            <a:r>
              <a:rPr lang="en-US" dirty="0">
                <a:latin typeface="Algerian" panose="04020705040A02060702" pitchFamily="82" charset="0"/>
              </a:rPr>
              <a:t>Thank you…!!</a:t>
            </a:r>
            <a:endParaRPr lang="en-IN" dirty="0">
              <a:latin typeface="Algerian" panose="04020705040A02060702" pitchFamily="82" charset="0"/>
            </a:endParaRPr>
          </a:p>
        </p:txBody>
      </p:sp>
      <p:sp>
        <p:nvSpPr>
          <p:cNvPr id="6" name="Subtitle 5">
            <a:extLst>
              <a:ext uri="{FF2B5EF4-FFF2-40B4-BE49-F238E27FC236}">
                <a16:creationId xmlns:a16="http://schemas.microsoft.com/office/drawing/2014/main" id="{F91E461D-855E-4D25-9372-A3A8A8AE1A6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58429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3E63D-0DCB-454B-826B-BDFDC0162A43}"/>
              </a:ext>
            </a:extLst>
          </p:cNvPr>
          <p:cNvSpPr>
            <a:spLocks noGrp="1"/>
          </p:cNvSpPr>
          <p:nvPr>
            <p:ph type="title"/>
          </p:nvPr>
        </p:nvSpPr>
        <p:spPr/>
        <p:txBody>
          <a:bodyPr>
            <a:normAutofit fontScale="90000"/>
          </a:bodyPr>
          <a:lstStyle/>
          <a:p>
            <a:r>
              <a:rPr lang="en-US" sz="4000" b="1" cap="none" spc="0" dirty="0">
                <a:ln w="10541" cmpd="sng">
                  <a:solidFill>
                    <a:schemeClr val="accent1">
                      <a:shade val="88000"/>
                      <a:satMod val="110000"/>
                    </a:schemeClr>
                  </a:solidFill>
                  <a:prstDash val="solid"/>
                </a:ln>
                <a:solidFill>
                  <a:schemeClr val="bg1"/>
                </a:solidFill>
                <a:effectLst/>
                <a:latin typeface="Algerian" panose="04020705040A02060702" pitchFamily="82" charset="0"/>
              </a:rPr>
              <a:t>Problem </a:t>
            </a:r>
            <a:br>
              <a:rPr lang="en-US" sz="4000" b="1" cap="none" spc="0" dirty="0">
                <a:ln w="10541" cmpd="sng">
                  <a:solidFill>
                    <a:schemeClr val="accent1">
                      <a:shade val="88000"/>
                      <a:satMod val="110000"/>
                    </a:schemeClr>
                  </a:solidFill>
                  <a:prstDash val="solid"/>
                </a:ln>
                <a:solidFill>
                  <a:schemeClr val="bg1"/>
                </a:solidFill>
                <a:effectLst/>
                <a:latin typeface="Algerian" panose="04020705040A02060702" pitchFamily="82" charset="0"/>
              </a:rPr>
            </a:br>
            <a:r>
              <a:rPr lang="en-US" sz="4000" b="1" cap="none" spc="0" dirty="0">
                <a:ln w="10541" cmpd="sng">
                  <a:solidFill>
                    <a:schemeClr val="accent1">
                      <a:shade val="88000"/>
                      <a:satMod val="110000"/>
                    </a:schemeClr>
                  </a:solidFill>
                  <a:prstDash val="solid"/>
                </a:ln>
                <a:solidFill>
                  <a:schemeClr val="bg1"/>
                </a:solidFill>
                <a:effectLst/>
                <a:latin typeface="Algerian" panose="04020705040A02060702" pitchFamily="82" charset="0"/>
              </a:rPr>
              <a:t>Description :</a:t>
            </a:r>
            <a:br>
              <a:rPr lang="en-US" sz="4000" b="1" cap="none" spc="0" dirty="0">
                <a:ln w="10541" cmpd="sng">
                  <a:solidFill>
                    <a:schemeClr val="accent1">
                      <a:shade val="88000"/>
                      <a:satMod val="110000"/>
                    </a:schemeClr>
                  </a:solidFill>
                  <a:prstDash val="solid"/>
                </a:ln>
                <a:solidFill>
                  <a:schemeClr val="bg1"/>
                </a:solidFill>
                <a:effectLst/>
                <a:latin typeface="Algerian" panose="04020705040A02060702" pitchFamily="82" charset="0"/>
              </a:rPr>
            </a:br>
            <a:br>
              <a:rPr lang="en-IN" sz="4000" dirty="0">
                <a:solidFill>
                  <a:schemeClr val="bg1"/>
                </a:solidFill>
              </a:rPr>
            </a:br>
            <a:endParaRPr lang="en-IN" dirty="0">
              <a:solidFill>
                <a:schemeClr val="bg1"/>
              </a:solidFill>
            </a:endParaRPr>
          </a:p>
        </p:txBody>
      </p:sp>
      <p:sp>
        <p:nvSpPr>
          <p:cNvPr id="3" name="Content Placeholder 2">
            <a:extLst>
              <a:ext uri="{FF2B5EF4-FFF2-40B4-BE49-F238E27FC236}">
                <a16:creationId xmlns:a16="http://schemas.microsoft.com/office/drawing/2014/main" id="{8952FFD0-3407-470B-8952-48D496F17984}"/>
              </a:ext>
            </a:extLst>
          </p:cNvPr>
          <p:cNvSpPr>
            <a:spLocks noGrp="1"/>
          </p:cNvSpPr>
          <p:nvPr>
            <p:ph idx="1"/>
          </p:nvPr>
        </p:nvSpPr>
        <p:spPr/>
        <p:txBody>
          <a:bodyPr>
            <a:normAutofit/>
          </a:bodyPr>
          <a:lstStyle/>
          <a:p>
            <a:r>
              <a:rPr lang="en-US" sz="2800" dirty="0">
                <a:latin typeface="Times New Roman" pitchFamily="18" charset="0"/>
                <a:cs typeface="Times New Roman" pitchFamily="18" charset="0"/>
              </a:rPr>
              <a:t>Bank Management System is based on a concept of recording customer’s account details. Here the user can perform all the tasks like creating an account, deposit amount, withdraw amount, check balance, view all account holders detail, close an account and modify an account. There’s no login system for this project. All the main features for banking system are set in this project. This project uses classes and file handling features of C++.</a:t>
            </a:r>
          </a:p>
          <a:p>
            <a:endParaRPr lang="en-IN" dirty="0"/>
          </a:p>
        </p:txBody>
      </p:sp>
      <p:sp>
        <p:nvSpPr>
          <p:cNvPr id="5" name="TextBox 4">
            <a:extLst>
              <a:ext uri="{FF2B5EF4-FFF2-40B4-BE49-F238E27FC236}">
                <a16:creationId xmlns:a16="http://schemas.microsoft.com/office/drawing/2014/main" id="{F9F60084-363B-4463-B1AA-5974201E26E3}"/>
              </a:ext>
            </a:extLst>
          </p:cNvPr>
          <p:cNvSpPr txBox="1"/>
          <p:nvPr/>
        </p:nvSpPr>
        <p:spPr>
          <a:xfrm>
            <a:off x="1484792" y="2749420"/>
            <a:ext cx="2767613" cy="954107"/>
          </a:xfrm>
          <a:prstGeom prst="rect">
            <a:avLst/>
          </a:prstGeom>
          <a:noFill/>
        </p:spPr>
        <p:txBody>
          <a:bodyPr wrap="square">
            <a:spAutoFit/>
          </a:bodyPr>
          <a:lstStyle/>
          <a:p>
            <a:br>
              <a:rPr lang="en-US" sz="2800" b="1" cap="none" spc="0" dirty="0">
                <a:ln w="10541" cmpd="sng">
                  <a:solidFill>
                    <a:schemeClr val="accent1">
                      <a:shade val="88000"/>
                      <a:satMod val="110000"/>
                    </a:schemeClr>
                  </a:solidFill>
                  <a:prstDash val="solid"/>
                </a:ln>
                <a:effectLst/>
                <a:latin typeface="Algerian" panose="04020705040A02060702" pitchFamily="82" charset="0"/>
              </a:rPr>
            </a:br>
            <a:endParaRPr lang="en-IN" sz="2800" dirty="0"/>
          </a:p>
        </p:txBody>
      </p:sp>
    </p:spTree>
    <p:extLst>
      <p:ext uri="{BB962C8B-B14F-4D97-AF65-F5344CB8AC3E}">
        <p14:creationId xmlns:p14="http://schemas.microsoft.com/office/powerpoint/2010/main" val="36328499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nk Management System Use Case Diagram | UML - Itsourcecode.com">
            <a:extLst>
              <a:ext uri="{FF2B5EF4-FFF2-40B4-BE49-F238E27FC236}">
                <a16:creationId xmlns:a16="http://schemas.microsoft.com/office/drawing/2014/main" id="{CB40C3C5-D319-460C-ACA8-9DFF9AAD6E18}"/>
              </a:ext>
            </a:extLst>
          </p:cNvPr>
          <p:cNvPicPr>
            <a:picLocks noChangeAspect="1" noChangeArrowheads="1"/>
          </p:cNvPicPr>
          <p:nvPr/>
        </p:nvPicPr>
        <p:blipFill>
          <a:blip r:embed="rId2"/>
          <a:srcRect/>
          <a:stretch>
            <a:fillRect/>
          </a:stretch>
        </p:blipFill>
        <p:spPr bwMode="auto">
          <a:xfrm>
            <a:off x="999239" y="124287"/>
            <a:ext cx="9334367" cy="6347535"/>
          </a:xfrm>
          <a:prstGeom prst="rect">
            <a:avLst/>
          </a:prstGeom>
          <a:noFill/>
        </p:spPr>
      </p:pic>
    </p:spTree>
    <p:extLst>
      <p:ext uri="{BB962C8B-B14F-4D97-AF65-F5344CB8AC3E}">
        <p14:creationId xmlns:p14="http://schemas.microsoft.com/office/powerpoint/2010/main" val="2892877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F642DF4-0E65-4A89-AEFA-1CD6A907E8EB}"/>
              </a:ext>
            </a:extLst>
          </p:cNvPr>
          <p:cNvGraphicFramePr>
            <a:graphicFrameLocks noGrp="1"/>
          </p:cNvGraphicFramePr>
          <p:nvPr>
            <p:extLst>
              <p:ext uri="{D42A27DB-BD31-4B8C-83A1-F6EECF244321}">
                <p14:modId xmlns:p14="http://schemas.microsoft.com/office/powerpoint/2010/main" val="3692066292"/>
              </p:ext>
            </p:extLst>
          </p:nvPr>
        </p:nvGraphicFramePr>
        <p:xfrm>
          <a:off x="1677879" y="159799"/>
          <a:ext cx="8455488" cy="6170874"/>
        </p:xfrm>
        <a:graphic>
          <a:graphicData uri="http://schemas.openxmlformats.org/drawingml/2006/table">
            <a:tbl>
              <a:tblPr firstRow="1" bandRow="1">
                <a:tableStyleId>{5C22544A-7EE6-4342-B048-85BDC9FD1C3A}</a:tableStyleId>
              </a:tblPr>
              <a:tblGrid>
                <a:gridCol w="2947387">
                  <a:extLst>
                    <a:ext uri="{9D8B030D-6E8A-4147-A177-3AD203B41FA5}">
                      <a16:colId xmlns:a16="http://schemas.microsoft.com/office/drawing/2014/main" val="3763084173"/>
                    </a:ext>
                  </a:extLst>
                </a:gridCol>
                <a:gridCol w="5508101">
                  <a:extLst>
                    <a:ext uri="{9D8B030D-6E8A-4147-A177-3AD203B41FA5}">
                      <a16:colId xmlns:a16="http://schemas.microsoft.com/office/drawing/2014/main" val="3657036637"/>
                    </a:ext>
                  </a:extLst>
                </a:gridCol>
              </a:tblGrid>
              <a:tr h="707542">
                <a:tc>
                  <a:txBody>
                    <a:bodyPr/>
                    <a:lstStyle/>
                    <a:p>
                      <a:r>
                        <a:rPr lang="en-US" dirty="0"/>
                        <a:t>Modules </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507604883"/>
                  </a:ext>
                </a:extLst>
              </a:tr>
              <a:tr h="857698">
                <a:tc>
                  <a:txBody>
                    <a:bodyPr/>
                    <a:lstStyle/>
                    <a:p>
                      <a:r>
                        <a:rPr lang="en-US" dirty="0"/>
                        <a:t>Get account </a:t>
                      </a:r>
                      <a:endParaRPr lang="en-IN" dirty="0"/>
                    </a:p>
                  </a:txBody>
                  <a:tcPr/>
                </a:tc>
                <a:tc>
                  <a:txBody>
                    <a:bodyPr/>
                    <a:lstStyle/>
                    <a:p>
                      <a:r>
                        <a:rPr lang="en-US" dirty="0"/>
                        <a:t>Opens a new account for the user by accepting input of name, minimum balance and type of account.</a:t>
                      </a:r>
                      <a:endParaRPr lang="en-IN" dirty="0"/>
                    </a:p>
                  </a:txBody>
                  <a:tcPr/>
                </a:tc>
                <a:extLst>
                  <a:ext uri="{0D108BD9-81ED-4DB2-BD59-A6C34878D82A}">
                    <a16:rowId xmlns:a16="http://schemas.microsoft.com/office/drawing/2014/main" val="2951782031"/>
                  </a:ext>
                </a:extLst>
              </a:tr>
              <a:tr h="857698">
                <a:tc>
                  <a:txBody>
                    <a:bodyPr/>
                    <a:lstStyle/>
                    <a:p>
                      <a:r>
                        <a:rPr lang="en-US" dirty="0"/>
                        <a:t>Show record</a:t>
                      </a:r>
                      <a:endParaRPr lang="en-IN" dirty="0"/>
                    </a:p>
                  </a:txBody>
                  <a:tcPr/>
                </a:tc>
                <a:tc>
                  <a:txBody>
                    <a:bodyPr/>
                    <a:lstStyle/>
                    <a:p>
                      <a:r>
                        <a:rPr lang="en-US" dirty="0"/>
                        <a:t>This shows all the details of the customer like name, account number, type of account, total balance</a:t>
                      </a:r>
                      <a:endParaRPr lang="en-IN" dirty="0"/>
                    </a:p>
                  </a:txBody>
                  <a:tcPr/>
                </a:tc>
                <a:extLst>
                  <a:ext uri="{0D108BD9-81ED-4DB2-BD59-A6C34878D82A}">
                    <a16:rowId xmlns:a16="http://schemas.microsoft.com/office/drawing/2014/main" val="19348881"/>
                  </a:ext>
                </a:extLst>
              </a:tr>
              <a:tr h="600389">
                <a:tc>
                  <a:txBody>
                    <a:bodyPr/>
                    <a:lstStyle/>
                    <a:p>
                      <a:r>
                        <a:rPr lang="en-US" dirty="0"/>
                        <a:t>Deposit Amount</a:t>
                      </a:r>
                      <a:endParaRPr lang="en-IN" dirty="0"/>
                    </a:p>
                  </a:txBody>
                  <a:tcPr/>
                </a:tc>
                <a:tc>
                  <a:txBody>
                    <a:bodyPr/>
                    <a:lstStyle/>
                    <a:p>
                      <a:r>
                        <a:rPr lang="en-US"/>
                        <a:t>Provides option to deposit amount to the given account </a:t>
                      </a:r>
                      <a:endParaRPr lang="en-IN" dirty="0"/>
                    </a:p>
                  </a:txBody>
                  <a:tcPr/>
                </a:tc>
                <a:extLst>
                  <a:ext uri="{0D108BD9-81ED-4DB2-BD59-A6C34878D82A}">
                    <a16:rowId xmlns:a16="http://schemas.microsoft.com/office/drawing/2014/main" val="2305214824"/>
                  </a:ext>
                </a:extLst>
              </a:tr>
              <a:tr h="600389">
                <a:tc>
                  <a:txBody>
                    <a:bodyPr/>
                    <a:lstStyle/>
                    <a:p>
                      <a:r>
                        <a:rPr lang="en-US" dirty="0"/>
                        <a:t>Withdraw</a:t>
                      </a:r>
                    </a:p>
                  </a:txBody>
                  <a:tcPr/>
                </a:tc>
                <a:tc>
                  <a:txBody>
                    <a:bodyPr/>
                    <a:lstStyle/>
                    <a:p>
                      <a:r>
                        <a:rPr lang="en-US" dirty="0"/>
                        <a:t>Provides option to withdraw amount from the given account</a:t>
                      </a:r>
                      <a:endParaRPr lang="en-IN" dirty="0"/>
                    </a:p>
                  </a:txBody>
                  <a:tcPr/>
                </a:tc>
                <a:extLst>
                  <a:ext uri="{0D108BD9-81ED-4DB2-BD59-A6C34878D82A}">
                    <a16:rowId xmlns:a16="http://schemas.microsoft.com/office/drawing/2014/main" val="3509208349"/>
                  </a:ext>
                </a:extLst>
              </a:tr>
              <a:tr h="719986">
                <a:tc>
                  <a:txBody>
                    <a:bodyPr/>
                    <a:lstStyle/>
                    <a:p>
                      <a:r>
                        <a:rPr lang="en-US" dirty="0"/>
                        <a:t>Balance enquiry</a:t>
                      </a:r>
                      <a:endParaRPr lang="en-IN" dirty="0"/>
                    </a:p>
                  </a:txBody>
                  <a:tcPr/>
                </a:tc>
                <a:tc>
                  <a:txBody>
                    <a:bodyPr/>
                    <a:lstStyle/>
                    <a:p>
                      <a:r>
                        <a:rPr lang="en-US" dirty="0"/>
                        <a:t>Display the list if customer's account details. Compressing of name, address, balance amount.</a:t>
                      </a:r>
                    </a:p>
                  </a:txBody>
                  <a:tcPr/>
                </a:tc>
                <a:extLst>
                  <a:ext uri="{0D108BD9-81ED-4DB2-BD59-A6C34878D82A}">
                    <a16:rowId xmlns:a16="http://schemas.microsoft.com/office/drawing/2014/main" val="3211801873"/>
                  </a:ext>
                </a:extLst>
              </a:tr>
              <a:tr h="719986">
                <a:tc>
                  <a:txBody>
                    <a:bodyPr/>
                    <a:lstStyle/>
                    <a:p>
                      <a:r>
                        <a:rPr lang="en-US" dirty="0"/>
                        <a:t>Return account</a:t>
                      </a:r>
                      <a:endParaRPr lang="en-IN" dirty="0"/>
                    </a:p>
                  </a:txBody>
                  <a:tcPr/>
                </a:tc>
                <a:tc>
                  <a:txBody>
                    <a:bodyPr/>
                    <a:lstStyle/>
                    <a:p>
                      <a:r>
                        <a:rPr lang="en-US" dirty="0"/>
                        <a:t>Returns the specific customer account number</a:t>
                      </a:r>
                    </a:p>
                  </a:txBody>
                  <a:tcPr/>
                </a:tc>
                <a:extLst>
                  <a:ext uri="{0D108BD9-81ED-4DB2-BD59-A6C34878D82A}">
                    <a16:rowId xmlns:a16="http://schemas.microsoft.com/office/drawing/2014/main" val="2104298069"/>
                  </a:ext>
                </a:extLst>
              </a:tr>
              <a:tr h="719986">
                <a:tc>
                  <a:txBody>
                    <a:bodyPr/>
                    <a:lstStyle/>
                    <a:p>
                      <a:r>
                        <a:rPr lang="en-US" dirty="0"/>
                        <a:t>Return amount</a:t>
                      </a:r>
                      <a:endParaRPr lang="en-IN" dirty="0"/>
                    </a:p>
                  </a:txBody>
                  <a:tcPr/>
                </a:tc>
                <a:tc>
                  <a:txBody>
                    <a:bodyPr/>
                    <a:lstStyle/>
                    <a:p>
                      <a:r>
                        <a:rPr lang="en-US" dirty="0"/>
                        <a:t>Returns the specific customer amount deposited in the account</a:t>
                      </a:r>
                    </a:p>
                  </a:txBody>
                  <a:tcPr/>
                </a:tc>
                <a:extLst>
                  <a:ext uri="{0D108BD9-81ED-4DB2-BD59-A6C34878D82A}">
                    <a16:rowId xmlns:a16="http://schemas.microsoft.com/office/drawing/2014/main" val="1341540123"/>
                  </a:ext>
                </a:extLst>
              </a:tr>
            </a:tbl>
          </a:graphicData>
        </a:graphic>
      </p:graphicFrame>
    </p:spTree>
    <p:extLst>
      <p:ext uri="{BB962C8B-B14F-4D97-AF65-F5344CB8AC3E}">
        <p14:creationId xmlns:p14="http://schemas.microsoft.com/office/powerpoint/2010/main" val="221238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B88D842-2C5F-4443-ADEC-D3B948763B44}"/>
              </a:ext>
            </a:extLst>
          </p:cNvPr>
          <p:cNvGraphicFramePr>
            <a:graphicFrameLocks noGrp="1"/>
          </p:cNvGraphicFramePr>
          <p:nvPr>
            <p:extLst>
              <p:ext uri="{D42A27DB-BD31-4B8C-83A1-F6EECF244321}">
                <p14:modId xmlns:p14="http://schemas.microsoft.com/office/powerpoint/2010/main" val="3833208002"/>
              </p:ext>
            </p:extLst>
          </p:nvPr>
        </p:nvGraphicFramePr>
        <p:xfrm>
          <a:off x="2031999" y="1100830"/>
          <a:ext cx="8372628" cy="4355581"/>
        </p:xfrm>
        <a:graphic>
          <a:graphicData uri="http://schemas.openxmlformats.org/drawingml/2006/table">
            <a:tbl>
              <a:tblPr firstRow="1" bandRow="1">
                <a:tableStyleId>{5C22544A-7EE6-4342-B048-85BDC9FD1C3A}</a:tableStyleId>
              </a:tblPr>
              <a:tblGrid>
                <a:gridCol w="2093157">
                  <a:extLst>
                    <a:ext uri="{9D8B030D-6E8A-4147-A177-3AD203B41FA5}">
                      <a16:colId xmlns:a16="http://schemas.microsoft.com/office/drawing/2014/main" val="375995696"/>
                    </a:ext>
                  </a:extLst>
                </a:gridCol>
                <a:gridCol w="2093157">
                  <a:extLst>
                    <a:ext uri="{9D8B030D-6E8A-4147-A177-3AD203B41FA5}">
                      <a16:colId xmlns:a16="http://schemas.microsoft.com/office/drawing/2014/main" val="2900264238"/>
                    </a:ext>
                  </a:extLst>
                </a:gridCol>
                <a:gridCol w="2093157">
                  <a:extLst>
                    <a:ext uri="{9D8B030D-6E8A-4147-A177-3AD203B41FA5}">
                      <a16:colId xmlns:a16="http://schemas.microsoft.com/office/drawing/2014/main" val="3176405541"/>
                    </a:ext>
                  </a:extLst>
                </a:gridCol>
                <a:gridCol w="2093157">
                  <a:extLst>
                    <a:ext uri="{9D8B030D-6E8A-4147-A177-3AD203B41FA5}">
                      <a16:colId xmlns:a16="http://schemas.microsoft.com/office/drawing/2014/main" val="2755933427"/>
                    </a:ext>
                  </a:extLst>
                </a:gridCol>
              </a:tblGrid>
              <a:tr h="802344">
                <a:tc>
                  <a:txBody>
                    <a:bodyPr/>
                    <a:lstStyle/>
                    <a:p>
                      <a:r>
                        <a:rPr lang="en-US" dirty="0"/>
                        <a:t>S no.</a:t>
                      </a:r>
                      <a:endParaRPr lang="en-IN" dirty="0"/>
                    </a:p>
                  </a:txBody>
                  <a:tcPr/>
                </a:tc>
                <a:tc>
                  <a:txBody>
                    <a:bodyPr/>
                    <a:lstStyle/>
                    <a:p>
                      <a:r>
                        <a:rPr lang="en-US" dirty="0"/>
                        <a:t>Variable names</a:t>
                      </a:r>
                      <a:endParaRPr lang="en-IN" dirty="0"/>
                    </a:p>
                  </a:txBody>
                  <a:tcPr/>
                </a:tc>
                <a:tc>
                  <a:txBody>
                    <a:bodyPr/>
                    <a:lstStyle/>
                    <a:p>
                      <a:r>
                        <a:rPr lang="en-US" dirty="0"/>
                        <a:t>Description  </a:t>
                      </a:r>
                      <a:endParaRPr lang="en-IN" dirty="0"/>
                    </a:p>
                  </a:txBody>
                  <a:tcPr/>
                </a:tc>
                <a:tc>
                  <a:txBody>
                    <a:bodyPr/>
                    <a:lstStyle/>
                    <a:p>
                      <a:r>
                        <a:rPr lang="en-US" dirty="0"/>
                        <a:t>Data type </a:t>
                      </a:r>
                      <a:endParaRPr lang="en-IN" dirty="0"/>
                    </a:p>
                  </a:txBody>
                  <a:tcPr/>
                </a:tc>
                <a:extLst>
                  <a:ext uri="{0D108BD9-81ED-4DB2-BD59-A6C34878D82A}">
                    <a16:rowId xmlns:a16="http://schemas.microsoft.com/office/drawing/2014/main" val="866299696"/>
                  </a:ext>
                </a:extLst>
              </a:tr>
              <a:tr h="802344">
                <a:tc>
                  <a:txBody>
                    <a:bodyPr/>
                    <a:lstStyle/>
                    <a:p>
                      <a:r>
                        <a:rPr lang="en-US" dirty="0"/>
                        <a:t>1</a:t>
                      </a:r>
                      <a:endParaRPr lang="en-IN" dirty="0"/>
                    </a:p>
                  </a:txBody>
                  <a:tcPr/>
                </a:tc>
                <a:tc>
                  <a:txBody>
                    <a:bodyPr/>
                    <a:lstStyle/>
                    <a:p>
                      <a:r>
                        <a:rPr lang="en-US" dirty="0"/>
                        <a:t> </a:t>
                      </a:r>
                      <a:r>
                        <a:rPr lang="en-US" dirty="0" err="1"/>
                        <a:t>cust_name</a:t>
                      </a:r>
                      <a:endParaRPr lang="en-IN" dirty="0"/>
                    </a:p>
                  </a:txBody>
                  <a:tcPr/>
                </a:tc>
                <a:tc>
                  <a:txBody>
                    <a:bodyPr/>
                    <a:lstStyle/>
                    <a:p>
                      <a:r>
                        <a:rPr lang="en-US" dirty="0"/>
                        <a:t>Applicant name</a:t>
                      </a:r>
                      <a:endParaRPr lang="en-IN" dirty="0"/>
                    </a:p>
                  </a:txBody>
                  <a:tcPr/>
                </a:tc>
                <a:tc>
                  <a:txBody>
                    <a:bodyPr/>
                    <a:lstStyle/>
                    <a:p>
                      <a:r>
                        <a:rPr lang="en-US" dirty="0"/>
                        <a:t> char</a:t>
                      </a:r>
                      <a:endParaRPr lang="en-IN" dirty="0"/>
                    </a:p>
                  </a:txBody>
                  <a:tcPr/>
                </a:tc>
                <a:extLst>
                  <a:ext uri="{0D108BD9-81ED-4DB2-BD59-A6C34878D82A}">
                    <a16:rowId xmlns:a16="http://schemas.microsoft.com/office/drawing/2014/main" val="17136743"/>
                  </a:ext>
                </a:extLst>
              </a:tr>
              <a:tr h="802344">
                <a:tc>
                  <a:txBody>
                    <a:bodyPr/>
                    <a:lstStyle/>
                    <a:p>
                      <a:r>
                        <a:rPr lang="en-US" dirty="0"/>
                        <a:t>2</a:t>
                      </a:r>
                      <a:endParaRPr lang="en-IN" dirty="0"/>
                    </a:p>
                  </a:txBody>
                  <a:tcPr/>
                </a:tc>
                <a:tc>
                  <a:txBody>
                    <a:bodyPr/>
                    <a:lstStyle/>
                    <a:p>
                      <a:r>
                        <a:rPr lang="en-US" dirty="0"/>
                        <a:t> </a:t>
                      </a:r>
                      <a:r>
                        <a:rPr lang="en-US" dirty="0" err="1"/>
                        <a:t>ac_type</a:t>
                      </a:r>
                      <a:endParaRPr lang="en-IN" dirty="0"/>
                    </a:p>
                  </a:txBody>
                  <a:tcPr/>
                </a:tc>
                <a:tc>
                  <a:txBody>
                    <a:bodyPr/>
                    <a:lstStyle/>
                    <a:p>
                      <a:r>
                        <a:rPr lang="en-US" dirty="0"/>
                        <a:t>Bank account type</a:t>
                      </a:r>
                      <a:endParaRPr lang="en-IN" dirty="0"/>
                    </a:p>
                  </a:txBody>
                  <a:tcPr/>
                </a:tc>
                <a:tc>
                  <a:txBody>
                    <a:bodyPr/>
                    <a:lstStyle/>
                    <a:p>
                      <a:r>
                        <a:rPr lang="en-US" dirty="0"/>
                        <a:t> char</a:t>
                      </a:r>
                      <a:endParaRPr lang="en-IN" dirty="0"/>
                    </a:p>
                  </a:txBody>
                  <a:tcPr/>
                </a:tc>
                <a:extLst>
                  <a:ext uri="{0D108BD9-81ED-4DB2-BD59-A6C34878D82A}">
                    <a16:rowId xmlns:a16="http://schemas.microsoft.com/office/drawing/2014/main" val="2976316415"/>
                  </a:ext>
                </a:extLst>
              </a:tr>
              <a:tr h="802344">
                <a:tc>
                  <a:txBody>
                    <a:bodyPr/>
                    <a:lstStyle/>
                    <a:p>
                      <a:r>
                        <a:rPr lang="en-US" dirty="0"/>
                        <a:t>3</a:t>
                      </a:r>
                      <a:endParaRPr lang="en-IN" dirty="0"/>
                    </a:p>
                  </a:txBody>
                  <a:tcPr/>
                </a:tc>
                <a:tc>
                  <a:txBody>
                    <a:bodyPr/>
                    <a:lstStyle/>
                    <a:p>
                      <a:r>
                        <a:rPr lang="en-US" dirty="0"/>
                        <a:t> amount</a:t>
                      </a:r>
                      <a:endParaRPr lang="en-IN" dirty="0"/>
                    </a:p>
                  </a:txBody>
                  <a:tcPr/>
                </a:tc>
                <a:tc>
                  <a:txBody>
                    <a:bodyPr/>
                    <a:lstStyle/>
                    <a:p>
                      <a:r>
                        <a:rPr lang="en-US" dirty="0"/>
                        <a:t>Applicant balance</a:t>
                      </a:r>
                      <a:endParaRPr lang="en-IN" dirty="0"/>
                    </a:p>
                  </a:txBody>
                  <a:tcPr/>
                </a:tc>
                <a:tc>
                  <a:txBody>
                    <a:bodyPr/>
                    <a:lstStyle/>
                    <a:p>
                      <a:r>
                        <a:rPr lang="en-US" dirty="0"/>
                        <a:t>Int</a:t>
                      </a:r>
                      <a:endParaRPr lang="en-IN" dirty="0"/>
                    </a:p>
                  </a:txBody>
                  <a:tcPr/>
                </a:tc>
                <a:extLst>
                  <a:ext uri="{0D108BD9-81ED-4DB2-BD59-A6C34878D82A}">
                    <a16:rowId xmlns:a16="http://schemas.microsoft.com/office/drawing/2014/main" val="2039554160"/>
                  </a:ext>
                </a:extLst>
              </a:tr>
              <a:tr h="1146205">
                <a:tc>
                  <a:txBody>
                    <a:bodyPr/>
                    <a:lstStyle/>
                    <a:p>
                      <a:r>
                        <a:rPr lang="en-US" dirty="0"/>
                        <a:t>4</a:t>
                      </a:r>
                      <a:endParaRPr lang="en-IN" dirty="0"/>
                    </a:p>
                  </a:txBody>
                  <a:tcPr/>
                </a:tc>
                <a:tc>
                  <a:txBody>
                    <a:bodyPr/>
                    <a:lstStyle/>
                    <a:p>
                      <a:r>
                        <a:rPr lang="en-US" dirty="0"/>
                        <a:t> </a:t>
                      </a:r>
                      <a:r>
                        <a:rPr lang="en-US" dirty="0" err="1"/>
                        <a:t>ac_number</a:t>
                      </a:r>
                      <a:endParaRPr lang="en-IN" dirty="0"/>
                    </a:p>
                  </a:txBody>
                  <a:tcPr/>
                </a:tc>
                <a:tc>
                  <a:txBody>
                    <a:bodyPr/>
                    <a:lstStyle/>
                    <a:p>
                      <a:r>
                        <a:rPr lang="en-US" dirty="0"/>
                        <a:t>Applicant account number</a:t>
                      </a:r>
                      <a:endParaRPr lang="en-IN" dirty="0"/>
                    </a:p>
                  </a:txBody>
                  <a:tcPr/>
                </a:tc>
                <a:tc>
                  <a:txBody>
                    <a:bodyPr/>
                    <a:lstStyle/>
                    <a:p>
                      <a:r>
                        <a:rPr lang="en-US" dirty="0"/>
                        <a:t> int</a:t>
                      </a:r>
                      <a:endParaRPr lang="en-IN" dirty="0"/>
                    </a:p>
                  </a:txBody>
                  <a:tcPr/>
                </a:tc>
                <a:extLst>
                  <a:ext uri="{0D108BD9-81ED-4DB2-BD59-A6C34878D82A}">
                    <a16:rowId xmlns:a16="http://schemas.microsoft.com/office/drawing/2014/main" val="1562278907"/>
                  </a:ext>
                </a:extLst>
              </a:tr>
            </a:tbl>
          </a:graphicData>
        </a:graphic>
      </p:graphicFrame>
      <p:sp>
        <p:nvSpPr>
          <p:cNvPr id="4" name="TextBox 3">
            <a:extLst>
              <a:ext uri="{FF2B5EF4-FFF2-40B4-BE49-F238E27FC236}">
                <a16:creationId xmlns:a16="http://schemas.microsoft.com/office/drawing/2014/main" id="{E65E3B1E-A07A-495B-9B08-17F46621C054}"/>
              </a:ext>
            </a:extLst>
          </p:cNvPr>
          <p:cNvSpPr txBox="1"/>
          <p:nvPr/>
        </p:nvSpPr>
        <p:spPr>
          <a:xfrm>
            <a:off x="2230515" y="332578"/>
            <a:ext cx="6094520" cy="584775"/>
          </a:xfrm>
          <a:prstGeom prst="rect">
            <a:avLst/>
          </a:prstGeom>
          <a:noFill/>
        </p:spPr>
        <p:txBody>
          <a:bodyPr wrap="square">
            <a:spAutoFit/>
          </a:bodyPr>
          <a:lstStyle/>
          <a:p>
            <a:r>
              <a:rPr lang="en-US" sz="3200" dirty="0">
                <a:latin typeface="Algerian" panose="04020705040A02060702" pitchFamily="82" charset="0"/>
              </a:rPr>
              <a:t>Structure information</a:t>
            </a:r>
          </a:p>
        </p:txBody>
      </p:sp>
    </p:spTree>
    <p:extLst>
      <p:ext uri="{BB962C8B-B14F-4D97-AF65-F5344CB8AC3E}">
        <p14:creationId xmlns:p14="http://schemas.microsoft.com/office/powerpoint/2010/main" val="18853280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B0D867-2917-4CA5-B8A4-CB1D221B2676}"/>
              </a:ext>
            </a:extLst>
          </p:cNvPr>
          <p:cNvSpPr>
            <a:spLocks noGrp="1"/>
          </p:cNvSpPr>
          <p:nvPr>
            <p:ph type="title"/>
          </p:nvPr>
        </p:nvSpPr>
        <p:spPr/>
        <p:txBody>
          <a:bodyPr/>
          <a:lstStyle/>
          <a:p>
            <a:r>
              <a:rPr lang="en-US" sz="4000" u="sng" dirty="0">
                <a:latin typeface="Algerian" panose="04020705040A02060702" pitchFamily="82" charset="0"/>
                <a:cs typeface="Times New Roman" panose="02020603050405020304" pitchFamily="18" charset="0"/>
              </a:rPr>
              <a:t>Class and object…</a:t>
            </a:r>
            <a:endParaRPr lang="en-IN" dirty="0">
              <a:latin typeface="Algerian" panose="04020705040A02060702" pitchFamily="82" charset="0"/>
            </a:endParaRPr>
          </a:p>
        </p:txBody>
      </p:sp>
      <p:sp>
        <p:nvSpPr>
          <p:cNvPr id="6" name="Content Placeholder 5">
            <a:extLst>
              <a:ext uri="{FF2B5EF4-FFF2-40B4-BE49-F238E27FC236}">
                <a16:creationId xmlns:a16="http://schemas.microsoft.com/office/drawing/2014/main" id="{02A5814D-61A4-4801-BF92-17A45C48A06B}"/>
              </a:ext>
            </a:extLst>
          </p:cNvPr>
          <p:cNvSpPr>
            <a:spLocks noGrp="1"/>
          </p:cNvSpPr>
          <p:nvPr>
            <p:ph sz="half" idx="1"/>
          </p:nvPr>
        </p:nvSpPr>
        <p:spPr>
          <a:xfrm>
            <a:off x="1103312" y="1198485"/>
            <a:ext cx="4396339" cy="5057853"/>
          </a:xfrm>
        </p:spPr>
        <p:txBody>
          <a:bodyPr>
            <a:normAutofit/>
          </a:bodyPr>
          <a:lstStyle/>
          <a:p>
            <a:r>
              <a:rPr lang="en-US" sz="1800" dirty="0">
                <a:latin typeface="Times New Roman" panose="02020603050405020304" pitchFamily="18" charset="0"/>
                <a:cs typeface="Times New Roman" panose="02020603050405020304" pitchFamily="18" charset="0"/>
              </a:rPr>
              <a:t> Class in C++ is a user-defined type or data structure that has data and functions (also called member variables and member functions) as its members whose access is governed by the three access specifiers private, protected or public. data members and member functions defines the properties and behavior of the objects in a Class.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 Object is an instance of a Class. When a class is defined, no memory is allocated but when it is instantiated (i.e. an object is created) memory is allocated</a:t>
            </a:r>
          </a:p>
          <a:p>
            <a:r>
              <a:rPr lang="en-US" dirty="0">
                <a:latin typeface="Times New Roman" panose="02020603050405020304" pitchFamily="18" charset="0"/>
                <a:cs typeface="Times New Roman" panose="02020603050405020304" pitchFamily="18" charset="0"/>
              </a:rPr>
              <a:t>Class is a blueprint for creating objects.</a:t>
            </a:r>
          </a:p>
          <a:p>
            <a:endParaRPr lang="en-US"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8" name="Picture 4" descr="C++ Classes and Objects - GeeksforGeeks">
            <a:extLst>
              <a:ext uri="{FF2B5EF4-FFF2-40B4-BE49-F238E27FC236}">
                <a16:creationId xmlns:a16="http://schemas.microsoft.com/office/drawing/2014/main" id="{B8F5E3F2-866A-414F-AD8A-E40F6931356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93867" y="2778711"/>
            <a:ext cx="4395788" cy="288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909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511663-5978-4DCC-A02B-22F9414B8609}"/>
              </a:ext>
            </a:extLst>
          </p:cNvPr>
          <p:cNvSpPr>
            <a:spLocks noGrp="1"/>
          </p:cNvSpPr>
          <p:nvPr>
            <p:ph type="title"/>
          </p:nvPr>
        </p:nvSpPr>
        <p:spPr/>
        <p:txBody>
          <a:bodyPr/>
          <a:lstStyle/>
          <a:p>
            <a:r>
              <a:rPr lang="en-US" sz="4000" u="sng" dirty="0">
                <a:latin typeface="Algerian" panose="04020705040A02060702" pitchFamily="82" charset="0"/>
                <a:cs typeface="Times New Roman" panose="02020603050405020304" pitchFamily="18" charset="0"/>
              </a:rPr>
              <a:t>Header files…</a:t>
            </a:r>
            <a:br>
              <a:rPr lang="en-US" sz="4000" u="sng" dirty="0">
                <a:latin typeface="Algerian" panose="04020705040A02060702" pitchFamily="82" charset="0"/>
                <a:cs typeface="Times New Roman" panose="02020603050405020304" pitchFamily="18" charset="0"/>
              </a:rPr>
            </a:br>
            <a:endParaRPr lang="en-IN" dirty="0">
              <a:latin typeface="Algerian" panose="04020705040A02060702" pitchFamily="82" charset="0"/>
            </a:endParaRPr>
          </a:p>
        </p:txBody>
      </p:sp>
      <p:sp>
        <p:nvSpPr>
          <p:cNvPr id="8" name="Content Placeholder 7">
            <a:extLst>
              <a:ext uri="{FF2B5EF4-FFF2-40B4-BE49-F238E27FC236}">
                <a16:creationId xmlns:a16="http://schemas.microsoft.com/office/drawing/2014/main" id="{163F515F-16F7-4685-A2B5-BB1B4A409F79}"/>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Header files contain the set of predefined standard library functions. Your request to use a header file in your program by including it with the C preprocessing directive “#include”. All the header file have a ‘.h’ an extension.</a:t>
            </a:r>
          </a:p>
          <a:p>
            <a:r>
              <a:rPr lang="en-US" sz="1800" dirty="0" err="1">
                <a:latin typeface="Times New Roman" panose="02020603050405020304" pitchFamily="18" charset="0"/>
                <a:cs typeface="Times New Roman" panose="02020603050405020304" pitchFamily="18" charset="0"/>
              </a:rPr>
              <a:t>stdio.h</a:t>
            </a:r>
            <a:r>
              <a:rPr lang="en-US" sz="1800" dirty="0">
                <a:latin typeface="Times New Roman" panose="02020603050405020304" pitchFamily="18" charset="0"/>
                <a:cs typeface="Times New Roman" panose="02020603050405020304" pitchFamily="18" charset="0"/>
              </a:rPr>
              <a:t>   --&gt; standard input output library</a:t>
            </a:r>
          </a:p>
          <a:p>
            <a:r>
              <a:rPr lang="en-US" sz="1800" dirty="0">
                <a:latin typeface="Times New Roman" panose="02020603050405020304" pitchFamily="18" charset="0"/>
                <a:cs typeface="Times New Roman" panose="02020603050405020304" pitchFamily="18" charset="0"/>
              </a:rPr>
              <a:t>iostream. </a:t>
            </a:r>
            <a:r>
              <a:rPr lang="en-US" sz="1800" dirty="0">
                <a:latin typeface="Times New Roman" panose="02020603050405020304" pitchFamily="18" charset="0"/>
                <a:cs typeface="Times New Roman" panose="02020603050405020304" pitchFamily="18" charset="0"/>
                <a:sym typeface="Wingdings" panose="05000000000000000000" pitchFamily="2" charset="2"/>
              </a:rPr>
              <a:t>--&gt; </a:t>
            </a:r>
            <a:r>
              <a:rPr lang="en-US" sz="1800" dirty="0">
                <a:latin typeface="Times New Roman" panose="02020603050405020304" pitchFamily="18" charset="0"/>
                <a:cs typeface="Times New Roman" panose="02020603050405020304" pitchFamily="18" charset="0"/>
              </a:rPr>
              <a:t>provides basic input and output services for C++ programs</a:t>
            </a:r>
          </a:p>
          <a:p>
            <a:endParaRPr lang="en-US"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534747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1C72F-4875-4C2E-8242-AE458EEBAE82}"/>
              </a:ext>
            </a:extLst>
          </p:cNvPr>
          <p:cNvSpPr>
            <a:spLocks noGrp="1"/>
          </p:cNvSpPr>
          <p:nvPr>
            <p:ph type="title"/>
          </p:nvPr>
        </p:nvSpPr>
        <p:spPr/>
        <p:txBody>
          <a:bodyPr/>
          <a:lstStyle/>
          <a:p>
            <a:r>
              <a:rPr lang="en-IN" sz="4000" u="sng" dirty="0">
                <a:latin typeface="Algerian" panose="04020705040A02060702" pitchFamily="82" charset="0"/>
                <a:cs typeface="Times New Roman" panose="02020603050405020304" pitchFamily="18" charset="0"/>
              </a:rPr>
              <a:t>Function calling…</a:t>
            </a:r>
            <a:br>
              <a:rPr lang="en-IN" sz="4000" dirty="0">
                <a:latin typeface="Algerian" panose="04020705040A02060702" pitchFamily="82" charset="0"/>
                <a:cs typeface="Times New Roman" panose="02020603050405020304" pitchFamily="18" charset="0"/>
              </a:rPr>
            </a:br>
            <a:endParaRPr lang="en-IN" dirty="0">
              <a:latin typeface="Algerian" panose="04020705040A02060702" pitchFamily="82" charset="0"/>
            </a:endParaRPr>
          </a:p>
        </p:txBody>
      </p:sp>
      <p:sp>
        <p:nvSpPr>
          <p:cNvPr id="6" name="Content Placeholder 5">
            <a:extLst>
              <a:ext uri="{FF2B5EF4-FFF2-40B4-BE49-F238E27FC236}">
                <a16:creationId xmlns:a16="http://schemas.microsoft.com/office/drawing/2014/main" id="{129C42A9-3C09-4634-9EEC-5FE552BED215}"/>
              </a:ext>
            </a:extLst>
          </p:cNvPr>
          <p:cNvSpPr>
            <a:spLocks noGrp="1"/>
          </p:cNvSpPr>
          <p:nvPr>
            <p:ph sz="half" idx="1"/>
          </p:nvPr>
        </p:nvSpPr>
        <p:spPr>
          <a:xfrm>
            <a:off x="487217" y="1274970"/>
            <a:ext cx="6668603" cy="2679811"/>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A function call is a request made by a program or script that performs a predetermined function. It is only called by its name in the main() function of a program. We can pass the parameters to a function calling in the main() function.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Two types of function calling</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Call by value</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Call by reference</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6325F223-7EB8-4CF8-8EC4-26938130FF7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711" t="5216" b="5678"/>
          <a:stretch/>
        </p:blipFill>
        <p:spPr>
          <a:xfrm>
            <a:off x="4721866" y="3376502"/>
            <a:ext cx="5870257" cy="2679811"/>
          </a:xfrm>
          <a:prstGeom prst="rect">
            <a:avLst/>
          </a:prstGeom>
        </p:spPr>
      </p:pic>
    </p:spTree>
    <p:extLst>
      <p:ext uri="{BB962C8B-B14F-4D97-AF65-F5344CB8AC3E}">
        <p14:creationId xmlns:p14="http://schemas.microsoft.com/office/powerpoint/2010/main" val="1805925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1550</TotalTime>
  <Words>869</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Century Gothic</vt:lpstr>
      <vt:lpstr>Times New Roman</vt:lpstr>
      <vt:lpstr>Wingdings</vt:lpstr>
      <vt:lpstr>Wingdings 3</vt:lpstr>
      <vt:lpstr>Ion</vt:lpstr>
      <vt:lpstr>Bank management system!</vt:lpstr>
      <vt:lpstr>Aim of the Project :</vt:lpstr>
      <vt:lpstr>Problem  Description :  </vt:lpstr>
      <vt:lpstr>PowerPoint Presentation</vt:lpstr>
      <vt:lpstr>PowerPoint Presentation</vt:lpstr>
      <vt:lpstr>PowerPoint Presentation</vt:lpstr>
      <vt:lpstr>Class and object…</vt:lpstr>
      <vt:lpstr>Header files… </vt:lpstr>
      <vt:lpstr>Function calling… </vt:lpstr>
      <vt:lpstr>Do while loop and for loop… </vt:lpstr>
      <vt:lpstr>Switch case… </vt:lpstr>
      <vt:lpstr>Source Code…!!!</vt:lpstr>
      <vt:lpstr>PowerPoint Presentation</vt:lpstr>
      <vt:lpstr>PowerPoint Presentation</vt:lpstr>
      <vt:lpstr>PowerPoint Presentation</vt:lpstr>
      <vt:lpstr>PowerPoint Presentation</vt:lpstr>
      <vt:lpstr>PowerPoint Presentation</vt:lpstr>
      <vt:lpstr>Program Strength : </vt:lpstr>
      <vt:lpstr>Drawbacks…!!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Ridhima Namdev</dc:creator>
  <cp:lastModifiedBy>Ridhima Namdev</cp:lastModifiedBy>
  <cp:revision>53</cp:revision>
  <dcterms:created xsi:type="dcterms:W3CDTF">2021-10-18T04:12:36Z</dcterms:created>
  <dcterms:modified xsi:type="dcterms:W3CDTF">2021-11-15T05:23:00Z</dcterms:modified>
</cp:coreProperties>
</file>