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4"/>
  </p:notesMasterIdLst>
  <p:sldIdLst>
    <p:sldId id="256" r:id="rId2"/>
    <p:sldId id="268" r:id="rId3"/>
    <p:sldId id="257" r:id="rId4"/>
    <p:sldId id="258" r:id="rId5"/>
    <p:sldId id="259" r:id="rId6"/>
    <p:sldId id="260" r:id="rId7"/>
    <p:sldId id="261" r:id="rId8"/>
    <p:sldId id="262" r:id="rId9"/>
    <p:sldId id="275" r:id="rId10"/>
    <p:sldId id="276" r:id="rId11"/>
    <p:sldId id="263" r:id="rId12"/>
    <p:sldId id="265" r:id="rId13"/>
    <p:sldId id="273" r:id="rId14"/>
    <p:sldId id="274" r:id="rId15"/>
    <p:sldId id="277" r:id="rId16"/>
    <p:sldId id="278" r:id="rId17"/>
    <p:sldId id="279" r:id="rId18"/>
    <p:sldId id="264" r:id="rId19"/>
    <p:sldId id="266" r:id="rId20"/>
    <p:sldId id="270" r:id="rId21"/>
    <p:sldId id="271"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T KUMAR LAVVANSHI" initials="RKL" lastIdx="1" clrIdx="0">
    <p:extLst>
      <p:ext uri="{19B8F6BF-5375-455C-9EA6-DF929625EA0E}">
        <p15:presenceInfo xmlns:p15="http://schemas.microsoft.com/office/powerpoint/2012/main" userId="S::EN20CS301360@medicapsinstituteac.onmicrosoft.com::c11e6101-bf67-4052-81c7-c5856e9bee2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1A3E43-11BA-413F-BD1A-218488921053}" type="datetimeFigureOut">
              <a:rPr lang="en-IN" smtClean="0"/>
              <a:t>10/11/2021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6F3855-7448-47F2-B7E0-44A5856D4FD0}" type="slidenum">
              <a:rPr lang="en-IN" smtClean="0"/>
              <a:t>‹#›</a:t>
            </a:fld>
            <a:endParaRPr lang="en-IN"/>
          </a:p>
        </p:txBody>
      </p:sp>
    </p:spTree>
    <p:extLst>
      <p:ext uri="{BB962C8B-B14F-4D97-AF65-F5344CB8AC3E}">
        <p14:creationId xmlns:p14="http://schemas.microsoft.com/office/powerpoint/2010/main" val="1797376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C835716-081F-4802-A813-BAA00936432E}" type="datetimeFigureOut">
              <a:rPr lang="en-IN" smtClean="0"/>
              <a:t>10/11/2021</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A17B4982-120E-400D-A132-DBD41A3A4FA1}" type="slidenum">
              <a:rPr lang="en-IN" smtClean="0"/>
              <a:t>‹#›</a:t>
            </a:fld>
            <a:endParaRPr lang="en-IN"/>
          </a:p>
        </p:txBody>
      </p:sp>
    </p:spTree>
    <p:extLst>
      <p:ext uri="{BB962C8B-B14F-4D97-AF65-F5344CB8AC3E}">
        <p14:creationId xmlns:p14="http://schemas.microsoft.com/office/powerpoint/2010/main" val="1393540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835716-081F-4802-A813-BAA00936432E}" type="datetimeFigureOut">
              <a:rPr lang="en-IN" smtClean="0"/>
              <a:t>10/11/2021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7B4982-120E-400D-A132-DBD41A3A4FA1}" type="slidenum">
              <a:rPr lang="en-IN" smtClean="0"/>
              <a:t>‹#›</a:t>
            </a:fld>
            <a:endParaRPr lang="en-IN"/>
          </a:p>
        </p:txBody>
      </p:sp>
    </p:spTree>
    <p:extLst>
      <p:ext uri="{BB962C8B-B14F-4D97-AF65-F5344CB8AC3E}">
        <p14:creationId xmlns:p14="http://schemas.microsoft.com/office/powerpoint/2010/main" val="3697365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C835716-081F-4802-A813-BAA00936432E}" type="datetimeFigureOut">
              <a:rPr lang="en-IN" smtClean="0"/>
              <a:t>10/11/2021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17B4982-120E-400D-A132-DBD41A3A4FA1}" type="slidenum">
              <a:rPr lang="en-IN" smtClean="0"/>
              <a:t>‹#›</a:t>
            </a:fld>
            <a:endParaRPr lang="en-IN"/>
          </a:p>
        </p:txBody>
      </p:sp>
    </p:spTree>
    <p:extLst>
      <p:ext uri="{BB962C8B-B14F-4D97-AF65-F5344CB8AC3E}">
        <p14:creationId xmlns:p14="http://schemas.microsoft.com/office/powerpoint/2010/main" val="2322128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C835716-081F-4802-A813-BAA00936432E}" type="datetimeFigureOut">
              <a:rPr lang="en-IN" smtClean="0"/>
              <a:t>10/11/2021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17B4982-120E-400D-A132-DBD41A3A4FA1}"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47539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C835716-081F-4802-A813-BAA00936432E}" type="datetimeFigureOut">
              <a:rPr lang="en-IN" smtClean="0"/>
              <a:t>10/11/2021</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17B4982-120E-400D-A132-DBD41A3A4FA1}" type="slidenum">
              <a:rPr lang="en-IN" smtClean="0"/>
              <a:t>‹#›</a:t>
            </a:fld>
            <a:endParaRPr lang="en-IN"/>
          </a:p>
        </p:txBody>
      </p:sp>
    </p:spTree>
    <p:extLst>
      <p:ext uri="{BB962C8B-B14F-4D97-AF65-F5344CB8AC3E}">
        <p14:creationId xmlns:p14="http://schemas.microsoft.com/office/powerpoint/2010/main" val="2065684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C835716-081F-4802-A813-BAA00936432E}" type="datetimeFigureOut">
              <a:rPr lang="en-IN" smtClean="0"/>
              <a:t>10/11/2021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7B4982-120E-400D-A132-DBD41A3A4FA1}" type="slidenum">
              <a:rPr lang="en-IN" smtClean="0"/>
              <a:t>‹#›</a:t>
            </a:fld>
            <a:endParaRPr lang="en-IN"/>
          </a:p>
        </p:txBody>
      </p:sp>
    </p:spTree>
    <p:extLst>
      <p:ext uri="{BB962C8B-B14F-4D97-AF65-F5344CB8AC3E}">
        <p14:creationId xmlns:p14="http://schemas.microsoft.com/office/powerpoint/2010/main" val="195935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C835716-081F-4802-A813-BAA00936432E}" type="datetimeFigureOut">
              <a:rPr lang="en-IN" smtClean="0"/>
              <a:t>10/11/2021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7B4982-120E-400D-A132-DBD41A3A4FA1}" type="slidenum">
              <a:rPr lang="en-IN" smtClean="0"/>
              <a:t>‹#›</a:t>
            </a:fld>
            <a:endParaRPr lang="en-IN"/>
          </a:p>
        </p:txBody>
      </p:sp>
    </p:spTree>
    <p:extLst>
      <p:ext uri="{BB962C8B-B14F-4D97-AF65-F5344CB8AC3E}">
        <p14:creationId xmlns:p14="http://schemas.microsoft.com/office/powerpoint/2010/main" val="1841398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835716-081F-4802-A813-BAA00936432E}" type="datetimeFigureOut">
              <a:rPr lang="en-IN" smtClean="0"/>
              <a:t>10/11/2021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7B4982-120E-400D-A132-DBD41A3A4FA1}" type="slidenum">
              <a:rPr lang="en-IN" smtClean="0"/>
              <a:t>‹#›</a:t>
            </a:fld>
            <a:endParaRPr lang="en-IN"/>
          </a:p>
        </p:txBody>
      </p:sp>
    </p:spTree>
    <p:extLst>
      <p:ext uri="{BB962C8B-B14F-4D97-AF65-F5344CB8AC3E}">
        <p14:creationId xmlns:p14="http://schemas.microsoft.com/office/powerpoint/2010/main" val="4482303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C835716-081F-4802-A813-BAA00936432E}" type="datetimeFigureOut">
              <a:rPr lang="en-IN" smtClean="0"/>
              <a:t>10/11/2021</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A17B4982-120E-400D-A132-DBD41A3A4FA1}" type="slidenum">
              <a:rPr lang="en-IN" smtClean="0"/>
              <a:t>‹#›</a:t>
            </a:fld>
            <a:endParaRPr lang="en-IN"/>
          </a:p>
        </p:txBody>
      </p:sp>
    </p:spTree>
    <p:extLst>
      <p:ext uri="{BB962C8B-B14F-4D97-AF65-F5344CB8AC3E}">
        <p14:creationId xmlns:p14="http://schemas.microsoft.com/office/powerpoint/2010/main" val="3753524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835716-081F-4802-A813-BAA00936432E}" type="datetimeFigureOut">
              <a:rPr lang="en-IN" smtClean="0"/>
              <a:t>10/11/2021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7B4982-120E-400D-A132-DBD41A3A4FA1}" type="slidenum">
              <a:rPr lang="en-IN" smtClean="0"/>
              <a:t>‹#›</a:t>
            </a:fld>
            <a:endParaRPr lang="en-IN"/>
          </a:p>
        </p:txBody>
      </p:sp>
    </p:spTree>
    <p:extLst>
      <p:ext uri="{BB962C8B-B14F-4D97-AF65-F5344CB8AC3E}">
        <p14:creationId xmlns:p14="http://schemas.microsoft.com/office/powerpoint/2010/main" val="404929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C835716-081F-4802-A813-BAA00936432E}" type="datetimeFigureOut">
              <a:rPr lang="en-IN" smtClean="0"/>
              <a:t>10/11/2021</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A17B4982-120E-400D-A132-DBD41A3A4FA1}" type="slidenum">
              <a:rPr lang="en-IN" smtClean="0"/>
              <a:t>‹#›</a:t>
            </a:fld>
            <a:endParaRPr lang="en-IN"/>
          </a:p>
        </p:txBody>
      </p:sp>
    </p:spTree>
    <p:extLst>
      <p:ext uri="{BB962C8B-B14F-4D97-AF65-F5344CB8AC3E}">
        <p14:creationId xmlns:p14="http://schemas.microsoft.com/office/powerpoint/2010/main" val="4229491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835716-081F-4802-A813-BAA00936432E}" type="datetimeFigureOut">
              <a:rPr lang="en-IN" smtClean="0"/>
              <a:t>10/11/2021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7B4982-120E-400D-A132-DBD41A3A4FA1}" type="slidenum">
              <a:rPr lang="en-IN" smtClean="0"/>
              <a:t>‹#›</a:t>
            </a:fld>
            <a:endParaRPr lang="en-IN"/>
          </a:p>
        </p:txBody>
      </p:sp>
    </p:spTree>
    <p:extLst>
      <p:ext uri="{BB962C8B-B14F-4D97-AF65-F5344CB8AC3E}">
        <p14:creationId xmlns:p14="http://schemas.microsoft.com/office/powerpoint/2010/main" val="4161969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835716-081F-4802-A813-BAA00936432E}" type="datetimeFigureOut">
              <a:rPr lang="en-IN" smtClean="0"/>
              <a:t>10/11/2021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7B4982-120E-400D-A132-DBD41A3A4FA1}" type="slidenum">
              <a:rPr lang="en-IN" smtClean="0"/>
              <a:t>‹#›</a:t>
            </a:fld>
            <a:endParaRPr lang="en-IN"/>
          </a:p>
        </p:txBody>
      </p:sp>
    </p:spTree>
    <p:extLst>
      <p:ext uri="{BB962C8B-B14F-4D97-AF65-F5344CB8AC3E}">
        <p14:creationId xmlns:p14="http://schemas.microsoft.com/office/powerpoint/2010/main" val="2752295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835716-081F-4802-A813-BAA00936432E}" type="datetimeFigureOut">
              <a:rPr lang="en-IN" smtClean="0"/>
              <a:t>10/11/2021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7B4982-120E-400D-A132-DBD41A3A4FA1}" type="slidenum">
              <a:rPr lang="en-IN" smtClean="0"/>
              <a:t>‹#›</a:t>
            </a:fld>
            <a:endParaRPr lang="en-IN"/>
          </a:p>
        </p:txBody>
      </p:sp>
    </p:spTree>
    <p:extLst>
      <p:ext uri="{BB962C8B-B14F-4D97-AF65-F5344CB8AC3E}">
        <p14:creationId xmlns:p14="http://schemas.microsoft.com/office/powerpoint/2010/main" val="2650600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35716-081F-4802-A813-BAA00936432E}" type="datetimeFigureOut">
              <a:rPr lang="en-IN" smtClean="0"/>
              <a:t>10/11/2021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7B4982-120E-400D-A132-DBD41A3A4FA1}" type="slidenum">
              <a:rPr lang="en-IN" smtClean="0"/>
              <a:t>‹#›</a:t>
            </a:fld>
            <a:endParaRPr lang="en-IN"/>
          </a:p>
        </p:txBody>
      </p:sp>
    </p:spTree>
    <p:extLst>
      <p:ext uri="{BB962C8B-B14F-4D97-AF65-F5344CB8AC3E}">
        <p14:creationId xmlns:p14="http://schemas.microsoft.com/office/powerpoint/2010/main" val="4051970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835716-081F-4802-A813-BAA00936432E}" type="datetimeFigureOut">
              <a:rPr lang="en-IN" smtClean="0"/>
              <a:t>10/11/2021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7B4982-120E-400D-A132-DBD41A3A4FA1}" type="slidenum">
              <a:rPr lang="en-IN" smtClean="0"/>
              <a:t>‹#›</a:t>
            </a:fld>
            <a:endParaRPr lang="en-IN"/>
          </a:p>
        </p:txBody>
      </p:sp>
    </p:spTree>
    <p:extLst>
      <p:ext uri="{BB962C8B-B14F-4D97-AF65-F5344CB8AC3E}">
        <p14:creationId xmlns:p14="http://schemas.microsoft.com/office/powerpoint/2010/main" val="2549203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835716-081F-4802-A813-BAA00936432E}" type="datetimeFigureOut">
              <a:rPr lang="en-IN" smtClean="0"/>
              <a:t>10/11/2021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7B4982-120E-400D-A132-DBD41A3A4FA1}" type="slidenum">
              <a:rPr lang="en-IN" smtClean="0"/>
              <a:t>‹#›</a:t>
            </a:fld>
            <a:endParaRPr lang="en-IN"/>
          </a:p>
        </p:txBody>
      </p:sp>
    </p:spTree>
    <p:extLst>
      <p:ext uri="{BB962C8B-B14F-4D97-AF65-F5344CB8AC3E}">
        <p14:creationId xmlns:p14="http://schemas.microsoft.com/office/powerpoint/2010/main" val="3269192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C835716-081F-4802-A813-BAA00936432E}" type="datetimeFigureOut">
              <a:rPr lang="en-IN" smtClean="0"/>
              <a:t>10/11/2021</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17B4982-120E-400D-A132-DBD41A3A4FA1}" type="slidenum">
              <a:rPr lang="en-IN" smtClean="0"/>
              <a:t>‹#›</a:t>
            </a:fld>
            <a:endParaRPr lang="en-IN"/>
          </a:p>
        </p:txBody>
      </p:sp>
    </p:spTree>
    <p:extLst>
      <p:ext uri="{BB962C8B-B14F-4D97-AF65-F5344CB8AC3E}">
        <p14:creationId xmlns:p14="http://schemas.microsoft.com/office/powerpoint/2010/main" val="2713173892"/>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408D7BDC-C273-43EB-976B-3B65FC634452}"/>
              </a:ext>
            </a:extLst>
          </p:cNvPr>
          <p:cNvSpPr>
            <a:spLocks noChangeArrowheads="1"/>
          </p:cNvSpPr>
          <p:nvPr/>
        </p:nvSpPr>
        <p:spPr bwMode="auto">
          <a:xfrm>
            <a:off x="1586142" y="322100"/>
            <a:ext cx="9232777" cy="1728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22104" tIns="863328" rIns="482448" bIns="17774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1" i="0" u="none" strike="noStrike" normalizeH="0" baseline="0" dirty="0">
                <a:ln w="12700">
                  <a:solidFill>
                    <a:schemeClr val="accent5"/>
                  </a:solidFill>
                  <a:prstDash val="solid"/>
                </a:ln>
                <a:pattFill prst="ltDnDiag">
                  <a:fgClr>
                    <a:schemeClr val="accent5">
                      <a:lumMod val="60000"/>
                      <a:lumOff val="40000"/>
                    </a:schemeClr>
                  </a:fgClr>
                  <a:bgClr>
                    <a:schemeClr val="bg1"/>
                  </a:bgClr>
                </a:pattFill>
                <a:latin typeface="Algerian" panose="04020705040A02060702" pitchFamily="82" charset="0"/>
              </a:rPr>
              <a:t>RRR Canteen &amp; Café Billing </a:t>
            </a:r>
          </a:p>
        </p:txBody>
      </p:sp>
      <p:sp>
        <p:nvSpPr>
          <p:cNvPr id="9" name="TextBox 8">
            <a:extLst>
              <a:ext uri="{FF2B5EF4-FFF2-40B4-BE49-F238E27FC236}">
                <a16:creationId xmlns:a16="http://schemas.microsoft.com/office/drawing/2014/main" id="{2ABDFD23-151E-474A-B228-5428D3518BC8}"/>
              </a:ext>
            </a:extLst>
          </p:cNvPr>
          <p:cNvSpPr txBox="1"/>
          <p:nvPr/>
        </p:nvSpPr>
        <p:spPr>
          <a:xfrm>
            <a:off x="2509881" y="4633862"/>
            <a:ext cx="7385301" cy="2585323"/>
          </a:xfrm>
          <a:prstGeom prst="rect">
            <a:avLst/>
          </a:prstGeom>
          <a:noFill/>
        </p:spPr>
        <p:txBody>
          <a:bodyPr wrap="square">
            <a:spAutoFit/>
          </a:bodyPr>
          <a:lstStyle/>
          <a:p>
            <a:pPr marL="292100">
              <a:spcBef>
                <a:spcPts val="1125"/>
              </a:spcBef>
              <a:spcAft>
                <a:spcPts val="0"/>
              </a:spcAft>
              <a:tabLst>
                <a:tab pos="4258310" algn="l"/>
              </a:tabLst>
            </a:pPr>
            <a:r>
              <a:rPr lang="en-US" sz="2800" b="1" dirty="0">
                <a:effectLst/>
                <a:latin typeface="Times New Roman" panose="02020603050405020304" pitchFamily="18" charset="0"/>
                <a:ea typeface="Times New Roman" panose="02020603050405020304" pitchFamily="18" charset="0"/>
              </a:rPr>
              <a:t>SUBMITTED TO</a:t>
            </a:r>
            <a:r>
              <a:rPr lang="en-US" sz="2800" b="1" spc="-10" dirty="0">
                <a:effectLst/>
                <a:latin typeface="Times New Roman" panose="02020603050405020304" pitchFamily="18" charset="0"/>
                <a:ea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rPr>
              <a:t>SUBMITTED BY:</a:t>
            </a:r>
            <a:endParaRPr lang="en-IN" sz="2800" dirty="0">
              <a:effectLst/>
              <a:latin typeface="Times New Roman" panose="02020603050405020304" pitchFamily="18" charset="0"/>
              <a:ea typeface="Times New Roman" panose="02020603050405020304" pitchFamily="18" charset="0"/>
            </a:endParaRPr>
          </a:p>
          <a:p>
            <a:pPr marL="292100">
              <a:spcBef>
                <a:spcPts val="1200"/>
              </a:spcBef>
              <a:spcAft>
                <a:spcPts val="0"/>
              </a:spcAft>
              <a:tabLst>
                <a:tab pos="4247515" algn="l"/>
              </a:tabLst>
            </a:pPr>
            <a:r>
              <a:rPr lang="en-US" sz="2800" b="1" dirty="0">
                <a:effectLst/>
                <a:latin typeface="Times New Roman" panose="02020603050405020304" pitchFamily="18" charset="0"/>
                <a:ea typeface="Times New Roman" panose="02020603050405020304" pitchFamily="18" charset="0"/>
              </a:rPr>
              <a:t>Mr.</a:t>
            </a:r>
            <a:r>
              <a:rPr lang="en-US" sz="2800" b="1" spc="-15" dirty="0">
                <a:effectLst/>
                <a:latin typeface="Times New Roman" panose="02020603050405020304" pitchFamily="18" charset="0"/>
                <a:ea typeface="Times New Roman" panose="02020603050405020304" pitchFamily="18" charset="0"/>
              </a:rPr>
              <a:t> </a:t>
            </a:r>
            <a:r>
              <a:rPr lang="en-US" sz="2800" b="1" spc="-15" dirty="0">
                <a:latin typeface="Times New Roman" panose="02020603050405020304" pitchFamily="18" charset="0"/>
                <a:ea typeface="Times New Roman" panose="02020603050405020304" pitchFamily="18" charset="0"/>
              </a:rPr>
              <a:t>Arpit Deo</a:t>
            </a:r>
            <a:r>
              <a:rPr lang="en-US" sz="1800" b="1"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Raviraj Singh Chouhan</a:t>
            </a:r>
          </a:p>
          <a:p>
            <a:pPr marL="292100">
              <a:spcBef>
                <a:spcPts val="1200"/>
              </a:spcBef>
              <a:spcAft>
                <a:spcPts val="0"/>
              </a:spcAft>
              <a:tabLst>
                <a:tab pos="4247515" algn="l"/>
              </a:tabLst>
            </a:pPr>
            <a:r>
              <a:rPr lang="en-US" sz="2000" b="1" dirty="0">
                <a:latin typeface="Times New Roman" panose="02020603050405020304" pitchFamily="18" charset="0"/>
                <a:ea typeface="Times New Roman" panose="02020603050405020304" pitchFamily="18" charset="0"/>
              </a:rPr>
              <a:t>	   </a:t>
            </a:r>
            <a:r>
              <a:rPr lang="en-US" sz="2000" b="1" dirty="0" err="1">
                <a:latin typeface="Times New Roman" panose="02020603050405020304" pitchFamily="18" charset="0"/>
                <a:ea typeface="Times New Roman" panose="02020603050405020304" pitchFamily="18" charset="0"/>
              </a:rPr>
              <a:t>Rashika</a:t>
            </a:r>
            <a:r>
              <a:rPr lang="en-US" sz="2000" b="1" dirty="0">
                <a:latin typeface="Times New Roman" panose="02020603050405020304" pitchFamily="18" charset="0"/>
                <a:ea typeface="Times New Roman" panose="02020603050405020304" pitchFamily="18" charset="0"/>
              </a:rPr>
              <a:t> </a:t>
            </a:r>
            <a:r>
              <a:rPr lang="en-US" sz="2000" b="1" dirty="0" err="1">
                <a:latin typeface="Times New Roman" panose="02020603050405020304" pitchFamily="18" charset="0"/>
                <a:ea typeface="Times New Roman" panose="02020603050405020304" pitchFamily="18" charset="0"/>
              </a:rPr>
              <a:t>Asati</a:t>
            </a:r>
            <a:endParaRPr lang="en-US" sz="2000" b="1" dirty="0">
              <a:effectLst/>
              <a:latin typeface="Times New Roman" panose="02020603050405020304" pitchFamily="18" charset="0"/>
              <a:ea typeface="Times New Roman" panose="02020603050405020304" pitchFamily="18" charset="0"/>
            </a:endParaRPr>
          </a:p>
          <a:p>
            <a:pPr marL="292100">
              <a:spcBef>
                <a:spcPts val="1200"/>
              </a:spcBef>
              <a:spcAft>
                <a:spcPts val="0"/>
              </a:spcAft>
              <a:tabLst>
                <a:tab pos="4247515" algn="l"/>
              </a:tabLst>
            </a:pPr>
            <a:r>
              <a:rPr lang="en-US" sz="2000" b="1" dirty="0">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Rohit Kumar  </a:t>
            </a:r>
            <a:r>
              <a:rPr lang="en-US" sz="2000" b="1" dirty="0" err="1">
                <a:effectLst/>
                <a:latin typeface="Times New Roman" panose="02020603050405020304" pitchFamily="18" charset="0"/>
                <a:ea typeface="Times New Roman" panose="02020603050405020304" pitchFamily="18" charset="0"/>
              </a:rPr>
              <a:t>Lavvanshi</a:t>
            </a:r>
            <a:endParaRPr lang="en-IN" sz="2000" dirty="0">
              <a:effectLst/>
              <a:latin typeface="Times New Roman" panose="02020603050405020304" pitchFamily="18" charset="0"/>
              <a:ea typeface="Times New Roman" panose="02020603050405020304" pitchFamily="18" charset="0"/>
            </a:endParaRPr>
          </a:p>
          <a:p>
            <a:br>
              <a:rPr lang="en-US" sz="1800" b="1" dirty="0">
                <a:effectLst/>
                <a:latin typeface="Times New Roman" panose="02020603050405020304" pitchFamily="18" charset="0"/>
                <a:ea typeface="Times New Roman" panose="02020603050405020304" pitchFamily="18" charset="0"/>
              </a:rPr>
            </a:br>
            <a:endParaRPr lang="en-IN" dirty="0"/>
          </a:p>
        </p:txBody>
      </p:sp>
      <p:pic>
        <p:nvPicPr>
          <p:cNvPr id="1026" name="Picture 2" descr="MEDICAPS INDORE - 2021 Admission Process, Ranking, Reviews, Affiliations">
            <a:extLst>
              <a:ext uri="{FF2B5EF4-FFF2-40B4-BE49-F238E27FC236}">
                <a16:creationId xmlns:a16="http://schemas.microsoft.com/office/drawing/2014/main" id="{662A4956-A32F-45B8-B745-8962DA7B34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9386" y="2235684"/>
            <a:ext cx="2813228" cy="2386632"/>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1ED133CD-7E53-4713-AC14-7E19B516F9E3}"/>
              </a:ext>
            </a:extLst>
          </p:cNvPr>
          <p:cNvSpPr/>
          <p:nvPr/>
        </p:nvSpPr>
        <p:spPr>
          <a:xfrm>
            <a:off x="6844682" y="5442011"/>
            <a:ext cx="150921" cy="1420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66A6C34F-E4BD-4CEF-AE89-8BB7AE275A21}"/>
              </a:ext>
            </a:extLst>
          </p:cNvPr>
          <p:cNvSpPr/>
          <p:nvPr/>
        </p:nvSpPr>
        <p:spPr>
          <a:xfrm>
            <a:off x="6846158" y="6393857"/>
            <a:ext cx="150921" cy="1420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2E5358B1-9378-40F2-B081-8062E13578ED}"/>
              </a:ext>
            </a:extLst>
          </p:cNvPr>
          <p:cNvSpPr/>
          <p:nvPr/>
        </p:nvSpPr>
        <p:spPr>
          <a:xfrm>
            <a:off x="6844680" y="5926523"/>
            <a:ext cx="150921" cy="1420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62410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6B36F-3578-4F1F-99DC-5E46E415957B}"/>
              </a:ext>
            </a:extLst>
          </p:cNvPr>
          <p:cNvSpPr>
            <a:spLocks noGrp="1"/>
          </p:cNvSpPr>
          <p:nvPr>
            <p:ph type="title"/>
          </p:nvPr>
        </p:nvSpPr>
        <p:spPr>
          <a:xfrm>
            <a:off x="7026730" y="340304"/>
            <a:ext cx="3819939" cy="1293028"/>
          </a:xfrm>
        </p:spPr>
        <p:txBody>
          <a:bodyPr>
            <a:normAutofit/>
          </a:bodyPr>
          <a:lstStyle/>
          <a:p>
            <a:r>
              <a:rPr lang="en-US" sz="4400" dirty="0">
                <a:latin typeface="Algerian" panose="04020705040A02060702" pitchFamily="82" charset="0"/>
              </a:rPr>
              <a:t>With </a:t>
            </a:r>
            <a:r>
              <a:rPr lang="en-US" sz="4400" dirty="0" err="1">
                <a:latin typeface="Algerian" panose="04020705040A02060702" pitchFamily="82" charset="0"/>
              </a:rPr>
              <a:t>imaGES</a:t>
            </a:r>
            <a:endParaRPr lang="en-IN" sz="4400" dirty="0">
              <a:latin typeface="Algerian" panose="04020705040A02060702" pitchFamily="82" charset="0"/>
            </a:endParaRPr>
          </a:p>
        </p:txBody>
      </p:sp>
      <p:pic>
        <p:nvPicPr>
          <p:cNvPr id="3" name="Picture 2">
            <a:extLst>
              <a:ext uri="{FF2B5EF4-FFF2-40B4-BE49-F238E27FC236}">
                <a16:creationId xmlns:a16="http://schemas.microsoft.com/office/drawing/2014/main" id="{2B230C61-8A8F-41B0-A45F-CFA6C6579B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507" y="1659836"/>
            <a:ext cx="8899305" cy="5003417"/>
          </a:xfrm>
          <a:prstGeom prst="rect">
            <a:avLst/>
          </a:prstGeom>
        </p:spPr>
      </p:pic>
      <p:sp>
        <p:nvSpPr>
          <p:cNvPr id="4" name="Oval 3">
            <a:extLst>
              <a:ext uri="{FF2B5EF4-FFF2-40B4-BE49-F238E27FC236}">
                <a16:creationId xmlns:a16="http://schemas.microsoft.com/office/drawing/2014/main" id="{2BEC2729-A658-4540-9FBC-F31105EC208D}"/>
              </a:ext>
            </a:extLst>
          </p:cNvPr>
          <p:cNvSpPr/>
          <p:nvPr/>
        </p:nvSpPr>
        <p:spPr>
          <a:xfrm>
            <a:off x="7053884" y="872638"/>
            <a:ext cx="150921" cy="1420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36925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8FAF-4494-4535-A813-5D3CE4410F3F}"/>
              </a:ext>
            </a:extLst>
          </p:cNvPr>
          <p:cNvSpPr>
            <a:spLocks noGrp="1"/>
          </p:cNvSpPr>
          <p:nvPr>
            <p:ph type="title"/>
          </p:nvPr>
        </p:nvSpPr>
        <p:spPr>
          <a:xfrm>
            <a:off x="870011" y="799884"/>
            <a:ext cx="6525827" cy="1293028"/>
          </a:xfrm>
        </p:spPr>
        <p:txBody>
          <a:bodyPr>
            <a:normAutofit/>
          </a:bodyPr>
          <a:lstStyle/>
          <a:p>
            <a:r>
              <a:rPr lang="en-US" sz="4400" dirty="0">
                <a:latin typeface="Algerian" panose="04020705040A02060702" pitchFamily="82" charset="0"/>
              </a:rPr>
              <a:t>Problems faced cont.</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27021915-6733-439A-9FA6-A2F1F838E753}"/>
              </a:ext>
            </a:extLst>
          </p:cNvPr>
          <p:cNvSpPr>
            <a:spLocks noGrp="1"/>
          </p:cNvSpPr>
          <p:nvPr>
            <p:ph idx="1"/>
          </p:nvPr>
        </p:nvSpPr>
        <p:spPr/>
        <p:txBody>
          <a:bodyPr>
            <a:normAutofit/>
          </a:bodyPr>
          <a:lstStyle/>
          <a:p>
            <a:r>
              <a:rPr lang="en-US" sz="2800" dirty="0"/>
              <a:t>Problem 2:</a:t>
            </a:r>
          </a:p>
          <a:p>
            <a:r>
              <a:rPr lang="en-US" dirty="0"/>
              <a:t>Generating an employee Id is one of our problems. We are unable to generate Id’s randomly.</a:t>
            </a:r>
          </a:p>
          <a:p>
            <a:r>
              <a:rPr lang="en-US" sz="2800" dirty="0"/>
              <a:t>Solution:</a:t>
            </a:r>
          </a:p>
          <a:p>
            <a:r>
              <a:rPr lang="en-US" dirty="0"/>
              <a:t>For generating a random employee id we uses 2 libraries i.e. string and random. </a:t>
            </a:r>
          </a:p>
          <a:p>
            <a:r>
              <a:rPr lang="en-US" dirty="0"/>
              <a:t>String library will provide alphabets and digit. And using random we will generate random employee I’d.</a:t>
            </a:r>
          </a:p>
          <a:p>
            <a:endParaRPr lang="en-US" sz="2000" dirty="0"/>
          </a:p>
          <a:p>
            <a:endParaRPr lang="en-US" dirty="0"/>
          </a:p>
          <a:p>
            <a:endParaRPr lang="en-IN" sz="2800" dirty="0"/>
          </a:p>
        </p:txBody>
      </p:sp>
      <p:sp>
        <p:nvSpPr>
          <p:cNvPr id="4" name="Oval 3">
            <a:extLst>
              <a:ext uri="{FF2B5EF4-FFF2-40B4-BE49-F238E27FC236}">
                <a16:creationId xmlns:a16="http://schemas.microsoft.com/office/drawing/2014/main" id="{90CAEE2C-C1A5-49C7-8FD8-EFB3539F30A2}"/>
              </a:ext>
            </a:extLst>
          </p:cNvPr>
          <p:cNvSpPr/>
          <p:nvPr/>
        </p:nvSpPr>
        <p:spPr>
          <a:xfrm>
            <a:off x="794550" y="1375376"/>
            <a:ext cx="150921" cy="1420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46383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399D1-94D2-4B93-BC64-8BCFD70AAA71}"/>
              </a:ext>
            </a:extLst>
          </p:cNvPr>
          <p:cNvSpPr>
            <a:spLocks noGrp="1"/>
          </p:cNvSpPr>
          <p:nvPr>
            <p:ph type="title"/>
          </p:nvPr>
        </p:nvSpPr>
        <p:spPr>
          <a:xfrm>
            <a:off x="355107" y="901532"/>
            <a:ext cx="7085120" cy="1293028"/>
          </a:xfrm>
        </p:spPr>
        <p:txBody>
          <a:bodyPr>
            <a:normAutofit/>
          </a:bodyPr>
          <a:lstStyle/>
          <a:p>
            <a:r>
              <a:rPr lang="en-US" sz="4400" dirty="0">
                <a:latin typeface="Algerian" panose="04020705040A02060702" pitchFamily="82" charset="0"/>
              </a:rPr>
              <a:t>Problems faced cont.</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9F83190E-83FB-4AD3-8883-34ED824E8E5E}"/>
              </a:ext>
            </a:extLst>
          </p:cNvPr>
          <p:cNvSpPr>
            <a:spLocks noGrp="1"/>
          </p:cNvSpPr>
          <p:nvPr>
            <p:ph idx="1"/>
          </p:nvPr>
        </p:nvSpPr>
        <p:spPr/>
        <p:txBody>
          <a:bodyPr>
            <a:normAutofit/>
          </a:bodyPr>
          <a:lstStyle/>
          <a:p>
            <a:r>
              <a:rPr lang="en-US" sz="2400" dirty="0"/>
              <a:t>Problem 3: Storing data and accessing it whenever we required is a major concern to use. It is difficult to store in python codes as we have different costumers and all have different data according to their bill.</a:t>
            </a:r>
          </a:p>
          <a:p>
            <a:r>
              <a:rPr lang="en-US" sz="2400" dirty="0"/>
              <a:t>Solution: we used SQL for storing data and fetching it whenever it is required. Using SQL we can simply access, store and update our data accordingly.</a:t>
            </a:r>
            <a:endParaRPr lang="en-IN" sz="2400" dirty="0"/>
          </a:p>
        </p:txBody>
      </p:sp>
      <p:sp>
        <p:nvSpPr>
          <p:cNvPr id="4" name="Oval 3">
            <a:extLst>
              <a:ext uri="{FF2B5EF4-FFF2-40B4-BE49-F238E27FC236}">
                <a16:creationId xmlns:a16="http://schemas.microsoft.com/office/drawing/2014/main" id="{0CA41DBF-C4F9-41BD-B6E8-7BC27E72859B}"/>
              </a:ext>
            </a:extLst>
          </p:cNvPr>
          <p:cNvSpPr/>
          <p:nvPr/>
        </p:nvSpPr>
        <p:spPr>
          <a:xfrm>
            <a:off x="772356" y="1477024"/>
            <a:ext cx="150921" cy="1420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93108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0BED8-52E9-432F-B39E-636D8F8D0CA7}"/>
              </a:ext>
            </a:extLst>
          </p:cNvPr>
          <p:cNvSpPr>
            <a:spLocks noGrp="1"/>
          </p:cNvSpPr>
          <p:nvPr>
            <p:ph type="title"/>
          </p:nvPr>
        </p:nvSpPr>
        <p:spPr>
          <a:xfrm>
            <a:off x="685800" y="826516"/>
            <a:ext cx="6854301" cy="1293028"/>
          </a:xfrm>
        </p:spPr>
        <p:txBody>
          <a:bodyPr>
            <a:normAutofit/>
          </a:bodyPr>
          <a:lstStyle/>
          <a:p>
            <a:r>
              <a:rPr lang="en-US" sz="4400" dirty="0">
                <a:latin typeface="Algerian" panose="04020705040A02060702" pitchFamily="82" charset="0"/>
              </a:rPr>
              <a:t>Important terms used </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D142D4D4-2D31-4F8E-9E20-B9786D4FD289}"/>
              </a:ext>
            </a:extLst>
          </p:cNvPr>
          <p:cNvSpPr>
            <a:spLocks noGrp="1"/>
          </p:cNvSpPr>
          <p:nvPr>
            <p:ph idx="1"/>
          </p:nvPr>
        </p:nvSpPr>
        <p:spPr/>
        <p:txBody>
          <a:bodyPr>
            <a:normAutofit/>
          </a:bodyPr>
          <a:lstStyle/>
          <a:p>
            <a:r>
              <a:rPr lang="en-US" sz="2400" dirty="0"/>
              <a:t>DBMS:</a:t>
            </a:r>
            <a:r>
              <a:rPr lang="en-US" dirty="0"/>
              <a:t>A Database Management System (DBMS) is software designed to store, retrieve, define, and manage data in a database.</a:t>
            </a:r>
          </a:p>
          <a:p>
            <a:r>
              <a:rPr lang="en-US" sz="2400" dirty="0"/>
              <a:t>SQL: </a:t>
            </a:r>
            <a:r>
              <a:rPr lang="en-US" dirty="0"/>
              <a:t>SQL stands for Structured Query Language is the most common language for extracting and </a:t>
            </a:r>
            <a:r>
              <a:rPr lang="en-US" dirty="0" err="1"/>
              <a:t>organising</a:t>
            </a:r>
            <a:r>
              <a:rPr lang="en-US" dirty="0"/>
              <a:t> data that is stored in a relational database. A database is a table that consists of rows and columns. SQL is the language of databases. It facilitates retrieving specific information from databases that are further used for analysis.</a:t>
            </a:r>
          </a:p>
          <a:p>
            <a:r>
              <a:rPr lang="en-US" sz="2400" dirty="0"/>
              <a:t>GUI:</a:t>
            </a:r>
            <a:r>
              <a:rPr lang="en-US" dirty="0"/>
              <a:t>A graphical user interface (GUI) is a type of user interface through which users interact with electronic devices via visual indicator representations.</a:t>
            </a:r>
            <a:endParaRPr lang="en-IN" dirty="0"/>
          </a:p>
        </p:txBody>
      </p:sp>
      <p:sp>
        <p:nvSpPr>
          <p:cNvPr id="4" name="Oval 3">
            <a:extLst>
              <a:ext uri="{FF2B5EF4-FFF2-40B4-BE49-F238E27FC236}">
                <a16:creationId xmlns:a16="http://schemas.microsoft.com/office/drawing/2014/main" id="{1370F406-BA1C-4FA3-9FEE-6CE79443FE22}"/>
              </a:ext>
            </a:extLst>
          </p:cNvPr>
          <p:cNvSpPr/>
          <p:nvPr/>
        </p:nvSpPr>
        <p:spPr>
          <a:xfrm>
            <a:off x="781233" y="1402008"/>
            <a:ext cx="150921" cy="1420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23832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5628AE-397B-4836-8449-D4BDF14D3A15}"/>
              </a:ext>
            </a:extLst>
          </p:cNvPr>
          <p:cNvSpPr>
            <a:spLocks noGrp="1"/>
          </p:cNvSpPr>
          <p:nvPr>
            <p:ph type="title" idx="4294967295"/>
          </p:nvPr>
        </p:nvSpPr>
        <p:spPr>
          <a:xfrm>
            <a:off x="0" y="1295400"/>
            <a:ext cx="6665913" cy="1819275"/>
          </a:xfrm>
        </p:spPr>
        <p:txBody>
          <a:bodyPr>
            <a:noAutofit/>
          </a:bodyPr>
          <a:lstStyle/>
          <a:p>
            <a:r>
              <a:rPr lang="en-US" sz="6600" dirty="0">
                <a:latin typeface="Algerian" panose="04020705040A02060702" pitchFamily="82" charset="0"/>
              </a:rPr>
              <a:t>Code run</a:t>
            </a:r>
            <a:endParaRPr lang="en-IN" sz="6600" dirty="0">
              <a:latin typeface="Algerian" panose="04020705040A02060702" pitchFamily="82" charset="0"/>
            </a:endParaRPr>
          </a:p>
        </p:txBody>
      </p:sp>
      <p:sp>
        <p:nvSpPr>
          <p:cNvPr id="3" name="Oval 2">
            <a:extLst>
              <a:ext uri="{FF2B5EF4-FFF2-40B4-BE49-F238E27FC236}">
                <a16:creationId xmlns:a16="http://schemas.microsoft.com/office/drawing/2014/main" id="{222707B6-AFE7-4778-8423-E115F199108F}"/>
              </a:ext>
            </a:extLst>
          </p:cNvPr>
          <p:cNvSpPr/>
          <p:nvPr/>
        </p:nvSpPr>
        <p:spPr>
          <a:xfrm>
            <a:off x="2421093" y="2062994"/>
            <a:ext cx="150921" cy="1420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73016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FE9F63-D5F3-42FF-AC85-650EF7B825D3}"/>
              </a:ext>
            </a:extLst>
          </p:cNvPr>
          <p:cNvPicPr>
            <a:picLocks noChangeAspect="1"/>
          </p:cNvPicPr>
          <p:nvPr/>
        </p:nvPicPr>
        <p:blipFill>
          <a:blip r:embed="rId2"/>
          <a:stretch>
            <a:fillRect/>
          </a:stretch>
        </p:blipFill>
        <p:spPr>
          <a:xfrm>
            <a:off x="6635612" y="648713"/>
            <a:ext cx="5556388" cy="5878624"/>
          </a:xfrm>
          <a:prstGeom prst="rect">
            <a:avLst/>
          </a:prstGeom>
        </p:spPr>
      </p:pic>
      <p:pic>
        <p:nvPicPr>
          <p:cNvPr id="4" name="Picture 3">
            <a:extLst>
              <a:ext uri="{FF2B5EF4-FFF2-40B4-BE49-F238E27FC236}">
                <a16:creationId xmlns:a16="http://schemas.microsoft.com/office/drawing/2014/main" id="{EC417F3B-F556-47D1-BD0A-18F5EF05A1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89695"/>
            <a:ext cx="6635612" cy="4637642"/>
          </a:xfrm>
          <a:prstGeom prst="rect">
            <a:avLst/>
          </a:prstGeom>
        </p:spPr>
      </p:pic>
      <p:sp>
        <p:nvSpPr>
          <p:cNvPr id="9" name="TextBox 8">
            <a:extLst>
              <a:ext uri="{FF2B5EF4-FFF2-40B4-BE49-F238E27FC236}">
                <a16:creationId xmlns:a16="http://schemas.microsoft.com/office/drawing/2014/main" id="{B35BAA47-6C38-425B-AA66-43D10E157B71}"/>
              </a:ext>
            </a:extLst>
          </p:cNvPr>
          <p:cNvSpPr txBox="1"/>
          <p:nvPr/>
        </p:nvSpPr>
        <p:spPr>
          <a:xfrm>
            <a:off x="1090730" y="866984"/>
            <a:ext cx="6096000" cy="769441"/>
          </a:xfrm>
          <a:prstGeom prst="rect">
            <a:avLst/>
          </a:prstGeom>
          <a:noFill/>
        </p:spPr>
        <p:txBody>
          <a:bodyPr wrap="square">
            <a:spAutoFit/>
          </a:bodyPr>
          <a:lstStyle/>
          <a:p>
            <a:r>
              <a:rPr kumimoji="0" lang="en-US" sz="4400" b="0" i="0" u="none" strike="noStrike" kern="1200" cap="all" spc="0" normalizeH="0" baseline="0" noProof="0" dirty="0">
                <a:ln>
                  <a:noFill/>
                </a:ln>
                <a:solidFill>
                  <a:prstClr val="white"/>
                </a:solidFill>
                <a:effectLst/>
                <a:uLnTx/>
                <a:uFillTx/>
                <a:latin typeface="Algerian" panose="04020705040A02060702" pitchFamily="82" charset="0"/>
                <a:ea typeface="+mj-ea"/>
                <a:cs typeface="+mj-cs"/>
              </a:rPr>
              <a:t>code explanation</a:t>
            </a:r>
            <a:endParaRPr lang="en-IN" dirty="0"/>
          </a:p>
        </p:txBody>
      </p:sp>
      <p:sp>
        <p:nvSpPr>
          <p:cNvPr id="10" name="Oval 9">
            <a:extLst>
              <a:ext uri="{FF2B5EF4-FFF2-40B4-BE49-F238E27FC236}">
                <a16:creationId xmlns:a16="http://schemas.microsoft.com/office/drawing/2014/main" id="{FDFE4CF5-492F-4B47-8750-6F56FE9E8D9B}"/>
              </a:ext>
            </a:extLst>
          </p:cNvPr>
          <p:cNvSpPr/>
          <p:nvPr/>
        </p:nvSpPr>
        <p:spPr>
          <a:xfrm>
            <a:off x="917357" y="1180682"/>
            <a:ext cx="150921" cy="1420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82269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4EEFB7-1DB6-4724-A5D7-B80C5F0B73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1270" y="1042461"/>
            <a:ext cx="7830643" cy="2505425"/>
          </a:xfrm>
          <a:prstGeom prst="rect">
            <a:avLst/>
          </a:prstGeom>
        </p:spPr>
      </p:pic>
      <p:pic>
        <p:nvPicPr>
          <p:cNvPr id="6" name="Picture 5">
            <a:extLst>
              <a:ext uri="{FF2B5EF4-FFF2-40B4-BE49-F238E27FC236}">
                <a16:creationId xmlns:a16="http://schemas.microsoft.com/office/drawing/2014/main" id="{CE9CEBE4-89A2-4C53-98C6-33392F26F4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1269" y="3547886"/>
            <a:ext cx="7830643" cy="2114845"/>
          </a:xfrm>
          <a:prstGeom prst="rect">
            <a:avLst/>
          </a:prstGeom>
        </p:spPr>
      </p:pic>
      <p:sp>
        <p:nvSpPr>
          <p:cNvPr id="8" name="Title 7">
            <a:extLst>
              <a:ext uri="{FF2B5EF4-FFF2-40B4-BE49-F238E27FC236}">
                <a16:creationId xmlns:a16="http://schemas.microsoft.com/office/drawing/2014/main" id="{B322959E-E7E9-407C-B05F-92FD1E035376}"/>
              </a:ext>
            </a:extLst>
          </p:cNvPr>
          <p:cNvSpPr>
            <a:spLocks noGrp="1"/>
          </p:cNvSpPr>
          <p:nvPr>
            <p:ph type="title"/>
          </p:nvPr>
        </p:nvSpPr>
        <p:spPr>
          <a:xfrm>
            <a:off x="100087" y="2017086"/>
            <a:ext cx="4161182" cy="1293028"/>
          </a:xfrm>
        </p:spPr>
        <p:txBody>
          <a:bodyPr>
            <a:normAutofit/>
          </a:bodyPr>
          <a:lstStyle/>
          <a:p>
            <a:r>
              <a:rPr lang="en-US" sz="2400" dirty="0"/>
              <a:t>To get the category and subcategory of the item.</a:t>
            </a:r>
            <a:endParaRPr lang="en-IN" sz="2400" dirty="0"/>
          </a:p>
        </p:txBody>
      </p:sp>
    </p:spTree>
    <p:extLst>
      <p:ext uri="{BB962C8B-B14F-4D97-AF65-F5344CB8AC3E}">
        <p14:creationId xmlns:p14="http://schemas.microsoft.com/office/powerpoint/2010/main" val="3289655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D2523-5642-4F0F-A229-EAF11B2F8E80}"/>
              </a:ext>
            </a:extLst>
          </p:cNvPr>
          <p:cNvSpPr>
            <a:spLocks noGrp="1"/>
          </p:cNvSpPr>
          <p:nvPr>
            <p:ph type="title"/>
          </p:nvPr>
        </p:nvSpPr>
        <p:spPr>
          <a:xfrm>
            <a:off x="2835965" y="618598"/>
            <a:ext cx="7659757" cy="1293028"/>
          </a:xfrm>
        </p:spPr>
        <p:txBody>
          <a:bodyPr>
            <a:normAutofit/>
          </a:bodyPr>
          <a:lstStyle/>
          <a:p>
            <a:r>
              <a:rPr lang="en-US" dirty="0"/>
              <a:t>For searching a bill using bill number.</a:t>
            </a:r>
            <a:endParaRPr lang="en-IN" dirty="0"/>
          </a:p>
        </p:txBody>
      </p:sp>
      <p:pic>
        <p:nvPicPr>
          <p:cNvPr id="4" name="Picture 3">
            <a:extLst>
              <a:ext uri="{FF2B5EF4-FFF2-40B4-BE49-F238E27FC236}">
                <a16:creationId xmlns:a16="http://schemas.microsoft.com/office/drawing/2014/main" id="{A81E018B-B638-4A1D-A753-45A7DB1D6B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3408" y="2097157"/>
            <a:ext cx="9078592" cy="4323565"/>
          </a:xfrm>
          <a:prstGeom prst="rect">
            <a:avLst/>
          </a:prstGeom>
        </p:spPr>
      </p:pic>
    </p:spTree>
    <p:extLst>
      <p:ext uri="{BB962C8B-B14F-4D97-AF65-F5344CB8AC3E}">
        <p14:creationId xmlns:p14="http://schemas.microsoft.com/office/powerpoint/2010/main" val="196599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C761832-E456-4DDD-B454-E3FF468BCFED}"/>
              </a:ext>
            </a:extLst>
          </p:cNvPr>
          <p:cNvSpPr/>
          <p:nvPr/>
        </p:nvSpPr>
        <p:spPr>
          <a:xfrm>
            <a:off x="4333461" y="738187"/>
            <a:ext cx="2093844" cy="728869"/>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LOGIN</a:t>
            </a:r>
            <a:endParaRPr lang="en-IN" sz="2400" dirty="0"/>
          </a:p>
        </p:txBody>
      </p:sp>
      <p:sp>
        <p:nvSpPr>
          <p:cNvPr id="7" name="Rectangle: Rounded Corners 6">
            <a:extLst>
              <a:ext uri="{FF2B5EF4-FFF2-40B4-BE49-F238E27FC236}">
                <a16:creationId xmlns:a16="http://schemas.microsoft.com/office/drawing/2014/main" id="{93A785C2-2EC7-4F2C-B7BC-148AEDBCD968}"/>
              </a:ext>
            </a:extLst>
          </p:cNvPr>
          <p:cNvSpPr/>
          <p:nvPr/>
        </p:nvSpPr>
        <p:spPr>
          <a:xfrm>
            <a:off x="1152940" y="2063336"/>
            <a:ext cx="2093844" cy="728869"/>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Employee</a:t>
            </a:r>
            <a:endParaRPr lang="en-IN" sz="2400" dirty="0"/>
          </a:p>
        </p:txBody>
      </p:sp>
      <p:sp>
        <p:nvSpPr>
          <p:cNvPr id="8" name="Rectangle: Rounded Corners 7">
            <a:extLst>
              <a:ext uri="{FF2B5EF4-FFF2-40B4-BE49-F238E27FC236}">
                <a16:creationId xmlns:a16="http://schemas.microsoft.com/office/drawing/2014/main" id="{D6CE508F-51CB-4F59-A307-05014B0B9E46}"/>
              </a:ext>
            </a:extLst>
          </p:cNvPr>
          <p:cNvSpPr/>
          <p:nvPr/>
        </p:nvSpPr>
        <p:spPr>
          <a:xfrm>
            <a:off x="7898296" y="2063335"/>
            <a:ext cx="2093844" cy="728869"/>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Manager</a:t>
            </a:r>
            <a:endParaRPr lang="en-IN" sz="2400" dirty="0"/>
          </a:p>
        </p:txBody>
      </p:sp>
      <p:sp>
        <p:nvSpPr>
          <p:cNvPr id="9" name="Rectangle: Rounded Corners 8">
            <a:extLst>
              <a:ext uri="{FF2B5EF4-FFF2-40B4-BE49-F238E27FC236}">
                <a16:creationId xmlns:a16="http://schemas.microsoft.com/office/drawing/2014/main" id="{AA24CA8A-FBCA-42C2-BADD-B3E3FEEF6F49}"/>
              </a:ext>
            </a:extLst>
          </p:cNvPr>
          <p:cNvSpPr/>
          <p:nvPr/>
        </p:nvSpPr>
        <p:spPr>
          <a:xfrm>
            <a:off x="-13874" y="4459347"/>
            <a:ext cx="2093844" cy="728869"/>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Bill Creation</a:t>
            </a:r>
            <a:endParaRPr lang="en-IN" sz="2400" dirty="0"/>
          </a:p>
        </p:txBody>
      </p:sp>
      <p:sp>
        <p:nvSpPr>
          <p:cNvPr id="10" name="Rectangle: Rounded Corners 9">
            <a:extLst>
              <a:ext uri="{FF2B5EF4-FFF2-40B4-BE49-F238E27FC236}">
                <a16:creationId xmlns:a16="http://schemas.microsoft.com/office/drawing/2014/main" id="{93034BEA-C3F2-4535-9F4F-54862F6FE156}"/>
              </a:ext>
            </a:extLst>
          </p:cNvPr>
          <p:cNvSpPr/>
          <p:nvPr/>
        </p:nvSpPr>
        <p:spPr>
          <a:xfrm>
            <a:off x="2438400" y="4459348"/>
            <a:ext cx="2093844" cy="728869"/>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Bill searching</a:t>
            </a:r>
            <a:endParaRPr lang="en-IN" sz="2400" dirty="0"/>
          </a:p>
        </p:txBody>
      </p:sp>
      <p:sp>
        <p:nvSpPr>
          <p:cNvPr id="11" name="Rectangle: Rounded Corners 10">
            <a:extLst>
              <a:ext uri="{FF2B5EF4-FFF2-40B4-BE49-F238E27FC236}">
                <a16:creationId xmlns:a16="http://schemas.microsoft.com/office/drawing/2014/main" id="{6E252B7B-65E0-4A5C-8EA5-C9588016E224}"/>
              </a:ext>
            </a:extLst>
          </p:cNvPr>
          <p:cNvSpPr/>
          <p:nvPr/>
        </p:nvSpPr>
        <p:spPr>
          <a:xfrm>
            <a:off x="3564835" y="5592413"/>
            <a:ext cx="2093844" cy="728869"/>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Employees</a:t>
            </a:r>
            <a:endParaRPr lang="en-IN" sz="2400" dirty="0"/>
          </a:p>
        </p:txBody>
      </p:sp>
      <p:sp>
        <p:nvSpPr>
          <p:cNvPr id="12" name="Rectangle: Rounded Corners 11">
            <a:extLst>
              <a:ext uri="{FF2B5EF4-FFF2-40B4-BE49-F238E27FC236}">
                <a16:creationId xmlns:a16="http://schemas.microsoft.com/office/drawing/2014/main" id="{98BD7EB4-2582-4A00-AEBA-E8BDEB1EE493}"/>
              </a:ext>
            </a:extLst>
          </p:cNvPr>
          <p:cNvSpPr/>
          <p:nvPr/>
        </p:nvSpPr>
        <p:spPr>
          <a:xfrm>
            <a:off x="5758069" y="5572518"/>
            <a:ext cx="2093844" cy="728869"/>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Invoices</a:t>
            </a:r>
            <a:endParaRPr lang="en-IN" sz="2400" dirty="0"/>
          </a:p>
        </p:txBody>
      </p:sp>
      <p:sp>
        <p:nvSpPr>
          <p:cNvPr id="13" name="Rectangle: Rounded Corners 12">
            <a:extLst>
              <a:ext uri="{FF2B5EF4-FFF2-40B4-BE49-F238E27FC236}">
                <a16:creationId xmlns:a16="http://schemas.microsoft.com/office/drawing/2014/main" id="{1C2B4DE4-0FB8-43F9-A09B-D650F0DE82EE}"/>
              </a:ext>
            </a:extLst>
          </p:cNvPr>
          <p:cNvSpPr/>
          <p:nvPr/>
        </p:nvSpPr>
        <p:spPr>
          <a:xfrm>
            <a:off x="10098156" y="5592413"/>
            <a:ext cx="2093844" cy="728869"/>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About Us</a:t>
            </a:r>
            <a:endParaRPr lang="en-IN" sz="2400" dirty="0"/>
          </a:p>
        </p:txBody>
      </p:sp>
      <p:cxnSp>
        <p:nvCxnSpPr>
          <p:cNvPr id="21" name="Straight Arrow Connector 20">
            <a:extLst>
              <a:ext uri="{FF2B5EF4-FFF2-40B4-BE49-F238E27FC236}">
                <a16:creationId xmlns:a16="http://schemas.microsoft.com/office/drawing/2014/main" id="{3BC22C12-EAFE-4335-BC9E-B763728F1FDB}"/>
              </a:ext>
            </a:extLst>
          </p:cNvPr>
          <p:cNvCxnSpPr>
            <a:cxnSpLocks/>
            <a:stCxn id="3" idx="2"/>
            <a:endCxn id="7" idx="3"/>
          </p:cNvCxnSpPr>
          <p:nvPr/>
        </p:nvCxnSpPr>
        <p:spPr>
          <a:xfrm rot="5400000">
            <a:off x="3833227" y="880614"/>
            <a:ext cx="960715" cy="21335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0">
            <a:extLst>
              <a:ext uri="{FF2B5EF4-FFF2-40B4-BE49-F238E27FC236}">
                <a16:creationId xmlns:a16="http://schemas.microsoft.com/office/drawing/2014/main" id="{9F3239FF-15A5-45EE-B686-B676ABEEBCD3}"/>
              </a:ext>
            </a:extLst>
          </p:cNvPr>
          <p:cNvCxnSpPr>
            <a:cxnSpLocks/>
            <a:stCxn id="3" idx="2"/>
            <a:endCxn id="8" idx="1"/>
          </p:cNvCxnSpPr>
          <p:nvPr/>
        </p:nvCxnSpPr>
        <p:spPr>
          <a:xfrm rot="16200000" flipH="1">
            <a:off x="6158982" y="688456"/>
            <a:ext cx="960714" cy="25179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20">
            <a:extLst>
              <a:ext uri="{FF2B5EF4-FFF2-40B4-BE49-F238E27FC236}">
                <a16:creationId xmlns:a16="http://schemas.microsoft.com/office/drawing/2014/main" id="{CBF5B844-E52A-4991-B441-96DC310E971F}"/>
              </a:ext>
            </a:extLst>
          </p:cNvPr>
          <p:cNvCxnSpPr>
            <a:cxnSpLocks/>
            <a:stCxn id="8" idx="2"/>
            <a:endCxn id="13" idx="0"/>
          </p:cNvCxnSpPr>
          <p:nvPr/>
        </p:nvCxnSpPr>
        <p:spPr>
          <a:xfrm rot="16200000" flipH="1">
            <a:off x="8645044" y="3092378"/>
            <a:ext cx="2800209" cy="219986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20">
            <a:extLst>
              <a:ext uri="{FF2B5EF4-FFF2-40B4-BE49-F238E27FC236}">
                <a16:creationId xmlns:a16="http://schemas.microsoft.com/office/drawing/2014/main" id="{21CD3381-9A4D-42F5-8772-8E6E0D920FBF}"/>
              </a:ext>
            </a:extLst>
          </p:cNvPr>
          <p:cNvCxnSpPr>
            <a:cxnSpLocks/>
            <a:stCxn id="8" idx="2"/>
            <a:endCxn id="12" idx="0"/>
          </p:cNvCxnSpPr>
          <p:nvPr/>
        </p:nvCxnSpPr>
        <p:spPr>
          <a:xfrm rot="5400000">
            <a:off x="6484948" y="3112248"/>
            <a:ext cx="2780314" cy="214022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20">
            <a:extLst>
              <a:ext uri="{FF2B5EF4-FFF2-40B4-BE49-F238E27FC236}">
                <a16:creationId xmlns:a16="http://schemas.microsoft.com/office/drawing/2014/main" id="{09447195-C59C-4E61-A72E-DDF6F643153D}"/>
              </a:ext>
            </a:extLst>
          </p:cNvPr>
          <p:cNvCxnSpPr>
            <a:cxnSpLocks/>
            <a:stCxn id="8" idx="2"/>
            <a:endCxn id="11" idx="0"/>
          </p:cNvCxnSpPr>
          <p:nvPr/>
        </p:nvCxnSpPr>
        <p:spPr>
          <a:xfrm rot="5400000">
            <a:off x="5378384" y="2025578"/>
            <a:ext cx="2800209" cy="433346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20">
            <a:extLst>
              <a:ext uri="{FF2B5EF4-FFF2-40B4-BE49-F238E27FC236}">
                <a16:creationId xmlns:a16="http://schemas.microsoft.com/office/drawing/2014/main" id="{143FAE70-CFA6-42A9-8981-2F248988E029}"/>
              </a:ext>
            </a:extLst>
          </p:cNvPr>
          <p:cNvCxnSpPr>
            <a:cxnSpLocks/>
            <a:stCxn id="7" idx="2"/>
            <a:endCxn id="9" idx="0"/>
          </p:cNvCxnSpPr>
          <p:nvPr/>
        </p:nvCxnSpPr>
        <p:spPr>
          <a:xfrm rot="5400000">
            <a:off x="782884" y="3042369"/>
            <a:ext cx="1667142" cy="116681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20">
            <a:extLst>
              <a:ext uri="{FF2B5EF4-FFF2-40B4-BE49-F238E27FC236}">
                <a16:creationId xmlns:a16="http://schemas.microsoft.com/office/drawing/2014/main" id="{C8167913-1B46-44DF-B00A-063B9A1BE8CC}"/>
              </a:ext>
            </a:extLst>
          </p:cNvPr>
          <p:cNvCxnSpPr>
            <a:cxnSpLocks/>
            <a:stCxn id="7" idx="2"/>
            <a:endCxn id="10" idx="0"/>
          </p:cNvCxnSpPr>
          <p:nvPr/>
        </p:nvCxnSpPr>
        <p:spPr>
          <a:xfrm rot="16200000" flipH="1">
            <a:off x="2009021" y="2983046"/>
            <a:ext cx="1667143" cy="128546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Rectangle: Rounded Corners 71">
            <a:extLst>
              <a:ext uri="{FF2B5EF4-FFF2-40B4-BE49-F238E27FC236}">
                <a16:creationId xmlns:a16="http://schemas.microsoft.com/office/drawing/2014/main" id="{D4D5115D-5D57-4F95-832D-8C4B074A5FCD}"/>
              </a:ext>
            </a:extLst>
          </p:cNvPr>
          <p:cNvSpPr/>
          <p:nvPr/>
        </p:nvSpPr>
        <p:spPr>
          <a:xfrm>
            <a:off x="7904922" y="5582465"/>
            <a:ext cx="2093844" cy="728869"/>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err="1"/>
              <a:t>Inventry</a:t>
            </a:r>
            <a:endParaRPr lang="en-IN" sz="2400" dirty="0"/>
          </a:p>
        </p:txBody>
      </p:sp>
      <p:cxnSp>
        <p:nvCxnSpPr>
          <p:cNvPr id="18" name="Straight Arrow Connector 20">
            <a:extLst>
              <a:ext uri="{FF2B5EF4-FFF2-40B4-BE49-F238E27FC236}">
                <a16:creationId xmlns:a16="http://schemas.microsoft.com/office/drawing/2014/main" id="{EB0BD2F2-5E46-4D0B-9D64-72332F39719C}"/>
              </a:ext>
            </a:extLst>
          </p:cNvPr>
          <p:cNvCxnSpPr>
            <a:cxnSpLocks/>
            <a:stCxn id="8" idx="2"/>
            <a:endCxn id="72" idx="0"/>
          </p:cNvCxnSpPr>
          <p:nvPr/>
        </p:nvCxnSpPr>
        <p:spPr>
          <a:xfrm rot="16200000" flipH="1">
            <a:off x="7553401" y="4184021"/>
            <a:ext cx="2790261" cy="662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F26D39E-5FB8-486B-BC53-5388B40B7BCD}"/>
              </a:ext>
            </a:extLst>
          </p:cNvPr>
          <p:cNvSpPr txBox="1"/>
          <p:nvPr/>
        </p:nvSpPr>
        <p:spPr>
          <a:xfrm>
            <a:off x="6778488" y="277837"/>
            <a:ext cx="5685181" cy="646331"/>
          </a:xfrm>
          <a:prstGeom prst="rect">
            <a:avLst/>
          </a:prstGeom>
          <a:noFill/>
        </p:spPr>
        <p:txBody>
          <a:bodyPr wrap="square">
            <a:spAutoFit/>
          </a:bodyPr>
          <a:lstStyle/>
          <a:p>
            <a:r>
              <a:rPr lang="en-US" sz="3600" cap="all" dirty="0">
                <a:solidFill>
                  <a:prstClr val="white"/>
                </a:solidFill>
                <a:latin typeface="Algerian" panose="04020705040A02060702" pitchFamily="82" charset="0"/>
                <a:ea typeface="+mj-ea"/>
                <a:cs typeface="+mj-cs"/>
              </a:rPr>
              <a:t>System architecture</a:t>
            </a:r>
            <a:endParaRPr lang="en-IN" sz="3600" dirty="0">
              <a:latin typeface="Algerian" panose="04020705040A02060702" pitchFamily="82" charset="0"/>
            </a:endParaRPr>
          </a:p>
        </p:txBody>
      </p:sp>
      <p:sp>
        <p:nvSpPr>
          <p:cNvPr id="20" name="Oval 19">
            <a:extLst>
              <a:ext uri="{FF2B5EF4-FFF2-40B4-BE49-F238E27FC236}">
                <a16:creationId xmlns:a16="http://schemas.microsoft.com/office/drawing/2014/main" id="{E4F4854C-A889-440C-ABE8-4CEC540940EA}"/>
              </a:ext>
            </a:extLst>
          </p:cNvPr>
          <p:cNvSpPr/>
          <p:nvPr/>
        </p:nvSpPr>
        <p:spPr>
          <a:xfrm>
            <a:off x="6627567" y="512221"/>
            <a:ext cx="150921" cy="1420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52321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6B9B-18C2-499E-BDE7-DD73FB58B527}"/>
              </a:ext>
            </a:extLst>
          </p:cNvPr>
          <p:cNvSpPr>
            <a:spLocks noGrp="1"/>
          </p:cNvSpPr>
          <p:nvPr>
            <p:ph type="title"/>
          </p:nvPr>
        </p:nvSpPr>
        <p:spPr>
          <a:xfrm>
            <a:off x="1717176" y="1270397"/>
            <a:ext cx="7463076" cy="1293028"/>
          </a:xfrm>
        </p:spPr>
        <p:txBody>
          <a:bodyPr>
            <a:normAutofit/>
          </a:bodyPr>
          <a:lstStyle/>
          <a:p>
            <a:r>
              <a:rPr lang="en-US" sz="4400" dirty="0">
                <a:latin typeface="Algerian" panose="04020705040A02060702" pitchFamily="82" charset="0"/>
              </a:rPr>
              <a:t>Idea behind the project</a:t>
            </a:r>
            <a:endParaRPr lang="en-IN" sz="4400" dirty="0">
              <a:latin typeface="Algerian" panose="04020705040A02060702" pitchFamily="82" charset="0"/>
            </a:endParaRPr>
          </a:p>
        </p:txBody>
      </p:sp>
      <p:sp>
        <p:nvSpPr>
          <p:cNvPr id="4" name="Oval 3">
            <a:extLst>
              <a:ext uri="{FF2B5EF4-FFF2-40B4-BE49-F238E27FC236}">
                <a16:creationId xmlns:a16="http://schemas.microsoft.com/office/drawing/2014/main" id="{00F1CFB6-4059-4070-A0DB-E5CC404BFA73}"/>
              </a:ext>
            </a:extLst>
          </p:cNvPr>
          <p:cNvSpPr/>
          <p:nvPr/>
        </p:nvSpPr>
        <p:spPr>
          <a:xfrm>
            <a:off x="1806434" y="1845890"/>
            <a:ext cx="150921" cy="1420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Python MySQL Select From Table [Complete Guide]">
            <a:extLst>
              <a:ext uri="{FF2B5EF4-FFF2-40B4-BE49-F238E27FC236}">
                <a16:creationId xmlns:a16="http://schemas.microsoft.com/office/drawing/2014/main" id="{66D9561C-CF1C-427C-9D6D-36BAFCABF8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894" y="2156938"/>
            <a:ext cx="7820040" cy="427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197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59FA55-89EE-4B8D-BB41-F13BC0B60ADF}"/>
              </a:ext>
            </a:extLst>
          </p:cNvPr>
          <p:cNvSpPr>
            <a:spLocks noGrp="1"/>
          </p:cNvSpPr>
          <p:nvPr>
            <p:ph type="title"/>
          </p:nvPr>
        </p:nvSpPr>
        <p:spPr>
          <a:xfrm>
            <a:off x="441040" y="772357"/>
            <a:ext cx="5583936" cy="1285044"/>
          </a:xfrm>
        </p:spPr>
        <p:txBody>
          <a:bodyPr/>
          <a:lstStyle/>
          <a:p>
            <a:r>
              <a:rPr lang="en-IN" dirty="0">
                <a:latin typeface="Algerian" panose="04020705040A02060702" pitchFamily="82" charset="0"/>
              </a:rPr>
              <a:t>ACKNOWLEDGEMENT</a:t>
            </a:r>
            <a:r>
              <a:rPr lang="en-IN" dirty="0"/>
              <a:t> </a:t>
            </a:r>
          </a:p>
        </p:txBody>
      </p:sp>
      <p:sp>
        <p:nvSpPr>
          <p:cNvPr id="4" name="Content Placeholder 3">
            <a:extLst>
              <a:ext uri="{FF2B5EF4-FFF2-40B4-BE49-F238E27FC236}">
                <a16:creationId xmlns:a16="http://schemas.microsoft.com/office/drawing/2014/main" id="{FA97EF2D-2E3D-4216-96A6-DCDB5353B15A}"/>
              </a:ext>
            </a:extLst>
          </p:cNvPr>
          <p:cNvSpPr>
            <a:spLocks noGrp="1"/>
          </p:cNvSpPr>
          <p:nvPr>
            <p:ph idx="1"/>
          </p:nvPr>
        </p:nvSpPr>
        <p:spPr>
          <a:xfrm>
            <a:off x="685800" y="2194560"/>
            <a:ext cx="9372600" cy="3899067"/>
          </a:xfrm>
        </p:spPr>
        <p:txBody>
          <a:bodyPr/>
          <a:lstStyle/>
          <a:p>
            <a:pPr marL="0" indent="0">
              <a:buNone/>
            </a:pPr>
            <a:r>
              <a:rPr lang="en-US" dirty="0"/>
              <a:t>“I would like to express my special thanks of gratitude to my teacher Mr. Arpit Deo who gave us the golden opportunity to do this wonderful project on the topic Billing System , which also helped me and my group in doing a lot of Research and </a:t>
            </a:r>
            <a:r>
              <a:rPr lang="en-US" dirty="0" err="1"/>
              <a:t>i</a:t>
            </a:r>
            <a:r>
              <a:rPr lang="en-US" dirty="0"/>
              <a:t> came to know about so many new things I am really thankful to them.</a:t>
            </a:r>
          </a:p>
          <a:p>
            <a:pPr marL="0" indent="0">
              <a:buNone/>
            </a:pPr>
            <a:r>
              <a:rPr lang="en-US" dirty="0"/>
              <a:t>Secondly </a:t>
            </a:r>
            <a:r>
              <a:rPr lang="en-US" dirty="0" err="1"/>
              <a:t>i</a:t>
            </a:r>
            <a:r>
              <a:rPr lang="en-US" dirty="0"/>
              <a:t> would also like to thank my friends who helped me a lot in finalizing this project within the limited time frame.”</a:t>
            </a:r>
            <a:endParaRPr lang="en-IN" dirty="0"/>
          </a:p>
        </p:txBody>
      </p:sp>
      <p:sp>
        <p:nvSpPr>
          <p:cNvPr id="5" name="Oval 4">
            <a:extLst>
              <a:ext uri="{FF2B5EF4-FFF2-40B4-BE49-F238E27FC236}">
                <a16:creationId xmlns:a16="http://schemas.microsoft.com/office/drawing/2014/main" id="{0798116D-E4C7-4F3E-BE6F-AFF0F7F70BA5}"/>
              </a:ext>
            </a:extLst>
          </p:cNvPr>
          <p:cNvSpPr/>
          <p:nvPr/>
        </p:nvSpPr>
        <p:spPr>
          <a:xfrm>
            <a:off x="798989" y="1305017"/>
            <a:ext cx="168677" cy="14104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75473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6BC7-D68B-45B8-809E-135EB534CBB0}"/>
              </a:ext>
            </a:extLst>
          </p:cNvPr>
          <p:cNvSpPr>
            <a:spLocks noGrp="1"/>
          </p:cNvSpPr>
          <p:nvPr>
            <p:ph type="title"/>
          </p:nvPr>
        </p:nvSpPr>
        <p:spPr>
          <a:xfrm>
            <a:off x="790113" y="835394"/>
            <a:ext cx="3969058" cy="1293028"/>
          </a:xfrm>
        </p:spPr>
        <p:txBody>
          <a:bodyPr>
            <a:normAutofit/>
          </a:bodyPr>
          <a:lstStyle/>
          <a:p>
            <a:r>
              <a:rPr lang="en-US" sz="4400" dirty="0">
                <a:latin typeface="Algerian" panose="04020705040A02060702" pitchFamily="82" charset="0"/>
              </a:rPr>
              <a:t>Advantages</a:t>
            </a:r>
            <a:endParaRPr lang="en-IN" sz="4400" dirty="0">
              <a:latin typeface="Algerian" panose="04020705040A02060702" pitchFamily="82" charset="0"/>
            </a:endParaRPr>
          </a:p>
        </p:txBody>
      </p:sp>
      <p:sp>
        <p:nvSpPr>
          <p:cNvPr id="4" name="Content Placeholder 3">
            <a:extLst>
              <a:ext uri="{FF2B5EF4-FFF2-40B4-BE49-F238E27FC236}">
                <a16:creationId xmlns:a16="http://schemas.microsoft.com/office/drawing/2014/main" id="{515520D4-985B-4968-91A1-511787E173B0}"/>
              </a:ext>
            </a:extLst>
          </p:cNvPr>
          <p:cNvSpPr>
            <a:spLocks noGrp="1"/>
          </p:cNvSpPr>
          <p:nvPr>
            <p:ph idx="1"/>
          </p:nvPr>
        </p:nvSpPr>
        <p:spPr>
          <a:xfrm>
            <a:off x="685800" y="2057401"/>
            <a:ext cx="10820400" cy="4024125"/>
          </a:xfrm>
        </p:spPr>
        <p:txBody>
          <a:bodyPr>
            <a:normAutofit/>
          </a:bodyPr>
          <a:lstStyle/>
          <a:p>
            <a:r>
              <a:rPr lang="en-US" dirty="0"/>
              <a:t>You can effectively and easily able to create a bill.</a:t>
            </a:r>
          </a:p>
          <a:p>
            <a:r>
              <a:rPr lang="en-US" dirty="0"/>
              <a:t>Bills of customers are stored for a long period of time. Even after 1 or 2 month you can check your bill with your bill number.</a:t>
            </a:r>
          </a:p>
          <a:p>
            <a:r>
              <a:rPr lang="en-US" dirty="0"/>
              <a:t>Accurate amount will be calculated with the system.</a:t>
            </a:r>
          </a:p>
          <a:p>
            <a:r>
              <a:rPr lang="en-US" dirty="0"/>
              <a:t>Easily accessible inventory.</a:t>
            </a:r>
          </a:p>
          <a:p>
            <a:r>
              <a:rPr lang="en-US" dirty="0"/>
              <a:t>You can manage all employee at a time. Or can change the employee if needed.</a:t>
            </a:r>
          </a:p>
          <a:p>
            <a:endParaRPr lang="en-US" dirty="0"/>
          </a:p>
          <a:p>
            <a:endParaRPr lang="en-US" dirty="0"/>
          </a:p>
          <a:p>
            <a:endParaRPr lang="en-US" dirty="0"/>
          </a:p>
        </p:txBody>
      </p:sp>
      <p:sp>
        <p:nvSpPr>
          <p:cNvPr id="5" name="Oval 4">
            <a:extLst>
              <a:ext uri="{FF2B5EF4-FFF2-40B4-BE49-F238E27FC236}">
                <a16:creationId xmlns:a16="http://schemas.microsoft.com/office/drawing/2014/main" id="{9D54800F-63FB-40AD-8129-3DEC0BE36551}"/>
              </a:ext>
            </a:extLst>
          </p:cNvPr>
          <p:cNvSpPr/>
          <p:nvPr/>
        </p:nvSpPr>
        <p:spPr>
          <a:xfrm>
            <a:off x="772356" y="1402008"/>
            <a:ext cx="150921" cy="1420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53774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64539-63D6-4320-A3A5-16BB872F7913}"/>
              </a:ext>
            </a:extLst>
          </p:cNvPr>
          <p:cNvSpPr>
            <a:spLocks noGrp="1"/>
          </p:cNvSpPr>
          <p:nvPr>
            <p:ph type="title"/>
          </p:nvPr>
        </p:nvSpPr>
        <p:spPr>
          <a:xfrm>
            <a:off x="3160449" y="2636712"/>
            <a:ext cx="5244741" cy="1293028"/>
          </a:xfrm>
        </p:spPr>
        <p:txBody>
          <a:bodyPr>
            <a:normAutofit/>
          </a:bodyPr>
          <a:lstStyle/>
          <a:p>
            <a:r>
              <a:rPr lang="en-US" sz="6600"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erlin Sans FB Demi" panose="020E0802020502020306" pitchFamily="34" charset="0"/>
              </a:rPr>
              <a:t>THANK YOU</a:t>
            </a:r>
            <a:endParaRPr lang="en-IN" sz="6600"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erlin Sans FB Demi" panose="020E0802020502020306" pitchFamily="34" charset="0"/>
            </a:endParaRPr>
          </a:p>
        </p:txBody>
      </p:sp>
    </p:spTree>
    <p:extLst>
      <p:ext uri="{BB962C8B-B14F-4D97-AF65-F5344CB8AC3E}">
        <p14:creationId xmlns:p14="http://schemas.microsoft.com/office/powerpoint/2010/main" val="305692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EE749-6C0C-44EA-AE3F-111E1A5E51D1}"/>
              </a:ext>
            </a:extLst>
          </p:cNvPr>
          <p:cNvSpPr>
            <a:spLocks noGrp="1"/>
          </p:cNvSpPr>
          <p:nvPr>
            <p:ph type="title"/>
          </p:nvPr>
        </p:nvSpPr>
        <p:spPr>
          <a:xfrm>
            <a:off x="430696" y="2473904"/>
            <a:ext cx="8610600" cy="1293028"/>
          </a:xfrm>
        </p:spPr>
        <p:txBody>
          <a:bodyPr>
            <a:normAutofit/>
          </a:bodyPr>
          <a:lstStyle/>
          <a:p>
            <a:r>
              <a:rPr lang="en-US" sz="6000"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ANY QUESTIONS</a:t>
            </a:r>
            <a:endParaRPr lang="en-IN" sz="6000" dirty="0"/>
          </a:p>
        </p:txBody>
      </p:sp>
    </p:spTree>
    <p:extLst>
      <p:ext uri="{BB962C8B-B14F-4D97-AF65-F5344CB8AC3E}">
        <p14:creationId xmlns:p14="http://schemas.microsoft.com/office/powerpoint/2010/main" val="1698708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2EA33-14D4-4D1B-9158-318FF1C3575C}"/>
              </a:ext>
            </a:extLst>
          </p:cNvPr>
          <p:cNvSpPr>
            <a:spLocks noGrp="1"/>
          </p:cNvSpPr>
          <p:nvPr>
            <p:ph type="title"/>
          </p:nvPr>
        </p:nvSpPr>
        <p:spPr>
          <a:xfrm>
            <a:off x="759040" y="834501"/>
            <a:ext cx="4155489" cy="1293922"/>
          </a:xfrm>
        </p:spPr>
        <p:txBody>
          <a:bodyPr>
            <a:normAutofit/>
          </a:bodyPr>
          <a:lstStyle/>
          <a:p>
            <a:r>
              <a:rPr lang="en-US" sz="4400" dirty="0">
                <a:latin typeface="Algerian" panose="04020705040A02060702" pitchFamily="82" charset="0"/>
              </a:rPr>
              <a:t>Introduction</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2FB6EE93-B43C-45C1-90BA-941F09A1B16A}"/>
              </a:ext>
            </a:extLst>
          </p:cNvPr>
          <p:cNvSpPr>
            <a:spLocks noGrp="1"/>
          </p:cNvSpPr>
          <p:nvPr>
            <p:ph idx="1"/>
          </p:nvPr>
        </p:nvSpPr>
        <p:spPr/>
        <p:txBody>
          <a:bodyPr/>
          <a:lstStyle/>
          <a:p>
            <a:r>
              <a:rPr lang="en-US" dirty="0"/>
              <a:t>As the name the suggest our project is about calculating bill of customers and management of employees in the Canteen.</a:t>
            </a:r>
          </a:p>
          <a:p>
            <a:r>
              <a:rPr lang="en-IN" dirty="0"/>
              <a:t>Our billing system provides access to employees as well as the manager.</a:t>
            </a:r>
          </a:p>
          <a:p>
            <a:r>
              <a:rPr lang="en-IN" dirty="0"/>
              <a:t>The manager can access all the employee details like name, employee Id, password, contact etc.</a:t>
            </a:r>
          </a:p>
          <a:p>
            <a:r>
              <a:rPr lang="en-IN" dirty="0"/>
              <a:t>Manager has also the access to remove or add a employee.</a:t>
            </a:r>
          </a:p>
          <a:p>
            <a:r>
              <a:rPr lang="en-IN" dirty="0"/>
              <a:t>The employees can login into the system by their employee id and password.</a:t>
            </a:r>
          </a:p>
          <a:p>
            <a:endParaRPr lang="en-IN" dirty="0"/>
          </a:p>
        </p:txBody>
      </p:sp>
      <p:sp>
        <p:nvSpPr>
          <p:cNvPr id="4" name="Oval 3">
            <a:extLst>
              <a:ext uri="{FF2B5EF4-FFF2-40B4-BE49-F238E27FC236}">
                <a16:creationId xmlns:a16="http://schemas.microsoft.com/office/drawing/2014/main" id="{3973C78A-9324-4611-B673-12D1159C54AA}"/>
              </a:ext>
            </a:extLst>
          </p:cNvPr>
          <p:cNvSpPr/>
          <p:nvPr/>
        </p:nvSpPr>
        <p:spPr>
          <a:xfrm>
            <a:off x="843377" y="1402009"/>
            <a:ext cx="150921" cy="1420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04989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2995C-3B09-4F4C-BE8C-FF8BB46DF2ED}"/>
              </a:ext>
            </a:extLst>
          </p:cNvPr>
          <p:cNvSpPr>
            <a:spLocks noGrp="1"/>
          </p:cNvSpPr>
          <p:nvPr>
            <p:ph type="title"/>
          </p:nvPr>
        </p:nvSpPr>
        <p:spPr>
          <a:xfrm>
            <a:off x="1012053" y="924171"/>
            <a:ext cx="4270899" cy="1293028"/>
          </a:xfrm>
        </p:spPr>
        <p:txBody>
          <a:bodyPr>
            <a:noAutofit/>
          </a:bodyPr>
          <a:lstStyle/>
          <a:p>
            <a:r>
              <a:rPr lang="en-US" sz="4400" dirty="0">
                <a:latin typeface="Algerian" panose="04020705040A02060702" pitchFamily="82" charset="0"/>
              </a:rPr>
              <a:t>Requirements</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F91D1B65-DD7A-43C8-93BD-7AB33F7A79D8}"/>
              </a:ext>
            </a:extLst>
          </p:cNvPr>
          <p:cNvSpPr>
            <a:spLocks noGrp="1"/>
          </p:cNvSpPr>
          <p:nvPr>
            <p:ph idx="1"/>
          </p:nvPr>
        </p:nvSpPr>
        <p:spPr/>
        <p:txBody>
          <a:bodyPr/>
          <a:lstStyle/>
          <a:p>
            <a:r>
              <a:rPr lang="en-US" dirty="0"/>
              <a:t>We need Python3 installed in our pc.</a:t>
            </a:r>
          </a:p>
          <a:p>
            <a:r>
              <a:rPr lang="en-US" dirty="0"/>
              <a:t>We also need sqlite3 for database management.</a:t>
            </a:r>
          </a:p>
          <a:p>
            <a:r>
              <a:rPr lang="en-US" dirty="0"/>
              <a:t>Required libraries:</a:t>
            </a:r>
          </a:p>
          <a:p>
            <a:pPr lvl="3"/>
            <a:r>
              <a:rPr lang="en-US" dirty="0" err="1"/>
              <a:t>Tkinter</a:t>
            </a:r>
            <a:endParaRPr lang="en-US" dirty="0"/>
          </a:p>
          <a:p>
            <a:pPr lvl="3"/>
            <a:r>
              <a:rPr lang="en-US" dirty="0"/>
              <a:t>Re</a:t>
            </a:r>
          </a:p>
          <a:p>
            <a:pPr lvl="3"/>
            <a:r>
              <a:rPr lang="en-US" dirty="0"/>
              <a:t>Random</a:t>
            </a:r>
          </a:p>
          <a:p>
            <a:pPr lvl="3"/>
            <a:r>
              <a:rPr lang="en-US" dirty="0"/>
              <a:t>String</a:t>
            </a:r>
          </a:p>
          <a:p>
            <a:pPr lvl="3"/>
            <a:r>
              <a:rPr lang="en-US" dirty="0"/>
              <a:t>Time </a:t>
            </a:r>
          </a:p>
          <a:p>
            <a:pPr lvl="3"/>
            <a:r>
              <a:rPr lang="en-US" dirty="0"/>
              <a:t>Datetime</a:t>
            </a:r>
          </a:p>
        </p:txBody>
      </p:sp>
      <p:sp>
        <p:nvSpPr>
          <p:cNvPr id="4" name="Oval 3">
            <a:extLst>
              <a:ext uri="{FF2B5EF4-FFF2-40B4-BE49-F238E27FC236}">
                <a16:creationId xmlns:a16="http://schemas.microsoft.com/office/drawing/2014/main" id="{45BCA32B-94FA-4C92-B29F-4F286F561DE2}"/>
              </a:ext>
            </a:extLst>
          </p:cNvPr>
          <p:cNvSpPr/>
          <p:nvPr/>
        </p:nvSpPr>
        <p:spPr>
          <a:xfrm>
            <a:off x="878888" y="1481905"/>
            <a:ext cx="150921" cy="1420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04503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428C2-357B-4336-8CAB-BE796942E542}"/>
              </a:ext>
            </a:extLst>
          </p:cNvPr>
          <p:cNvSpPr>
            <a:spLocks noGrp="1"/>
          </p:cNvSpPr>
          <p:nvPr>
            <p:ph type="title"/>
          </p:nvPr>
        </p:nvSpPr>
        <p:spPr>
          <a:xfrm>
            <a:off x="612558" y="808761"/>
            <a:ext cx="7022977" cy="1293028"/>
          </a:xfrm>
        </p:spPr>
        <p:txBody>
          <a:bodyPr>
            <a:normAutofit/>
          </a:bodyPr>
          <a:lstStyle/>
          <a:p>
            <a:r>
              <a:rPr lang="en-US" sz="4400" dirty="0">
                <a:latin typeface="Algerian" panose="04020705040A02060702" pitchFamily="82" charset="0"/>
              </a:rPr>
              <a:t>Why Billing System….?</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9B1F23B1-19CA-45A7-ACE2-E710F27F7F05}"/>
              </a:ext>
            </a:extLst>
          </p:cNvPr>
          <p:cNvSpPr>
            <a:spLocks noGrp="1"/>
          </p:cNvSpPr>
          <p:nvPr>
            <p:ph idx="1"/>
          </p:nvPr>
        </p:nvSpPr>
        <p:spPr/>
        <p:txBody>
          <a:bodyPr/>
          <a:lstStyle/>
          <a:p>
            <a:r>
              <a:rPr lang="en-US" dirty="0"/>
              <a:t>Preparing an invoice or bill format which is fixed, neat, professional, and error-free.</a:t>
            </a:r>
          </a:p>
          <a:p>
            <a:r>
              <a:rPr lang="en-US" dirty="0"/>
              <a:t>The invoice prepared by them possess a full description of the expanses that the customers have been charged for.</a:t>
            </a:r>
          </a:p>
          <a:p>
            <a:r>
              <a:rPr lang="en-US" dirty="0"/>
              <a:t>Efficiently keep the accurate record of the customer and rates.</a:t>
            </a:r>
          </a:p>
          <a:p>
            <a:r>
              <a:rPr lang="en-US" dirty="0"/>
              <a:t>Track the material present i.e. inventory in your Canteen or shop.</a:t>
            </a:r>
          </a:p>
          <a:p>
            <a:r>
              <a:rPr lang="en-US" dirty="0"/>
              <a:t>Improves the efficiency of the staff.</a:t>
            </a:r>
          </a:p>
          <a:p>
            <a:endParaRPr lang="en-IN" dirty="0"/>
          </a:p>
        </p:txBody>
      </p:sp>
      <p:sp>
        <p:nvSpPr>
          <p:cNvPr id="4" name="Oval 3">
            <a:extLst>
              <a:ext uri="{FF2B5EF4-FFF2-40B4-BE49-F238E27FC236}">
                <a16:creationId xmlns:a16="http://schemas.microsoft.com/office/drawing/2014/main" id="{2DFB8F64-B933-4617-B545-0E167A0061AF}"/>
              </a:ext>
            </a:extLst>
          </p:cNvPr>
          <p:cNvSpPr/>
          <p:nvPr/>
        </p:nvSpPr>
        <p:spPr>
          <a:xfrm>
            <a:off x="852255" y="1384253"/>
            <a:ext cx="150921" cy="1420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94387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A7CCC-71B3-439D-AA0F-099791E3BE48}"/>
              </a:ext>
            </a:extLst>
          </p:cNvPr>
          <p:cNvSpPr>
            <a:spLocks noGrp="1"/>
          </p:cNvSpPr>
          <p:nvPr>
            <p:ph type="title"/>
          </p:nvPr>
        </p:nvSpPr>
        <p:spPr>
          <a:xfrm>
            <a:off x="763478" y="924833"/>
            <a:ext cx="4208754" cy="1293028"/>
          </a:xfrm>
        </p:spPr>
        <p:txBody>
          <a:bodyPr>
            <a:normAutofit/>
          </a:bodyPr>
          <a:lstStyle/>
          <a:p>
            <a:r>
              <a:rPr lang="en-US" sz="4400" dirty="0">
                <a:latin typeface="Algerian" panose="04020705040A02060702" pitchFamily="82" charset="0"/>
              </a:rPr>
              <a:t>explanation</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2B2AB631-B01F-46C8-9C57-FEFC222B2B87}"/>
              </a:ext>
            </a:extLst>
          </p:cNvPr>
          <p:cNvSpPr>
            <a:spLocks noGrp="1"/>
          </p:cNvSpPr>
          <p:nvPr>
            <p:ph idx="1"/>
          </p:nvPr>
        </p:nvSpPr>
        <p:spPr/>
        <p:txBody>
          <a:bodyPr/>
          <a:lstStyle/>
          <a:p>
            <a:r>
              <a:rPr lang="en-US" dirty="0"/>
              <a:t>Before moving ahead, one should be familiar to the technicalities i.e. flow of working, types of work to be done, how to do it etc.</a:t>
            </a:r>
          </a:p>
          <a:p>
            <a:r>
              <a:rPr lang="en-US" dirty="0"/>
              <a:t>At the very first level, you have to login according to your designation i.e. Manager or Employee.</a:t>
            </a:r>
          </a:p>
          <a:p>
            <a:r>
              <a:rPr lang="en-US" dirty="0"/>
              <a:t>If the manager login, he/she can access to inventory, employees, and invoices.</a:t>
            </a:r>
          </a:p>
          <a:p>
            <a:r>
              <a:rPr lang="en-US" dirty="0"/>
              <a:t>In the inventory manager can see the product details and can update, add, or delete the products.  </a:t>
            </a:r>
            <a:endParaRPr lang="en-IN" dirty="0"/>
          </a:p>
        </p:txBody>
      </p:sp>
      <p:sp>
        <p:nvSpPr>
          <p:cNvPr id="4" name="Oval 3">
            <a:extLst>
              <a:ext uri="{FF2B5EF4-FFF2-40B4-BE49-F238E27FC236}">
                <a16:creationId xmlns:a16="http://schemas.microsoft.com/office/drawing/2014/main" id="{95A5E916-5A09-4F53-9F13-8939F350D159}"/>
              </a:ext>
            </a:extLst>
          </p:cNvPr>
          <p:cNvSpPr/>
          <p:nvPr/>
        </p:nvSpPr>
        <p:spPr>
          <a:xfrm>
            <a:off x="763478" y="1500326"/>
            <a:ext cx="150921" cy="1420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09501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9925F-CF3D-413E-8AA9-8C5401EE1497}"/>
              </a:ext>
            </a:extLst>
          </p:cNvPr>
          <p:cNvSpPr>
            <a:spLocks noGrp="1"/>
          </p:cNvSpPr>
          <p:nvPr>
            <p:ph type="title"/>
          </p:nvPr>
        </p:nvSpPr>
        <p:spPr>
          <a:xfrm>
            <a:off x="592584" y="835394"/>
            <a:ext cx="6197353" cy="1293028"/>
          </a:xfrm>
        </p:spPr>
        <p:txBody>
          <a:bodyPr>
            <a:noAutofit/>
          </a:bodyPr>
          <a:lstStyle/>
          <a:p>
            <a:r>
              <a:rPr lang="en-US" sz="4400" dirty="0">
                <a:latin typeface="Algerian" panose="04020705040A02060702" pitchFamily="82" charset="0"/>
              </a:rPr>
              <a:t>Explanation(cont.)</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BAB9B3E-7922-4DBF-8348-6CBF062D5C09}"/>
              </a:ext>
            </a:extLst>
          </p:cNvPr>
          <p:cNvSpPr>
            <a:spLocks noGrp="1"/>
          </p:cNvSpPr>
          <p:nvPr>
            <p:ph idx="1"/>
          </p:nvPr>
        </p:nvSpPr>
        <p:spPr/>
        <p:txBody>
          <a:bodyPr/>
          <a:lstStyle/>
          <a:p>
            <a:r>
              <a:rPr lang="en-US" dirty="0"/>
              <a:t>Then in employees manager can add, update, or remove a particular employee.</a:t>
            </a:r>
          </a:p>
          <a:p>
            <a:r>
              <a:rPr lang="en-US" dirty="0"/>
              <a:t>Next in the invoices, manager can see the bills of each customer.</a:t>
            </a:r>
          </a:p>
          <a:p>
            <a:r>
              <a:rPr lang="en-US" dirty="0"/>
              <a:t>Now, if a employee login’s to the system he/she can only able to calculate the bills and can search for a particular bill with the help of bill number.</a:t>
            </a:r>
          </a:p>
          <a:p>
            <a:endParaRPr lang="en-US" dirty="0"/>
          </a:p>
          <a:p>
            <a:endParaRPr lang="en-US" dirty="0"/>
          </a:p>
          <a:p>
            <a:endParaRPr lang="en-US" dirty="0"/>
          </a:p>
          <a:p>
            <a:endParaRPr lang="en-IN" dirty="0"/>
          </a:p>
        </p:txBody>
      </p:sp>
      <p:sp>
        <p:nvSpPr>
          <p:cNvPr id="4" name="Oval 3">
            <a:extLst>
              <a:ext uri="{FF2B5EF4-FFF2-40B4-BE49-F238E27FC236}">
                <a16:creationId xmlns:a16="http://schemas.microsoft.com/office/drawing/2014/main" id="{846B3650-1F0F-458E-A2D1-A26EAA343A47}"/>
              </a:ext>
            </a:extLst>
          </p:cNvPr>
          <p:cNvSpPr/>
          <p:nvPr/>
        </p:nvSpPr>
        <p:spPr>
          <a:xfrm>
            <a:off x="685800" y="1410887"/>
            <a:ext cx="150921" cy="1420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52469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41763-8995-4C64-925C-6CAC43BB6362}"/>
              </a:ext>
            </a:extLst>
          </p:cNvPr>
          <p:cNvSpPr>
            <a:spLocks noGrp="1"/>
          </p:cNvSpPr>
          <p:nvPr>
            <p:ph type="title"/>
          </p:nvPr>
        </p:nvSpPr>
        <p:spPr>
          <a:xfrm>
            <a:off x="594802" y="901532"/>
            <a:ext cx="5297009" cy="1293028"/>
          </a:xfrm>
        </p:spPr>
        <p:txBody>
          <a:bodyPr>
            <a:noAutofit/>
          </a:bodyPr>
          <a:lstStyle/>
          <a:p>
            <a:r>
              <a:rPr lang="en-US" sz="4400" dirty="0">
                <a:latin typeface="Algerian" panose="04020705040A02060702" pitchFamily="82" charset="0"/>
              </a:rPr>
              <a:t>Problems faced </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4B415B98-0A7E-400F-920D-962A1CC9234B}"/>
              </a:ext>
            </a:extLst>
          </p:cNvPr>
          <p:cNvSpPr>
            <a:spLocks noGrp="1"/>
          </p:cNvSpPr>
          <p:nvPr>
            <p:ph idx="1"/>
          </p:nvPr>
        </p:nvSpPr>
        <p:spPr/>
        <p:txBody>
          <a:bodyPr/>
          <a:lstStyle/>
          <a:p>
            <a:r>
              <a:rPr lang="en-US" sz="2800" dirty="0"/>
              <a:t>Problem 1 :</a:t>
            </a:r>
          </a:p>
          <a:p>
            <a:r>
              <a:rPr lang="en-US" dirty="0"/>
              <a:t>As our project is created using GUI(Graphical user interface) package we have to write similar codes for many times to create a single window which is  time consuming and can have number of errors. Even for writing a single line in our window we have to write code for  multiple times in different windows.</a:t>
            </a:r>
          </a:p>
          <a:p>
            <a:r>
              <a:rPr lang="en-US" sz="2800" dirty="0"/>
              <a:t>Solution:</a:t>
            </a:r>
            <a:r>
              <a:rPr lang="en-US" dirty="0"/>
              <a:t> </a:t>
            </a:r>
          </a:p>
          <a:p>
            <a:r>
              <a:rPr lang="en-US" dirty="0"/>
              <a:t>To solve the problem of rewriting the same code we use images. Images will provide the shaded background with our needy elements. </a:t>
            </a:r>
            <a:endParaRPr lang="en-IN" dirty="0"/>
          </a:p>
        </p:txBody>
      </p:sp>
      <p:sp>
        <p:nvSpPr>
          <p:cNvPr id="4" name="Oval 3">
            <a:extLst>
              <a:ext uri="{FF2B5EF4-FFF2-40B4-BE49-F238E27FC236}">
                <a16:creationId xmlns:a16="http://schemas.microsoft.com/office/drawing/2014/main" id="{A5BB3D0A-4FC7-4EB4-B0BE-6337E9B109F9}"/>
              </a:ext>
            </a:extLst>
          </p:cNvPr>
          <p:cNvSpPr/>
          <p:nvPr/>
        </p:nvSpPr>
        <p:spPr>
          <a:xfrm>
            <a:off x="798991" y="1450393"/>
            <a:ext cx="150921" cy="1420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31218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B8EB0F-3C88-4E9C-941F-08E472E84A03}"/>
              </a:ext>
            </a:extLst>
          </p:cNvPr>
          <p:cNvSpPr>
            <a:spLocks noGrp="1"/>
          </p:cNvSpPr>
          <p:nvPr>
            <p:ph type="title"/>
          </p:nvPr>
        </p:nvSpPr>
        <p:spPr>
          <a:xfrm>
            <a:off x="6188766" y="317845"/>
            <a:ext cx="5357192" cy="1116497"/>
          </a:xfrm>
        </p:spPr>
        <p:txBody>
          <a:bodyPr>
            <a:normAutofit/>
          </a:bodyPr>
          <a:lstStyle/>
          <a:p>
            <a:r>
              <a:rPr lang="en-US" sz="4400" dirty="0">
                <a:latin typeface="Algerian" panose="04020705040A02060702" pitchFamily="82" charset="0"/>
              </a:rPr>
              <a:t>Without images </a:t>
            </a:r>
            <a:endParaRPr lang="en-IN" sz="4400" dirty="0">
              <a:latin typeface="Algerian" panose="04020705040A02060702" pitchFamily="82" charset="0"/>
            </a:endParaRPr>
          </a:p>
        </p:txBody>
      </p:sp>
      <p:pic>
        <p:nvPicPr>
          <p:cNvPr id="2" name="Picture 1">
            <a:extLst>
              <a:ext uri="{FF2B5EF4-FFF2-40B4-BE49-F238E27FC236}">
                <a16:creationId xmlns:a16="http://schemas.microsoft.com/office/drawing/2014/main" id="{7EBCBE10-3B67-4CFC-929E-92DA411D9CA6}"/>
              </a:ext>
            </a:extLst>
          </p:cNvPr>
          <p:cNvPicPr>
            <a:picLocks noChangeAspect="1"/>
          </p:cNvPicPr>
          <p:nvPr/>
        </p:nvPicPr>
        <p:blipFill>
          <a:blip r:embed="rId2"/>
          <a:stretch>
            <a:fillRect/>
          </a:stretch>
        </p:blipFill>
        <p:spPr>
          <a:xfrm>
            <a:off x="504824" y="1434342"/>
            <a:ext cx="9209020" cy="5132110"/>
          </a:xfrm>
          <a:prstGeom prst="rect">
            <a:avLst/>
          </a:prstGeom>
        </p:spPr>
      </p:pic>
      <p:sp>
        <p:nvSpPr>
          <p:cNvPr id="6" name="Oval 5">
            <a:extLst>
              <a:ext uri="{FF2B5EF4-FFF2-40B4-BE49-F238E27FC236}">
                <a16:creationId xmlns:a16="http://schemas.microsoft.com/office/drawing/2014/main" id="{F40A341F-BEEE-40AB-BA9D-C0EF0EA0CCA9}"/>
              </a:ext>
            </a:extLst>
          </p:cNvPr>
          <p:cNvSpPr/>
          <p:nvPr/>
        </p:nvSpPr>
        <p:spPr>
          <a:xfrm>
            <a:off x="6722582" y="758095"/>
            <a:ext cx="150921" cy="1420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5354048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1296</TotalTime>
  <Words>921</Words>
  <Application>Microsoft Office PowerPoint</Application>
  <PresentationFormat>Widescreen</PresentationFormat>
  <Paragraphs>87</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Algerian</vt:lpstr>
      <vt:lpstr>Arial</vt:lpstr>
      <vt:lpstr>Berlin Sans FB Demi</vt:lpstr>
      <vt:lpstr>Calibri</vt:lpstr>
      <vt:lpstr>Century Gothic</vt:lpstr>
      <vt:lpstr>Times New Roman</vt:lpstr>
      <vt:lpstr>Vapor Trail</vt:lpstr>
      <vt:lpstr>PowerPoint Presentation</vt:lpstr>
      <vt:lpstr>ACKNOWLEDGEMENT </vt:lpstr>
      <vt:lpstr>Introduction</vt:lpstr>
      <vt:lpstr>Requirements</vt:lpstr>
      <vt:lpstr>Why Billing System….?</vt:lpstr>
      <vt:lpstr>explanation</vt:lpstr>
      <vt:lpstr>Explanation(cont.)</vt:lpstr>
      <vt:lpstr>Problems faced </vt:lpstr>
      <vt:lpstr>Without images </vt:lpstr>
      <vt:lpstr>With imaGES</vt:lpstr>
      <vt:lpstr>Problems faced cont.</vt:lpstr>
      <vt:lpstr>Problems faced cont.</vt:lpstr>
      <vt:lpstr>Important terms used </vt:lpstr>
      <vt:lpstr>Code run</vt:lpstr>
      <vt:lpstr>PowerPoint Presentation</vt:lpstr>
      <vt:lpstr>To get the category and subcategory of the item.</vt:lpstr>
      <vt:lpstr>For searching a bill using bill number.</vt:lpstr>
      <vt:lpstr>PowerPoint Presentation</vt:lpstr>
      <vt:lpstr>Idea behind the project</vt:lpstr>
      <vt:lpstr>Advantages</vt:lpstr>
      <vt:lpstr>THANK YOU</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KUMAR LAVVANSHI</dc:creator>
  <cp:lastModifiedBy>ROHIT KUMAR LAVVANSHI</cp:lastModifiedBy>
  <cp:revision>24</cp:revision>
  <dcterms:created xsi:type="dcterms:W3CDTF">2021-09-29T14:58:46Z</dcterms:created>
  <dcterms:modified xsi:type="dcterms:W3CDTF">2021-11-10T06:28:50Z</dcterms:modified>
</cp:coreProperties>
</file>