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13.bin"/>
  <Override ContentType="application/vnd.openxmlformats-officedocument.oleObject" PartName="/ppt/embeddings/oleObject9.bin"/>
  <Override ContentType="application/vnd.openxmlformats-officedocument.oleObject" PartName="/ppt/embeddings/oleObject6.bin"/>
  <Override ContentType="application/vnd.openxmlformats-officedocument.oleObject" PartName="/ppt/embeddings/oleObject15.bin"/>
  <Override ContentType="application/vnd.openxmlformats-officedocument.oleObject" PartName="/ppt/embeddings/oleObject18.bin"/>
  <Override ContentType="application/vnd.openxmlformats-officedocument.oleObject" PartName="/ppt/embeddings/oleObject4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oleObject" PartName="/ppt/embeddings/oleObject14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17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6858000" cx="9144000"/>
  <p:notesSz cx="6997700" cy="9283700"/>
  <p:embeddedFontLst>
    <p:embeddedFont>
      <p:font typeface="Corsiv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gbC4rd4/tGf5n526eT02gTAvuj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D9CF4D-6FB8-436A-9A6B-D0D9F6375163}">
  <a:tblStyle styleId="{D8D9CF4D-6FB8-436A-9A6B-D0D9F63751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Corsiva-regular.fntdata"/><Relationship Id="rId47" Type="http://schemas.openxmlformats.org/officeDocument/2006/relationships/slide" Target="slides/slide40.xml"/><Relationship Id="rId49" Type="http://schemas.openxmlformats.org/officeDocument/2006/relationships/font" Target="fonts/Corsiv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orsiva-boldItalic.fntdata"/><Relationship Id="rId50" Type="http://schemas.openxmlformats.org/officeDocument/2006/relationships/font" Target="fonts/Corsiva-italic.fntdata"/><Relationship Id="rId52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17.png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5" name="Google Shape;555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7" name="Google Shape;567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8" name="Google Shape;638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p1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5" name="Google Shape;665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p2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4" name="Google Shape;674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2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9" name="Google Shape;699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Google Shape;700;p2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2" name="Google Shape;712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2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4" name="Google Shape;724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5" name="Google Shape;725;p2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2" name="Google Shape;732;p2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p2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6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4" name="Google Shape;744;p2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2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7" name="Google Shape;757;p2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Google Shape;758;p2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8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5" name="Google Shape;815;p2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2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9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6" name="Google Shape;826;p2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2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0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3" name="Google Shape;853;p3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3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1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7" name="Google Shape;937;p3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8" name="Google Shape;938;p3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2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4" name="Google Shape;964;p3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5" name="Google Shape;965;p3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3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0" name="Google Shape;1010;p3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p3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8" name="Google Shape;1098;p3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9" name="Google Shape;1099;p3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5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6" name="Google Shape;1126;p3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7" name="Google Shape;1127;p3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6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6" name="Google Shape;1136;p3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7" name="Google Shape;1137;p3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7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9" name="Google Shape;1149;p3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0" name="Google Shape;1150;p3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8" name="Google Shape;1158;p3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9" name="Google Shape;1159;p3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9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6" name="Google Shape;1166;p3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7" name="Google Shape;1167;p3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0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4" name="Google Shape;1174;p4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5" name="Google Shape;1175;p4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/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9" name="Google Shape;89;p5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94" name="Google Shape;94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5" name="Google Shape;95;p5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3" name="Google Shape;103;p5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4" name="Google Shape;104;p5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5" name="Google Shape;105;p5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6" name="Google Shape;106;p5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1" name="Google Shape;111;p5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3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7" name="Google Shape;57;p4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3" type="body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4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4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6.bin"/><Relationship Id="rId10" Type="http://schemas.openxmlformats.org/officeDocument/2006/relationships/oleObject" Target="../embeddings/oleObject6.bin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oleObject" Target="../embeddings/oleObject14.bin"/><Relationship Id="rId11" Type="http://schemas.openxmlformats.org/officeDocument/2006/relationships/oleObject" Target="../embeddings/oleObject11.bin"/><Relationship Id="rId10" Type="http://schemas.openxmlformats.org/officeDocument/2006/relationships/oleObject" Target="../embeddings/oleObject11.bin"/><Relationship Id="rId21" Type="http://schemas.openxmlformats.org/officeDocument/2006/relationships/image" Target="../media/image25.png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png"/><Relationship Id="rId15" Type="http://schemas.openxmlformats.org/officeDocument/2006/relationships/image" Target="../media/image28.png"/><Relationship Id="rId14" Type="http://schemas.openxmlformats.org/officeDocument/2006/relationships/oleObject" Target="../embeddings/oleObject12.bin"/><Relationship Id="rId17" Type="http://schemas.openxmlformats.org/officeDocument/2006/relationships/oleObject" Target="../embeddings/oleObject13.bin"/><Relationship Id="rId16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9" Type="http://schemas.openxmlformats.org/officeDocument/2006/relationships/oleObject" Target="../embeddings/oleObject14.bin"/><Relationship Id="rId6" Type="http://schemas.openxmlformats.org/officeDocument/2006/relationships/image" Target="../media/image31.png"/><Relationship Id="rId18" Type="http://schemas.openxmlformats.org/officeDocument/2006/relationships/image" Target="../media/image11.png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0.bin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8.bin"/><Relationship Id="rId6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2"/>
                </a:solidFill>
              </a:rPr>
              <a:t>Heapsort</a:t>
            </a:r>
            <a:endParaRPr sz="28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1371600" y="3886200"/>
            <a:ext cx="6400800" cy="222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rayztno[1]"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850" y="4992687"/>
            <a:ext cx="1793875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Maintaining the Heap Property</a:t>
            </a:r>
            <a:endParaRPr/>
          </a:p>
        </p:txBody>
      </p:sp>
      <p:sp>
        <p:nvSpPr>
          <p:cNvPr id="284" name="Google Shape;284;p10"/>
          <p:cNvSpPr txBox="1"/>
          <p:nvPr>
            <p:ph idx="1" type="body"/>
          </p:nvPr>
        </p:nvSpPr>
        <p:spPr>
          <a:xfrm>
            <a:off x="257175" y="1282700"/>
            <a:ext cx="58658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Suppose a node is smaller than a child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and Right subtrees of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max-heaps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eliminate the violation: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with larger child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down the tree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until node is not smaller than children</a:t>
            </a:r>
            <a:endParaRPr/>
          </a:p>
        </p:txBody>
      </p:sp>
      <p:graphicFrame>
        <p:nvGraphicFramePr>
          <p:cNvPr id="285" name="Google Shape;285;p10"/>
          <p:cNvGraphicFramePr/>
          <p:nvPr/>
        </p:nvGraphicFramePr>
        <p:xfrm>
          <a:off x="6351587" y="2141537"/>
          <a:ext cx="2514600" cy="2154237"/>
        </p:xfrm>
        <a:graphic>
          <a:graphicData uri="http://schemas.openxmlformats.org/presentationml/2006/ole">
            <mc:AlternateContent>
              <mc:Choice Requires="v">
                <p:oleObj r:id="rId4" imgH="2154237" imgW="2514600" progId="PaintShopPro" spid="_x0000_s1">
                  <p:embed/>
                </p:oleObj>
              </mc:Choice>
              <mc:Fallback>
                <p:oleObj r:id="rId5" imgH="2154237" imgW="2514600" progId="PaintShopPro">
                  <p:embed/>
                  <p:pic>
                    <p:nvPicPr>
                      <p:cNvPr id="285" name="Google Shape;285;p10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351587" y="2141537"/>
                        <a:ext cx="25146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Google Shape;292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93" name="Google Shape;293;p11"/>
          <p:cNvSpPr txBox="1"/>
          <p:nvPr/>
        </p:nvSpPr>
        <p:spPr>
          <a:xfrm>
            <a:off x="381000" y="1196975"/>
            <a:ext cx="2673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MAX-HEAPIFY(A, 2, 10)</a:t>
            </a:r>
            <a:endParaRPr/>
          </a:p>
        </p:txBody>
      </p:sp>
      <p:grpSp>
        <p:nvGrpSpPr>
          <p:cNvPr id="294" name="Google Shape;294;p11"/>
          <p:cNvGrpSpPr/>
          <p:nvPr/>
        </p:nvGrpSpPr>
        <p:grpSpPr>
          <a:xfrm>
            <a:off x="457200" y="1495425"/>
            <a:ext cx="3282950" cy="2390775"/>
            <a:chOff x="288" y="942"/>
            <a:chExt cx="2068" cy="1506"/>
          </a:xfrm>
        </p:grpSpPr>
        <p:graphicFrame>
          <p:nvGraphicFramePr>
            <p:cNvPr id="295" name="Google Shape;295;p11"/>
            <p:cNvGraphicFramePr/>
            <p:nvPr/>
          </p:nvGraphicFramePr>
          <p:xfrm>
            <a:off x="288" y="942"/>
            <a:ext cx="1950" cy="1227"/>
          </p:xfrm>
          <a:graphic>
            <a:graphicData uri="http://schemas.openxmlformats.org/presentationml/2006/ole">
              <mc:AlternateContent>
                <mc:Choice Requires="v">
                  <p:oleObj r:id="rId4" imgH="1227" imgW="1950" progId="PaintShopPro" spid="_x0000_s1">
                    <p:embed/>
                  </p:oleObj>
                </mc:Choice>
                <mc:Fallback>
                  <p:oleObj r:id="rId5" imgH="1227" imgW="1950" progId="PaintShopPro">
                    <p:embed/>
                    <p:pic>
                      <p:nvPicPr>
                        <p:cNvPr id="295" name="Google Shape;295;p11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88" y="942"/>
                          <a:ext cx="1950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" name="Google Shape;296;p11"/>
            <p:cNvSpPr txBox="1"/>
            <p:nvPr/>
          </p:nvSpPr>
          <p:spPr>
            <a:xfrm>
              <a:off x="288" y="2217"/>
              <a:ext cx="20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A[2] violates the heap property</a:t>
              </a:r>
              <a:endParaRPr/>
            </a:p>
          </p:txBody>
        </p:sp>
      </p:grpSp>
      <p:sp>
        <p:nvSpPr>
          <p:cNvPr id="297" name="Google Shape;297;p11"/>
          <p:cNvSpPr txBox="1"/>
          <p:nvPr/>
        </p:nvSpPr>
        <p:spPr>
          <a:xfrm>
            <a:off x="3886200" y="2286000"/>
            <a:ext cx="1362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A[2] ↔ A[4]</a:t>
            </a:r>
            <a:endParaRPr/>
          </a:p>
        </p:txBody>
      </p:sp>
      <p:grpSp>
        <p:nvGrpSpPr>
          <p:cNvPr id="298" name="Google Shape;298;p11"/>
          <p:cNvGrpSpPr/>
          <p:nvPr/>
        </p:nvGrpSpPr>
        <p:grpSpPr>
          <a:xfrm>
            <a:off x="5449887" y="1495425"/>
            <a:ext cx="3282950" cy="2390775"/>
            <a:chOff x="3433" y="942"/>
            <a:chExt cx="2068" cy="1506"/>
          </a:xfrm>
        </p:grpSpPr>
        <p:graphicFrame>
          <p:nvGraphicFramePr>
            <p:cNvPr id="299" name="Google Shape;299;p11"/>
            <p:cNvGraphicFramePr/>
            <p:nvPr/>
          </p:nvGraphicFramePr>
          <p:xfrm>
            <a:off x="3433" y="942"/>
            <a:ext cx="1943" cy="1227"/>
          </p:xfrm>
          <a:graphic>
            <a:graphicData uri="http://schemas.openxmlformats.org/presentationml/2006/ole">
              <mc:AlternateContent>
                <mc:Choice Requires="v">
                  <p:oleObj r:id="rId7" imgH="1227" imgW="1943" progId="PaintShopPro" spid="_x0000_s2">
                    <p:embed/>
                  </p:oleObj>
                </mc:Choice>
                <mc:Fallback>
                  <p:oleObj r:id="rId8" imgH="1227" imgW="1943" progId="PaintShopPro">
                    <p:embed/>
                    <p:pic>
                      <p:nvPicPr>
                        <p:cNvPr id="299" name="Google Shape;299;p11"/>
                        <p:cNvPicPr preferRelativeResize="0"/>
                        <p:nvPr/>
                      </p:nvPicPr>
                      <p:blipFill rotWithShape="1">
                        <a:blip r:embed="rId9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433" y="942"/>
                          <a:ext cx="1943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0" name="Google Shape;300;p11"/>
            <p:cNvSpPr txBox="1"/>
            <p:nvPr/>
          </p:nvSpPr>
          <p:spPr>
            <a:xfrm>
              <a:off x="3433" y="2217"/>
              <a:ext cx="20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A[4] violates the heap property</a:t>
              </a:r>
              <a:endParaRPr/>
            </a:p>
          </p:txBody>
        </p:sp>
      </p:grpSp>
      <p:sp>
        <p:nvSpPr>
          <p:cNvPr id="301" name="Google Shape;301;p11"/>
          <p:cNvSpPr txBox="1"/>
          <p:nvPr/>
        </p:nvSpPr>
        <p:spPr>
          <a:xfrm>
            <a:off x="1219200" y="4824412"/>
            <a:ext cx="1362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A[4] ↔ A[9]</a:t>
            </a:r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2754312" y="4038600"/>
            <a:ext cx="3025775" cy="2271712"/>
            <a:chOff x="1735" y="2544"/>
            <a:chExt cx="1906" cy="1431"/>
          </a:xfrm>
        </p:grpSpPr>
        <p:graphicFrame>
          <p:nvGraphicFramePr>
            <p:cNvPr id="303" name="Google Shape;303;p11"/>
            <p:cNvGraphicFramePr/>
            <p:nvPr/>
          </p:nvGraphicFramePr>
          <p:xfrm>
            <a:off x="1735" y="2544"/>
            <a:ext cx="1906" cy="1220"/>
          </p:xfrm>
          <a:graphic>
            <a:graphicData uri="http://schemas.openxmlformats.org/presentationml/2006/ole">
              <mc:AlternateContent>
                <mc:Choice Requires="v">
                  <p:oleObj r:id="rId10" imgH="1220" imgW="1906" progId="PaintShopPro" spid="_x0000_s3">
                    <p:embed/>
                  </p:oleObj>
                </mc:Choice>
                <mc:Fallback>
                  <p:oleObj r:id="rId11" imgH="1220" imgW="1906" progId="PaintShopPro">
                    <p:embed/>
                    <p:pic>
                      <p:nvPicPr>
                        <p:cNvPr id="303" name="Google Shape;303;p11"/>
                        <p:cNvPicPr preferRelativeResize="0"/>
                        <p:nvPr/>
                      </p:nvPicPr>
                      <p:blipFill rotWithShape="1">
                        <a:blip r:embed="rId12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735" y="2544"/>
                          <a:ext cx="1906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4" name="Google Shape;304;p11"/>
            <p:cNvSpPr txBox="1"/>
            <p:nvPr/>
          </p:nvSpPr>
          <p:spPr>
            <a:xfrm>
              <a:off x="1890" y="3744"/>
              <a:ext cx="15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Heap property restored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Maintaining the Heap Property</a:t>
            </a:r>
            <a:endParaRPr/>
          </a:p>
        </p:txBody>
      </p:sp>
      <p:sp>
        <p:nvSpPr>
          <p:cNvPr id="312" name="Google Shape;312;p12"/>
          <p:cNvSpPr txBox="1"/>
          <p:nvPr>
            <p:ph idx="1" type="body"/>
          </p:nvPr>
        </p:nvSpPr>
        <p:spPr>
          <a:xfrm>
            <a:off x="73025" y="1219200"/>
            <a:ext cx="3230562" cy="313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Assumptions: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Left and Right subtrees of 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are max-heaps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</a:t>
            </a:r>
            <a:r>
              <a:rPr b="0" i="0" lang="en-US" sz="24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may be smaller than its children</a:t>
            </a:r>
            <a:endParaRPr/>
          </a:p>
        </p:txBody>
      </p:sp>
      <p:sp>
        <p:nvSpPr>
          <p:cNvPr id="313" name="Google Shape;313;p12"/>
          <p:cNvSpPr txBox="1"/>
          <p:nvPr/>
        </p:nvSpPr>
        <p:spPr>
          <a:xfrm>
            <a:off x="3392487" y="871537"/>
            <a:ext cx="5741987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MAX-HEAPIFY(</a:t>
            </a:r>
            <a:r>
              <a:rPr b="0" i="0" lang="en-US" sz="240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A, i, n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LEFT(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RIGHT(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 ≤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A[l] &gt; A[i]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←l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←i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 ≤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A[r] &gt; A[largest]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←r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largest ≠ 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exchange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↔ A[largest]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MAX-HEAPIFY(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A, largest,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aphicFrame>
        <p:nvGraphicFramePr>
          <p:cNvPr id="314" name="Google Shape;314;p12"/>
          <p:cNvGraphicFramePr/>
          <p:nvPr/>
        </p:nvGraphicFramePr>
        <p:xfrm>
          <a:off x="541337" y="3962400"/>
          <a:ext cx="2514600" cy="2154237"/>
        </p:xfrm>
        <a:graphic>
          <a:graphicData uri="http://schemas.openxmlformats.org/presentationml/2006/ole">
            <mc:AlternateContent>
              <mc:Choice Requires="v">
                <p:oleObj r:id="rId4" imgH="2154237" imgW="2514600" progId="PaintShopPro" spid="_x0000_s1">
                  <p:embed/>
                </p:oleObj>
              </mc:Choice>
              <mc:Fallback>
                <p:oleObj r:id="rId5" imgH="2154237" imgW="2514600" progId="PaintShopPro">
                  <p:embed/>
                  <p:pic>
                    <p:nvPicPr>
                      <p:cNvPr id="314" name="Google Shape;314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41337" y="3962400"/>
                        <a:ext cx="25146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MAX-HEAPIFY Running Time</a:t>
            </a:r>
            <a:endParaRPr/>
          </a:p>
        </p:txBody>
      </p:sp>
      <p:sp>
        <p:nvSpPr>
          <p:cNvPr id="322" name="Google Shape;322;p13"/>
          <p:cNvSpPr txBox="1"/>
          <p:nvPr>
            <p:ph idx="1" type="body"/>
          </p:nvPr>
        </p:nvSpPr>
        <p:spPr>
          <a:xfrm>
            <a:off x="350837" y="1066800"/>
            <a:ext cx="8229600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Intuitively: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 of MAX-HEAPIFY is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 be written in terms of the height of the heap, as being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O(h)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height of the heap is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⎣lgn⎦</a:t>
            </a:r>
            <a:endParaRPr/>
          </a:p>
        </p:txBody>
      </p:sp>
      <p:pic>
        <p:nvPicPr>
          <p:cNvPr id="323" name="Google Shape;3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737" y="1957387"/>
            <a:ext cx="7605712" cy="122713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3"/>
          <p:cNvSpPr txBox="1"/>
          <p:nvPr/>
        </p:nvSpPr>
        <p:spPr>
          <a:xfrm>
            <a:off x="7975600" y="2003425"/>
            <a:ext cx="311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25" name="Google Shape;325;p13"/>
          <p:cNvSpPr txBox="1"/>
          <p:nvPr/>
        </p:nvSpPr>
        <p:spPr>
          <a:xfrm>
            <a:off x="4967287" y="2509837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2h</a:t>
            </a:r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3138487" y="2751137"/>
            <a:ext cx="633412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O(h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7" name="Google Shape;327;p13"/>
          <p:cNvSpPr txBox="1"/>
          <p:nvPr/>
        </p:nvSpPr>
        <p:spPr>
          <a:xfrm>
            <a:off x="904875" y="191135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884237" y="213995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329" name="Google Shape;329;p13"/>
          <p:cNvSpPr txBox="1"/>
          <p:nvPr/>
        </p:nvSpPr>
        <p:spPr>
          <a:xfrm>
            <a:off x="896937" y="2365375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330" name="Google Shape;330;p13"/>
          <p:cNvSpPr txBox="1"/>
          <p:nvPr/>
        </p:nvSpPr>
        <p:spPr>
          <a:xfrm>
            <a:off x="887412" y="2644775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Building a Heap</a:t>
            </a:r>
            <a:endParaRPr/>
          </a:p>
        </p:txBody>
      </p:sp>
      <p:sp>
        <p:nvSpPr>
          <p:cNvPr id="338" name="Google Shape;338;p14"/>
          <p:cNvSpPr txBox="1"/>
          <p:nvPr>
            <p:ph idx="1" type="body"/>
          </p:nvPr>
        </p:nvSpPr>
        <p:spPr>
          <a:xfrm>
            <a:off x="414337" y="3141662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BUILD-MAX-HEAP</a:t>
            </a:r>
            <a:r>
              <a:rPr b="0" i="0" lang="en-US" sz="240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length[A]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⎣n/2⎦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downto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MAX-HEAPIFY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i, n)</a:t>
            </a:r>
            <a:endParaRPr/>
          </a:p>
        </p:txBody>
      </p:sp>
      <p:sp>
        <p:nvSpPr>
          <p:cNvPr id="339" name="Google Shape;339;p14"/>
          <p:cNvSpPr txBox="1"/>
          <p:nvPr>
            <p:ph idx="1" type="body"/>
          </p:nvPr>
        </p:nvSpPr>
        <p:spPr>
          <a:xfrm>
            <a:off x="304800" y="12192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Convert an array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 …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into a max-heap 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length[A]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elements in the subarray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A[(⎣n/2⎦+1) ..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are leaves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Apply MAX-HEAPIFY on elements between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⎣n/2⎦</a:t>
            </a:r>
            <a:endParaRPr/>
          </a:p>
        </p:txBody>
      </p:sp>
      <p:grpSp>
        <p:nvGrpSpPr>
          <p:cNvPr id="340" name="Google Shape;340;p14"/>
          <p:cNvGrpSpPr/>
          <p:nvPr/>
        </p:nvGrpSpPr>
        <p:grpSpPr>
          <a:xfrm>
            <a:off x="5802312" y="3441700"/>
            <a:ext cx="2943225" cy="2044700"/>
            <a:chOff x="137" y="715"/>
            <a:chExt cx="1854" cy="1288"/>
          </a:xfrm>
        </p:grpSpPr>
        <p:cxnSp>
          <p:nvCxnSpPr>
            <p:cNvPr id="341" name="Google Shape;341;p14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14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3" name="Google Shape;343;p14"/>
            <p:cNvCxnSpPr/>
            <p:nvPr/>
          </p:nvCxnSpPr>
          <p:spPr>
            <a:xfrm flipH="1" rot="5400000">
              <a:off x="416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4" name="Google Shape;344;p14"/>
            <p:cNvCxnSpPr/>
            <p:nvPr/>
          </p:nvCxnSpPr>
          <p:spPr>
            <a:xfrm flipH="1" rot="5400000">
              <a:off x="757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5" name="Google Shape;345;p14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14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7" name="Google Shape;347;p14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57" name="Google Shape;357;p14"/>
            <p:cNvSpPr txBox="1"/>
            <p:nvPr/>
          </p:nvSpPr>
          <p:spPr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8" name="Google Shape;358;p14"/>
            <p:cNvSpPr txBox="1"/>
            <p:nvPr/>
          </p:nvSpPr>
          <p:spPr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9" name="Google Shape;359;p14"/>
            <p:cNvSpPr txBox="1"/>
            <p:nvPr/>
          </p:nvSpPr>
          <p:spPr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0" name="Google Shape;360;p14"/>
            <p:cNvSpPr txBox="1"/>
            <p:nvPr/>
          </p:nvSpPr>
          <p:spPr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61" name="Google Shape;361;p14"/>
            <p:cNvSpPr txBox="1"/>
            <p:nvPr/>
          </p:nvSpPr>
          <p:spPr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62" name="Google Shape;362;p14"/>
            <p:cNvSpPr txBox="1"/>
            <p:nvPr/>
          </p:nvSpPr>
          <p:spPr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63" name="Google Shape;363;p14"/>
            <p:cNvSpPr txBox="1"/>
            <p:nvPr/>
          </p:nvSpPr>
          <p:spPr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4" name="Google Shape;364;p14"/>
            <p:cNvSpPr txBox="1"/>
            <p:nvPr/>
          </p:nvSpPr>
          <p:spPr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65" name="Google Shape;365;p14"/>
            <p:cNvSpPr txBox="1"/>
            <p:nvPr/>
          </p:nvSpPr>
          <p:spPr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66" name="Google Shape;366;p14"/>
            <p:cNvSpPr txBox="1"/>
            <p:nvPr/>
          </p:nvSpPr>
          <p:spPr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aphicFrame>
        <p:nvGraphicFramePr>
          <p:cNvPr id="367" name="Google Shape;367;p14"/>
          <p:cNvGraphicFramePr/>
          <p:nvPr/>
        </p:nvGraphicFramePr>
        <p:xfrm>
          <a:off x="4826000" y="57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{D8D9CF4D-6FB8-436A-9A6B-D0D9F6375163}</a:tableStyleId>
              </a:tblPr>
              <a:tblGrid>
                <a:gridCol w="414325"/>
                <a:gridCol w="415925"/>
                <a:gridCol w="412750"/>
                <a:gridCol w="414325"/>
                <a:gridCol w="414325"/>
                <a:gridCol w="412750"/>
                <a:gridCol w="414325"/>
                <a:gridCol w="412750"/>
                <a:gridCol w="415925"/>
                <a:gridCol w="4143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14"/>
          <p:cNvSpPr txBox="1"/>
          <p:nvPr/>
        </p:nvSpPr>
        <p:spPr>
          <a:xfrm>
            <a:off x="4264025" y="5741987"/>
            <a:ext cx="400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5924550" y="3371850"/>
            <a:ext cx="2636837" cy="1811337"/>
          </a:xfrm>
          <a:custGeom>
            <a:rect b="b" l="l" r="r" t="t"/>
            <a:pathLst>
              <a:path extrusionOk="0" h="1141" w="166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        A</a:t>
            </a:r>
            <a:endParaRPr/>
          </a:p>
        </p:txBody>
      </p:sp>
      <p:graphicFrame>
        <p:nvGraphicFramePr>
          <p:cNvPr id="377" name="Google Shape;377;p15"/>
          <p:cNvGraphicFramePr/>
          <p:nvPr/>
        </p:nvGraphicFramePr>
        <p:xfrm>
          <a:off x="4348162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{D8D9CF4D-6FB8-436A-9A6B-D0D9F6375163}</a:tableStyleId>
              </a:tblPr>
              <a:tblGrid>
                <a:gridCol w="414325"/>
                <a:gridCol w="415925"/>
                <a:gridCol w="412750"/>
                <a:gridCol w="414325"/>
                <a:gridCol w="414325"/>
                <a:gridCol w="412750"/>
                <a:gridCol w="414325"/>
                <a:gridCol w="412750"/>
                <a:gridCol w="415925"/>
                <a:gridCol w="4143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78" name="Google Shape;378;p15"/>
          <p:cNvGrpSpPr/>
          <p:nvPr/>
        </p:nvGrpSpPr>
        <p:grpSpPr>
          <a:xfrm>
            <a:off x="225425" y="1524000"/>
            <a:ext cx="2943225" cy="2044700"/>
            <a:chOff x="137" y="715"/>
            <a:chExt cx="1854" cy="1288"/>
          </a:xfrm>
        </p:grpSpPr>
        <p:cxnSp>
          <p:nvCxnSpPr>
            <p:cNvPr id="379" name="Google Shape;379;p15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15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15"/>
            <p:cNvCxnSpPr/>
            <p:nvPr/>
          </p:nvCxnSpPr>
          <p:spPr>
            <a:xfrm flipH="1" rot="5400000">
              <a:off x="416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15"/>
            <p:cNvCxnSpPr/>
            <p:nvPr/>
          </p:nvCxnSpPr>
          <p:spPr>
            <a:xfrm flipH="1" rot="5400000">
              <a:off x="757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15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15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5" name="Google Shape;385;p15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95" name="Google Shape;395;p15"/>
            <p:cNvSpPr txBox="1"/>
            <p:nvPr/>
          </p:nvSpPr>
          <p:spPr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7" name="Google Shape;397;p15"/>
            <p:cNvSpPr txBox="1"/>
            <p:nvPr/>
          </p:nvSpPr>
          <p:spPr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8" name="Google Shape;398;p15"/>
            <p:cNvSpPr txBox="1"/>
            <p:nvPr/>
          </p:nvSpPr>
          <p:spPr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00" name="Google Shape;400;p15"/>
            <p:cNvSpPr txBox="1"/>
            <p:nvPr/>
          </p:nvSpPr>
          <p:spPr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1" name="Google Shape;401;p15"/>
            <p:cNvSpPr txBox="1"/>
            <p:nvPr/>
          </p:nvSpPr>
          <p:spPr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03" name="Google Shape;403;p15"/>
            <p:cNvSpPr txBox="1"/>
            <p:nvPr/>
          </p:nvSpPr>
          <p:spPr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04" name="Google Shape;404;p15"/>
            <p:cNvSpPr txBox="1"/>
            <p:nvPr/>
          </p:nvSpPr>
          <p:spPr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>
            <a:off x="217487" y="4279900"/>
            <a:ext cx="2943225" cy="2044700"/>
            <a:chOff x="137" y="2528"/>
            <a:chExt cx="1854" cy="1288"/>
          </a:xfrm>
        </p:grpSpPr>
        <p:cxnSp>
          <p:nvCxnSpPr>
            <p:cNvPr id="406" name="Google Shape;406;p15"/>
            <p:cNvCxnSpPr/>
            <p:nvPr/>
          </p:nvCxnSpPr>
          <p:spPr>
            <a:xfrm flipH="1" rot="10800000">
              <a:off x="851" y="3466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7" name="Google Shape;407;p15"/>
            <p:cNvCxnSpPr/>
            <p:nvPr/>
          </p:nvCxnSpPr>
          <p:spPr>
            <a:xfrm flipH="1" rot="10800000">
              <a:off x="1318" y="317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15"/>
            <p:cNvCxnSpPr/>
            <p:nvPr/>
          </p:nvCxnSpPr>
          <p:spPr>
            <a:xfrm flipH="1" rot="5400000">
              <a:off x="416" y="342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15"/>
            <p:cNvCxnSpPr/>
            <p:nvPr/>
          </p:nvCxnSpPr>
          <p:spPr>
            <a:xfrm flipH="1" rot="5400000">
              <a:off x="757" y="317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15"/>
            <p:cNvCxnSpPr/>
            <p:nvPr/>
          </p:nvCxnSpPr>
          <p:spPr>
            <a:xfrm flipH="1" rot="5400000">
              <a:off x="1154" y="2722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15"/>
            <p:cNvCxnSpPr/>
            <p:nvPr/>
          </p:nvCxnSpPr>
          <p:spPr>
            <a:xfrm flipH="1" rot="10800000">
              <a:off x="243" y="2750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2" name="Google Shape;412;p15"/>
            <p:cNvSpPr/>
            <p:nvPr/>
          </p:nvSpPr>
          <p:spPr>
            <a:xfrm>
              <a:off x="387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37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79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75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963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19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131" y="265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537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213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789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22" name="Google Shape;422;p15"/>
            <p:cNvSpPr txBox="1"/>
            <p:nvPr/>
          </p:nvSpPr>
          <p:spPr>
            <a:xfrm>
              <a:off x="1152" y="252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23" name="Google Shape;423;p15"/>
            <p:cNvSpPr txBox="1"/>
            <p:nvPr/>
          </p:nvSpPr>
          <p:spPr>
            <a:xfrm>
              <a:off x="699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24" name="Google Shape;424;p15"/>
            <p:cNvSpPr txBox="1"/>
            <p:nvPr/>
          </p:nvSpPr>
          <p:spPr>
            <a:xfrm>
              <a:off x="1552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25" name="Google Shape;425;p15"/>
            <p:cNvSpPr txBox="1"/>
            <p:nvPr/>
          </p:nvSpPr>
          <p:spPr>
            <a:xfrm>
              <a:off x="406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26" name="Google Shape;426;p15"/>
            <p:cNvSpPr txBox="1"/>
            <p:nvPr/>
          </p:nvSpPr>
          <p:spPr>
            <a:xfrm>
              <a:off x="992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27" name="Google Shape;427;p15"/>
            <p:cNvSpPr txBox="1"/>
            <p:nvPr/>
          </p:nvSpPr>
          <p:spPr>
            <a:xfrm>
              <a:off x="1237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28" name="Google Shape;428;p15"/>
            <p:cNvSpPr txBox="1"/>
            <p:nvPr/>
          </p:nvSpPr>
          <p:spPr>
            <a:xfrm>
              <a:off x="1824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29" name="Google Shape;429;p15"/>
            <p:cNvSpPr txBox="1"/>
            <p:nvPr/>
          </p:nvSpPr>
          <p:spPr>
            <a:xfrm>
              <a:off x="150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30" name="Google Shape;430;p15"/>
            <p:cNvSpPr txBox="1"/>
            <p:nvPr/>
          </p:nvSpPr>
          <p:spPr>
            <a:xfrm>
              <a:off x="603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31" name="Google Shape;431;p15"/>
            <p:cNvSpPr txBox="1"/>
            <p:nvPr/>
          </p:nvSpPr>
          <p:spPr>
            <a:xfrm>
              <a:off x="808" y="3477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32" name="Google Shape;432;p15"/>
          <p:cNvGrpSpPr/>
          <p:nvPr/>
        </p:nvGrpSpPr>
        <p:grpSpPr>
          <a:xfrm>
            <a:off x="3087687" y="1524000"/>
            <a:ext cx="2943225" cy="2044700"/>
            <a:chOff x="1940" y="715"/>
            <a:chExt cx="1854" cy="1288"/>
          </a:xfrm>
        </p:grpSpPr>
        <p:cxnSp>
          <p:nvCxnSpPr>
            <p:cNvPr id="433" name="Google Shape;433;p15"/>
            <p:cNvCxnSpPr/>
            <p:nvPr/>
          </p:nvCxnSpPr>
          <p:spPr>
            <a:xfrm flipH="1" rot="10800000">
              <a:off x="2654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15"/>
            <p:cNvCxnSpPr/>
            <p:nvPr/>
          </p:nvCxnSpPr>
          <p:spPr>
            <a:xfrm flipH="1" rot="10800000">
              <a:off x="3121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15"/>
            <p:cNvCxnSpPr/>
            <p:nvPr/>
          </p:nvCxnSpPr>
          <p:spPr>
            <a:xfrm flipH="1" rot="5400000">
              <a:off x="2219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" name="Google Shape;436;p15"/>
            <p:cNvCxnSpPr/>
            <p:nvPr/>
          </p:nvCxnSpPr>
          <p:spPr>
            <a:xfrm flipH="1" rot="5400000">
              <a:off x="2560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15"/>
            <p:cNvCxnSpPr/>
            <p:nvPr/>
          </p:nvCxnSpPr>
          <p:spPr>
            <a:xfrm flipH="1" rot="5400000">
              <a:off x="2957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8" name="Google Shape;438;p15"/>
            <p:cNvCxnSpPr/>
            <p:nvPr/>
          </p:nvCxnSpPr>
          <p:spPr>
            <a:xfrm flipH="1" rot="10800000">
              <a:off x="2046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9" name="Google Shape;439;p15"/>
            <p:cNvSpPr/>
            <p:nvPr/>
          </p:nvSpPr>
          <p:spPr>
            <a:xfrm>
              <a:off x="2190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940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382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478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766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622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934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3340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3016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3592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49" name="Google Shape;449;p15"/>
            <p:cNvSpPr txBox="1"/>
            <p:nvPr/>
          </p:nvSpPr>
          <p:spPr>
            <a:xfrm>
              <a:off x="2955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0" name="Google Shape;450;p15"/>
            <p:cNvSpPr txBox="1"/>
            <p:nvPr/>
          </p:nvSpPr>
          <p:spPr>
            <a:xfrm>
              <a:off x="250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1" name="Google Shape;451;p15"/>
            <p:cNvSpPr txBox="1"/>
            <p:nvPr/>
          </p:nvSpPr>
          <p:spPr>
            <a:xfrm>
              <a:off x="3355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52" name="Google Shape;452;p15"/>
            <p:cNvSpPr txBox="1"/>
            <p:nvPr/>
          </p:nvSpPr>
          <p:spPr>
            <a:xfrm>
              <a:off x="2209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53" name="Google Shape;453;p15"/>
            <p:cNvSpPr txBox="1"/>
            <p:nvPr/>
          </p:nvSpPr>
          <p:spPr>
            <a:xfrm>
              <a:off x="2795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54" name="Google Shape;454;p15"/>
            <p:cNvSpPr txBox="1"/>
            <p:nvPr/>
          </p:nvSpPr>
          <p:spPr>
            <a:xfrm>
              <a:off x="3040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5" name="Google Shape;455;p15"/>
            <p:cNvSpPr txBox="1"/>
            <p:nvPr/>
          </p:nvSpPr>
          <p:spPr>
            <a:xfrm>
              <a:off x="362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56" name="Google Shape;456;p15"/>
            <p:cNvSpPr txBox="1"/>
            <p:nvPr/>
          </p:nvSpPr>
          <p:spPr>
            <a:xfrm>
              <a:off x="195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57" name="Google Shape;457;p15"/>
            <p:cNvSpPr txBox="1"/>
            <p:nvPr/>
          </p:nvSpPr>
          <p:spPr>
            <a:xfrm>
              <a:off x="2406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58" name="Google Shape;458;p15"/>
            <p:cNvSpPr txBox="1"/>
            <p:nvPr/>
          </p:nvSpPr>
          <p:spPr>
            <a:xfrm>
              <a:off x="2611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59" name="Google Shape;459;p15"/>
          <p:cNvGrpSpPr/>
          <p:nvPr/>
        </p:nvGrpSpPr>
        <p:grpSpPr>
          <a:xfrm>
            <a:off x="5949950" y="1524000"/>
            <a:ext cx="2943225" cy="2044700"/>
            <a:chOff x="3743" y="715"/>
            <a:chExt cx="1854" cy="1288"/>
          </a:xfrm>
        </p:grpSpPr>
        <p:cxnSp>
          <p:nvCxnSpPr>
            <p:cNvPr id="460" name="Google Shape;460;p15"/>
            <p:cNvCxnSpPr/>
            <p:nvPr/>
          </p:nvCxnSpPr>
          <p:spPr>
            <a:xfrm flipH="1" rot="10800000">
              <a:off x="4457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 flipH="1" rot="10800000">
              <a:off x="4924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 flipH="1" rot="5400000">
              <a:off x="4022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 flipH="1" rot="5400000">
              <a:off x="4363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 flipH="1" rot="5400000">
              <a:off x="4760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 flipH="1" rot="10800000">
              <a:off x="3849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6" name="Google Shape;466;p15"/>
            <p:cNvSpPr/>
            <p:nvPr/>
          </p:nvSpPr>
          <p:spPr>
            <a:xfrm>
              <a:off x="399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3743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185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281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56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425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737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143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81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5395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76" name="Google Shape;476;p15"/>
            <p:cNvSpPr txBox="1"/>
            <p:nvPr/>
          </p:nvSpPr>
          <p:spPr>
            <a:xfrm>
              <a:off x="4758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7" name="Google Shape;477;p15"/>
            <p:cNvSpPr txBox="1"/>
            <p:nvPr/>
          </p:nvSpPr>
          <p:spPr>
            <a:xfrm>
              <a:off x="4305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78" name="Google Shape;478;p15"/>
            <p:cNvSpPr txBox="1"/>
            <p:nvPr/>
          </p:nvSpPr>
          <p:spPr>
            <a:xfrm>
              <a:off x="5158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79" name="Google Shape;479;p15"/>
            <p:cNvSpPr txBox="1"/>
            <p:nvPr/>
          </p:nvSpPr>
          <p:spPr>
            <a:xfrm>
              <a:off x="401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80" name="Google Shape;480;p15"/>
            <p:cNvSpPr txBox="1"/>
            <p:nvPr/>
          </p:nvSpPr>
          <p:spPr>
            <a:xfrm>
              <a:off x="4598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81" name="Google Shape;481;p15"/>
            <p:cNvSpPr txBox="1"/>
            <p:nvPr/>
          </p:nvSpPr>
          <p:spPr>
            <a:xfrm>
              <a:off x="4843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82" name="Google Shape;482;p15"/>
            <p:cNvSpPr txBox="1"/>
            <p:nvPr/>
          </p:nvSpPr>
          <p:spPr>
            <a:xfrm>
              <a:off x="5430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83" name="Google Shape;483;p15"/>
            <p:cNvSpPr txBox="1"/>
            <p:nvPr/>
          </p:nvSpPr>
          <p:spPr>
            <a:xfrm>
              <a:off x="3756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84" name="Google Shape;484;p15"/>
            <p:cNvSpPr txBox="1"/>
            <p:nvPr/>
          </p:nvSpPr>
          <p:spPr>
            <a:xfrm>
              <a:off x="4209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85" name="Google Shape;485;p15"/>
            <p:cNvSpPr txBox="1"/>
            <p:nvPr/>
          </p:nvSpPr>
          <p:spPr>
            <a:xfrm>
              <a:off x="4414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3079750" y="4279900"/>
            <a:ext cx="2943225" cy="2044700"/>
            <a:chOff x="1940" y="2528"/>
            <a:chExt cx="1854" cy="1288"/>
          </a:xfrm>
        </p:grpSpPr>
        <p:cxnSp>
          <p:nvCxnSpPr>
            <p:cNvPr id="487" name="Google Shape;487;p15"/>
            <p:cNvCxnSpPr/>
            <p:nvPr/>
          </p:nvCxnSpPr>
          <p:spPr>
            <a:xfrm flipH="1" rot="10800000">
              <a:off x="2654" y="3466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 flipH="1" rot="10800000">
              <a:off x="3121" y="317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 flipH="1" rot="5400000">
              <a:off x="2219" y="342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 flipH="1" rot="5400000">
              <a:off x="2560" y="317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 flipH="1" rot="5400000">
              <a:off x="2957" y="2722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 flipH="1" rot="10800000">
              <a:off x="2046" y="2750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3" name="Google Shape;493;p15"/>
            <p:cNvSpPr/>
            <p:nvPr/>
          </p:nvSpPr>
          <p:spPr>
            <a:xfrm>
              <a:off x="2190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940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382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478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766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622" y="36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934" y="265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3340" y="30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016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592" y="336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03" name="Google Shape;503;p15"/>
            <p:cNvSpPr txBox="1"/>
            <p:nvPr/>
          </p:nvSpPr>
          <p:spPr>
            <a:xfrm>
              <a:off x="2955" y="252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04" name="Google Shape;504;p15"/>
            <p:cNvSpPr txBox="1"/>
            <p:nvPr/>
          </p:nvSpPr>
          <p:spPr>
            <a:xfrm>
              <a:off x="2502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5" name="Google Shape;505;p15"/>
            <p:cNvSpPr txBox="1"/>
            <p:nvPr/>
          </p:nvSpPr>
          <p:spPr>
            <a:xfrm>
              <a:off x="3355" y="2961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06" name="Google Shape;506;p15"/>
            <p:cNvSpPr txBox="1"/>
            <p:nvPr/>
          </p:nvSpPr>
          <p:spPr>
            <a:xfrm>
              <a:off x="2209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07" name="Google Shape;507;p15"/>
            <p:cNvSpPr txBox="1"/>
            <p:nvPr/>
          </p:nvSpPr>
          <p:spPr>
            <a:xfrm>
              <a:off x="2795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08" name="Google Shape;508;p15"/>
            <p:cNvSpPr txBox="1"/>
            <p:nvPr/>
          </p:nvSpPr>
          <p:spPr>
            <a:xfrm>
              <a:off x="3040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09" name="Google Shape;509;p15"/>
            <p:cNvSpPr txBox="1"/>
            <p:nvPr/>
          </p:nvSpPr>
          <p:spPr>
            <a:xfrm>
              <a:off x="3627" y="3236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10" name="Google Shape;510;p15"/>
            <p:cNvSpPr txBox="1"/>
            <p:nvPr/>
          </p:nvSpPr>
          <p:spPr>
            <a:xfrm>
              <a:off x="1953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11" name="Google Shape;511;p15"/>
            <p:cNvSpPr txBox="1"/>
            <p:nvPr/>
          </p:nvSpPr>
          <p:spPr>
            <a:xfrm>
              <a:off x="2406" y="3477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12" name="Google Shape;512;p15"/>
            <p:cNvSpPr txBox="1"/>
            <p:nvPr/>
          </p:nvSpPr>
          <p:spPr>
            <a:xfrm>
              <a:off x="2611" y="3477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513" name="Google Shape;513;p15"/>
          <p:cNvGrpSpPr/>
          <p:nvPr/>
        </p:nvGrpSpPr>
        <p:grpSpPr>
          <a:xfrm>
            <a:off x="5942012" y="4279900"/>
            <a:ext cx="2943225" cy="2044700"/>
            <a:chOff x="137" y="715"/>
            <a:chExt cx="1854" cy="1288"/>
          </a:xfrm>
        </p:grpSpPr>
        <p:cxnSp>
          <p:nvCxnSpPr>
            <p:cNvPr id="514" name="Google Shape;514;p15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flipH="1" rot="5400000">
              <a:off x="416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flipH="1" rot="5400000">
              <a:off x="757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0" name="Google Shape;520;p15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30" name="Google Shape;530;p15"/>
            <p:cNvSpPr txBox="1"/>
            <p:nvPr/>
          </p:nvSpPr>
          <p:spPr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31" name="Google Shape;531;p15"/>
            <p:cNvSpPr txBox="1"/>
            <p:nvPr/>
          </p:nvSpPr>
          <p:spPr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32" name="Google Shape;532;p15"/>
            <p:cNvSpPr txBox="1"/>
            <p:nvPr/>
          </p:nvSpPr>
          <p:spPr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33" name="Google Shape;533;p15"/>
            <p:cNvSpPr txBox="1"/>
            <p:nvPr/>
          </p:nvSpPr>
          <p:spPr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34" name="Google Shape;534;p15"/>
            <p:cNvSpPr txBox="1"/>
            <p:nvPr/>
          </p:nvSpPr>
          <p:spPr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35" name="Google Shape;535;p15"/>
            <p:cNvSpPr txBox="1"/>
            <p:nvPr/>
          </p:nvSpPr>
          <p:spPr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36" name="Google Shape;536;p15"/>
            <p:cNvSpPr txBox="1"/>
            <p:nvPr/>
          </p:nvSpPr>
          <p:spPr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37" name="Google Shape;537;p15"/>
            <p:cNvSpPr txBox="1"/>
            <p:nvPr/>
          </p:nvSpPr>
          <p:spPr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38" name="Google Shape;538;p15"/>
            <p:cNvSpPr txBox="1"/>
            <p:nvPr/>
          </p:nvSpPr>
          <p:spPr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39" name="Google Shape;539;p15"/>
            <p:cNvSpPr txBox="1"/>
            <p:nvPr/>
          </p:nvSpPr>
          <p:spPr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540" name="Google Shape;540;p15"/>
          <p:cNvSpPr txBox="1"/>
          <p:nvPr/>
        </p:nvSpPr>
        <p:spPr>
          <a:xfrm>
            <a:off x="1600200" y="12954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/>
          </a:p>
        </p:txBody>
      </p:sp>
      <p:sp>
        <p:nvSpPr>
          <p:cNvPr id="541" name="Google Shape;541;p15"/>
          <p:cNvSpPr txBox="1"/>
          <p:nvPr/>
        </p:nvSpPr>
        <p:spPr>
          <a:xfrm>
            <a:off x="4572000" y="12954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/>
          </a:p>
        </p:txBody>
      </p:sp>
      <p:sp>
        <p:nvSpPr>
          <p:cNvPr id="542" name="Google Shape;542;p15"/>
          <p:cNvSpPr txBox="1"/>
          <p:nvPr/>
        </p:nvSpPr>
        <p:spPr>
          <a:xfrm>
            <a:off x="7315200" y="12954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3</a:t>
            </a:r>
            <a:endParaRPr/>
          </a:p>
        </p:txBody>
      </p:sp>
      <p:sp>
        <p:nvSpPr>
          <p:cNvPr id="543" name="Google Shape;543;p15"/>
          <p:cNvSpPr txBox="1"/>
          <p:nvPr/>
        </p:nvSpPr>
        <p:spPr>
          <a:xfrm>
            <a:off x="1600200" y="40386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</p:txBody>
      </p:sp>
      <p:sp>
        <p:nvSpPr>
          <p:cNvPr id="544" name="Google Shape;544;p15"/>
          <p:cNvSpPr txBox="1"/>
          <p:nvPr/>
        </p:nvSpPr>
        <p:spPr>
          <a:xfrm>
            <a:off x="4495800" y="4038600"/>
            <a:ext cx="627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i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6"/>
          <p:cNvSpPr txBox="1"/>
          <p:nvPr/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 122</a:t>
            </a:r>
            <a:endParaRPr/>
          </a:p>
        </p:txBody>
      </p:sp>
      <p:sp>
        <p:nvSpPr>
          <p:cNvPr id="550" name="Google Shape;550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Procedure MaxHeapify</a:t>
            </a:r>
            <a:endParaRPr/>
          </a:p>
        </p:txBody>
      </p:sp>
      <p:sp>
        <p:nvSpPr>
          <p:cNvPr id="551" name="Google Shape;551;p16"/>
          <p:cNvSpPr txBox="1"/>
          <p:nvPr/>
        </p:nvSpPr>
        <p:spPr>
          <a:xfrm>
            <a:off x="312737" y="1098550"/>
            <a:ext cx="5651500" cy="501332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1" lang="en-US" sz="1800" u="sng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MaxHeapify</a:t>
            </a:r>
            <a:r>
              <a:rPr b="0" i="0" lang="en-US" sz="1800" u="sng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sng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sng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sng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sng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1" sz="1800" u="sng">
              <a:solidFill>
                <a:srgbClr val="01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1. 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← left(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← right(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heap-size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 and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 &gt;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4.    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largest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5.    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largest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heap-size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 &gt;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largest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7.    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largest 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8. 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largest≠  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9.     </a:t>
            </a:r>
            <a:r>
              <a:rPr b="1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exchange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 ↔ 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largest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1" sz="1800" u="none">
              <a:solidFill>
                <a:srgbClr val="01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            MaxHeapify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A, largest</a:t>
            </a:r>
            <a:r>
              <a:rPr b="0" i="0" lang="en-US" sz="1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1" sz="1800" u="none">
              <a:solidFill>
                <a:srgbClr val="01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>
              <a:solidFill>
                <a:srgbClr val="01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6"/>
          <p:cNvSpPr txBox="1"/>
          <p:nvPr/>
        </p:nvSpPr>
        <p:spPr>
          <a:xfrm>
            <a:off x="6308725" y="1560512"/>
            <a:ext cx="26098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Assumption: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Left(</a:t>
            </a:r>
            <a:r>
              <a:rPr b="0" i="1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 and Right(</a:t>
            </a:r>
            <a:r>
              <a:rPr b="0" i="1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 are max-heaps.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9" name="Google Shape;559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BUILD MAX HEAP</a:t>
            </a:r>
            <a:endParaRPr/>
          </a:p>
        </p:txBody>
      </p:sp>
      <p:sp>
        <p:nvSpPr>
          <p:cNvPr id="560" name="Google Shape;560;p17"/>
          <p:cNvSpPr txBox="1"/>
          <p:nvPr>
            <p:ph idx="1" type="body"/>
          </p:nvPr>
        </p:nvSpPr>
        <p:spPr>
          <a:xfrm>
            <a:off x="381000" y="3681412"/>
            <a:ext cx="8229600" cy="205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⇒ 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O(nlgn)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not an asymptotically tight upper bound</a:t>
            </a:r>
            <a:endParaRPr/>
          </a:p>
        </p:txBody>
      </p:sp>
      <p:sp>
        <p:nvSpPr>
          <p:cNvPr id="561" name="Google Shape;561;p17"/>
          <p:cNvSpPr txBox="1"/>
          <p:nvPr/>
        </p:nvSpPr>
        <p:spPr>
          <a:xfrm>
            <a:off x="527050" y="1281112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BUILD-MAX-HEAP</a:t>
            </a:r>
            <a:r>
              <a:rPr b="0" i="0" lang="en-US" sz="240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53340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length[A]</a:t>
            </a:r>
            <a:endParaRPr/>
          </a:p>
          <a:p>
            <a:pPr indent="-53340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⎣n/2⎦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downto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-533400" lvl="0" marL="533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MAX-HEAPIFY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i, n)</a:t>
            </a:r>
            <a:endParaRPr/>
          </a:p>
        </p:txBody>
      </p:sp>
      <p:sp>
        <p:nvSpPr>
          <p:cNvPr id="562" name="Google Shape;562;p17"/>
          <p:cNvSpPr txBox="1"/>
          <p:nvPr/>
        </p:nvSpPr>
        <p:spPr>
          <a:xfrm>
            <a:off x="5895975" y="2862262"/>
            <a:ext cx="1055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sp>
        <p:nvSpPr>
          <p:cNvPr id="563" name="Google Shape;563;p17"/>
          <p:cNvSpPr txBox="1"/>
          <p:nvPr/>
        </p:nvSpPr>
        <p:spPr>
          <a:xfrm>
            <a:off x="7285037" y="2578100"/>
            <a:ext cx="809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  <a:endParaRPr/>
          </a:p>
        </p:txBody>
      </p:sp>
      <p:sp>
        <p:nvSpPr>
          <p:cNvPr id="564" name="Google Shape;564;p17"/>
          <p:cNvSpPr/>
          <p:nvPr/>
        </p:nvSpPr>
        <p:spPr>
          <a:xfrm>
            <a:off x="6956425" y="2359025"/>
            <a:ext cx="152400" cy="9731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1" name="Google Shape;571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BUILD MAX HEAP</a:t>
            </a:r>
            <a:endParaRPr/>
          </a:p>
        </p:txBody>
      </p:sp>
      <p:sp>
        <p:nvSpPr>
          <p:cNvPr id="572" name="Google Shape;572;p18"/>
          <p:cNvSpPr txBox="1"/>
          <p:nvPr>
            <p:ph idx="1" type="body"/>
          </p:nvPr>
        </p:nvSpPr>
        <p:spPr>
          <a:xfrm>
            <a:off x="239712" y="1125537"/>
            <a:ext cx="8578850" cy="93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HEAPIFY takes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O(h)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⇒ the cost of HEAPIFY on a node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proportional to the height of the node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the tree</a:t>
            </a:r>
            <a:endParaRPr/>
          </a:p>
        </p:txBody>
      </p:sp>
      <p:grpSp>
        <p:nvGrpSpPr>
          <p:cNvPr id="573" name="Google Shape;573;p18"/>
          <p:cNvGrpSpPr/>
          <p:nvPr/>
        </p:nvGrpSpPr>
        <p:grpSpPr>
          <a:xfrm>
            <a:off x="2049462" y="2867025"/>
            <a:ext cx="3565525" cy="2543175"/>
            <a:chOff x="682" y="1758"/>
            <a:chExt cx="2246" cy="1602"/>
          </a:xfrm>
        </p:grpSpPr>
        <p:cxnSp>
          <p:nvCxnSpPr>
            <p:cNvPr id="574" name="Google Shape;574;p18"/>
            <p:cNvCxnSpPr/>
            <p:nvPr/>
          </p:nvCxnSpPr>
          <p:spPr>
            <a:xfrm flipH="1" rot="5400000">
              <a:off x="1745" y="1817"/>
              <a:ext cx="449" cy="4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5" name="Google Shape;575;p18"/>
            <p:cNvCxnSpPr/>
            <p:nvPr/>
          </p:nvCxnSpPr>
          <p:spPr>
            <a:xfrm flipH="1" rot="10800000">
              <a:off x="1440" y="1854"/>
              <a:ext cx="394" cy="3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6" name="Google Shape;576;p18"/>
            <p:cNvSpPr/>
            <p:nvPr/>
          </p:nvSpPr>
          <p:spPr>
            <a:xfrm>
              <a:off x="1703" y="175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18"/>
            <p:cNvGrpSpPr/>
            <p:nvPr/>
          </p:nvGrpSpPr>
          <p:grpSpPr>
            <a:xfrm>
              <a:off x="1353" y="2112"/>
              <a:ext cx="903" cy="202"/>
              <a:chOff x="1065" y="2112"/>
              <a:chExt cx="903" cy="202"/>
            </a:xfrm>
          </p:grpSpPr>
          <p:sp>
            <p:nvSpPr>
              <p:cNvPr id="578" name="Google Shape;578;p18"/>
              <p:cNvSpPr/>
              <p:nvPr/>
            </p:nvSpPr>
            <p:spPr>
              <a:xfrm>
                <a:off x="1065" y="2112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1766" y="2112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18"/>
            <p:cNvSpPr/>
            <p:nvPr/>
          </p:nvSpPr>
          <p:spPr>
            <a:xfrm>
              <a:off x="828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1412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1996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2580" y="263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682" y="3158"/>
              <a:ext cx="494" cy="202"/>
              <a:chOff x="394" y="3158"/>
              <a:chExt cx="494" cy="202"/>
            </a:xfrm>
          </p:grpSpPr>
          <p:sp>
            <p:nvSpPr>
              <p:cNvPr id="585" name="Google Shape;585;p18"/>
              <p:cNvSpPr/>
              <p:nvPr/>
            </p:nvSpPr>
            <p:spPr>
              <a:xfrm>
                <a:off x="394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686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7" name="Google Shape;587;p18"/>
            <p:cNvGrpSpPr/>
            <p:nvPr/>
          </p:nvGrpSpPr>
          <p:grpSpPr>
            <a:xfrm>
              <a:off x="1266" y="3158"/>
              <a:ext cx="494" cy="202"/>
              <a:chOff x="978" y="3158"/>
              <a:chExt cx="494" cy="202"/>
            </a:xfrm>
          </p:grpSpPr>
          <p:sp>
            <p:nvSpPr>
              <p:cNvPr id="588" name="Google Shape;588;p18"/>
              <p:cNvSpPr/>
              <p:nvPr/>
            </p:nvSpPr>
            <p:spPr>
              <a:xfrm>
                <a:off x="978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1270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18"/>
            <p:cNvGrpSpPr/>
            <p:nvPr/>
          </p:nvGrpSpPr>
          <p:grpSpPr>
            <a:xfrm>
              <a:off x="1850" y="3158"/>
              <a:ext cx="494" cy="202"/>
              <a:chOff x="1562" y="3158"/>
              <a:chExt cx="494" cy="202"/>
            </a:xfrm>
          </p:grpSpPr>
          <p:sp>
            <p:nvSpPr>
              <p:cNvPr id="591" name="Google Shape;591;p18"/>
              <p:cNvSpPr/>
              <p:nvPr/>
            </p:nvSpPr>
            <p:spPr>
              <a:xfrm>
                <a:off x="1854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1562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18"/>
            <p:cNvGrpSpPr/>
            <p:nvPr/>
          </p:nvGrpSpPr>
          <p:grpSpPr>
            <a:xfrm>
              <a:off x="2434" y="3158"/>
              <a:ext cx="494" cy="202"/>
              <a:chOff x="2146" y="3158"/>
              <a:chExt cx="494" cy="202"/>
            </a:xfrm>
          </p:grpSpPr>
          <p:sp>
            <p:nvSpPr>
              <p:cNvPr id="594" name="Google Shape;594;p18"/>
              <p:cNvSpPr/>
              <p:nvPr/>
            </p:nvSpPr>
            <p:spPr>
              <a:xfrm>
                <a:off x="2146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2438" y="3158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18"/>
            <p:cNvGrpSpPr/>
            <p:nvPr/>
          </p:nvGrpSpPr>
          <p:grpSpPr>
            <a:xfrm>
              <a:off x="1008" y="2304"/>
              <a:ext cx="480" cy="384"/>
              <a:chOff x="1008" y="2304"/>
              <a:chExt cx="480" cy="384"/>
            </a:xfrm>
          </p:grpSpPr>
          <p:cxnSp>
            <p:nvCxnSpPr>
              <p:cNvPr id="597" name="Google Shape;597;p18"/>
              <p:cNvCxnSpPr/>
              <p:nvPr/>
            </p:nvCxnSpPr>
            <p:spPr>
              <a:xfrm flipH="1">
                <a:off x="1008" y="2304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8"/>
              <p:cNvCxnSpPr/>
              <p:nvPr/>
            </p:nvCxnSpPr>
            <p:spPr>
              <a:xfrm>
                <a:off x="1392" y="2304"/>
                <a:ext cx="96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99" name="Google Shape;599;p18"/>
            <p:cNvGrpSpPr/>
            <p:nvPr/>
          </p:nvGrpSpPr>
          <p:grpSpPr>
            <a:xfrm flipH="1">
              <a:off x="2112" y="2304"/>
              <a:ext cx="480" cy="384"/>
              <a:chOff x="1008" y="2304"/>
              <a:chExt cx="480" cy="384"/>
            </a:xfrm>
          </p:grpSpPr>
          <p:cxnSp>
            <p:nvCxnSpPr>
              <p:cNvPr id="600" name="Google Shape;600;p18"/>
              <p:cNvCxnSpPr/>
              <p:nvPr/>
            </p:nvCxnSpPr>
            <p:spPr>
              <a:xfrm flipH="1">
                <a:off x="1008" y="2304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18"/>
              <p:cNvCxnSpPr/>
              <p:nvPr/>
            </p:nvCxnSpPr>
            <p:spPr>
              <a:xfrm>
                <a:off x="1392" y="2304"/>
                <a:ext cx="96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602" name="Google Shape;602;p18"/>
            <p:cNvCxnSpPr/>
            <p:nvPr/>
          </p:nvCxnSpPr>
          <p:spPr>
            <a:xfrm flipH="1">
              <a:off x="816" y="2832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18"/>
            <p:cNvCxnSpPr/>
            <p:nvPr/>
          </p:nvCxnSpPr>
          <p:spPr>
            <a:xfrm>
              <a:off x="912" y="2839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4" name="Google Shape;604;p18"/>
            <p:cNvCxnSpPr/>
            <p:nvPr/>
          </p:nvCxnSpPr>
          <p:spPr>
            <a:xfrm flipH="1">
              <a:off x="1413" y="2839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5" name="Google Shape;605;p18"/>
            <p:cNvCxnSpPr/>
            <p:nvPr/>
          </p:nvCxnSpPr>
          <p:spPr>
            <a:xfrm>
              <a:off x="1509" y="2839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6" name="Google Shape;606;p18"/>
            <p:cNvCxnSpPr/>
            <p:nvPr/>
          </p:nvCxnSpPr>
          <p:spPr>
            <a:xfrm flipH="1">
              <a:off x="1999" y="2837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18"/>
            <p:cNvCxnSpPr/>
            <p:nvPr/>
          </p:nvCxnSpPr>
          <p:spPr>
            <a:xfrm>
              <a:off x="2095" y="2837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18"/>
            <p:cNvCxnSpPr/>
            <p:nvPr/>
          </p:nvCxnSpPr>
          <p:spPr>
            <a:xfrm flipH="1">
              <a:off x="2578" y="2835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18"/>
            <p:cNvCxnSpPr/>
            <p:nvPr/>
          </p:nvCxnSpPr>
          <p:spPr>
            <a:xfrm>
              <a:off x="2674" y="2835"/>
              <a:ext cx="9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10" name="Google Shape;610;p18"/>
          <p:cNvSpPr txBox="1"/>
          <p:nvPr/>
        </p:nvSpPr>
        <p:spPr>
          <a:xfrm>
            <a:off x="774700" y="2378075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/>
          </a:p>
        </p:txBody>
      </p:sp>
      <p:sp>
        <p:nvSpPr>
          <p:cNvPr id="611" name="Google Shape;611;p18"/>
          <p:cNvSpPr txBox="1"/>
          <p:nvPr/>
        </p:nvSpPr>
        <p:spPr>
          <a:xfrm>
            <a:off x="6013450" y="2378075"/>
            <a:ext cx="73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</p:txBody>
      </p:sp>
      <p:sp>
        <p:nvSpPr>
          <p:cNvPr id="612" name="Google Shape;612;p18"/>
          <p:cNvSpPr txBox="1"/>
          <p:nvPr/>
        </p:nvSpPr>
        <p:spPr>
          <a:xfrm>
            <a:off x="850900" y="2792412"/>
            <a:ext cx="14779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 (⎣lgn⎦)</a:t>
            </a:r>
            <a:endParaRPr/>
          </a:p>
        </p:txBody>
      </p:sp>
      <p:sp>
        <p:nvSpPr>
          <p:cNvPr id="613" name="Google Shape;613;p18"/>
          <p:cNvSpPr txBox="1"/>
          <p:nvPr/>
        </p:nvSpPr>
        <p:spPr>
          <a:xfrm>
            <a:off x="850900" y="3394075"/>
            <a:ext cx="78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</p:txBody>
      </p:sp>
      <p:sp>
        <p:nvSpPr>
          <p:cNvPr id="614" name="Google Shape;614;p18"/>
          <p:cNvSpPr txBox="1"/>
          <p:nvPr/>
        </p:nvSpPr>
        <p:spPr>
          <a:xfrm>
            <a:off x="850900" y="4252912"/>
            <a:ext cx="78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  <p:sp>
        <p:nvSpPr>
          <p:cNvPr id="615" name="Google Shape;615;p18"/>
          <p:cNvSpPr txBox="1"/>
          <p:nvPr/>
        </p:nvSpPr>
        <p:spPr>
          <a:xfrm>
            <a:off x="850900" y="5062537"/>
            <a:ext cx="78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endParaRPr/>
          </a:p>
        </p:txBody>
      </p:sp>
      <p:sp>
        <p:nvSpPr>
          <p:cNvPr id="616" name="Google Shape;616;p18"/>
          <p:cNvSpPr txBox="1"/>
          <p:nvPr/>
        </p:nvSpPr>
        <p:spPr>
          <a:xfrm>
            <a:off x="6070600" y="2792412"/>
            <a:ext cx="62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/>
          </a:p>
        </p:txBody>
      </p:sp>
      <p:sp>
        <p:nvSpPr>
          <p:cNvPr id="617" name="Google Shape;617;p18"/>
          <p:cNvSpPr txBox="1"/>
          <p:nvPr/>
        </p:nvSpPr>
        <p:spPr>
          <a:xfrm>
            <a:off x="6070600" y="3390900"/>
            <a:ext cx="62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1</a:t>
            </a:r>
            <a:endParaRPr/>
          </a:p>
        </p:txBody>
      </p:sp>
      <p:sp>
        <p:nvSpPr>
          <p:cNvPr id="618" name="Google Shape;618;p18"/>
          <p:cNvSpPr txBox="1"/>
          <p:nvPr/>
        </p:nvSpPr>
        <p:spPr>
          <a:xfrm>
            <a:off x="6070600" y="4249737"/>
            <a:ext cx="622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2</a:t>
            </a:r>
            <a:endParaRPr/>
          </a:p>
        </p:txBody>
      </p:sp>
      <p:sp>
        <p:nvSpPr>
          <p:cNvPr id="619" name="Google Shape;619;p18"/>
          <p:cNvSpPr txBox="1"/>
          <p:nvPr/>
        </p:nvSpPr>
        <p:spPr>
          <a:xfrm>
            <a:off x="6070600" y="5064125"/>
            <a:ext cx="139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3 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(⎣lgn⎦)</a:t>
            </a:r>
            <a:endParaRPr/>
          </a:p>
        </p:txBody>
      </p:sp>
      <p:cxnSp>
        <p:nvCxnSpPr>
          <p:cNvPr id="620" name="Google Shape;620;p18"/>
          <p:cNvCxnSpPr/>
          <p:nvPr/>
        </p:nvCxnSpPr>
        <p:spPr>
          <a:xfrm>
            <a:off x="655637" y="2735262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" name="Google Shape;621;p18"/>
          <p:cNvCxnSpPr/>
          <p:nvPr/>
        </p:nvCxnSpPr>
        <p:spPr>
          <a:xfrm>
            <a:off x="5853112" y="2732087"/>
            <a:ext cx="1104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2" name="Google Shape;622;p18"/>
          <p:cNvSpPr txBox="1"/>
          <p:nvPr/>
        </p:nvSpPr>
        <p:spPr>
          <a:xfrm>
            <a:off x="7288212" y="2386012"/>
            <a:ext cx="1479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nodes</a:t>
            </a:r>
            <a:endParaRPr/>
          </a:p>
        </p:txBody>
      </p:sp>
      <p:sp>
        <p:nvSpPr>
          <p:cNvPr id="623" name="Google Shape;623;p18"/>
          <p:cNvSpPr txBox="1"/>
          <p:nvPr/>
        </p:nvSpPr>
        <p:spPr>
          <a:xfrm>
            <a:off x="7767637" y="2800350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24" name="Google Shape;624;p18"/>
          <p:cNvSpPr txBox="1"/>
          <p:nvPr/>
        </p:nvSpPr>
        <p:spPr>
          <a:xfrm>
            <a:off x="7767637" y="3398837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25" name="Google Shape;625;p18"/>
          <p:cNvSpPr txBox="1"/>
          <p:nvPr/>
        </p:nvSpPr>
        <p:spPr>
          <a:xfrm>
            <a:off x="7767637" y="4257675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26" name="Google Shape;626;p18"/>
          <p:cNvSpPr txBox="1"/>
          <p:nvPr/>
        </p:nvSpPr>
        <p:spPr>
          <a:xfrm>
            <a:off x="7767637" y="5067300"/>
            <a:ext cx="395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627" name="Google Shape;627;p18"/>
          <p:cNvCxnSpPr/>
          <p:nvPr/>
        </p:nvCxnSpPr>
        <p:spPr>
          <a:xfrm>
            <a:off x="7127875" y="2740025"/>
            <a:ext cx="17748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8" name="Google Shape;628;p18"/>
          <p:cNvSpPr txBox="1"/>
          <p:nvPr/>
        </p:nvSpPr>
        <p:spPr>
          <a:xfrm>
            <a:off x="984250" y="5656262"/>
            <a:ext cx="63785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h – i   height of the heap rooted at level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number of nodes at level i</a:t>
            </a:r>
            <a:endParaRPr/>
          </a:p>
        </p:txBody>
      </p:sp>
      <p:pic>
        <p:nvPicPr>
          <p:cNvPr id="629" name="Google Shape;62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7187" y="1787525"/>
            <a:ext cx="2166937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8575" y="1849437"/>
            <a:ext cx="1497012" cy="78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1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4162" y="2016125"/>
            <a:ext cx="971550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2" name="Google Shape;632;p18"/>
          <p:cNvCxnSpPr/>
          <p:nvPr/>
        </p:nvCxnSpPr>
        <p:spPr>
          <a:xfrm rot="10800000">
            <a:off x="1590774" y="3159263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3" name="Google Shape;633;p18"/>
          <p:cNvCxnSpPr/>
          <p:nvPr/>
        </p:nvCxnSpPr>
        <p:spPr>
          <a:xfrm rot="10800000">
            <a:off x="1593949" y="3776800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4" name="Google Shape;634;p18"/>
          <p:cNvCxnSpPr/>
          <p:nvPr/>
        </p:nvCxnSpPr>
        <p:spPr>
          <a:xfrm rot="10800000">
            <a:off x="1447899" y="4619762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5" name="Google Shape;635;p18"/>
          <p:cNvCxnSpPr/>
          <p:nvPr/>
        </p:nvCxnSpPr>
        <p:spPr>
          <a:xfrm rot="10800000">
            <a:off x="1451074" y="5426212"/>
            <a:ext cx="6375300" cy="7800"/>
          </a:xfrm>
          <a:prstGeom prst="curvedConnector3">
            <a:avLst>
              <a:gd fmla="val 0" name="adj1"/>
            </a:avLst>
          </a:prstGeom>
          <a:noFill/>
          <a:ln cap="flat" cmpd="sng" w="38100">
            <a:solidFill>
              <a:srgbClr val="DD011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2" name="Google Shape;642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BUILD MAX HEAP</a:t>
            </a:r>
            <a:endParaRPr/>
          </a:p>
        </p:txBody>
      </p:sp>
      <p:grpSp>
        <p:nvGrpSpPr>
          <p:cNvPr id="643" name="Google Shape;643;p19"/>
          <p:cNvGrpSpPr/>
          <p:nvPr/>
        </p:nvGrpSpPr>
        <p:grpSpPr>
          <a:xfrm>
            <a:off x="496887" y="1074737"/>
            <a:ext cx="8326437" cy="806450"/>
            <a:chOff x="313" y="768"/>
            <a:chExt cx="5245" cy="508"/>
          </a:xfrm>
        </p:grpSpPr>
        <p:pic>
          <p:nvPicPr>
            <p:cNvPr id="644" name="Google Shape;64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" y="768"/>
              <a:ext cx="1031" cy="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5" name="Google Shape;645;p19"/>
            <p:cNvSpPr txBox="1"/>
            <p:nvPr/>
          </p:nvSpPr>
          <p:spPr>
            <a:xfrm>
              <a:off x="1754" y="894"/>
              <a:ext cx="38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of HEAPIFY at level i * number of nodes at that level</a:t>
              </a:r>
              <a:endParaRPr/>
            </a:p>
          </p:txBody>
        </p:sp>
      </p:grpSp>
      <p:grpSp>
        <p:nvGrpSpPr>
          <p:cNvPr id="646" name="Google Shape;646;p19"/>
          <p:cNvGrpSpPr/>
          <p:nvPr/>
        </p:nvGrpSpPr>
        <p:grpSpPr>
          <a:xfrm>
            <a:off x="1117600" y="1920875"/>
            <a:ext cx="6726237" cy="782637"/>
            <a:chOff x="704" y="1350"/>
            <a:chExt cx="4237" cy="493"/>
          </a:xfrm>
        </p:grpSpPr>
        <p:pic>
          <p:nvPicPr>
            <p:cNvPr id="647" name="Google Shape;64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4" y="1350"/>
              <a:ext cx="943" cy="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19"/>
            <p:cNvSpPr txBox="1"/>
            <p:nvPr/>
          </p:nvSpPr>
          <p:spPr>
            <a:xfrm>
              <a:off x="1759" y="1468"/>
              <a:ext cx="3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Replace the values of n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and 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computed before</a:t>
              </a:r>
              <a:endParaRPr/>
            </a:p>
          </p:txBody>
        </p:sp>
      </p:grpSp>
      <p:grpSp>
        <p:nvGrpSpPr>
          <p:cNvPr id="649" name="Google Shape;649;p19"/>
          <p:cNvGrpSpPr/>
          <p:nvPr/>
        </p:nvGrpSpPr>
        <p:grpSpPr>
          <a:xfrm>
            <a:off x="1117600" y="2736850"/>
            <a:ext cx="7666037" cy="968375"/>
            <a:chOff x="704" y="1892"/>
            <a:chExt cx="4829" cy="610"/>
          </a:xfrm>
        </p:grpSpPr>
        <p:pic>
          <p:nvPicPr>
            <p:cNvPr id="650" name="Google Shape;650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4" y="1892"/>
              <a:ext cx="962" cy="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19"/>
            <p:cNvSpPr txBox="1"/>
            <p:nvPr/>
          </p:nvSpPr>
          <p:spPr>
            <a:xfrm>
              <a:off x="1764" y="1956"/>
              <a:ext cx="3769" cy="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Multiply by 2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both at the nominator and denominator and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2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as</a:t>
              </a:r>
              <a:endParaRPr/>
            </a:p>
          </p:txBody>
        </p:sp>
        <p:pic>
          <p:nvPicPr>
            <p:cNvPr id="652" name="Google Shape;65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04" y="2150"/>
              <a:ext cx="227" cy="3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" name="Google Shape;653;p19"/>
          <p:cNvGrpSpPr/>
          <p:nvPr/>
        </p:nvGrpSpPr>
        <p:grpSpPr>
          <a:xfrm>
            <a:off x="1117600" y="3619500"/>
            <a:ext cx="4527550" cy="841375"/>
            <a:chOff x="704" y="2434"/>
            <a:chExt cx="2852" cy="530"/>
          </a:xfrm>
        </p:grpSpPr>
        <p:pic>
          <p:nvPicPr>
            <p:cNvPr id="654" name="Google Shape;65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4" y="2434"/>
              <a:ext cx="826" cy="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19"/>
            <p:cNvSpPr txBox="1"/>
            <p:nvPr/>
          </p:nvSpPr>
          <p:spPr>
            <a:xfrm>
              <a:off x="1764" y="2619"/>
              <a:ext cx="17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variables: k = h - i</a:t>
              </a:r>
              <a:endParaRPr/>
            </a:p>
          </p:txBody>
        </p:sp>
      </p:grpSp>
      <p:grpSp>
        <p:nvGrpSpPr>
          <p:cNvPr id="656" name="Google Shape;656;p19"/>
          <p:cNvGrpSpPr/>
          <p:nvPr/>
        </p:nvGrpSpPr>
        <p:grpSpPr>
          <a:xfrm>
            <a:off x="1117600" y="4524375"/>
            <a:ext cx="7872412" cy="854075"/>
            <a:chOff x="704" y="2976"/>
            <a:chExt cx="4959" cy="538"/>
          </a:xfrm>
        </p:grpSpPr>
        <p:pic>
          <p:nvPicPr>
            <p:cNvPr id="657" name="Google Shape;657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4" y="2976"/>
              <a:ext cx="744" cy="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19"/>
            <p:cNvSpPr txBox="1"/>
            <p:nvPr/>
          </p:nvSpPr>
          <p:spPr>
            <a:xfrm>
              <a:off x="1764" y="3081"/>
              <a:ext cx="389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sum above is smaller than the sum of all elements to ∞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h = lgn</a:t>
              </a:r>
              <a:endParaRPr/>
            </a:p>
          </p:txBody>
        </p:sp>
      </p:grpSp>
      <p:grpSp>
        <p:nvGrpSpPr>
          <p:cNvPr id="659" name="Google Shape;659;p19"/>
          <p:cNvGrpSpPr/>
          <p:nvPr/>
        </p:nvGrpSpPr>
        <p:grpSpPr>
          <a:xfrm>
            <a:off x="1117600" y="5457825"/>
            <a:ext cx="5154612" cy="447675"/>
            <a:chOff x="704" y="3550"/>
            <a:chExt cx="3247" cy="282"/>
          </a:xfrm>
        </p:grpSpPr>
        <p:pic>
          <p:nvPicPr>
            <p:cNvPr id="660" name="Google Shape;660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4" y="3560"/>
              <a:ext cx="612" cy="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19"/>
            <p:cNvSpPr txBox="1"/>
            <p:nvPr/>
          </p:nvSpPr>
          <p:spPr>
            <a:xfrm>
              <a:off x="1755" y="3550"/>
              <a:ext cx="2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sum above is smaller than 2</a:t>
              </a:r>
              <a:endParaRPr/>
            </a:p>
          </p:txBody>
        </p:sp>
      </p:grpSp>
      <p:sp>
        <p:nvSpPr>
          <p:cNvPr id="662" name="Google Shape;662;p19"/>
          <p:cNvSpPr txBox="1"/>
          <p:nvPr/>
        </p:nvSpPr>
        <p:spPr>
          <a:xfrm>
            <a:off x="1168400" y="6022975"/>
            <a:ext cx="671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 of BUILD-MAX-HEAP: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 Types of Trees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350837" y="1214437"/>
            <a:ext cx="5299075" cy="514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</a:t>
            </a:r>
            <a:r>
              <a:rPr b="0" i="0" lang="en-US" sz="28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binary tree =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tree in which each node is either a leaf or has degree exactly 2.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</a:t>
            </a:r>
            <a:r>
              <a:rPr b="0" i="0" lang="en-US" sz="28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binary tree =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tree in which all leaves are on the same level and all internal nodes have degree 2.</a:t>
            </a:r>
            <a:endParaRPr/>
          </a:p>
        </p:txBody>
      </p:sp>
      <p:grpSp>
        <p:nvGrpSpPr>
          <p:cNvPr id="129" name="Google Shape;129;p2"/>
          <p:cNvGrpSpPr/>
          <p:nvPr/>
        </p:nvGrpSpPr>
        <p:grpSpPr>
          <a:xfrm>
            <a:off x="5856287" y="1271587"/>
            <a:ext cx="2943225" cy="2225675"/>
            <a:chOff x="528" y="2486"/>
            <a:chExt cx="1854" cy="1402"/>
          </a:xfrm>
        </p:grpSpPr>
        <p:cxnSp>
          <p:nvCxnSpPr>
            <p:cNvPr id="130" name="Google Shape;130;p2"/>
            <p:cNvCxnSpPr/>
            <p:nvPr/>
          </p:nvCxnSpPr>
          <p:spPr>
            <a:xfrm flipH="1" rot="5400000">
              <a:off x="1411" y="3272"/>
              <a:ext cx="351" cy="3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1" name="Google Shape;131;p2"/>
            <p:cNvSpPr txBox="1"/>
            <p:nvPr/>
          </p:nvSpPr>
          <p:spPr>
            <a:xfrm>
              <a:off x="853" y="3657"/>
              <a:ext cx="10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 binary tree</a:t>
              </a:r>
              <a:endParaRPr/>
            </a:p>
          </p:txBody>
        </p:sp>
        <p:cxnSp>
          <p:nvCxnSpPr>
            <p:cNvPr id="132" name="Google Shape;132;p2"/>
            <p:cNvCxnSpPr/>
            <p:nvPr/>
          </p:nvCxnSpPr>
          <p:spPr>
            <a:xfrm flipH="1" rot="10800000">
              <a:off x="1242" y="3298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 flipH="1" rot="10800000">
              <a:off x="1709" y="30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 flipH="1" rot="5400000">
              <a:off x="807" y="3257"/>
              <a:ext cx="351" cy="3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 flipH="1" rot="5400000">
              <a:off x="1148" y="300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 flipH="1" rot="5400000">
              <a:off x="1545" y="2554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 flipH="1" rot="10800000">
              <a:off x="634" y="2582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8" name="Google Shape;138;p2"/>
            <p:cNvSpPr/>
            <p:nvPr/>
          </p:nvSpPr>
          <p:spPr>
            <a:xfrm>
              <a:off x="778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8" y="344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970" y="344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66" y="291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354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210" y="344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522" y="248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28" y="291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04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180" y="31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74" y="346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6078537" y="3873500"/>
            <a:ext cx="2546350" cy="2195512"/>
            <a:chOff x="3120" y="2496"/>
            <a:chExt cx="1604" cy="1383"/>
          </a:xfrm>
        </p:grpSpPr>
        <p:cxnSp>
          <p:nvCxnSpPr>
            <p:cNvPr id="150" name="Google Shape;150;p2"/>
            <p:cNvCxnSpPr/>
            <p:nvPr/>
          </p:nvCxnSpPr>
          <p:spPr>
            <a:xfrm flipH="1" rot="10800000">
              <a:off x="3188" y="2592"/>
              <a:ext cx="81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1" name="Google Shape;151;p2"/>
            <p:cNvSpPr txBox="1"/>
            <p:nvPr/>
          </p:nvSpPr>
          <p:spPr>
            <a:xfrm>
              <a:off x="3176" y="3648"/>
              <a:ext cx="1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Complete binary tree</a:t>
              </a:r>
              <a:endParaRPr/>
            </a:p>
          </p:txBody>
        </p:sp>
        <p:cxnSp>
          <p:nvCxnSpPr>
            <p:cNvPr id="152" name="Google Shape;152;p2"/>
            <p:cNvCxnSpPr/>
            <p:nvPr/>
          </p:nvCxnSpPr>
          <p:spPr>
            <a:xfrm flipH="1" rot="10800000">
              <a:off x="4051" y="302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2"/>
            <p:cNvCxnSpPr/>
            <p:nvPr/>
          </p:nvCxnSpPr>
          <p:spPr>
            <a:xfrm flipH="1" rot="5400000">
              <a:off x="3490" y="301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2"/>
            <p:cNvCxnSpPr/>
            <p:nvPr/>
          </p:nvCxnSpPr>
          <p:spPr>
            <a:xfrm flipH="1" rot="5400000">
              <a:off x="3887" y="2564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5" name="Google Shape;155;p2"/>
            <p:cNvSpPr/>
            <p:nvPr/>
          </p:nvSpPr>
          <p:spPr>
            <a:xfrm>
              <a:off x="3120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408" y="292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696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864" y="249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270" y="292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946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522" y="3206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669" name="Google Shape;669;p20"/>
          <p:cNvGraphicFramePr/>
          <p:nvPr/>
        </p:nvGraphicFramePr>
        <p:xfrm>
          <a:off x="6518275" y="1693862"/>
          <a:ext cx="2457450" cy="1468437"/>
        </p:xfrm>
        <a:graphic>
          <a:graphicData uri="http://schemas.openxmlformats.org/presentationml/2006/ole">
            <mc:AlternateContent>
              <mc:Choice Requires="v">
                <p:oleObj r:id="rId4" imgH="1468437" imgW="2457450" progId="PaintShopPro" spid="_x0000_s1">
                  <p:embed/>
                </p:oleObj>
              </mc:Choice>
              <mc:Fallback>
                <p:oleObj r:id="rId5" imgH="1468437" imgW="2457450" progId="PaintShopPro">
                  <p:embed/>
                  <p:pic>
                    <p:nvPicPr>
                      <p:cNvPr id="669" name="Google Shape;669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518275" y="1693862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" name="Google Shape;670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Heapsort</a:t>
            </a:r>
            <a:endParaRPr/>
          </a:p>
        </p:txBody>
      </p:sp>
      <p:sp>
        <p:nvSpPr>
          <p:cNvPr id="671" name="Google Shape;671;p20"/>
          <p:cNvSpPr txBox="1"/>
          <p:nvPr>
            <p:ph idx="1" type="body"/>
          </p:nvPr>
        </p:nvSpPr>
        <p:spPr>
          <a:xfrm>
            <a:off x="341312" y="1023937"/>
            <a:ext cx="82296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an array using heap representations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array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the root (the maximum element) with the last element in the array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“Discard” this last node by decreasing the heap size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MAX-HEAPIFY on the new root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this process until only one node remains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678" name="Google Shape;678;p21"/>
          <p:cNvGraphicFramePr/>
          <p:nvPr/>
        </p:nvGraphicFramePr>
        <p:xfrm>
          <a:off x="381000" y="3924300"/>
          <a:ext cx="2670175" cy="1489075"/>
        </p:xfrm>
        <a:graphic>
          <a:graphicData uri="http://schemas.openxmlformats.org/presentationml/2006/ole">
            <mc:AlternateContent>
              <mc:Choice Requires="v">
                <p:oleObj r:id="rId4" imgH="1489075" imgW="2670175" progId="PaintShopPro" spid="_x0000_s1">
                  <p:embed/>
                </p:oleObj>
              </mc:Choice>
              <mc:Fallback>
                <p:oleObj r:id="rId5" imgH="1489075" imgW="2670175" progId="PaintShopPro">
                  <p:embed/>
                  <p:pic>
                    <p:nvPicPr>
                      <p:cNvPr id="678" name="Google Shape;678;p2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392430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" name="Google Shape;679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			A=[7, 4, 3, 1, 2]</a:t>
            </a:r>
            <a:endParaRPr/>
          </a:p>
        </p:txBody>
      </p:sp>
      <p:graphicFrame>
        <p:nvGraphicFramePr>
          <p:cNvPr id="680" name="Google Shape;680;p21"/>
          <p:cNvGraphicFramePr/>
          <p:nvPr/>
        </p:nvGraphicFramePr>
        <p:xfrm>
          <a:off x="381000" y="1371600"/>
          <a:ext cx="2457450" cy="1468437"/>
        </p:xfrm>
        <a:graphic>
          <a:graphicData uri="http://schemas.openxmlformats.org/presentationml/2006/ole">
            <mc:AlternateContent>
              <mc:Choice Requires="v">
                <p:oleObj r:id="rId7" imgH="1468437" imgW="2457450" progId="PaintShopPro" spid="_x0000_s2">
                  <p:embed/>
                </p:oleObj>
              </mc:Choice>
              <mc:Fallback>
                <p:oleObj r:id="rId8" imgH="1468437" imgW="2457450" progId="PaintShopPro">
                  <p:embed/>
                  <p:pic>
                    <p:nvPicPr>
                      <p:cNvPr id="680" name="Google Shape;680;p21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371600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" name="Google Shape;681;p21"/>
          <p:cNvGraphicFramePr/>
          <p:nvPr/>
        </p:nvGraphicFramePr>
        <p:xfrm>
          <a:off x="3209925" y="1371600"/>
          <a:ext cx="2436812" cy="1474787"/>
        </p:xfrm>
        <a:graphic>
          <a:graphicData uri="http://schemas.openxmlformats.org/presentationml/2006/ole">
            <mc:AlternateContent>
              <mc:Choice Requires="v">
                <p:oleObj r:id="rId10" imgH="1474787" imgW="2436812" progId="PaintShopPro" spid="_x0000_s3">
                  <p:embed/>
                </p:oleObj>
              </mc:Choice>
              <mc:Fallback>
                <p:oleObj r:id="rId11" imgH="1474787" imgW="2436812" progId="PaintShopPro">
                  <p:embed/>
                  <p:pic>
                    <p:nvPicPr>
                      <p:cNvPr id="681" name="Google Shape;681;p21"/>
                      <p:cNvPicPr preferRelativeResize="0"/>
                      <p:nvPr>
                        <p:ph idx="3" type="body"/>
                      </p:nvPr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209925" y="1371600"/>
                        <a:ext cx="243681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2" name="Google Shape;682;p21"/>
          <p:cNvGraphicFramePr/>
          <p:nvPr/>
        </p:nvGraphicFramePr>
        <p:xfrm>
          <a:off x="6019800" y="1371600"/>
          <a:ext cx="2581275" cy="1454150"/>
        </p:xfrm>
        <a:graphic>
          <a:graphicData uri="http://schemas.openxmlformats.org/presentationml/2006/ole">
            <mc:AlternateContent>
              <mc:Choice Requires="v">
                <p:oleObj r:id="rId13" imgH="1454150" imgW="2581275" progId="PaintShopPro" spid="_x0000_s4">
                  <p:embed/>
                </p:oleObj>
              </mc:Choice>
              <mc:Fallback>
                <p:oleObj r:id="rId14" imgH="1454150" imgW="2581275" progId="PaintShopPro">
                  <p:embed/>
                  <p:pic>
                    <p:nvPicPr>
                      <p:cNvPr id="682" name="Google Shape;682;p21"/>
                      <p:cNvPicPr preferRelativeResize="0"/>
                      <p:nvPr>
                        <p:ph idx="4" type="body"/>
                      </p:nvPr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9800" y="137160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" name="Google Shape;683;p21"/>
          <p:cNvGraphicFramePr/>
          <p:nvPr/>
        </p:nvGraphicFramePr>
        <p:xfrm>
          <a:off x="3362325" y="3938587"/>
          <a:ext cx="2451100" cy="1460500"/>
        </p:xfrm>
        <a:graphic>
          <a:graphicData uri="http://schemas.openxmlformats.org/presentationml/2006/ole">
            <mc:AlternateContent>
              <mc:Choice Requires="v">
                <p:oleObj r:id="rId16" imgH="1460500" imgW="2451100" progId="PaintShopPro" spid="_x0000_s5">
                  <p:embed/>
                </p:oleObj>
              </mc:Choice>
              <mc:Fallback>
                <p:oleObj r:id="rId17" imgH="1460500" imgW="2451100" progId="PaintShopPro">
                  <p:embed/>
                  <p:pic>
                    <p:nvPicPr>
                      <p:cNvPr id="683" name="Google Shape;683;p21"/>
                      <p:cNvPicPr preferRelativeResize="0"/>
                      <p:nvPr/>
                    </p:nvPicPr>
                    <p:blipFill rotWithShape="1">
                      <a:blip r:embed="rId1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62325" y="3938587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" name="Google Shape;684;p21"/>
          <p:cNvGraphicFramePr/>
          <p:nvPr/>
        </p:nvGraphicFramePr>
        <p:xfrm>
          <a:off x="6124575" y="4376737"/>
          <a:ext cx="2476500" cy="585787"/>
        </p:xfrm>
        <a:graphic>
          <a:graphicData uri="http://schemas.openxmlformats.org/presentationml/2006/ole">
            <mc:AlternateContent>
              <mc:Choice Requires="v">
                <p:oleObj r:id="rId19" imgH="585787" imgW="2476500" progId="PaintShopPro" spid="_x0000_s6">
                  <p:embed/>
                </p:oleObj>
              </mc:Choice>
              <mc:Fallback>
                <p:oleObj r:id="rId20" imgH="585787" imgW="2476500" progId="PaintShopPro">
                  <p:embed/>
                  <p:pic>
                    <p:nvPicPr>
                      <p:cNvPr id="684" name="Google Shape;684;p21"/>
                      <p:cNvPicPr preferRelativeResize="0"/>
                      <p:nvPr/>
                    </p:nvPicPr>
                    <p:blipFill rotWithShape="1">
                      <a:blip r:embed="rId21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124575" y="4376737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5" name="Google Shape;685;p21"/>
          <p:cNvGrpSpPr/>
          <p:nvPr/>
        </p:nvGrpSpPr>
        <p:grpSpPr>
          <a:xfrm>
            <a:off x="533400" y="1828800"/>
            <a:ext cx="2284412" cy="1479550"/>
            <a:chOff x="336" y="1152"/>
            <a:chExt cx="1439" cy="932"/>
          </a:xfrm>
        </p:grpSpPr>
        <p:cxnSp>
          <p:nvCxnSpPr>
            <p:cNvPr id="686" name="Google Shape;686;p21"/>
            <p:cNvCxnSpPr/>
            <p:nvPr/>
          </p:nvCxnSpPr>
          <p:spPr>
            <a:xfrm flipH="1">
              <a:off x="1057" y="1152"/>
              <a:ext cx="96" cy="384"/>
            </a:xfrm>
            <a:prstGeom prst="straightConnector1">
              <a:avLst/>
            </a:prstGeom>
            <a:noFill/>
            <a:ln cap="flat" cmpd="sng" w="9525">
              <a:solidFill>
                <a:srgbClr val="DD011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87" name="Google Shape;687;p21"/>
            <p:cNvSpPr txBox="1"/>
            <p:nvPr/>
          </p:nvSpPr>
          <p:spPr>
            <a:xfrm>
              <a:off x="336" y="187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4)</a:t>
              </a:r>
              <a:endParaRPr/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3352800" y="1600200"/>
            <a:ext cx="2284412" cy="1708150"/>
            <a:chOff x="2112" y="1008"/>
            <a:chExt cx="1439" cy="1076"/>
          </a:xfrm>
        </p:grpSpPr>
        <p:sp>
          <p:nvSpPr>
            <p:cNvPr id="689" name="Google Shape;689;p21"/>
            <p:cNvSpPr txBox="1"/>
            <p:nvPr/>
          </p:nvSpPr>
          <p:spPr>
            <a:xfrm>
              <a:off x="2112" y="187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3)</a:t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112" y="1008"/>
              <a:ext cx="720" cy="528"/>
            </a:xfrm>
            <a:custGeom>
              <a:rect b="b" l="l" r="r" t="t"/>
              <a:pathLst>
                <a:path extrusionOk="0" h="528" w="720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21"/>
          <p:cNvGrpSpPr/>
          <p:nvPr/>
        </p:nvGrpSpPr>
        <p:grpSpPr>
          <a:xfrm>
            <a:off x="6248400" y="1524000"/>
            <a:ext cx="2284412" cy="1784350"/>
            <a:chOff x="3936" y="960"/>
            <a:chExt cx="1439" cy="1124"/>
          </a:xfrm>
        </p:grpSpPr>
        <p:sp>
          <p:nvSpPr>
            <p:cNvPr id="692" name="Google Shape;692;p21"/>
            <p:cNvSpPr txBox="1"/>
            <p:nvPr/>
          </p:nvSpPr>
          <p:spPr>
            <a:xfrm>
              <a:off x="3936" y="187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2)</a:t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944" y="960"/>
              <a:ext cx="288" cy="192"/>
            </a:xfrm>
            <a:custGeom>
              <a:rect b="b" l="l" r="r" t="t"/>
              <a:pathLst>
                <a:path extrusionOk="0" h="192" w="288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21"/>
          <p:cNvGrpSpPr/>
          <p:nvPr/>
        </p:nvGrpSpPr>
        <p:grpSpPr>
          <a:xfrm>
            <a:off x="533400" y="4114800"/>
            <a:ext cx="2284412" cy="1860550"/>
            <a:chOff x="336" y="2592"/>
            <a:chExt cx="1439" cy="1172"/>
          </a:xfrm>
        </p:grpSpPr>
        <p:sp>
          <p:nvSpPr>
            <p:cNvPr id="695" name="Google Shape;695;p21"/>
            <p:cNvSpPr txBox="1"/>
            <p:nvPr/>
          </p:nvSpPr>
          <p:spPr>
            <a:xfrm>
              <a:off x="336" y="3552"/>
              <a:ext cx="14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MAX-HEAPIFY(A, 1, 1)</a:t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768" y="2592"/>
              <a:ext cx="288" cy="192"/>
            </a:xfrm>
            <a:custGeom>
              <a:rect b="b" l="l" r="r" t="t"/>
              <a:pathLst>
                <a:path extrusionOk="0" h="192" w="288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3" name="Google Shape;703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rsiva"/>
              <a:buNone/>
            </a:pPr>
            <a:r>
              <a:rPr b="0" i="0" lang="en-US" sz="4000" u="none">
                <a:solidFill>
                  <a:schemeClr val="dk2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HEAPSORT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704" name="Google Shape;704;p22"/>
          <p:cNvSpPr txBox="1"/>
          <p:nvPr>
            <p:ph idx="1" type="body"/>
          </p:nvPr>
        </p:nvSpPr>
        <p:spPr>
          <a:xfrm>
            <a:off x="350837" y="1214437"/>
            <a:ext cx="59737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BUILD-MAX-HEAP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length[A]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downto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exchange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 ↔ A[i]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MAX-HEAPIFY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i - 1)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O(nlgn) --- Can be shown to be Θ(nlgn)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05" name="Google Shape;705;p22"/>
          <p:cNvGrpSpPr/>
          <p:nvPr/>
        </p:nvGrpSpPr>
        <p:grpSpPr>
          <a:xfrm>
            <a:off x="6534150" y="1889125"/>
            <a:ext cx="2503487" cy="2319337"/>
            <a:chOff x="4116" y="1190"/>
            <a:chExt cx="1577" cy="1461"/>
          </a:xfrm>
        </p:grpSpPr>
        <p:sp>
          <p:nvSpPr>
            <p:cNvPr id="706" name="Google Shape;706;p22"/>
            <p:cNvSpPr txBox="1"/>
            <p:nvPr/>
          </p:nvSpPr>
          <p:spPr>
            <a:xfrm>
              <a:off x="4128" y="1190"/>
              <a:ext cx="5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O(n)</a:t>
              </a:r>
              <a:endParaRPr/>
            </a:p>
          </p:txBody>
        </p:sp>
        <p:sp>
          <p:nvSpPr>
            <p:cNvPr id="707" name="Google Shape;707;p22"/>
            <p:cNvSpPr txBox="1"/>
            <p:nvPr/>
          </p:nvSpPr>
          <p:spPr>
            <a:xfrm>
              <a:off x="4116" y="2340"/>
              <a:ext cx="7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O(lgn)</a:t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692" y="1477"/>
              <a:ext cx="144" cy="117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 txBox="1"/>
            <p:nvPr/>
          </p:nvSpPr>
          <p:spPr>
            <a:xfrm>
              <a:off x="4809" y="1912"/>
              <a:ext cx="8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n-1</a:t>
              </a:r>
              <a:r>
                <a:rPr b="0" i="0" lang="en-US" sz="24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times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6" name="Google Shape;716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Priority Queues</a:t>
            </a:r>
            <a:endParaRPr/>
          </a:p>
        </p:txBody>
      </p:sp>
      <p:pic>
        <p:nvPicPr>
          <p:cNvPr id="717" name="Google Shape;71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669" l="7457" r="5368" t="0"/>
          <a:stretch/>
        </p:blipFill>
        <p:spPr>
          <a:xfrm>
            <a:off x="633412" y="1497012"/>
            <a:ext cx="7940675" cy="3633787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23"/>
          <p:cNvSpPr txBox="1"/>
          <p:nvPr/>
        </p:nvSpPr>
        <p:spPr>
          <a:xfrm>
            <a:off x="639762" y="3322637"/>
            <a:ext cx="5227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23"/>
          <p:cNvPicPr preferRelativeResize="0"/>
          <p:nvPr/>
        </p:nvPicPr>
        <p:blipFill rotWithShape="1">
          <a:blip r:embed="rId4">
            <a:alphaModFix/>
          </a:blip>
          <a:srcRect b="36517" l="0" r="0" t="21494"/>
          <a:stretch/>
        </p:blipFill>
        <p:spPr>
          <a:xfrm>
            <a:off x="627062" y="3425825"/>
            <a:ext cx="7096125" cy="14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23"/>
          <p:cNvSpPr txBox="1"/>
          <p:nvPr/>
        </p:nvSpPr>
        <p:spPr>
          <a:xfrm>
            <a:off x="1963737" y="3922712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21" name="Google Shape;721;p23"/>
          <p:cNvSpPr txBox="1"/>
          <p:nvPr/>
        </p:nvSpPr>
        <p:spPr>
          <a:xfrm>
            <a:off x="6308725" y="3932237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8" name="Google Shape;728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</a:t>
            </a:r>
            <a:b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Priority Queues</a:t>
            </a:r>
            <a:endParaRPr/>
          </a:p>
        </p:txBody>
      </p:sp>
      <p:sp>
        <p:nvSpPr>
          <p:cNvPr id="729" name="Google Shape;729;p24"/>
          <p:cNvSpPr txBox="1"/>
          <p:nvPr>
            <p:ph idx="1" type="body"/>
          </p:nvPr>
        </p:nvSpPr>
        <p:spPr>
          <a:xfrm>
            <a:off x="350837" y="1214437"/>
            <a:ext cx="8259762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Max-priority queues support the following operations: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(S, x)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set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EXTRACT-MAX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removes and returns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largest key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largest key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INCREASE-KEY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(S, x, k)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of element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key to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(Assume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≥ 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current key value)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6" name="Google Shape;736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HEAP-MAXIMUM</a:t>
            </a:r>
            <a:endParaRPr/>
          </a:p>
        </p:txBody>
      </p:sp>
      <p:sp>
        <p:nvSpPr>
          <p:cNvPr id="737" name="Google Shape;737;p25"/>
          <p:cNvSpPr txBox="1"/>
          <p:nvPr>
            <p:ph idx="1" type="body"/>
          </p:nvPr>
        </p:nvSpPr>
        <p:spPr>
          <a:xfrm>
            <a:off x="350837" y="1219200"/>
            <a:ext cx="643096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largest element of the heap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DD011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HEAP-MAXIMUM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</a:t>
            </a:r>
            <a:endParaRPr/>
          </a:p>
        </p:txBody>
      </p:sp>
      <p:sp>
        <p:nvSpPr>
          <p:cNvPr id="738" name="Google Shape;738;p25"/>
          <p:cNvSpPr txBox="1"/>
          <p:nvPr/>
        </p:nvSpPr>
        <p:spPr>
          <a:xfrm>
            <a:off x="6248400" y="2590800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endParaRPr/>
          </a:p>
        </p:txBody>
      </p:sp>
      <p:graphicFrame>
        <p:nvGraphicFramePr>
          <p:cNvPr id="739" name="Google Shape;739;p25"/>
          <p:cNvGraphicFramePr/>
          <p:nvPr/>
        </p:nvGraphicFramePr>
        <p:xfrm>
          <a:off x="2895600" y="3730625"/>
          <a:ext cx="3511550" cy="2097087"/>
        </p:xfrm>
        <a:graphic>
          <a:graphicData uri="http://schemas.openxmlformats.org/presentationml/2006/ole">
            <mc:AlternateContent>
              <mc:Choice Requires="v">
                <p:oleObj r:id="rId4" imgH="2097087" imgW="3511550" progId="PaintShopPro" spid="_x0000_s1">
                  <p:embed/>
                </p:oleObj>
              </mc:Choice>
              <mc:Fallback>
                <p:oleObj r:id="rId5" imgH="2097087" imgW="3511550" progId="PaintShopPro">
                  <p:embed/>
                  <p:pic>
                    <p:nvPicPr>
                      <p:cNvPr id="739" name="Google Shape;739;p2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95600" y="3730625"/>
                        <a:ext cx="3511550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" name="Google Shape;740;p25"/>
          <p:cNvSpPr txBox="1"/>
          <p:nvPr/>
        </p:nvSpPr>
        <p:spPr>
          <a:xfrm>
            <a:off x="2362200" y="3654425"/>
            <a:ext cx="128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A:</a:t>
            </a:r>
            <a:endParaRPr/>
          </a:p>
        </p:txBody>
      </p:sp>
      <p:sp>
        <p:nvSpPr>
          <p:cNvPr id="741" name="Google Shape;741;p25"/>
          <p:cNvSpPr txBox="1"/>
          <p:nvPr/>
        </p:nvSpPr>
        <p:spPr>
          <a:xfrm>
            <a:off x="2362200" y="5943600"/>
            <a:ext cx="4032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Heap-Maximum(A) returns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8" name="Google Shape;748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HEAP-EXTRACT-MAX</a:t>
            </a:r>
            <a:endParaRPr/>
          </a:p>
        </p:txBody>
      </p:sp>
      <p:sp>
        <p:nvSpPr>
          <p:cNvPr id="749" name="Google Shape;749;p26"/>
          <p:cNvSpPr txBox="1"/>
          <p:nvPr>
            <p:ph idx="1" type="body"/>
          </p:nvPr>
        </p:nvSpPr>
        <p:spPr>
          <a:xfrm>
            <a:off x="304800" y="990600"/>
            <a:ext cx="8259762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the largest element of the heap (i.e., return the max value and also remove that element from the heap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 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the root element with the last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the size of the heap by 1 element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MAX-HEAPIFY on the new root, on a heap of size n-1</a:t>
            </a:r>
            <a:endParaRPr/>
          </a:p>
        </p:txBody>
      </p:sp>
      <p:graphicFrame>
        <p:nvGraphicFramePr>
          <p:cNvPr id="750" name="Google Shape;750;p26"/>
          <p:cNvGraphicFramePr/>
          <p:nvPr/>
        </p:nvGraphicFramePr>
        <p:xfrm>
          <a:off x="2438400" y="4572000"/>
          <a:ext cx="3511550" cy="2097087"/>
        </p:xfrm>
        <a:graphic>
          <a:graphicData uri="http://schemas.openxmlformats.org/presentationml/2006/ole">
            <mc:AlternateContent>
              <mc:Choice Requires="v">
                <p:oleObj r:id="rId4" imgH="2097087" imgW="3511550" progId="PaintShopPro" spid="_x0000_s1">
                  <p:embed/>
                </p:oleObj>
              </mc:Choice>
              <mc:Fallback>
                <p:oleObj r:id="rId5" imgH="2097087" imgW="3511550" progId="PaintShopPro">
                  <p:embed/>
                  <p:pic>
                    <p:nvPicPr>
                      <p:cNvPr id="750" name="Google Shape;750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8400" y="4572000"/>
                        <a:ext cx="3511550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" name="Google Shape;751;p26"/>
          <p:cNvSpPr txBox="1"/>
          <p:nvPr/>
        </p:nvSpPr>
        <p:spPr>
          <a:xfrm>
            <a:off x="1905000" y="4495800"/>
            <a:ext cx="128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A:</a:t>
            </a:r>
            <a:endParaRPr/>
          </a:p>
        </p:txBody>
      </p:sp>
      <p:grpSp>
        <p:nvGrpSpPr>
          <p:cNvPr id="752" name="Google Shape;752;p26"/>
          <p:cNvGrpSpPr/>
          <p:nvPr/>
        </p:nvGrpSpPr>
        <p:grpSpPr>
          <a:xfrm>
            <a:off x="4191000" y="4572000"/>
            <a:ext cx="3740150" cy="762000"/>
            <a:chOff x="2736" y="2880"/>
            <a:chExt cx="2356" cy="480"/>
          </a:xfrm>
        </p:grpSpPr>
        <p:sp>
          <p:nvSpPr>
            <p:cNvPr id="753" name="Google Shape;753;p26"/>
            <p:cNvSpPr txBox="1"/>
            <p:nvPr/>
          </p:nvSpPr>
          <p:spPr>
            <a:xfrm>
              <a:off x="2736" y="2880"/>
              <a:ext cx="480" cy="480"/>
            </a:xfrm>
            <a:prstGeom prst="rect">
              <a:avLst/>
            </a:prstGeom>
            <a:noFill/>
            <a:ln cap="flat" cmpd="sng" w="254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3264" y="2880"/>
              <a:ext cx="18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Root is the largest element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1" name="Google Shape;761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HEAP-EXTRACT-MAX</a:t>
            </a:r>
            <a:endParaRPr/>
          </a:p>
        </p:txBody>
      </p:sp>
      <p:grpSp>
        <p:nvGrpSpPr>
          <p:cNvPr id="762" name="Google Shape;762;p27"/>
          <p:cNvGrpSpPr/>
          <p:nvPr/>
        </p:nvGrpSpPr>
        <p:grpSpPr>
          <a:xfrm>
            <a:off x="381000" y="1447800"/>
            <a:ext cx="2943225" cy="1844675"/>
            <a:chOff x="240" y="912"/>
            <a:chExt cx="1854" cy="1162"/>
          </a:xfrm>
        </p:grpSpPr>
        <p:cxnSp>
          <p:nvCxnSpPr>
            <p:cNvPr id="763" name="Google Shape;763;p27"/>
            <p:cNvCxnSpPr/>
            <p:nvPr/>
          </p:nvCxnSpPr>
          <p:spPr>
            <a:xfrm flipH="1" rot="10800000">
              <a:off x="954" y="172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4" name="Google Shape;764;p27"/>
            <p:cNvCxnSpPr/>
            <p:nvPr/>
          </p:nvCxnSpPr>
          <p:spPr>
            <a:xfrm flipH="1" rot="10800000">
              <a:off x="1421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5" name="Google Shape;765;p27"/>
            <p:cNvCxnSpPr/>
            <p:nvPr/>
          </p:nvCxnSpPr>
          <p:spPr>
            <a:xfrm flipH="1" rot="5400000">
              <a:off x="519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6" name="Google Shape;766;p27"/>
            <p:cNvCxnSpPr/>
            <p:nvPr/>
          </p:nvCxnSpPr>
          <p:spPr>
            <a:xfrm flipH="1" rot="5400000">
              <a:off x="860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7" name="Google Shape;767;p27"/>
            <p:cNvCxnSpPr/>
            <p:nvPr/>
          </p:nvCxnSpPr>
          <p:spPr>
            <a:xfrm flipH="1" rot="5400000">
              <a:off x="1257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8" name="Google Shape;768;p27"/>
            <p:cNvCxnSpPr/>
            <p:nvPr/>
          </p:nvCxnSpPr>
          <p:spPr>
            <a:xfrm flipH="1" rot="10800000">
              <a:off x="346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9" name="Google Shape;769;p27"/>
            <p:cNvSpPr/>
            <p:nvPr/>
          </p:nvSpPr>
          <p:spPr>
            <a:xfrm>
              <a:off x="49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4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682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77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1066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922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1234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640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1316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1892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779" name="Google Shape;779;p27"/>
          <p:cNvSpPr txBox="1"/>
          <p:nvPr/>
        </p:nvSpPr>
        <p:spPr>
          <a:xfrm>
            <a:off x="3886200" y="2133600"/>
            <a:ext cx="1414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 = 16</a:t>
            </a:r>
            <a:endParaRPr/>
          </a:p>
        </p:txBody>
      </p:sp>
      <p:grpSp>
        <p:nvGrpSpPr>
          <p:cNvPr id="780" name="Google Shape;780;p27"/>
          <p:cNvGrpSpPr/>
          <p:nvPr/>
        </p:nvGrpSpPr>
        <p:grpSpPr>
          <a:xfrm>
            <a:off x="5410200" y="1447800"/>
            <a:ext cx="2943225" cy="1844675"/>
            <a:chOff x="3408" y="912"/>
            <a:chExt cx="1854" cy="1162"/>
          </a:xfrm>
        </p:grpSpPr>
        <p:cxnSp>
          <p:nvCxnSpPr>
            <p:cNvPr id="781" name="Google Shape;781;p27"/>
            <p:cNvCxnSpPr/>
            <p:nvPr/>
          </p:nvCxnSpPr>
          <p:spPr>
            <a:xfrm flipH="1" rot="10800000">
              <a:off x="4589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2" name="Google Shape;782;p27"/>
            <p:cNvCxnSpPr/>
            <p:nvPr/>
          </p:nvCxnSpPr>
          <p:spPr>
            <a:xfrm flipH="1" rot="5400000">
              <a:off x="3687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3" name="Google Shape;783;p27"/>
            <p:cNvCxnSpPr/>
            <p:nvPr/>
          </p:nvCxnSpPr>
          <p:spPr>
            <a:xfrm flipH="1" rot="5400000">
              <a:off x="4028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4" name="Google Shape;784;p27"/>
            <p:cNvCxnSpPr/>
            <p:nvPr/>
          </p:nvCxnSpPr>
          <p:spPr>
            <a:xfrm flipH="1" rot="5400000">
              <a:off x="4425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5" name="Google Shape;785;p27"/>
            <p:cNvCxnSpPr/>
            <p:nvPr/>
          </p:nvCxnSpPr>
          <p:spPr>
            <a:xfrm flipH="1" rot="10800000">
              <a:off x="3514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6" name="Google Shape;786;p27"/>
            <p:cNvSpPr/>
            <p:nvPr/>
          </p:nvSpPr>
          <p:spPr>
            <a:xfrm>
              <a:off x="3658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3408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85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3946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423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402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80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48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506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795" name="Google Shape;795;p27"/>
          <p:cNvSpPr/>
          <p:nvPr/>
        </p:nvSpPr>
        <p:spPr>
          <a:xfrm>
            <a:off x="1600200" y="1752600"/>
            <a:ext cx="457200" cy="1219200"/>
          </a:xfrm>
          <a:custGeom>
            <a:rect b="b" l="l" r="r" t="t"/>
            <a:pathLst>
              <a:path extrusionOk="0" h="768" w="288">
                <a:moveTo>
                  <a:pt x="288" y="0"/>
                </a:moveTo>
                <a:cubicBezTo>
                  <a:pt x="192" y="80"/>
                  <a:pt x="96" y="160"/>
                  <a:pt x="48" y="288"/>
                </a:cubicBezTo>
                <a:cubicBezTo>
                  <a:pt x="0" y="416"/>
                  <a:pt x="0" y="712"/>
                  <a:pt x="0" y="768"/>
                </a:cubicBezTo>
              </a:path>
            </a:pathLst>
          </a:custGeom>
          <a:noFill/>
          <a:ln cap="flat" cmpd="sng" w="38100">
            <a:solidFill>
              <a:srgbClr val="DD0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5334000" y="3346450"/>
            <a:ext cx="3303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size decreased with 1</a:t>
            </a:r>
            <a:endParaRPr/>
          </a:p>
        </p:txBody>
      </p:sp>
      <p:grpSp>
        <p:nvGrpSpPr>
          <p:cNvPr id="797" name="Google Shape;797;p27"/>
          <p:cNvGrpSpPr/>
          <p:nvPr/>
        </p:nvGrpSpPr>
        <p:grpSpPr>
          <a:xfrm>
            <a:off x="3886200" y="4343400"/>
            <a:ext cx="2943225" cy="1844675"/>
            <a:chOff x="3408" y="912"/>
            <a:chExt cx="1854" cy="1162"/>
          </a:xfrm>
        </p:grpSpPr>
        <p:cxnSp>
          <p:nvCxnSpPr>
            <p:cNvPr id="798" name="Google Shape;798;p27"/>
            <p:cNvCxnSpPr/>
            <p:nvPr/>
          </p:nvCxnSpPr>
          <p:spPr>
            <a:xfrm flipH="1" rot="10800000">
              <a:off x="4589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9" name="Google Shape;799;p27"/>
            <p:cNvCxnSpPr/>
            <p:nvPr/>
          </p:nvCxnSpPr>
          <p:spPr>
            <a:xfrm flipH="1" rot="5400000">
              <a:off x="3687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0" name="Google Shape;800;p27"/>
            <p:cNvCxnSpPr/>
            <p:nvPr/>
          </p:nvCxnSpPr>
          <p:spPr>
            <a:xfrm flipH="1" rot="5400000">
              <a:off x="4028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1" name="Google Shape;801;p27"/>
            <p:cNvCxnSpPr/>
            <p:nvPr/>
          </p:nvCxnSpPr>
          <p:spPr>
            <a:xfrm flipH="1" rot="5400000">
              <a:off x="4425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2" name="Google Shape;802;p27"/>
            <p:cNvCxnSpPr/>
            <p:nvPr/>
          </p:nvCxnSpPr>
          <p:spPr>
            <a:xfrm flipH="1" rot="10800000">
              <a:off x="3514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3" name="Google Shape;803;p27"/>
            <p:cNvSpPr/>
            <p:nvPr/>
          </p:nvSpPr>
          <p:spPr>
            <a:xfrm>
              <a:off x="3658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408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385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3946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423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4402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80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48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506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812" name="Google Shape;812;p27"/>
          <p:cNvSpPr txBox="1"/>
          <p:nvPr/>
        </p:nvSpPr>
        <p:spPr>
          <a:xfrm>
            <a:off x="685800" y="4800600"/>
            <a:ext cx="3209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Call MAX-HEAPIFY</a:t>
            </a:r>
            <a:r>
              <a:rPr b="0" i="0" lang="en-US" sz="18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n-1)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9" name="Google Shape;819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HEAP-EXTRACT-MAX</a:t>
            </a:r>
            <a:endParaRPr/>
          </a:p>
        </p:txBody>
      </p:sp>
      <p:sp>
        <p:nvSpPr>
          <p:cNvPr id="820" name="Google Shape;820;p28"/>
          <p:cNvSpPr txBox="1"/>
          <p:nvPr>
            <p:ph idx="1" type="body"/>
          </p:nvPr>
        </p:nvSpPr>
        <p:spPr>
          <a:xfrm>
            <a:off x="350837" y="1214437"/>
            <a:ext cx="84264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HEAP-EXTRACT-MAX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n)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&lt; 1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error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“heap underflow”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 ← A[1]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 ← A[n]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MAX-HEAPIFY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n-1)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remakes heap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 rot="-8100000">
            <a:off x="5672137" y="4822825"/>
            <a:ext cx="152400" cy="152400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8"/>
          <p:cNvSpPr txBox="1"/>
          <p:nvPr/>
        </p:nvSpPr>
        <p:spPr>
          <a:xfrm>
            <a:off x="2971800" y="58674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graphicFrame>
        <p:nvGraphicFramePr>
          <p:cNvPr id="823" name="Google Shape;823;p28"/>
          <p:cNvGraphicFramePr/>
          <p:nvPr/>
        </p:nvGraphicFramePr>
        <p:xfrm>
          <a:off x="5364162" y="2182812"/>
          <a:ext cx="3511550" cy="2097087"/>
        </p:xfrm>
        <a:graphic>
          <a:graphicData uri="http://schemas.openxmlformats.org/presentationml/2006/ole">
            <mc:AlternateContent>
              <mc:Choice Requires="v">
                <p:oleObj r:id="rId4" imgH="2097087" imgW="3511550" progId="PaintShopPro" spid="_x0000_s1">
                  <p:embed/>
                </p:oleObj>
              </mc:Choice>
              <mc:Fallback>
                <p:oleObj r:id="rId5" imgH="2097087" imgW="3511550" progId="PaintShopPro">
                  <p:embed/>
                  <p:pic>
                    <p:nvPicPr>
                      <p:cNvPr id="823" name="Google Shape;823;p2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64162" y="2182812"/>
                        <a:ext cx="3511550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0" name="Google Shape;830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HEAP-INCREASE-KEY</a:t>
            </a:r>
            <a:endParaRPr/>
          </a:p>
        </p:txBody>
      </p:sp>
      <p:sp>
        <p:nvSpPr>
          <p:cNvPr id="831" name="Google Shape;831;p29"/>
          <p:cNvSpPr txBox="1"/>
          <p:nvPr>
            <p:ph idx="1" type="body"/>
          </p:nvPr>
        </p:nvSpPr>
        <p:spPr>
          <a:xfrm>
            <a:off x="350837" y="1066800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the key of an element i in the heap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the key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its new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max-heap property does not hold anymore: traverse a path toward the root to find the proper place for the newly increased key</a:t>
            </a:r>
            <a:endParaRPr/>
          </a:p>
        </p:txBody>
      </p:sp>
      <p:grpSp>
        <p:nvGrpSpPr>
          <p:cNvPr id="832" name="Google Shape;832;p29"/>
          <p:cNvGrpSpPr/>
          <p:nvPr/>
        </p:nvGrpSpPr>
        <p:grpSpPr>
          <a:xfrm>
            <a:off x="3048000" y="4343400"/>
            <a:ext cx="2943225" cy="1844675"/>
            <a:chOff x="328" y="1879"/>
            <a:chExt cx="1854" cy="1162"/>
          </a:xfrm>
        </p:grpSpPr>
        <p:cxnSp>
          <p:nvCxnSpPr>
            <p:cNvPr id="833" name="Google Shape;833;p29"/>
            <p:cNvCxnSpPr/>
            <p:nvPr/>
          </p:nvCxnSpPr>
          <p:spPr>
            <a:xfrm flipH="1" rot="10800000">
              <a:off x="1042" y="269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4" name="Google Shape;834;p29"/>
            <p:cNvCxnSpPr/>
            <p:nvPr/>
          </p:nvCxnSpPr>
          <p:spPr>
            <a:xfrm flipH="1" rot="10800000">
              <a:off x="1509" y="240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5" name="Google Shape;835;p29"/>
            <p:cNvCxnSpPr/>
            <p:nvPr/>
          </p:nvCxnSpPr>
          <p:spPr>
            <a:xfrm flipH="1" rot="5400000">
              <a:off x="607" y="264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 rot="5400000">
              <a:off x="948" y="239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7" name="Google Shape;837;p29"/>
            <p:cNvCxnSpPr/>
            <p:nvPr/>
          </p:nvCxnSpPr>
          <p:spPr>
            <a:xfrm flipH="1" rot="5400000">
              <a:off x="1345" y="194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8" name="Google Shape;838;p29"/>
            <p:cNvCxnSpPr/>
            <p:nvPr/>
          </p:nvCxnSpPr>
          <p:spPr>
            <a:xfrm flipH="1" rot="10800000">
              <a:off x="434" y="197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9" name="Google Shape;839;p29"/>
            <p:cNvSpPr/>
            <p:nvPr/>
          </p:nvSpPr>
          <p:spPr>
            <a:xfrm>
              <a:off x="578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328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77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866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115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101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1322" y="187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1728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140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1980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49" name="Google Shape;849;p29"/>
            <p:cNvSpPr txBox="1"/>
            <p:nvPr/>
          </p:nvSpPr>
          <p:spPr>
            <a:xfrm>
              <a:off x="794" y="2655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sp>
        <p:nvSpPr>
          <p:cNvPr id="850" name="Google Shape;850;p29"/>
          <p:cNvSpPr txBox="1"/>
          <p:nvPr/>
        </p:nvSpPr>
        <p:spPr>
          <a:xfrm>
            <a:off x="1371600" y="5778500"/>
            <a:ext cx="162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[i]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← 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Height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of a node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edges on the longest simple path from the node down to a leaf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a node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a path from the root to the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Height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of tree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root node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cxnSp>
        <p:nvCxnSpPr>
          <p:cNvPr id="170" name="Google Shape;170;p3"/>
          <p:cNvCxnSpPr/>
          <p:nvPr/>
        </p:nvCxnSpPr>
        <p:spPr>
          <a:xfrm flipH="1" rot="10800000">
            <a:off x="4722812" y="479107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3"/>
          <p:cNvCxnSpPr/>
          <p:nvPr/>
        </p:nvCxnSpPr>
        <p:spPr>
          <a:xfrm flipH="1" rot="5400000">
            <a:off x="3291681" y="518080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" name="Google Shape;172;p3"/>
          <p:cNvCxnSpPr/>
          <p:nvPr/>
        </p:nvCxnSpPr>
        <p:spPr>
          <a:xfrm flipH="1" rot="5400000">
            <a:off x="3833018" y="478393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3"/>
          <p:cNvCxnSpPr/>
          <p:nvPr/>
        </p:nvCxnSpPr>
        <p:spPr>
          <a:xfrm flipH="1" rot="5400000">
            <a:off x="4462462" y="406558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3"/>
          <p:cNvCxnSpPr/>
          <p:nvPr/>
        </p:nvCxnSpPr>
        <p:spPr>
          <a:xfrm flipH="1" rot="10800000">
            <a:off x="3016250" y="411003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" name="Google Shape;175;p3"/>
          <p:cNvSpPr/>
          <p:nvPr/>
        </p:nvSpPr>
        <p:spPr>
          <a:xfrm>
            <a:off x="32448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2847975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3549650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3702050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41592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4425950" y="3957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5070475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45561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54705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5486400" y="3897312"/>
            <a:ext cx="1943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root = 3</a:t>
            </a:r>
            <a:endParaRPr/>
          </a:p>
        </p:txBody>
      </p:sp>
      <p:cxnSp>
        <p:nvCxnSpPr>
          <p:cNvPr id="185" name="Google Shape;185;p3"/>
          <p:cNvCxnSpPr/>
          <p:nvPr/>
        </p:nvCxnSpPr>
        <p:spPr>
          <a:xfrm rot="10800000">
            <a:off x="4876800" y="412591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" name="Google Shape;186;p3"/>
          <p:cNvSpPr txBox="1"/>
          <p:nvPr/>
        </p:nvSpPr>
        <p:spPr>
          <a:xfrm>
            <a:off x="533400" y="4978400"/>
            <a:ext cx="176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(2)= 1</a:t>
            </a:r>
            <a:endParaRPr/>
          </a:p>
        </p:txBody>
      </p:sp>
      <p:cxnSp>
        <p:nvCxnSpPr>
          <p:cNvPr id="187" name="Google Shape;187;p3"/>
          <p:cNvCxnSpPr/>
          <p:nvPr/>
        </p:nvCxnSpPr>
        <p:spPr>
          <a:xfrm>
            <a:off x="2514600" y="5207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8" name="Google Shape;188;p3"/>
          <p:cNvSpPr txBox="1"/>
          <p:nvPr/>
        </p:nvSpPr>
        <p:spPr>
          <a:xfrm>
            <a:off x="6542087" y="5056187"/>
            <a:ext cx="177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(10)= 2</a:t>
            </a:r>
            <a:endParaRPr/>
          </a:p>
        </p:txBody>
      </p:sp>
      <p:cxnSp>
        <p:nvCxnSpPr>
          <p:cNvPr id="189" name="Google Shape;189;p3"/>
          <p:cNvCxnSpPr/>
          <p:nvPr/>
        </p:nvCxnSpPr>
        <p:spPr>
          <a:xfrm rot="10800000">
            <a:off x="5859462" y="5245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7" name="Google Shape;857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HEAP-INCREASE-KEY</a:t>
            </a:r>
            <a:endParaRPr/>
          </a:p>
        </p:txBody>
      </p:sp>
      <p:grpSp>
        <p:nvGrpSpPr>
          <p:cNvPr id="858" name="Google Shape;858;p30"/>
          <p:cNvGrpSpPr/>
          <p:nvPr/>
        </p:nvGrpSpPr>
        <p:grpSpPr>
          <a:xfrm>
            <a:off x="5133975" y="4098925"/>
            <a:ext cx="2943225" cy="1844675"/>
            <a:chOff x="3445" y="2582"/>
            <a:chExt cx="1854" cy="1162"/>
          </a:xfrm>
        </p:grpSpPr>
        <p:cxnSp>
          <p:nvCxnSpPr>
            <p:cNvPr id="859" name="Google Shape;859;p30"/>
            <p:cNvCxnSpPr/>
            <p:nvPr/>
          </p:nvCxnSpPr>
          <p:spPr>
            <a:xfrm flipH="1" rot="10800000">
              <a:off x="4159" y="339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0" name="Google Shape;860;p30"/>
            <p:cNvCxnSpPr/>
            <p:nvPr/>
          </p:nvCxnSpPr>
          <p:spPr>
            <a:xfrm flipH="1" rot="10800000">
              <a:off x="4626" y="31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1" name="Google Shape;861;p30"/>
            <p:cNvCxnSpPr/>
            <p:nvPr/>
          </p:nvCxnSpPr>
          <p:spPr>
            <a:xfrm flipH="1" rot="5400000">
              <a:off x="3724" y="335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2" name="Google Shape;862;p30"/>
            <p:cNvCxnSpPr/>
            <p:nvPr/>
          </p:nvCxnSpPr>
          <p:spPr>
            <a:xfrm flipH="1" rot="5400000">
              <a:off x="4065" y="310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3" name="Google Shape;863;p30"/>
            <p:cNvCxnSpPr/>
            <p:nvPr/>
          </p:nvCxnSpPr>
          <p:spPr>
            <a:xfrm flipH="1" rot="5400000">
              <a:off x="4462" y="265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4" name="Google Shape;864;p30"/>
            <p:cNvCxnSpPr/>
            <p:nvPr/>
          </p:nvCxnSpPr>
          <p:spPr>
            <a:xfrm flipH="1" rot="10800000">
              <a:off x="3551" y="267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65" name="Google Shape;865;p30"/>
            <p:cNvSpPr/>
            <p:nvPr/>
          </p:nvSpPr>
          <p:spPr>
            <a:xfrm>
              <a:off x="3695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44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887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983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4271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4127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4439" y="258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4845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4521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5097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75" name="Google Shape;875;p30"/>
            <p:cNvSpPr txBox="1"/>
            <p:nvPr/>
          </p:nvSpPr>
          <p:spPr>
            <a:xfrm>
              <a:off x="3984" y="2832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grpSp>
        <p:nvGrpSpPr>
          <p:cNvPr id="876" name="Google Shape;876;p30"/>
          <p:cNvGrpSpPr/>
          <p:nvPr/>
        </p:nvGrpSpPr>
        <p:grpSpPr>
          <a:xfrm>
            <a:off x="862012" y="1355725"/>
            <a:ext cx="2943225" cy="2349500"/>
            <a:chOff x="543" y="854"/>
            <a:chExt cx="1854" cy="1480"/>
          </a:xfrm>
        </p:grpSpPr>
        <p:grpSp>
          <p:nvGrpSpPr>
            <p:cNvPr id="877" name="Google Shape;877;p30"/>
            <p:cNvGrpSpPr/>
            <p:nvPr/>
          </p:nvGrpSpPr>
          <p:grpSpPr>
            <a:xfrm>
              <a:off x="543" y="854"/>
              <a:ext cx="1854" cy="1162"/>
              <a:chOff x="328" y="1879"/>
              <a:chExt cx="1854" cy="1162"/>
            </a:xfrm>
          </p:grpSpPr>
          <p:cxnSp>
            <p:nvCxnSpPr>
              <p:cNvPr id="878" name="Google Shape;878;p30"/>
              <p:cNvCxnSpPr/>
              <p:nvPr/>
            </p:nvCxnSpPr>
            <p:spPr>
              <a:xfrm flipH="1" rot="10800000">
                <a:off x="1042" y="2691"/>
                <a:ext cx="259" cy="2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30"/>
              <p:cNvCxnSpPr/>
              <p:nvPr/>
            </p:nvCxnSpPr>
            <p:spPr>
              <a:xfrm flipH="1" rot="10800000">
                <a:off x="1509" y="2404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30"/>
              <p:cNvCxnSpPr/>
              <p:nvPr/>
            </p:nvCxnSpPr>
            <p:spPr>
              <a:xfrm flipH="1" rot="5400000">
                <a:off x="607" y="264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30"/>
              <p:cNvCxnSpPr/>
              <p:nvPr/>
            </p:nvCxnSpPr>
            <p:spPr>
              <a:xfrm flipH="1" rot="5400000">
                <a:off x="948" y="239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30"/>
              <p:cNvCxnSpPr/>
              <p:nvPr/>
            </p:nvCxnSpPr>
            <p:spPr>
              <a:xfrm flipH="1" rot="5400000">
                <a:off x="1345" y="1947"/>
                <a:ext cx="806" cy="7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30"/>
              <p:cNvCxnSpPr/>
              <p:nvPr/>
            </p:nvCxnSpPr>
            <p:spPr>
              <a:xfrm flipH="1" rot="10800000">
                <a:off x="434" y="1975"/>
                <a:ext cx="1008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4" name="Google Shape;884;p30"/>
              <p:cNvSpPr/>
              <p:nvPr/>
            </p:nvSpPr>
            <p:spPr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885" name="Google Shape;885;p30"/>
              <p:cNvSpPr/>
              <p:nvPr/>
            </p:nvSpPr>
            <p:spPr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DD011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</a:t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894" name="Google Shape;894;p30"/>
              <p:cNvSpPr txBox="1"/>
              <p:nvPr/>
            </p:nvSpPr>
            <p:spPr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i</a:t>
                </a:r>
                <a:endParaRPr/>
              </a:p>
            </p:txBody>
          </p:sp>
        </p:grpSp>
        <p:sp>
          <p:nvSpPr>
            <p:cNvPr id="895" name="Google Shape;895;p30"/>
            <p:cNvSpPr txBox="1"/>
            <p:nvPr/>
          </p:nvSpPr>
          <p:spPr>
            <a:xfrm>
              <a:off x="1008" y="2122"/>
              <a:ext cx="79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600"/>
                <a:buFont typeface="Corsiva"/>
                <a:buNone/>
              </a:pPr>
              <a:r>
                <a:rPr b="0" i="0" lang="en-US" sz="1600" u="none">
                  <a:solidFill>
                    <a:srgbClr val="DD0111"/>
                  </a:solidFill>
                  <a:latin typeface="Corsiva"/>
                  <a:ea typeface="Corsiva"/>
                  <a:cs typeface="Corsiva"/>
                  <a:sym typeface="Corsiva"/>
                </a:rPr>
                <a:t>Key </a:t>
              </a: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b="0" i="0" lang="en-US" sz="1600" u="none">
                  <a:solidFill>
                    <a:srgbClr val="DD0111"/>
                  </a:solidFill>
                  <a:latin typeface="Corsiva"/>
                  <a:ea typeface="Corsiva"/>
                  <a:cs typeface="Corsiva"/>
                  <a:sym typeface="Corsiva"/>
                </a:rPr>
                <a:t>i </a:t>
              </a:r>
              <a:r>
                <a:rPr b="0" i="0" lang="en-US" sz="16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] ← 15</a:t>
              </a:r>
              <a:endParaRPr/>
            </a:p>
          </p:txBody>
        </p:sp>
      </p:grpSp>
      <p:grpSp>
        <p:nvGrpSpPr>
          <p:cNvPr id="896" name="Google Shape;896;p30"/>
          <p:cNvGrpSpPr/>
          <p:nvPr/>
        </p:nvGrpSpPr>
        <p:grpSpPr>
          <a:xfrm>
            <a:off x="5133975" y="1355725"/>
            <a:ext cx="2943225" cy="1844675"/>
            <a:chOff x="3445" y="854"/>
            <a:chExt cx="1854" cy="1162"/>
          </a:xfrm>
        </p:grpSpPr>
        <p:grpSp>
          <p:nvGrpSpPr>
            <p:cNvPr id="897" name="Google Shape;897;p30"/>
            <p:cNvGrpSpPr/>
            <p:nvPr/>
          </p:nvGrpSpPr>
          <p:grpSpPr>
            <a:xfrm>
              <a:off x="3445" y="854"/>
              <a:ext cx="1854" cy="1162"/>
              <a:chOff x="328" y="1879"/>
              <a:chExt cx="1854" cy="1162"/>
            </a:xfrm>
          </p:grpSpPr>
          <p:cxnSp>
            <p:nvCxnSpPr>
              <p:cNvPr id="898" name="Google Shape;898;p30"/>
              <p:cNvCxnSpPr/>
              <p:nvPr/>
            </p:nvCxnSpPr>
            <p:spPr>
              <a:xfrm flipH="1" rot="10800000">
                <a:off x="1042" y="2691"/>
                <a:ext cx="259" cy="2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30"/>
              <p:cNvCxnSpPr/>
              <p:nvPr/>
            </p:nvCxnSpPr>
            <p:spPr>
              <a:xfrm flipH="1" rot="10800000">
                <a:off x="1509" y="2404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30"/>
              <p:cNvCxnSpPr/>
              <p:nvPr/>
            </p:nvCxnSpPr>
            <p:spPr>
              <a:xfrm flipH="1" rot="5400000">
                <a:off x="607" y="264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30"/>
              <p:cNvCxnSpPr/>
              <p:nvPr/>
            </p:nvCxnSpPr>
            <p:spPr>
              <a:xfrm flipH="1" rot="5400000">
                <a:off x="948" y="239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30"/>
              <p:cNvCxnSpPr/>
              <p:nvPr/>
            </p:nvCxnSpPr>
            <p:spPr>
              <a:xfrm flipH="1" rot="5400000">
                <a:off x="1345" y="1947"/>
                <a:ext cx="806" cy="7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30"/>
              <p:cNvCxnSpPr/>
              <p:nvPr/>
            </p:nvCxnSpPr>
            <p:spPr>
              <a:xfrm flipH="1" rot="10800000">
                <a:off x="434" y="1975"/>
                <a:ext cx="1008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04" name="Google Shape;904;p30"/>
              <p:cNvSpPr/>
              <p:nvPr/>
            </p:nvSpPr>
            <p:spPr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DD011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909" name="Google Shape;909;p30"/>
              <p:cNvSpPr/>
              <p:nvPr/>
            </p:nvSpPr>
            <p:spPr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</a:t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914" name="Google Shape;914;p30"/>
              <p:cNvSpPr txBox="1"/>
              <p:nvPr/>
            </p:nvSpPr>
            <p:spPr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i</a:t>
                </a:r>
                <a:endParaRPr/>
              </a:p>
            </p:txBody>
          </p:sp>
        </p:grpSp>
        <p:sp>
          <p:nvSpPr>
            <p:cNvPr id="915" name="Google Shape;915;p30"/>
            <p:cNvSpPr/>
            <p:nvPr/>
          </p:nvSpPr>
          <p:spPr>
            <a:xfrm>
              <a:off x="3728" y="1776"/>
              <a:ext cx="112" cy="144"/>
            </a:xfrm>
            <a:custGeom>
              <a:rect b="b" l="l" r="r" t="t"/>
              <a:pathLst>
                <a:path extrusionOk="0" h="144" w="112">
                  <a:moveTo>
                    <a:pt x="16" y="0"/>
                  </a:moveTo>
                  <a:cubicBezTo>
                    <a:pt x="8" y="36"/>
                    <a:pt x="0" y="72"/>
                    <a:pt x="16" y="96"/>
                  </a:cubicBezTo>
                  <a:cubicBezTo>
                    <a:pt x="32" y="120"/>
                    <a:pt x="72" y="132"/>
                    <a:pt x="112" y="144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30"/>
          <p:cNvGrpSpPr/>
          <p:nvPr/>
        </p:nvGrpSpPr>
        <p:grpSpPr>
          <a:xfrm>
            <a:off x="862012" y="4098925"/>
            <a:ext cx="2943225" cy="1844675"/>
            <a:chOff x="543" y="2582"/>
            <a:chExt cx="1854" cy="1162"/>
          </a:xfrm>
        </p:grpSpPr>
        <p:cxnSp>
          <p:nvCxnSpPr>
            <p:cNvPr id="917" name="Google Shape;917;p30"/>
            <p:cNvCxnSpPr/>
            <p:nvPr/>
          </p:nvCxnSpPr>
          <p:spPr>
            <a:xfrm flipH="1" rot="10800000">
              <a:off x="1257" y="339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8" name="Google Shape;918;p30"/>
            <p:cNvCxnSpPr/>
            <p:nvPr/>
          </p:nvCxnSpPr>
          <p:spPr>
            <a:xfrm flipH="1" rot="10800000">
              <a:off x="1724" y="31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9" name="Google Shape;919;p30"/>
            <p:cNvCxnSpPr/>
            <p:nvPr/>
          </p:nvCxnSpPr>
          <p:spPr>
            <a:xfrm flipH="1" rot="5400000">
              <a:off x="822" y="335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0" name="Google Shape;920;p30"/>
            <p:cNvCxnSpPr/>
            <p:nvPr/>
          </p:nvCxnSpPr>
          <p:spPr>
            <a:xfrm flipH="1" rot="5400000">
              <a:off x="1163" y="310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1" name="Google Shape;921;p30"/>
            <p:cNvCxnSpPr/>
            <p:nvPr/>
          </p:nvCxnSpPr>
          <p:spPr>
            <a:xfrm flipH="1" rot="5400000">
              <a:off x="1560" y="265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2" name="Google Shape;922;p30"/>
            <p:cNvCxnSpPr/>
            <p:nvPr/>
          </p:nvCxnSpPr>
          <p:spPr>
            <a:xfrm flipH="1" rot="10800000">
              <a:off x="649" y="267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3" name="Google Shape;923;p30"/>
            <p:cNvSpPr/>
            <p:nvPr/>
          </p:nvSpPr>
          <p:spPr>
            <a:xfrm>
              <a:off x="793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43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98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081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1369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22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1537" y="258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1943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619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195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33" name="Google Shape;933;p30"/>
            <p:cNvSpPr txBox="1"/>
            <p:nvPr/>
          </p:nvSpPr>
          <p:spPr>
            <a:xfrm>
              <a:off x="816" y="3120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816" y="3072"/>
              <a:ext cx="240" cy="192"/>
            </a:xfrm>
            <a:custGeom>
              <a:rect b="b" l="l" r="r" t="t"/>
              <a:pathLst>
                <a:path extrusionOk="0" h="192" w="240">
                  <a:moveTo>
                    <a:pt x="0" y="192"/>
                  </a:moveTo>
                  <a:cubicBezTo>
                    <a:pt x="4" y="136"/>
                    <a:pt x="8" y="80"/>
                    <a:pt x="48" y="48"/>
                  </a:cubicBezTo>
                  <a:cubicBezTo>
                    <a:pt x="88" y="16"/>
                    <a:pt x="164" y="8"/>
                    <a:pt x="240" y="0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1" name="Google Shape;941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HEAP-INCREASE-KEY</a:t>
            </a:r>
            <a:endParaRPr/>
          </a:p>
        </p:txBody>
      </p:sp>
      <p:sp>
        <p:nvSpPr>
          <p:cNvPr id="942" name="Google Shape;942;p31"/>
          <p:cNvSpPr txBox="1"/>
          <p:nvPr>
            <p:ph idx="1" type="body"/>
          </p:nvPr>
        </p:nvSpPr>
        <p:spPr>
          <a:xfrm>
            <a:off x="350837" y="1425575"/>
            <a:ext cx="8259762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HEAP-INCREASE-KEY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i, key)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&lt; A[i]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error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“new key is smaller than current key”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← key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&gt; 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A[PARENT(i)] &lt; A[i]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exchange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↔ A[PARENT(i)]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PARENT(i)</a:t>
            </a:r>
            <a:endParaRPr/>
          </a:p>
          <a:p>
            <a:pPr indent="-3810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grpSp>
        <p:nvGrpSpPr>
          <p:cNvPr id="943" name="Google Shape;943;p31"/>
          <p:cNvGrpSpPr/>
          <p:nvPr/>
        </p:nvGrpSpPr>
        <p:grpSpPr>
          <a:xfrm>
            <a:off x="5875337" y="3760787"/>
            <a:ext cx="2943225" cy="1844675"/>
            <a:chOff x="328" y="1879"/>
            <a:chExt cx="1854" cy="1162"/>
          </a:xfrm>
        </p:grpSpPr>
        <p:cxnSp>
          <p:nvCxnSpPr>
            <p:cNvPr id="944" name="Google Shape;944;p31"/>
            <p:cNvCxnSpPr/>
            <p:nvPr/>
          </p:nvCxnSpPr>
          <p:spPr>
            <a:xfrm flipH="1" rot="10800000">
              <a:off x="1042" y="269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5" name="Google Shape;945;p31"/>
            <p:cNvCxnSpPr/>
            <p:nvPr/>
          </p:nvCxnSpPr>
          <p:spPr>
            <a:xfrm flipH="1" rot="10800000">
              <a:off x="1509" y="240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6" name="Google Shape;946;p31"/>
            <p:cNvCxnSpPr/>
            <p:nvPr/>
          </p:nvCxnSpPr>
          <p:spPr>
            <a:xfrm flipH="1" rot="5400000">
              <a:off x="607" y="264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7" name="Google Shape;947;p31"/>
            <p:cNvCxnSpPr/>
            <p:nvPr/>
          </p:nvCxnSpPr>
          <p:spPr>
            <a:xfrm flipH="1" rot="5400000">
              <a:off x="948" y="239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8" name="Google Shape;948;p31"/>
            <p:cNvCxnSpPr/>
            <p:nvPr/>
          </p:nvCxnSpPr>
          <p:spPr>
            <a:xfrm flipH="1" rot="5400000">
              <a:off x="1345" y="194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9" name="Google Shape;949;p31"/>
            <p:cNvCxnSpPr/>
            <p:nvPr/>
          </p:nvCxnSpPr>
          <p:spPr>
            <a:xfrm flipH="1" rot="10800000">
              <a:off x="434" y="197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0" name="Google Shape;950;p31"/>
            <p:cNvSpPr/>
            <p:nvPr/>
          </p:nvSpPr>
          <p:spPr>
            <a:xfrm>
              <a:off x="578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328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77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866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115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101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322" y="187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728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40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980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60" name="Google Shape;960;p31"/>
            <p:cNvSpPr txBox="1"/>
            <p:nvPr/>
          </p:nvSpPr>
          <p:spPr>
            <a:xfrm>
              <a:off x="794" y="2655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sp>
        <p:nvSpPr>
          <p:cNvPr id="961" name="Google Shape;961;p31"/>
          <p:cNvSpPr txBox="1"/>
          <p:nvPr/>
        </p:nvSpPr>
        <p:spPr>
          <a:xfrm>
            <a:off x="6573837" y="5686425"/>
            <a:ext cx="162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[i]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← 15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968" name="Google Shape;968;p32"/>
          <p:cNvGrpSpPr/>
          <p:nvPr/>
        </p:nvGrpSpPr>
        <p:grpSpPr>
          <a:xfrm>
            <a:off x="7162006" y="2870993"/>
            <a:ext cx="567531" cy="634206"/>
            <a:chOff x="4512" y="2352"/>
            <a:chExt cx="358" cy="399"/>
          </a:xfrm>
        </p:grpSpPr>
        <p:cxnSp>
          <p:nvCxnSpPr>
            <p:cNvPr id="969" name="Google Shape;969;p32"/>
            <p:cNvCxnSpPr/>
            <p:nvPr/>
          </p:nvCxnSpPr>
          <p:spPr>
            <a:xfrm flipH="1" rot="5400000">
              <a:off x="4504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0" name="Google Shape;970;p32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sp>
        <p:nvSpPr>
          <p:cNvPr id="971" name="Google Shape;971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MAX-HEAP-INSERT</a:t>
            </a:r>
            <a:endParaRPr/>
          </a:p>
        </p:txBody>
      </p:sp>
      <p:sp>
        <p:nvSpPr>
          <p:cNvPr id="972" name="Google Shape;972;p32"/>
          <p:cNvSpPr txBox="1"/>
          <p:nvPr>
            <p:ph idx="1" type="body"/>
          </p:nvPr>
        </p:nvSpPr>
        <p:spPr>
          <a:xfrm>
            <a:off x="350837" y="1214437"/>
            <a:ext cx="5592762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Inserts a new element into a max-heap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the max-heap with a new element whose key is -∞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Calls HEAP-INCREASE-KEY to set the key of the new node to its correct value and maintain the max-heap property</a:t>
            </a:r>
            <a:endParaRPr/>
          </a:p>
        </p:txBody>
      </p:sp>
      <p:cxnSp>
        <p:nvCxnSpPr>
          <p:cNvPr id="973" name="Google Shape;973;p32"/>
          <p:cNvCxnSpPr/>
          <p:nvPr/>
        </p:nvCxnSpPr>
        <p:spPr>
          <a:xfrm flipH="1" rot="10800000">
            <a:off x="6924675" y="2941637"/>
            <a:ext cx="411162" cy="392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4" name="Google Shape;974;p32"/>
          <p:cNvCxnSpPr/>
          <p:nvPr/>
        </p:nvCxnSpPr>
        <p:spPr>
          <a:xfrm flipH="1" rot="10800000">
            <a:off x="7666037" y="248602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5" name="Google Shape;975;p32"/>
          <p:cNvCxnSpPr/>
          <p:nvPr/>
        </p:nvCxnSpPr>
        <p:spPr>
          <a:xfrm flipH="1" rot="5400000">
            <a:off x="6234906" y="287575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6" name="Google Shape;976;p32"/>
          <p:cNvCxnSpPr/>
          <p:nvPr/>
        </p:nvCxnSpPr>
        <p:spPr>
          <a:xfrm flipH="1" rot="5400000">
            <a:off x="6776243" y="247888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7" name="Google Shape;977;p32"/>
          <p:cNvCxnSpPr/>
          <p:nvPr/>
        </p:nvCxnSpPr>
        <p:spPr>
          <a:xfrm flipH="1" rot="5400000">
            <a:off x="7405687" y="176053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8" name="Google Shape;978;p32"/>
          <p:cNvCxnSpPr/>
          <p:nvPr/>
        </p:nvCxnSpPr>
        <p:spPr>
          <a:xfrm flipH="1" rot="10800000">
            <a:off x="5959475" y="180498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9" name="Google Shape;979;p32"/>
          <p:cNvSpPr/>
          <p:nvPr/>
        </p:nvSpPr>
        <p:spPr>
          <a:xfrm>
            <a:off x="6188075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80" name="Google Shape;980;p32"/>
          <p:cNvSpPr/>
          <p:nvPr/>
        </p:nvSpPr>
        <p:spPr>
          <a:xfrm>
            <a:off x="5791200" y="3176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1" name="Google Shape;981;p32"/>
          <p:cNvSpPr/>
          <p:nvPr/>
        </p:nvSpPr>
        <p:spPr>
          <a:xfrm>
            <a:off x="6492875" y="3176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82" name="Google Shape;982;p32"/>
          <p:cNvSpPr/>
          <p:nvPr/>
        </p:nvSpPr>
        <p:spPr>
          <a:xfrm>
            <a:off x="6645275" y="23383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983" name="Google Shape;983;p32"/>
          <p:cNvSpPr/>
          <p:nvPr/>
        </p:nvSpPr>
        <p:spPr>
          <a:xfrm>
            <a:off x="7102475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984" name="Google Shape;984;p32"/>
          <p:cNvSpPr/>
          <p:nvPr/>
        </p:nvSpPr>
        <p:spPr>
          <a:xfrm>
            <a:off x="6873875" y="3176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85" name="Google Shape;985;p32"/>
          <p:cNvSpPr/>
          <p:nvPr/>
        </p:nvSpPr>
        <p:spPr>
          <a:xfrm>
            <a:off x="7369175" y="16525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986" name="Google Shape;986;p32"/>
          <p:cNvSpPr/>
          <p:nvPr/>
        </p:nvSpPr>
        <p:spPr>
          <a:xfrm>
            <a:off x="8013700" y="23383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7499350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8413750" y="27797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989" name="Google Shape;989;p32"/>
          <p:cNvGrpSpPr/>
          <p:nvPr/>
        </p:nvGrpSpPr>
        <p:grpSpPr>
          <a:xfrm>
            <a:off x="5791200" y="3733800"/>
            <a:ext cx="2943225" cy="1852612"/>
            <a:chOff x="3648" y="2352"/>
            <a:chExt cx="1854" cy="1167"/>
          </a:xfrm>
        </p:grpSpPr>
        <p:cxnSp>
          <p:nvCxnSpPr>
            <p:cNvPr id="990" name="Google Shape;990;p32"/>
            <p:cNvCxnSpPr/>
            <p:nvPr/>
          </p:nvCxnSpPr>
          <p:spPr>
            <a:xfrm flipH="1" rot="5400000">
              <a:off x="4504" y="312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1" name="Google Shape;991;p32"/>
            <p:cNvSpPr/>
            <p:nvPr/>
          </p:nvSpPr>
          <p:spPr>
            <a:xfrm>
              <a:off x="4667" y="331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cxnSp>
          <p:nvCxnSpPr>
            <p:cNvPr id="992" name="Google Shape;992;p32"/>
            <p:cNvCxnSpPr/>
            <p:nvPr/>
          </p:nvCxnSpPr>
          <p:spPr>
            <a:xfrm flipH="1" rot="10800000">
              <a:off x="4362" y="316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3" name="Google Shape;993;p32"/>
            <p:cNvCxnSpPr/>
            <p:nvPr/>
          </p:nvCxnSpPr>
          <p:spPr>
            <a:xfrm flipH="1" rot="10800000">
              <a:off x="4829" y="287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4" name="Google Shape;994;p32"/>
            <p:cNvCxnSpPr/>
            <p:nvPr/>
          </p:nvCxnSpPr>
          <p:spPr>
            <a:xfrm flipH="1" rot="5400000">
              <a:off x="3927" y="312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5" name="Google Shape;995;p32"/>
            <p:cNvCxnSpPr/>
            <p:nvPr/>
          </p:nvCxnSpPr>
          <p:spPr>
            <a:xfrm flipH="1" rot="5400000">
              <a:off x="4268" y="287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6" name="Google Shape;996;p32"/>
            <p:cNvCxnSpPr/>
            <p:nvPr/>
          </p:nvCxnSpPr>
          <p:spPr>
            <a:xfrm flipH="1" rot="5400000">
              <a:off x="4665" y="242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7" name="Google Shape;997;p32"/>
            <p:cNvCxnSpPr/>
            <p:nvPr/>
          </p:nvCxnSpPr>
          <p:spPr>
            <a:xfrm flipH="1" rot="10800000">
              <a:off x="3754" y="244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8" name="Google Shape;998;p32"/>
            <p:cNvSpPr/>
            <p:nvPr/>
          </p:nvSpPr>
          <p:spPr>
            <a:xfrm>
              <a:off x="3898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3648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4090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4186" y="278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4474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330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4642" y="235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5048" y="278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724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5300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4" name="Google Shape;1014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MAX-HEAP-INSERT</a:t>
            </a:r>
            <a:endParaRPr/>
          </a:p>
        </p:txBody>
      </p:sp>
      <p:grpSp>
        <p:nvGrpSpPr>
          <p:cNvPr id="1015" name="Google Shape;1015;p33"/>
          <p:cNvGrpSpPr/>
          <p:nvPr/>
        </p:nvGrpSpPr>
        <p:grpSpPr>
          <a:xfrm>
            <a:off x="1634331" y="3105943"/>
            <a:ext cx="567531" cy="634206"/>
            <a:chOff x="4512" y="2352"/>
            <a:chExt cx="358" cy="399"/>
          </a:xfrm>
        </p:grpSpPr>
        <p:cxnSp>
          <p:nvCxnSpPr>
            <p:cNvPr id="1016" name="Google Shape;1016;p33"/>
            <p:cNvCxnSpPr/>
            <p:nvPr/>
          </p:nvCxnSpPr>
          <p:spPr>
            <a:xfrm flipH="1" rot="5400000">
              <a:off x="4504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7" name="Google Shape;1017;p33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grpSp>
        <p:nvGrpSpPr>
          <p:cNvPr id="1018" name="Google Shape;1018;p33"/>
          <p:cNvGrpSpPr/>
          <p:nvPr/>
        </p:nvGrpSpPr>
        <p:grpSpPr>
          <a:xfrm>
            <a:off x="263525" y="1179512"/>
            <a:ext cx="3017837" cy="2552700"/>
            <a:chOff x="166" y="743"/>
            <a:chExt cx="1901" cy="1608"/>
          </a:xfrm>
        </p:grpSpPr>
        <p:cxnSp>
          <p:nvCxnSpPr>
            <p:cNvPr id="1019" name="Google Shape;1019;p33"/>
            <p:cNvCxnSpPr/>
            <p:nvPr/>
          </p:nvCxnSpPr>
          <p:spPr>
            <a:xfrm flipH="1" rot="10800000">
              <a:off x="880" y="200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0" name="Google Shape;1020;p33"/>
            <p:cNvCxnSpPr/>
            <p:nvPr/>
          </p:nvCxnSpPr>
          <p:spPr>
            <a:xfrm flipH="1" rot="10800000">
              <a:off x="1347" y="171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1" name="Google Shape;1021;p33"/>
            <p:cNvCxnSpPr/>
            <p:nvPr/>
          </p:nvCxnSpPr>
          <p:spPr>
            <a:xfrm flipH="1" rot="5400000">
              <a:off x="445" y="19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2" name="Google Shape;1022;p33"/>
            <p:cNvCxnSpPr/>
            <p:nvPr/>
          </p:nvCxnSpPr>
          <p:spPr>
            <a:xfrm flipH="1" rot="5400000">
              <a:off x="786" y="170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3" name="Google Shape;1023;p33"/>
            <p:cNvCxnSpPr/>
            <p:nvPr/>
          </p:nvCxnSpPr>
          <p:spPr>
            <a:xfrm flipH="1" rot="5400000">
              <a:off x="1183" y="125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4" name="Google Shape;1024;p33"/>
            <p:cNvCxnSpPr/>
            <p:nvPr/>
          </p:nvCxnSpPr>
          <p:spPr>
            <a:xfrm flipH="1" rot="10800000">
              <a:off x="272" y="128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25" name="Google Shape;1025;p33"/>
            <p:cNvSpPr/>
            <p:nvPr/>
          </p:nvSpPr>
          <p:spPr>
            <a:xfrm>
              <a:off x="416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166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608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704" y="162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992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848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1160" y="11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1566" y="162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1242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1818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35" name="Google Shape;1035;p33"/>
            <p:cNvSpPr txBox="1"/>
            <p:nvPr/>
          </p:nvSpPr>
          <p:spPr>
            <a:xfrm>
              <a:off x="592" y="743"/>
              <a:ext cx="1475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 value 15: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Start by inserting -∞</a:t>
              </a:r>
              <a:endParaRPr/>
            </a:p>
          </p:txBody>
        </p:sp>
      </p:grpSp>
      <p:grpSp>
        <p:nvGrpSpPr>
          <p:cNvPr id="1036" name="Google Shape;1036;p33"/>
          <p:cNvGrpSpPr/>
          <p:nvPr/>
        </p:nvGrpSpPr>
        <p:grpSpPr>
          <a:xfrm>
            <a:off x="4341812" y="1179512"/>
            <a:ext cx="4502150" cy="2557462"/>
            <a:chOff x="2735" y="743"/>
            <a:chExt cx="2836" cy="1611"/>
          </a:xfrm>
        </p:grpSpPr>
        <p:cxnSp>
          <p:nvCxnSpPr>
            <p:cNvPr id="1037" name="Google Shape;1037;p33"/>
            <p:cNvCxnSpPr/>
            <p:nvPr/>
          </p:nvCxnSpPr>
          <p:spPr>
            <a:xfrm flipH="1" rot="5400000">
              <a:off x="3591" y="196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38" name="Google Shape;1038;p33"/>
            <p:cNvSpPr/>
            <p:nvPr/>
          </p:nvSpPr>
          <p:spPr>
            <a:xfrm>
              <a:off x="3754" y="215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cxnSp>
          <p:nvCxnSpPr>
            <p:cNvPr id="1039" name="Google Shape;1039;p33"/>
            <p:cNvCxnSpPr/>
            <p:nvPr/>
          </p:nvCxnSpPr>
          <p:spPr>
            <a:xfrm flipH="1" rot="10800000">
              <a:off x="3449" y="1999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0" name="Google Shape;1040;p33"/>
            <p:cNvCxnSpPr/>
            <p:nvPr/>
          </p:nvCxnSpPr>
          <p:spPr>
            <a:xfrm flipH="1" rot="10800000">
              <a:off x="3916" y="171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1" name="Google Shape;1041;p33"/>
            <p:cNvCxnSpPr/>
            <p:nvPr/>
          </p:nvCxnSpPr>
          <p:spPr>
            <a:xfrm flipH="1" rot="5400000">
              <a:off x="3014" y="195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2" name="Google Shape;1042;p33"/>
            <p:cNvCxnSpPr/>
            <p:nvPr/>
          </p:nvCxnSpPr>
          <p:spPr>
            <a:xfrm flipH="1" rot="5400000">
              <a:off x="3355" y="17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 flipH="1" rot="5400000">
              <a:off x="3752" y="1255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4" name="Google Shape;1044;p33"/>
            <p:cNvCxnSpPr/>
            <p:nvPr/>
          </p:nvCxnSpPr>
          <p:spPr>
            <a:xfrm flipH="1" rot="10800000">
              <a:off x="2841" y="1283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45" name="Google Shape;1045;p33"/>
            <p:cNvSpPr/>
            <p:nvPr/>
          </p:nvSpPr>
          <p:spPr>
            <a:xfrm>
              <a:off x="2985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2735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3177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3273" y="161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3561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3417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3729" y="118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4135" y="161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3811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4387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55" name="Google Shape;1055;p33"/>
            <p:cNvSpPr txBox="1"/>
            <p:nvPr/>
          </p:nvSpPr>
          <p:spPr>
            <a:xfrm>
              <a:off x="2755" y="743"/>
              <a:ext cx="281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Increase the key to 15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HEAP-INCREASE-KEY on A[11] = 15</a:t>
              </a:r>
              <a:endParaRPr/>
            </a:p>
          </p:txBody>
        </p:sp>
      </p:grpSp>
      <p:grpSp>
        <p:nvGrpSpPr>
          <p:cNvPr id="1056" name="Google Shape;1056;p33"/>
          <p:cNvGrpSpPr/>
          <p:nvPr/>
        </p:nvGrpSpPr>
        <p:grpSpPr>
          <a:xfrm>
            <a:off x="327025" y="3998912"/>
            <a:ext cx="2943225" cy="2557462"/>
            <a:chOff x="206" y="2519"/>
            <a:chExt cx="1854" cy="1611"/>
          </a:xfrm>
        </p:grpSpPr>
        <p:cxnSp>
          <p:nvCxnSpPr>
            <p:cNvPr id="1057" name="Google Shape;1057;p33"/>
            <p:cNvCxnSpPr/>
            <p:nvPr/>
          </p:nvCxnSpPr>
          <p:spPr>
            <a:xfrm flipH="1" rot="5400000">
              <a:off x="1062" y="3738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58" name="Google Shape;1058;p33"/>
            <p:cNvSpPr/>
            <p:nvPr/>
          </p:nvSpPr>
          <p:spPr>
            <a:xfrm>
              <a:off x="1225" y="392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059" name="Google Shape;1059;p33"/>
            <p:cNvCxnSpPr/>
            <p:nvPr/>
          </p:nvCxnSpPr>
          <p:spPr>
            <a:xfrm flipH="1" rot="10800000">
              <a:off x="920" y="3775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0" name="Google Shape;1060;p33"/>
            <p:cNvCxnSpPr/>
            <p:nvPr/>
          </p:nvCxnSpPr>
          <p:spPr>
            <a:xfrm flipH="1" rot="10800000">
              <a:off x="1387" y="3488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1" name="Google Shape;1061;p33"/>
            <p:cNvCxnSpPr/>
            <p:nvPr/>
          </p:nvCxnSpPr>
          <p:spPr>
            <a:xfrm flipH="1" rot="5400000">
              <a:off x="485" y="3733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2" name="Google Shape;1062;p33"/>
            <p:cNvCxnSpPr/>
            <p:nvPr/>
          </p:nvCxnSpPr>
          <p:spPr>
            <a:xfrm flipH="1" rot="5400000">
              <a:off x="826" y="3483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3" name="Google Shape;1063;p33"/>
            <p:cNvCxnSpPr/>
            <p:nvPr/>
          </p:nvCxnSpPr>
          <p:spPr>
            <a:xfrm flipH="1" rot="5400000">
              <a:off x="1223" y="3031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33"/>
            <p:cNvCxnSpPr/>
            <p:nvPr/>
          </p:nvCxnSpPr>
          <p:spPr>
            <a:xfrm flipH="1" rot="10800000">
              <a:off x="312" y="3059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65" name="Google Shape;1065;p33"/>
            <p:cNvSpPr/>
            <p:nvPr/>
          </p:nvSpPr>
          <p:spPr>
            <a:xfrm>
              <a:off x="456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206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648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744" y="339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1032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888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1200" y="296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1606" y="339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282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1858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75" name="Google Shape;1075;p33"/>
            <p:cNvSpPr txBox="1"/>
            <p:nvPr/>
          </p:nvSpPr>
          <p:spPr>
            <a:xfrm>
              <a:off x="492" y="2519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Google Shape;1076;p33"/>
          <p:cNvGrpSpPr/>
          <p:nvPr/>
        </p:nvGrpSpPr>
        <p:grpSpPr>
          <a:xfrm>
            <a:off x="4695825" y="3914775"/>
            <a:ext cx="3243262" cy="2557462"/>
            <a:chOff x="2958" y="2466"/>
            <a:chExt cx="2043" cy="1611"/>
          </a:xfrm>
        </p:grpSpPr>
        <p:cxnSp>
          <p:nvCxnSpPr>
            <p:cNvPr id="1077" name="Google Shape;1077;p33"/>
            <p:cNvCxnSpPr/>
            <p:nvPr/>
          </p:nvCxnSpPr>
          <p:spPr>
            <a:xfrm flipH="1" rot="5400000">
              <a:off x="3814" y="3685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8" name="Google Shape;1078;p33"/>
            <p:cNvSpPr/>
            <p:nvPr/>
          </p:nvSpPr>
          <p:spPr>
            <a:xfrm>
              <a:off x="3977" y="387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1079" name="Google Shape;1079;p33"/>
            <p:cNvCxnSpPr/>
            <p:nvPr/>
          </p:nvCxnSpPr>
          <p:spPr>
            <a:xfrm flipH="1" rot="10800000">
              <a:off x="3672" y="3722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0" name="Google Shape;1080;p33"/>
            <p:cNvCxnSpPr/>
            <p:nvPr/>
          </p:nvCxnSpPr>
          <p:spPr>
            <a:xfrm flipH="1" rot="10800000">
              <a:off x="4139" y="3435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1" name="Google Shape;1081;p33"/>
            <p:cNvCxnSpPr/>
            <p:nvPr/>
          </p:nvCxnSpPr>
          <p:spPr>
            <a:xfrm flipH="1" rot="5400000">
              <a:off x="3237" y="3680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2" name="Google Shape;1082;p33"/>
            <p:cNvCxnSpPr/>
            <p:nvPr/>
          </p:nvCxnSpPr>
          <p:spPr>
            <a:xfrm flipH="1" rot="5400000">
              <a:off x="3578" y="3430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3" name="Google Shape;1083;p33"/>
            <p:cNvCxnSpPr/>
            <p:nvPr/>
          </p:nvCxnSpPr>
          <p:spPr>
            <a:xfrm flipH="1" rot="5400000">
              <a:off x="3975" y="2978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4" name="Google Shape;1084;p33"/>
            <p:cNvCxnSpPr/>
            <p:nvPr/>
          </p:nvCxnSpPr>
          <p:spPr>
            <a:xfrm flipH="1" rot="10800000">
              <a:off x="3064" y="3006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5" name="Google Shape;1085;p33"/>
            <p:cNvSpPr/>
            <p:nvPr/>
          </p:nvSpPr>
          <p:spPr>
            <a:xfrm>
              <a:off x="3208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958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3400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496" y="33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3784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3640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3952" y="291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4358" y="33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4034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4610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95" name="Google Shape;1095;p33"/>
            <p:cNvSpPr txBox="1"/>
            <p:nvPr/>
          </p:nvSpPr>
          <p:spPr>
            <a:xfrm>
              <a:off x="3013" y="2466"/>
              <a:ext cx="198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restored heap containing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newly added element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2" name="Google Shape;1102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MAX-HEAP-INSERT</a:t>
            </a:r>
            <a:endParaRPr/>
          </a:p>
        </p:txBody>
      </p:sp>
      <p:sp>
        <p:nvSpPr>
          <p:cNvPr id="1103" name="Google Shape;1103;p34"/>
          <p:cNvSpPr txBox="1"/>
          <p:nvPr>
            <p:ph idx="1" type="body"/>
          </p:nvPr>
        </p:nvSpPr>
        <p:spPr>
          <a:xfrm>
            <a:off x="350837" y="17526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3200"/>
              <a:buFont typeface="Corsiva"/>
              <a:buNone/>
            </a:pPr>
            <a:r>
              <a:rPr b="0" i="0" lang="en-US" sz="32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MAX-HEAP-INSERT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key, n)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heap-size[A]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+ 1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A[n + 1] ← -∞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HEAP-INCREASE-KEY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n + 1, key)</a:t>
            </a:r>
            <a:endParaRPr/>
          </a:p>
        </p:txBody>
      </p:sp>
      <p:sp>
        <p:nvSpPr>
          <p:cNvPr id="1104" name="Google Shape;1104;p34"/>
          <p:cNvSpPr txBox="1"/>
          <p:nvPr/>
        </p:nvSpPr>
        <p:spPr>
          <a:xfrm>
            <a:off x="2362200" y="5334000"/>
            <a:ext cx="365760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grpSp>
        <p:nvGrpSpPr>
          <p:cNvPr id="1105" name="Google Shape;1105;p34"/>
          <p:cNvGrpSpPr/>
          <p:nvPr/>
        </p:nvGrpSpPr>
        <p:grpSpPr>
          <a:xfrm>
            <a:off x="7314406" y="3023393"/>
            <a:ext cx="567531" cy="634206"/>
            <a:chOff x="4512" y="2352"/>
            <a:chExt cx="358" cy="399"/>
          </a:xfrm>
        </p:grpSpPr>
        <p:cxnSp>
          <p:nvCxnSpPr>
            <p:cNvPr id="1106" name="Google Shape;1106;p34"/>
            <p:cNvCxnSpPr/>
            <p:nvPr/>
          </p:nvCxnSpPr>
          <p:spPr>
            <a:xfrm flipH="1" rot="5400000">
              <a:off x="4504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7" name="Google Shape;1107;p34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cxnSp>
        <p:nvCxnSpPr>
          <p:cNvPr id="1108" name="Google Shape;1108;p34"/>
          <p:cNvCxnSpPr/>
          <p:nvPr/>
        </p:nvCxnSpPr>
        <p:spPr>
          <a:xfrm flipH="1" rot="10800000">
            <a:off x="7077075" y="3094037"/>
            <a:ext cx="411162" cy="392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9" name="Google Shape;1109;p34"/>
          <p:cNvCxnSpPr/>
          <p:nvPr/>
        </p:nvCxnSpPr>
        <p:spPr>
          <a:xfrm flipH="1" rot="10800000">
            <a:off x="7818437" y="263842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0" name="Google Shape;1110;p34"/>
          <p:cNvCxnSpPr/>
          <p:nvPr/>
        </p:nvCxnSpPr>
        <p:spPr>
          <a:xfrm flipH="1" rot="5400000">
            <a:off x="6387306" y="302815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1" name="Google Shape;1111;p34"/>
          <p:cNvCxnSpPr/>
          <p:nvPr/>
        </p:nvCxnSpPr>
        <p:spPr>
          <a:xfrm flipH="1" rot="5400000">
            <a:off x="6928643" y="263128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2" name="Google Shape;1112;p34"/>
          <p:cNvCxnSpPr/>
          <p:nvPr/>
        </p:nvCxnSpPr>
        <p:spPr>
          <a:xfrm flipH="1" rot="5400000">
            <a:off x="7558087" y="191293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3" name="Google Shape;1113;p34"/>
          <p:cNvCxnSpPr/>
          <p:nvPr/>
        </p:nvCxnSpPr>
        <p:spPr>
          <a:xfrm flipH="1" rot="10800000">
            <a:off x="6111875" y="195738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4" name="Google Shape;1114;p34"/>
          <p:cNvSpPr/>
          <p:nvPr/>
        </p:nvSpPr>
        <p:spPr>
          <a:xfrm>
            <a:off x="6340475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5" name="Google Shape;1115;p34"/>
          <p:cNvSpPr/>
          <p:nvPr/>
        </p:nvSpPr>
        <p:spPr>
          <a:xfrm>
            <a:off x="5943600" y="3328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16" name="Google Shape;1116;p34"/>
          <p:cNvSpPr/>
          <p:nvPr/>
        </p:nvSpPr>
        <p:spPr>
          <a:xfrm>
            <a:off x="6645275" y="3328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17" name="Google Shape;1117;p34"/>
          <p:cNvSpPr/>
          <p:nvPr/>
        </p:nvSpPr>
        <p:spPr>
          <a:xfrm>
            <a:off x="6797675" y="24907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118" name="Google Shape;1118;p34"/>
          <p:cNvSpPr/>
          <p:nvPr/>
        </p:nvSpPr>
        <p:spPr>
          <a:xfrm>
            <a:off x="7254875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19" name="Google Shape;1119;p34"/>
          <p:cNvSpPr/>
          <p:nvPr/>
        </p:nvSpPr>
        <p:spPr>
          <a:xfrm>
            <a:off x="7026275" y="3328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0" name="Google Shape;1120;p34"/>
          <p:cNvSpPr/>
          <p:nvPr/>
        </p:nvSpPr>
        <p:spPr>
          <a:xfrm>
            <a:off x="7521575" y="18049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121" name="Google Shape;1121;p34"/>
          <p:cNvSpPr/>
          <p:nvPr/>
        </p:nvSpPr>
        <p:spPr>
          <a:xfrm>
            <a:off x="8166100" y="24907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122" name="Google Shape;1122;p34"/>
          <p:cNvSpPr/>
          <p:nvPr/>
        </p:nvSpPr>
        <p:spPr>
          <a:xfrm>
            <a:off x="7651750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123" name="Google Shape;1123;p34"/>
          <p:cNvSpPr/>
          <p:nvPr/>
        </p:nvSpPr>
        <p:spPr>
          <a:xfrm>
            <a:off x="8566150" y="29321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0" name="Google Shape;1130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131" name="Google Shape;1131;p3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perform the following operations on heaps: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MAX-HEAPIFY	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BUILD-MAX-HEAP	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HEAP-SORT		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MAX-HEAP-INSERT	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HEAP-EXTRACT-MAX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HEAP-INCREASE-KEY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HEAP-MAXIMUM	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endParaRPr/>
          </a:p>
        </p:txBody>
      </p:sp>
      <p:sp>
        <p:nvSpPr>
          <p:cNvPr id="1132" name="Google Shape;1132;p35"/>
          <p:cNvSpPr/>
          <p:nvPr/>
        </p:nvSpPr>
        <p:spPr>
          <a:xfrm>
            <a:off x="7132637" y="4271962"/>
            <a:ext cx="228600" cy="18637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35"/>
          <p:cNvSpPr txBox="1"/>
          <p:nvPr/>
        </p:nvSpPr>
        <p:spPr>
          <a:xfrm>
            <a:off x="7527925" y="4968875"/>
            <a:ext cx="13509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O(lgn)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0" name="Google Shape;1140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Priority Queue Using Linked List</a:t>
            </a:r>
            <a:endParaRPr/>
          </a:p>
        </p:txBody>
      </p:sp>
      <p:pic>
        <p:nvPicPr>
          <p:cNvPr id="1141" name="Google Shape;1141;p36"/>
          <p:cNvPicPr preferRelativeResize="0"/>
          <p:nvPr/>
        </p:nvPicPr>
        <p:blipFill rotWithShape="1">
          <a:blip r:embed="rId3">
            <a:alphaModFix/>
          </a:blip>
          <a:srcRect b="0" l="0" r="0" t="21495"/>
          <a:stretch/>
        </p:blipFill>
        <p:spPr>
          <a:xfrm>
            <a:off x="571500" y="2338387"/>
            <a:ext cx="7096125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36"/>
          <p:cNvSpPr txBox="1"/>
          <p:nvPr/>
        </p:nvSpPr>
        <p:spPr>
          <a:xfrm>
            <a:off x="5584825" y="4800600"/>
            <a:ext cx="161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Average: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O(n)</a:t>
            </a:r>
            <a:endParaRPr/>
          </a:p>
        </p:txBody>
      </p:sp>
      <p:sp>
        <p:nvSpPr>
          <p:cNvPr id="1143" name="Google Shape;1143;p36"/>
          <p:cNvSpPr txBox="1"/>
          <p:nvPr/>
        </p:nvSpPr>
        <p:spPr>
          <a:xfrm>
            <a:off x="2433637" y="5191125"/>
            <a:ext cx="2393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key: O(n)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max key: O(1)</a:t>
            </a:r>
            <a:endParaRPr/>
          </a:p>
        </p:txBody>
      </p:sp>
      <p:sp>
        <p:nvSpPr>
          <p:cNvPr id="1144" name="Google Shape;1144;p36"/>
          <p:cNvSpPr txBox="1"/>
          <p:nvPr/>
        </p:nvSpPr>
        <p:spPr>
          <a:xfrm>
            <a:off x="1963737" y="2782887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145" name="Google Shape;1145;p36"/>
          <p:cNvSpPr txBox="1"/>
          <p:nvPr/>
        </p:nvSpPr>
        <p:spPr>
          <a:xfrm>
            <a:off x="6299200" y="2809875"/>
            <a:ext cx="438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endParaRPr/>
          </a:p>
        </p:txBody>
      </p:sp>
      <p:sp>
        <p:nvSpPr>
          <p:cNvPr id="1146" name="Google Shape;1146;p36"/>
          <p:cNvSpPr/>
          <p:nvPr/>
        </p:nvSpPr>
        <p:spPr>
          <a:xfrm>
            <a:off x="5176837" y="4090987"/>
            <a:ext cx="228600" cy="18637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3" name="Google Shape;1153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154" name="Google Shape;1154;p37"/>
          <p:cNvSpPr txBox="1"/>
          <p:nvPr>
            <p:ph idx="1" type="body"/>
          </p:nvPr>
        </p:nvSpPr>
        <p:spPr>
          <a:xfrm>
            <a:off x="350837" y="1214437"/>
            <a:ext cx="80232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Assuming the data in a max-heap are distinct, what are the possible locations of the second-largest element?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5" name="Google Shape;1155;p37"/>
          <p:cNvGraphicFramePr/>
          <p:nvPr/>
        </p:nvGraphicFramePr>
        <p:xfrm>
          <a:off x="2205037" y="2565400"/>
          <a:ext cx="4038600" cy="2659062"/>
        </p:xfrm>
        <a:graphic>
          <a:graphicData uri="http://schemas.openxmlformats.org/presentationml/2006/ole">
            <mc:AlternateContent>
              <mc:Choice Requires="v">
                <p:oleObj r:id="rId4" imgH="2659062" imgW="4038600" progId="PaintShopPro" spid="_x0000_s1">
                  <p:embed/>
                </p:oleObj>
              </mc:Choice>
              <mc:Fallback>
                <p:oleObj r:id="rId5" imgH="2659062" imgW="4038600" progId="PaintShopPro">
                  <p:embed/>
                  <p:pic>
                    <p:nvPicPr>
                      <p:cNvPr id="1155" name="Google Shape;1155;p37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05037" y="2565400"/>
                        <a:ext cx="4038600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2" name="Google Shape;1162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163" name="Google Shape;1163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(a) What is the maximum number of nodes  in a max heap of height h?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(b) What is the maximum number of leaves?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(c) What is the maximum number of internal nodes?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0" name="Google Shape;1170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171" name="Google Shape;1171;p3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Demonstrate, step by step, the operation of Build-Heap on the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A=[5, 3, 17, 10, 84, 19, 6, 22, 9]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Properties</a:t>
            </a:r>
            <a:endParaRPr/>
          </a:p>
        </p:txBody>
      </p:sp>
      <p:cxnSp>
        <p:nvCxnSpPr>
          <p:cNvPr id="197" name="Google Shape;197;p4"/>
          <p:cNvCxnSpPr/>
          <p:nvPr/>
        </p:nvCxnSpPr>
        <p:spPr>
          <a:xfrm flipH="1" rot="10800000">
            <a:off x="4722812" y="4791075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4"/>
          <p:cNvCxnSpPr/>
          <p:nvPr/>
        </p:nvCxnSpPr>
        <p:spPr>
          <a:xfrm flipH="1" rot="5400000">
            <a:off x="3291681" y="5180806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4"/>
          <p:cNvCxnSpPr/>
          <p:nvPr/>
        </p:nvCxnSpPr>
        <p:spPr>
          <a:xfrm flipH="1" rot="5400000">
            <a:off x="3833018" y="4783931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4"/>
          <p:cNvCxnSpPr/>
          <p:nvPr/>
        </p:nvCxnSpPr>
        <p:spPr>
          <a:xfrm flipH="1" rot="5400000">
            <a:off x="4462462" y="4065587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4"/>
          <p:cNvCxnSpPr/>
          <p:nvPr/>
        </p:nvCxnSpPr>
        <p:spPr>
          <a:xfrm flipH="1" rot="10800000">
            <a:off x="3016250" y="4110037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4"/>
          <p:cNvSpPr/>
          <p:nvPr/>
        </p:nvSpPr>
        <p:spPr>
          <a:xfrm>
            <a:off x="32448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2847975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3549650" y="5481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3702050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4159250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4425950" y="39576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5070475" y="464343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45561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5470525" y="508476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5486400" y="3897312"/>
            <a:ext cx="1943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root = 3</a:t>
            </a:r>
            <a:endParaRPr/>
          </a:p>
        </p:txBody>
      </p:sp>
      <p:cxnSp>
        <p:nvCxnSpPr>
          <p:cNvPr id="212" name="Google Shape;212;p4"/>
          <p:cNvCxnSpPr/>
          <p:nvPr/>
        </p:nvCxnSpPr>
        <p:spPr>
          <a:xfrm rot="10800000">
            <a:off x="4876800" y="412591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" name="Google Shape;213;p4"/>
          <p:cNvSpPr txBox="1"/>
          <p:nvPr/>
        </p:nvSpPr>
        <p:spPr>
          <a:xfrm>
            <a:off x="533400" y="4978400"/>
            <a:ext cx="176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 of (2)= 1</a:t>
            </a:r>
            <a:endParaRPr/>
          </a:p>
        </p:txBody>
      </p:sp>
      <p:cxnSp>
        <p:nvCxnSpPr>
          <p:cNvPr id="214" name="Google Shape;214;p4"/>
          <p:cNvCxnSpPr/>
          <p:nvPr/>
        </p:nvCxnSpPr>
        <p:spPr>
          <a:xfrm>
            <a:off x="2514600" y="5207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" name="Google Shape;215;p4"/>
          <p:cNvSpPr txBox="1"/>
          <p:nvPr/>
        </p:nvSpPr>
        <p:spPr>
          <a:xfrm>
            <a:off x="6542087" y="5056187"/>
            <a:ext cx="177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(10)= 2</a:t>
            </a:r>
            <a:endParaRPr/>
          </a:p>
        </p:txBody>
      </p:sp>
      <p:cxnSp>
        <p:nvCxnSpPr>
          <p:cNvPr id="216" name="Google Shape;216;p4"/>
          <p:cNvCxnSpPr/>
          <p:nvPr/>
        </p:nvCxnSpPr>
        <p:spPr>
          <a:xfrm rot="10800000">
            <a:off x="5859462" y="5245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17" name="Google Shape;21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293" l="0" r="0" t="0"/>
          <a:stretch/>
        </p:blipFill>
        <p:spPr>
          <a:xfrm>
            <a:off x="439737" y="1663700"/>
            <a:ext cx="8229600" cy="1611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"/>
          <p:cNvSpPr txBox="1"/>
          <p:nvPr/>
        </p:nvSpPr>
        <p:spPr>
          <a:xfrm>
            <a:off x="3241675" y="2301875"/>
            <a:ext cx="677862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4630737" y="2819400"/>
            <a:ext cx="677862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/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3578225"/>
            <a:ext cx="3430587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"/>
          <p:cNvSpPr/>
          <p:nvPr/>
        </p:nvSpPr>
        <p:spPr>
          <a:xfrm>
            <a:off x="314325" y="2336800"/>
            <a:ext cx="554037" cy="124618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5561012" y="3195637"/>
            <a:ext cx="2698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Ex 6.1-2, page 129)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8" name="Google Shape;1178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</p:txBody>
      </p:sp>
      <p:sp>
        <p:nvSpPr>
          <p:cNvPr id="1179" name="Google Shape;1179;p4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A be a heap of size n. Give the most efficient algorithm for the following tasks:</a:t>
            </a:r>
            <a:endParaRPr/>
          </a:p>
          <a:p>
            <a:pPr indent="-3556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the sum of all elements</a:t>
            </a:r>
            <a:endParaRPr/>
          </a:p>
          <a:p>
            <a:pPr indent="-3556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lphaLcParenBoth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the sum of the largest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lgn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229" name="Google Shape;229;p5"/>
          <p:cNvCxnSpPr/>
          <p:nvPr/>
        </p:nvCxnSpPr>
        <p:spPr>
          <a:xfrm>
            <a:off x="2444750" y="5348287"/>
            <a:ext cx="234950" cy="201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0" name="Google Shape;230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Heap Data Structure</a:t>
            </a:r>
            <a:endParaRPr/>
          </a:p>
        </p:txBody>
      </p:sp>
      <p:sp>
        <p:nvSpPr>
          <p:cNvPr id="231" name="Google Shape;231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</a:t>
            </a:r>
            <a:r>
              <a:rPr b="0" i="0" lang="en-US" sz="28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-US" sz="28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nearly complete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binary tree with the following two properties: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Structural property: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levels are full, except possibly the last one, which is filled from left to right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(heap) property: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any node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Parent(x) ≥ x</a:t>
            </a:r>
            <a:endParaRPr/>
          </a:p>
        </p:txBody>
      </p:sp>
      <p:cxnSp>
        <p:nvCxnSpPr>
          <p:cNvPr id="232" name="Google Shape;232;p5"/>
          <p:cNvCxnSpPr/>
          <p:nvPr/>
        </p:nvCxnSpPr>
        <p:spPr>
          <a:xfrm flipH="1" rot="10800000">
            <a:off x="1849437" y="4535487"/>
            <a:ext cx="1295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" name="Google Shape;233;p5"/>
          <p:cNvSpPr txBox="1"/>
          <p:nvPr/>
        </p:nvSpPr>
        <p:spPr>
          <a:xfrm>
            <a:off x="2668587" y="5983287"/>
            <a:ext cx="730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/>
          </a:p>
        </p:txBody>
      </p:sp>
      <p:cxnSp>
        <p:nvCxnSpPr>
          <p:cNvPr id="234" name="Google Shape;234;p5"/>
          <p:cNvCxnSpPr/>
          <p:nvPr/>
        </p:nvCxnSpPr>
        <p:spPr>
          <a:xfrm flipH="1" rot="5400000">
            <a:off x="2971006" y="4479131"/>
            <a:ext cx="760412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" name="Google Shape;235;p5"/>
          <p:cNvSpPr/>
          <p:nvPr/>
        </p:nvSpPr>
        <p:spPr>
          <a:xfrm>
            <a:off x="1741487" y="55102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2198687" y="50688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2922587" y="43830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>
            <a:off x="3567112" y="5068887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2595562" y="5510212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4564062" y="4203700"/>
            <a:ext cx="3759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heap property, it follows that: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“The root is the maximum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element of the heap!”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1152525" y="6400800"/>
            <a:ext cx="6203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 heap is a binary tree that is filled in order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 Representation of Heaps</a:t>
            </a:r>
            <a:endParaRPr/>
          </a:p>
        </p:txBody>
      </p:sp>
      <p:graphicFrame>
        <p:nvGraphicFramePr>
          <p:cNvPr id="249" name="Google Shape;249;p6"/>
          <p:cNvGraphicFramePr/>
          <p:nvPr/>
        </p:nvGraphicFramePr>
        <p:xfrm>
          <a:off x="5026025" y="2743200"/>
          <a:ext cx="3738562" cy="2462212"/>
        </p:xfrm>
        <a:graphic>
          <a:graphicData uri="http://schemas.openxmlformats.org/presentationml/2006/ole">
            <mc:AlternateContent>
              <mc:Choice Requires="v">
                <p:oleObj r:id="rId4" imgH="2462212" imgW="3738562" progId="PaintShopPro" spid="_x0000_s1">
                  <p:embed/>
                </p:oleObj>
              </mc:Choice>
              <mc:Fallback>
                <p:oleObj r:id="rId5" imgH="2462212" imgW="3738562" progId="PaintShopPro">
                  <p:embed/>
                  <p:pic>
                    <p:nvPicPr>
                      <p:cNvPr id="249" name="Google Shape;249;p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026025" y="2743200"/>
                        <a:ext cx="3738562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" name="Google Shape;250;p6"/>
          <p:cNvGraphicFramePr/>
          <p:nvPr/>
        </p:nvGraphicFramePr>
        <p:xfrm>
          <a:off x="4876800" y="1371600"/>
          <a:ext cx="4038600" cy="1149350"/>
        </p:xfrm>
        <a:graphic>
          <a:graphicData uri="http://schemas.openxmlformats.org/presentationml/2006/ole">
            <mc:AlternateContent>
              <mc:Choice Requires="v">
                <p:oleObj r:id="rId7" imgH="1149350" imgW="4038600" progId="PaintShopPro" spid="_x0000_s2">
                  <p:embed/>
                </p:oleObj>
              </mc:Choice>
              <mc:Fallback>
                <p:oleObj r:id="rId8" imgH="1149350" imgW="4038600" progId="PaintShopPro">
                  <p:embed/>
                  <p:pic>
                    <p:nvPicPr>
                      <p:cNvPr id="250" name="Google Shape;250;p6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76800" y="1371600"/>
                        <a:ext cx="403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228600" y="1117600"/>
            <a:ext cx="4572000" cy="52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heap can be stored as an array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of tree is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child of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= A[2i]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child of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= A[2i + 1]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of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= A[ ⎣i/2⎦ ]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Heapsize[A] ≤ length[A]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elements in the subarray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A[(⎣n/2⎦+1) ..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are leaves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Heap Types</a:t>
            </a:r>
            <a:endParaRPr/>
          </a:p>
        </p:txBody>
      </p:sp>
      <p:sp>
        <p:nvSpPr>
          <p:cNvPr id="259" name="Google Shape;259;p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Max-heaps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(largest element at root), have the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max-heap property: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nodes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excluding the root: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A[PARENT(i)] ≥ A[i]</a:t>
            </a:r>
            <a:endParaRPr/>
          </a:p>
          <a:p>
            <a:pPr indent="-1333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Min-heaps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(smallest element at root), have the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min-heap property: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nodes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excluding the root: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A[PARENT(i)] ≤ A[i]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Adding/Deleting Nodes</a:t>
            </a:r>
            <a:endParaRPr/>
          </a:p>
        </p:txBody>
      </p:sp>
      <p:sp>
        <p:nvSpPr>
          <p:cNvPr id="267" name="Google Shape;267;p8"/>
          <p:cNvSpPr txBox="1"/>
          <p:nvPr>
            <p:ph idx="1" type="body"/>
          </p:nvPr>
        </p:nvSpPr>
        <p:spPr>
          <a:xfrm>
            <a:off x="350837" y="1252537"/>
            <a:ext cx="8229600" cy="530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nodes are always inserted at the bottom level (left to right)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are removed from the bottom level (right to left)</a:t>
            </a:r>
            <a:endParaRPr/>
          </a:p>
        </p:txBody>
      </p:sp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812" y="3308350"/>
            <a:ext cx="5319712" cy="287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Operations on Heaps</a:t>
            </a:r>
            <a:endParaRPr/>
          </a:p>
        </p:txBody>
      </p:sp>
      <p:sp>
        <p:nvSpPr>
          <p:cNvPr id="276" name="Google Shape;276;p9"/>
          <p:cNvSpPr txBox="1"/>
          <p:nvPr>
            <p:ph idx="1" type="body"/>
          </p:nvPr>
        </p:nvSpPr>
        <p:spPr>
          <a:xfrm>
            <a:off x="350837" y="1252537"/>
            <a:ext cx="8229600" cy="530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Maintain/Restore the max-heap property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MAX-HEAPIFY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max-heap from an unordered array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BUILD-MAX-HEAP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an array in place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HEAPSORT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queues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Monica Nicolescu</dc:creator>
</cp:coreProperties>
</file>