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795" r:id="rId1"/>
  </p:sldMasterIdLst>
  <p:notesMasterIdLst>
    <p:notesMasterId r:id="rId34"/>
  </p:notesMasterIdLst>
  <p:handoutMasterIdLst>
    <p:handoutMasterId r:id="rId35"/>
  </p:handoutMasterIdLst>
  <p:sldIdLst>
    <p:sldId id="405" r:id="rId2"/>
    <p:sldId id="502" r:id="rId3"/>
    <p:sldId id="501" r:id="rId4"/>
    <p:sldId id="503" r:id="rId5"/>
    <p:sldId id="504" r:id="rId6"/>
    <p:sldId id="505" r:id="rId7"/>
    <p:sldId id="506" r:id="rId8"/>
    <p:sldId id="507" r:id="rId9"/>
    <p:sldId id="508" r:id="rId10"/>
    <p:sldId id="509" r:id="rId11"/>
    <p:sldId id="510" r:id="rId12"/>
    <p:sldId id="511" r:id="rId13"/>
    <p:sldId id="513" r:id="rId14"/>
    <p:sldId id="512" r:id="rId15"/>
    <p:sldId id="514" r:id="rId16"/>
    <p:sldId id="515" r:id="rId17"/>
    <p:sldId id="516" r:id="rId18"/>
    <p:sldId id="517" r:id="rId19"/>
    <p:sldId id="518" r:id="rId20"/>
    <p:sldId id="519" r:id="rId21"/>
    <p:sldId id="529" r:id="rId22"/>
    <p:sldId id="520" r:id="rId23"/>
    <p:sldId id="521" r:id="rId24"/>
    <p:sldId id="524" r:id="rId25"/>
    <p:sldId id="522" r:id="rId26"/>
    <p:sldId id="523" r:id="rId27"/>
    <p:sldId id="525" r:id="rId28"/>
    <p:sldId id="526" r:id="rId29"/>
    <p:sldId id="527" r:id="rId30"/>
    <p:sldId id="530" r:id="rId31"/>
    <p:sldId id="531" r:id="rId32"/>
    <p:sldId id="431" r:id="rId33"/>
  </p:sldIdLst>
  <p:sldSz cx="9906000" cy="6858000" type="A4"/>
  <p:notesSz cx="6867525" cy="9994900"/>
  <p:embeddedFontLst>
    <p:embeddedFont>
      <p:font typeface="HY신명조" panose="02030600000101010101" pitchFamily="18" charset="-127"/>
      <p:regular r:id="rId36"/>
    </p:embeddedFont>
    <p:embeddedFont>
      <p:font typeface="Book Antiqua" panose="02040602050305030304" pitchFamily="18" charset="0"/>
      <p:regular r:id="rId37"/>
      <p:bold r:id="rId38"/>
      <p:italic r:id="rId39"/>
      <p:boldItalic r:id="rId40"/>
    </p:embeddedFont>
    <p:embeddedFont>
      <p:font typeface="Corbel" panose="020B0503020204020204" pitchFamily="34" charset="0"/>
      <p:regular r:id="rId41"/>
      <p:bold r:id="rId42"/>
      <p:italic r:id="rId43"/>
      <p:boldItalic r:id="rId44"/>
    </p:embeddedFont>
    <p:embeddedFont>
      <p:font typeface="Candara" panose="020E0502030303020204" pitchFamily="34" charset="0"/>
      <p:regular r:id="rId45"/>
      <p:bold r:id="rId46"/>
      <p:italic r:id="rId47"/>
      <p:boldItalic r:id="rId48"/>
    </p:embeddedFont>
    <p:embeddedFont>
      <p:font typeface="Calibri" panose="020F0502020204030204" pitchFamily="34" charset="0"/>
      <p:regular r:id="rId49"/>
      <p:bold r:id="rId50"/>
      <p:italic r:id="rId51"/>
      <p:boldItalic r:id="rId52"/>
    </p:embeddedFont>
    <p:embeddedFont>
      <p:font typeface="맑은 고딕" panose="020B0503020000020004" pitchFamily="50" charset="-127"/>
      <p:regular r:id="rId53"/>
      <p:bold r:id="rId54"/>
    </p:embeddedFont>
  </p:embeddedFontLst>
  <p:defaultTextStyle>
    <a:defPPr>
      <a:defRPr lang="en-US"/>
    </a:defPPr>
    <a:lvl1pPr marL="0" algn="l" defTabSz="1031315" rtl="0" eaLnBrk="1" latinLnBrk="0" hangingPunct="1">
      <a:defRPr sz="2031" kern="1200">
        <a:solidFill>
          <a:schemeClr val="tx1"/>
        </a:solidFill>
        <a:latin typeface="+mn-lt"/>
        <a:ea typeface="+mn-ea"/>
        <a:cs typeface="+mn-cs"/>
      </a:defRPr>
    </a:lvl1pPr>
    <a:lvl2pPr marL="515656" algn="l" defTabSz="1031315" rtl="0" eaLnBrk="1" latinLnBrk="0" hangingPunct="1">
      <a:defRPr sz="2031" kern="1200">
        <a:solidFill>
          <a:schemeClr val="tx1"/>
        </a:solidFill>
        <a:latin typeface="+mn-lt"/>
        <a:ea typeface="+mn-ea"/>
        <a:cs typeface="+mn-cs"/>
      </a:defRPr>
    </a:lvl2pPr>
    <a:lvl3pPr marL="1031315" algn="l" defTabSz="1031315" rtl="0" eaLnBrk="1" latinLnBrk="0" hangingPunct="1">
      <a:defRPr sz="2031" kern="1200">
        <a:solidFill>
          <a:schemeClr val="tx1"/>
        </a:solidFill>
        <a:latin typeface="+mn-lt"/>
        <a:ea typeface="+mn-ea"/>
        <a:cs typeface="+mn-cs"/>
      </a:defRPr>
    </a:lvl3pPr>
    <a:lvl4pPr marL="1546972" algn="l" defTabSz="1031315" rtl="0" eaLnBrk="1" latinLnBrk="0" hangingPunct="1">
      <a:defRPr sz="2031" kern="1200">
        <a:solidFill>
          <a:schemeClr val="tx1"/>
        </a:solidFill>
        <a:latin typeface="+mn-lt"/>
        <a:ea typeface="+mn-ea"/>
        <a:cs typeface="+mn-cs"/>
      </a:defRPr>
    </a:lvl4pPr>
    <a:lvl5pPr marL="2062628" algn="l" defTabSz="1031315" rtl="0" eaLnBrk="1" latinLnBrk="0" hangingPunct="1">
      <a:defRPr sz="2031" kern="1200">
        <a:solidFill>
          <a:schemeClr val="tx1"/>
        </a:solidFill>
        <a:latin typeface="+mn-lt"/>
        <a:ea typeface="+mn-ea"/>
        <a:cs typeface="+mn-cs"/>
      </a:defRPr>
    </a:lvl5pPr>
    <a:lvl6pPr marL="2578286" algn="l" defTabSz="1031315" rtl="0" eaLnBrk="1" latinLnBrk="0" hangingPunct="1">
      <a:defRPr sz="2031" kern="1200">
        <a:solidFill>
          <a:schemeClr val="tx1"/>
        </a:solidFill>
        <a:latin typeface="+mn-lt"/>
        <a:ea typeface="+mn-ea"/>
        <a:cs typeface="+mn-cs"/>
      </a:defRPr>
    </a:lvl6pPr>
    <a:lvl7pPr marL="3093943" algn="l" defTabSz="1031315" rtl="0" eaLnBrk="1" latinLnBrk="0" hangingPunct="1">
      <a:defRPr sz="2031" kern="1200">
        <a:solidFill>
          <a:schemeClr val="tx1"/>
        </a:solidFill>
        <a:latin typeface="+mn-lt"/>
        <a:ea typeface="+mn-ea"/>
        <a:cs typeface="+mn-cs"/>
      </a:defRPr>
    </a:lvl7pPr>
    <a:lvl8pPr marL="3609599" algn="l" defTabSz="1031315" rtl="0" eaLnBrk="1" latinLnBrk="0" hangingPunct="1">
      <a:defRPr sz="2031" kern="1200">
        <a:solidFill>
          <a:schemeClr val="tx1"/>
        </a:solidFill>
        <a:latin typeface="+mn-lt"/>
        <a:ea typeface="+mn-ea"/>
        <a:cs typeface="+mn-cs"/>
      </a:defRPr>
    </a:lvl8pPr>
    <a:lvl9pPr marL="4125257" algn="l" defTabSz="1031315" rtl="0" eaLnBrk="1" latinLnBrk="0" hangingPunct="1">
      <a:defRPr sz="2031" kern="1200">
        <a:solidFill>
          <a:schemeClr val="tx1"/>
        </a:solidFill>
        <a:latin typeface="+mn-lt"/>
        <a:ea typeface="+mn-ea"/>
        <a:cs typeface="+mn-cs"/>
      </a:defRPr>
    </a:lvl9pPr>
  </p:defaultTextStyle>
  <p:extLst>
    <p:ext uri="{521415D9-36F7-43E2-AB2F-B90AF26B5E84}">
      <p14:sectionLst xmlns:p14="http://schemas.microsoft.com/office/powerpoint/2010/main">
        <p14:section name="Initial" id="{F836623A-B031-634A-ADD7-2E636E9E9776}">
          <p14:sldIdLst>
            <p14:sldId id="405"/>
            <p14:sldId id="502"/>
            <p14:sldId id="501"/>
            <p14:sldId id="503"/>
            <p14:sldId id="504"/>
            <p14:sldId id="505"/>
            <p14:sldId id="506"/>
            <p14:sldId id="507"/>
            <p14:sldId id="508"/>
            <p14:sldId id="509"/>
            <p14:sldId id="510"/>
            <p14:sldId id="511"/>
            <p14:sldId id="513"/>
            <p14:sldId id="512"/>
            <p14:sldId id="514"/>
            <p14:sldId id="515"/>
            <p14:sldId id="516"/>
            <p14:sldId id="517"/>
          </p14:sldIdLst>
        </p14:section>
        <p14:section name="제목 없는 구역" id="{08062AC7-2F96-4DD4-9435-6B6153A54060}">
          <p14:sldIdLst>
            <p14:sldId id="518"/>
            <p14:sldId id="519"/>
            <p14:sldId id="529"/>
            <p14:sldId id="520"/>
            <p14:sldId id="521"/>
            <p14:sldId id="524"/>
            <p14:sldId id="522"/>
            <p14:sldId id="523"/>
            <p14:sldId id="525"/>
            <p14:sldId id="526"/>
            <p14:sldId id="527"/>
            <p14:sldId id="530"/>
            <p14:sldId id="531"/>
            <p14:sldId id="431"/>
          </p14:sldIdLst>
        </p14:section>
      </p14:sectionLst>
    </p:ext>
    <p:ext uri="{EFAFB233-063F-42B5-8137-9DF3F51BA10A}">
      <p15:sldGuideLst xmlns:p15="http://schemas.microsoft.com/office/powerpoint/2012/main">
        <p15:guide id="1" orient="horz" pos="482" userDrawn="1">
          <p15:clr>
            <a:srgbClr val="A4A3A4"/>
          </p15:clr>
        </p15:guide>
        <p15:guide id="2" pos="416" userDrawn="1">
          <p15:clr>
            <a:srgbClr val="A4A3A4"/>
          </p15:clr>
        </p15:guide>
        <p15:guide id="3" orient="horz" pos="346" userDrawn="1">
          <p15:clr>
            <a:srgbClr val="A4A3A4"/>
          </p15:clr>
        </p15:guide>
        <p15:guide id="4" pos="312" userDrawn="1">
          <p15:clr>
            <a:srgbClr val="A4A3A4"/>
          </p15:clr>
        </p15:guide>
        <p15:guide id="5" orient="horz" pos="4184">
          <p15:clr>
            <a:srgbClr val="A4A3A4"/>
          </p15:clr>
        </p15:guide>
        <p15:guide id="6" orient="horz" pos="709" userDrawn="1">
          <p15:clr>
            <a:srgbClr val="A4A3A4"/>
          </p15:clr>
        </p15:guide>
        <p15:guide id="7" pos="3120" userDrawn="1">
          <p15:clr>
            <a:srgbClr val="A4A3A4"/>
          </p15:clr>
        </p15:guide>
        <p15:guide id="8" pos="240" userDrawn="1">
          <p15:clr>
            <a:srgbClr val="A4A3A4"/>
          </p15:clr>
        </p15:guide>
        <p15:guide id="9" pos="6023" userDrawn="1">
          <p15:clr>
            <a:srgbClr val="A4A3A4"/>
          </p15:clr>
        </p15:guide>
        <p15:guide id="10" pos="5842" userDrawn="1">
          <p15:clr>
            <a:srgbClr val="A4A3A4"/>
          </p15:clr>
        </p15:guide>
      </p15:sldGuideLst>
    </p:ext>
    <p:ext uri="{2D200454-40CA-4A62-9FC3-DE9A4176ACB9}">
      <p15:notesGuideLst xmlns:p15="http://schemas.microsoft.com/office/powerpoint/2012/main">
        <p15:guide id="1" orient="horz" pos="3149" userDrawn="1">
          <p15:clr>
            <a:srgbClr val="A4A3A4"/>
          </p15:clr>
        </p15:guide>
        <p15:guide id="2" pos="216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663300"/>
    <a:srgbClr val="996633"/>
    <a:srgbClr val="EA3945"/>
    <a:srgbClr val="D6343F"/>
    <a:srgbClr val="C03945"/>
    <a:srgbClr val="4F525D"/>
    <a:srgbClr val="777777"/>
    <a:srgbClr val="FACE0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44" autoAdjust="0"/>
    <p:restoredTop sz="94840" autoAdjust="0"/>
  </p:normalViewPr>
  <p:slideViewPr>
    <p:cSldViewPr snapToGrid="0" snapToObjects="1">
      <p:cViewPr varScale="1">
        <p:scale>
          <a:sx n="111" d="100"/>
          <a:sy n="111" d="100"/>
        </p:scale>
        <p:origin x="1398" y="114"/>
      </p:cViewPr>
      <p:guideLst>
        <p:guide orient="horz" pos="482"/>
        <p:guide pos="416"/>
        <p:guide orient="horz" pos="346"/>
        <p:guide pos="312"/>
        <p:guide orient="horz" pos="4184"/>
        <p:guide orient="horz" pos="709"/>
        <p:guide pos="3120"/>
        <p:guide pos="240"/>
        <p:guide pos="6023"/>
        <p:guide pos="5842"/>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48" d="100"/>
          <a:sy n="48" d="100"/>
        </p:scale>
        <p:origin x="-2712" y="-114"/>
      </p:cViewPr>
      <p:guideLst>
        <p:guide orient="horz" pos="3149"/>
        <p:guide pos="216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font" Target="fonts/font17.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_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_5.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40" b="1" i="0" u="none" strike="noStrike" kern="1200" cap="all" spc="100" normalizeH="0" baseline="0">
              <a:solidFill>
                <a:schemeClr val="lt1"/>
              </a:solidFill>
              <a:latin typeface="+mn-lt"/>
              <a:ea typeface="+mn-ea"/>
              <a:cs typeface="+mn-cs"/>
            </a:defRPr>
          </a:pPr>
          <a:endParaRPr lang="ko-KR"/>
        </a:p>
      </c:txPr>
    </c:title>
    <c:autoTitleDeleted val="0"/>
    <c:plotArea>
      <c:layout/>
      <c:lineChart>
        <c:grouping val="standard"/>
        <c:varyColors val="0"/>
        <c:ser>
          <c:idx val="0"/>
          <c:order val="0"/>
          <c:tx>
            <c:strRef>
              <c:f>Sheet1!$B$1</c:f>
              <c:strCache>
                <c:ptCount val="1"/>
                <c:pt idx="0">
                  <c:v>Rates of Change</c:v>
                </c:pt>
              </c:strCache>
            </c:strRef>
          </c:tx>
          <c:spPr>
            <a:ln w="34925" cap="rnd">
              <a:solidFill>
                <a:schemeClr val="lt1"/>
              </a:solidFill>
              <a:round/>
            </a:ln>
            <a:effectLst>
              <a:outerShdw dist="25400" dir="2700000" algn="tl" rotWithShape="0">
                <a:schemeClr val="accent1"/>
              </a:outerShdw>
            </a:effectLst>
          </c:spPr>
          <c:marker>
            <c:symbol val="none"/>
          </c:marker>
          <c:dLbls>
            <c:dLbl>
              <c:idx val="0"/>
              <c:layout>
                <c:manualLayout>
                  <c:x val="-3.3435754189944135E-2"/>
                  <c:y val="-8.2303307593105043E-2"/>
                </c:manualLayout>
              </c:layout>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3.9022346368715134E-2"/>
                  <c:y val="-9.4060922963548718E-2"/>
                </c:manualLayout>
              </c:layout>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4.592178770949721E-2"/>
                  <c:y val="-7.0545692222661563E-2"/>
                </c:manualLayout>
              </c:layout>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5.4301675977653632E-2"/>
                  <c:y val="-7.0545692222661521E-2"/>
                </c:manualLayout>
              </c:layout>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lt1"/>
                    </a:solidFill>
                    <a:latin typeface="+mn-lt"/>
                    <a:ea typeface="+mn-ea"/>
                    <a:cs typeface="+mn-cs"/>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numRef>
              <c:f>Sheet1!$A$2:$A$5</c:f>
              <c:numCache>
                <c:formatCode>General</c:formatCode>
                <c:ptCount val="4"/>
                <c:pt idx="0">
                  <c:v>10</c:v>
                </c:pt>
                <c:pt idx="1">
                  <c:v>100</c:v>
                </c:pt>
                <c:pt idx="2">
                  <c:v>1000</c:v>
                </c:pt>
                <c:pt idx="3">
                  <c:v>1000</c:v>
                </c:pt>
              </c:numCache>
            </c:numRef>
          </c:cat>
          <c:val>
            <c:numRef>
              <c:f>Sheet1!$B$2:$B$5</c:f>
              <c:numCache>
                <c:formatCode>General</c:formatCode>
                <c:ptCount val="4"/>
                <c:pt idx="0">
                  <c:v>1</c:v>
                </c:pt>
                <c:pt idx="1">
                  <c:v>7</c:v>
                </c:pt>
                <c:pt idx="2">
                  <c:v>18</c:v>
                </c:pt>
                <c:pt idx="3">
                  <c:v>33</c:v>
                </c:pt>
              </c:numCache>
            </c:numRef>
          </c:val>
          <c:smooth val="0"/>
        </c:ser>
        <c:dLbls>
          <c:dLblPos val="ctr"/>
          <c:showLegendKey val="0"/>
          <c:showVal val="1"/>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199636144"/>
        <c:axId val="197558288"/>
      </c:lineChart>
      <c:catAx>
        <c:axId val="199636144"/>
        <c:scaling>
          <c:orientation val="minMax"/>
        </c:scaling>
        <c:delete val="0"/>
        <c:axPos val="b"/>
        <c:numFmt formatCode="General" sourceLinked="1"/>
        <c:majorTickMark val="in"/>
        <c:minorTickMark val="in"/>
        <c:tickLblPos val="nextTo"/>
        <c:spPr>
          <a:noFill/>
          <a:ln w="12700" cap="flat" cmpd="sng" algn="ctr">
            <a:solidFill>
              <a:schemeClr val="lt1"/>
            </a:solidFill>
            <a:round/>
          </a:ln>
          <a:effectLst/>
        </c:spPr>
        <c:txPr>
          <a:bodyPr rot="-60000000" spcFirstLastPara="1" vertOverflow="ellipsis" vert="horz" wrap="square" anchor="ctr" anchorCtr="1"/>
          <a:lstStyle/>
          <a:p>
            <a:pPr>
              <a:defRPr sz="1200" b="0" i="0" u="none" strike="noStrike" kern="1200" spc="100" baseline="0">
                <a:solidFill>
                  <a:schemeClr val="lt1"/>
                </a:solidFill>
                <a:latin typeface="+mn-lt"/>
                <a:ea typeface="+mn-ea"/>
                <a:cs typeface="+mn-cs"/>
              </a:defRPr>
            </a:pPr>
            <a:endParaRPr lang="ko-KR"/>
          </a:p>
        </c:txPr>
        <c:crossAx val="197558288"/>
        <c:crosses val="autoZero"/>
        <c:auto val="1"/>
        <c:lblAlgn val="ctr"/>
        <c:lblOffset val="100"/>
        <c:noMultiLvlLbl val="0"/>
      </c:catAx>
      <c:valAx>
        <c:axId val="1975582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lt1"/>
                </a:solidFill>
                <a:latin typeface="+mn-lt"/>
                <a:ea typeface="+mn-ea"/>
                <a:cs typeface="+mn-cs"/>
              </a:defRPr>
            </a:pPr>
            <a:endParaRPr lang="ko-KR"/>
          </a:p>
        </c:txPr>
        <c:crossAx val="199636144"/>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sz="1200"/>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4"/>
    </mc:Choice>
    <mc:Fallback>
      <c:style val="4"/>
    </mc:Fallback>
  </mc:AlternateContent>
  <c:chart>
    <c:title>
      <c:layout>
        <c:manualLayout>
          <c:xMode val="edge"/>
          <c:yMode val="edge"/>
          <c:x val="0.1923945439344778"/>
          <c:y val="4.3235701733699027E-2"/>
        </c:manualLayout>
      </c:layout>
      <c:overlay val="0"/>
      <c:spPr>
        <a:noFill/>
        <a:ln>
          <a:noFill/>
        </a:ln>
        <a:effectLst/>
      </c:spPr>
      <c:txPr>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ko-KR"/>
        </a:p>
      </c:txPr>
    </c:title>
    <c:autoTitleDeleted val="0"/>
    <c:plotArea>
      <c:layout/>
      <c:pieChart>
        <c:varyColors val="1"/>
        <c:ser>
          <c:idx val="0"/>
          <c:order val="0"/>
          <c:tx>
            <c:strRef>
              <c:f>Sheet1!$B$1</c:f>
              <c:strCache>
                <c:ptCount val="1"/>
                <c:pt idx="0">
                  <c:v>Factors on challedged proejcts</c:v>
                </c:pt>
              </c:strCache>
            </c:strRef>
          </c:tx>
          <c:dPt>
            <c:idx val="0"/>
            <c:bubble3D val="0"/>
            <c:spPr>
              <a:solidFill>
                <a:schemeClr val="accent2">
                  <a:shade val="50000"/>
                </a:schemeClr>
              </a:solidFill>
              <a:ln>
                <a:noFill/>
              </a:ln>
              <a:effectLst>
                <a:outerShdw blurRad="63500" sx="102000" sy="102000" algn="ctr" rotWithShape="0">
                  <a:prstClr val="black">
                    <a:alpha val="20000"/>
                  </a:prstClr>
                </a:outerShdw>
              </a:effectLst>
            </c:spPr>
          </c:dPt>
          <c:dPt>
            <c:idx val="1"/>
            <c:bubble3D val="0"/>
            <c:spPr>
              <a:solidFill>
                <a:schemeClr val="accent2">
                  <a:shade val="70000"/>
                </a:schemeClr>
              </a:solidFill>
              <a:ln>
                <a:noFill/>
              </a:ln>
              <a:effectLst>
                <a:outerShdw blurRad="63500" sx="102000" sy="102000" algn="ctr" rotWithShape="0">
                  <a:prstClr val="black">
                    <a:alpha val="20000"/>
                  </a:prstClr>
                </a:outerShdw>
              </a:effectLst>
            </c:spPr>
          </c:dPt>
          <c:dPt>
            <c:idx val="2"/>
            <c:bubble3D val="0"/>
            <c:spPr>
              <a:solidFill>
                <a:schemeClr val="accent2">
                  <a:shade val="90000"/>
                </a:schemeClr>
              </a:solidFill>
              <a:ln>
                <a:noFill/>
              </a:ln>
              <a:effectLst>
                <a:outerShdw blurRad="63500" sx="102000" sy="102000" algn="ctr" rotWithShape="0">
                  <a:prstClr val="black">
                    <a:alpha val="20000"/>
                  </a:prstClr>
                </a:outerShdw>
              </a:effectLst>
            </c:spPr>
          </c:dPt>
          <c:dPt>
            <c:idx val="3"/>
            <c:bubble3D val="0"/>
            <c:spPr>
              <a:solidFill>
                <a:schemeClr val="accent2">
                  <a:tint val="90000"/>
                </a:schemeClr>
              </a:solidFill>
              <a:ln>
                <a:noFill/>
              </a:ln>
              <a:effectLst>
                <a:outerShdw blurRad="63500" sx="102000" sy="102000" algn="ctr" rotWithShape="0">
                  <a:prstClr val="black">
                    <a:alpha val="20000"/>
                  </a:prstClr>
                </a:outerShdw>
              </a:effectLst>
            </c:spPr>
          </c:dPt>
          <c:dPt>
            <c:idx val="4"/>
            <c:bubble3D val="0"/>
            <c:spPr>
              <a:solidFill>
                <a:schemeClr val="accent2">
                  <a:tint val="70000"/>
                </a:schemeClr>
              </a:solidFill>
              <a:ln>
                <a:noFill/>
              </a:ln>
              <a:effectLst>
                <a:outerShdw blurRad="63500" sx="102000" sy="102000" algn="ctr" rotWithShape="0">
                  <a:prstClr val="black">
                    <a:alpha val="20000"/>
                  </a:prstClr>
                </a:outerShdw>
              </a:effectLst>
            </c:spPr>
          </c:dPt>
          <c:dPt>
            <c:idx val="5"/>
            <c:bubble3D val="0"/>
            <c:spPr>
              <a:solidFill>
                <a:schemeClr val="accent2">
                  <a:tint val="50000"/>
                </a:schemeClr>
              </a:solidFill>
              <a:ln>
                <a:noFill/>
              </a:ln>
              <a:effectLst>
                <a:outerShdw blurRad="63500" sx="102000" sy="102000" algn="ctr" rotWithShape="0">
                  <a:prstClr val="black">
                    <a:alpha val="20000"/>
                  </a:prstClr>
                </a:outerShdw>
              </a:effectLst>
            </c:spPr>
          </c:dPt>
          <c:dLbls>
            <c:dLbl>
              <c:idx val="0"/>
              <c:layout>
                <c:manualLayout>
                  <c:x val="-1.3707297182189838E-2"/>
                  <c:y val="2.2911517532897184E-2"/>
                </c:manualLayout>
              </c:layout>
              <c:spPr>
                <a:noFill/>
                <a:ln>
                  <a:noFill/>
                </a:ln>
                <a:effectLst/>
              </c:spPr>
              <c:txPr>
                <a:bodyPr rot="0" spcFirstLastPara="1" vertOverflow="ellipsis" vert="horz" wrap="square" lIns="38100" tIns="19050" rIns="38100" bIns="19050" anchor="ctr" anchorCtr="1">
                  <a:spAutoFit/>
                </a:bodyPr>
                <a:lstStyle/>
                <a:p>
                  <a:pPr>
                    <a:lnSpc>
                      <a:spcPts val="1200"/>
                    </a:lnSpc>
                    <a:defRPr sz="1100" b="1" i="0" u="none" strike="noStrike" kern="1200" spc="0" baseline="0">
                      <a:solidFill>
                        <a:schemeClr val="accent2">
                          <a:lumMod val="50000"/>
                        </a:schemeClr>
                      </a:solidFill>
                      <a:latin typeface="+mn-lt"/>
                      <a:ea typeface="+mn-ea"/>
                      <a:cs typeface="+mn-cs"/>
                    </a:defRPr>
                  </a:pPr>
                  <a:endParaRPr lang="ko-KR"/>
                </a:p>
              </c:txPr>
              <c:dLblPos val="bestFit"/>
              <c:showLegendKey val="0"/>
              <c:showVal val="0"/>
              <c:showCatName val="1"/>
              <c:showSerName val="0"/>
              <c:showPercent val="1"/>
              <c:showBubbleSize val="0"/>
              <c:extLst>
                <c:ext xmlns:c15="http://schemas.microsoft.com/office/drawing/2012/chart" uri="{CE6537A1-D6FC-4f65-9D91-7224C49458BB}"/>
              </c:extLst>
            </c:dLbl>
            <c:dLbl>
              <c:idx val="1"/>
              <c:layout>
                <c:manualLayout>
                  <c:x val="-6.8536485910950309E-3"/>
                  <c:y val="7.2922102078346693E-2"/>
                </c:manualLayout>
              </c:layout>
              <c:spPr>
                <a:noFill/>
                <a:ln>
                  <a:noFill/>
                </a:ln>
                <a:effectLst/>
              </c:spPr>
              <c:txPr>
                <a:bodyPr rot="0" spcFirstLastPara="1" vertOverflow="ellipsis" vert="horz" wrap="square" lIns="38100" tIns="19050" rIns="38100" bIns="19050" anchor="ctr" anchorCtr="1">
                  <a:noAutofit/>
                </a:bodyPr>
                <a:lstStyle/>
                <a:p>
                  <a:pPr>
                    <a:lnSpc>
                      <a:spcPts val="1200"/>
                    </a:lnSpc>
                    <a:defRPr sz="1100" b="1" i="0" u="none" strike="noStrike" kern="1200" spc="0" baseline="0">
                      <a:solidFill>
                        <a:schemeClr val="accent2">
                          <a:lumMod val="50000"/>
                        </a:schemeClr>
                      </a:solidFill>
                      <a:latin typeface="+mn-lt"/>
                      <a:ea typeface="+mn-ea"/>
                      <a:cs typeface="+mn-cs"/>
                    </a:defRPr>
                  </a:pPr>
                  <a:endParaRPr lang="ko-KR"/>
                </a:p>
              </c:txPr>
              <c:dLblPos val="bestFit"/>
              <c:showLegendKey val="0"/>
              <c:showVal val="0"/>
              <c:showCatName val="1"/>
              <c:showSerName val="0"/>
              <c:showPercent val="1"/>
              <c:showBubbleSize val="0"/>
              <c:extLst>
                <c:ext xmlns:c15="http://schemas.microsoft.com/office/drawing/2012/chart" uri="{CE6537A1-D6FC-4f65-9D91-7224C49458BB}">
                  <c15:layout>
                    <c:manualLayout>
                      <c:w val="0.30560429860839633"/>
                      <c:h val="0.17437883883203564"/>
                    </c:manualLayout>
                  </c15:layout>
                </c:ext>
              </c:extLst>
            </c:dLbl>
            <c:dLbl>
              <c:idx val="2"/>
              <c:layout>
                <c:manualLayout>
                  <c:x val="-8.2243783093139036E-3"/>
                  <c:y val="-4.0496718481420953E-2"/>
                </c:manualLayout>
              </c:layout>
              <c:spPr>
                <a:noFill/>
                <a:ln>
                  <a:noFill/>
                </a:ln>
                <a:effectLst/>
              </c:spPr>
              <c:txPr>
                <a:bodyPr rot="0" spcFirstLastPara="1" vertOverflow="ellipsis" vert="horz" wrap="square" lIns="38100" tIns="19050" rIns="38100" bIns="19050" anchor="ctr" anchorCtr="1">
                  <a:noAutofit/>
                </a:bodyPr>
                <a:lstStyle/>
                <a:p>
                  <a:pPr>
                    <a:lnSpc>
                      <a:spcPts val="1200"/>
                    </a:lnSpc>
                    <a:defRPr sz="1100" b="1" i="0" u="none" strike="noStrike" kern="1200" spc="0" baseline="0">
                      <a:solidFill>
                        <a:schemeClr val="accent2">
                          <a:lumMod val="50000"/>
                        </a:schemeClr>
                      </a:solidFill>
                      <a:latin typeface="+mn-lt"/>
                      <a:ea typeface="+mn-ea"/>
                      <a:cs typeface="+mn-cs"/>
                    </a:defRPr>
                  </a:pPr>
                  <a:endParaRPr lang="ko-KR"/>
                </a:p>
              </c:txPr>
              <c:dLblPos val="bestFit"/>
              <c:showLegendKey val="0"/>
              <c:showVal val="0"/>
              <c:showCatName val="1"/>
              <c:showSerName val="0"/>
              <c:showPercent val="1"/>
              <c:showBubbleSize val="0"/>
              <c:extLst>
                <c:ext xmlns:c15="http://schemas.microsoft.com/office/drawing/2012/chart" uri="{CE6537A1-D6FC-4f65-9D91-7224C49458BB}">
                  <c15:layout>
                    <c:manualLayout>
                      <c:w val="0.22656780719294198"/>
                      <c:h val="0.17437883883203564"/>
                    </c:manualLayout>
                  </c15:layout>
                </c:ext>
              </c:extLst>
            </c:dLbl>
            <c:dLbl>
              <c:idx val="3"/>
              <c:layout>
                <c:manualLayout>
                  <c:x val="-1.0051901813178373E-16"/>
                  <c:y val="-6.6818811770262138E-2"/>
                </c:manualLayout>
              </c:layout>
              <c:spPr>
                <a:noFill/>
                <a:ln>
                  <a:noFill/>
                </a:ln>
                <a:effectLst/>
              </c:spPr>
              <c:txPr>
                <a:bodyPr rot="0" spcFirstLastPara="1" vertOverflow="ellipsis" vert="horz" wrap="square" lIns="38100" tIns="19050" rIns="38100" bIns="19050" anchor="ctr" anchorCtr="1">
                  <a:noAutofit/>
                </a:bodyPr>
                <a:lstStyle/>
                <a:p>
                  <a:pPr>
                    <a:lnSpc>
                      <a:spcPts val="1200"/>
                    </a:lnSpc>
                    <a:defRPr sz="1100" b="1" i="0" u="none" strike="noStrike" kern="1200" spc="0" baseline="0">
                      <a:solidFill>
                        <a:schemeClr val="accent2">
                          <a:lumMod val="50000"/>
                        </a:schemeClr>
                      </a:solidFill>
                      <a:latin typeface="+mn-lt"/>
                      <a:ea typeface="+mn-ea"/>
                      <a:cs typeface="+mn-cs"/>
                    </a:defRPr>
                  </a:pPr>
                  <a:endParaRPr lang="ko-KR"/>
                </a:p>
              </c:txPr>
              <c:dLblPos val="bestFit"/>
              <c:showLegendKey val="0"/>
              <c:showVal val="0"/>
              <c:showCatName val="1"/>
              <c:showSerName val="0"/>
              <c:showPercent val="1"/>
              <c:showBubbleSize val="0"/>
              <c:extLst>
                <c:ext xmlns:c15="http://schemas.microsoft.com/office/drawing/2012/chart" uri="{CE6537A1-D6FC-4f65-9D91-7224C49458BB}">
                  <c15:layout>
                    <c:manualLayout>
                      <c:w val="0.37711516007640683"/>
                      <c:h val="0.13507365543776381"/>
                    </c:manualLayout>
                  </c15:layout>
                </c:ext>
              </c:extLst>
            </c:dLbl>
            <c:dLbl>
              <c:idx val="4"/>
              <c:layout>
                <c:manualLayout>
                  <c:x val="1.3707297182189739E-2"/>
                  <c:y val="-1.441173409231764E-16"/>
                </c:manualLayout>
              </c:layout>
              <c:spPr>
                <a:noFill/>
                <a:ln>
                  <a:noFill/>
                </a:ln>
                <a:effectLst/>
              </c:spPr>
              <c:txPr>
                <a:bodyPr rot="0" spcFirstLastPara="1" vertOverflow="ellipsis" vert="horz" wrap="square" lIns="38100" tIns="19050" rIns="38100" bIns="19050" anchor="ctr" anchorCtr="1">
                  <a:noAutofit/>
                </a:bodyPr>
                <a:lstStyle/>
                <a:p>
                  <a:pPr>
                    <a:lnSpc>
                      <a:spcPts val="1200"/>
                    </a:lnSpc>
                    <a:defRPr sz="1100" b="1" i="0" u="none" strike="noStrike" kern="1200" spc="0" baseline="0">
                      <a:solidFill>
                        <a:schemeClr val="accent2">
                          <a:lumMod val="50000"/>
                        </a:schemeClr>
                      </a:solidFill>
                      <a:latin typeface="+mn-lt"/>
                      <a:ea typeface="+mn-ea"/>
                      <a:cs typeface="+mn-cs"/>
                    </a:defRPr>
                  </a:pPr>
                  <a:endParaRPr lang="ko-KR"/>
                </a:p>
              </c:txPr>
              <c:dLblPos val="bestFit"/>
              <c:showLegendKey val="0"/>
              <c:showVal val="0"/>
              <c:showCatName val="1"/>
              <c:showSerName val="0"/>
              <c:showPercent val="1"/>
              <c:showBubbleSize val="0"/>
              <c:extLst>
                <c:ext xmlns:c15="http://schemas.microsoft.com/office/drawing/2012/chart" uri="{CE6537A1-D6FC-4f65-9D91-7224C49458BB}">
                  <c15:layout>
                    <c:manualLayout>
                      <c:w val="0.28571490246556502"/>
                      <c:h val="0.10845538057011704"/>
                    </c:manualLayout>
                  </c15:layout>
                </c:ext>
              </c:extLst>
            </c:dLbl>
            <c:dLbl>
              <c:idx val="5"/>
              <c:layout>
                <c:manualLayout>
                  <c:x val="0.17271194449559196"/>
                  <c:y val="-3.9305183394271845E-2"/>
                </c:manualLayout>
              </c:layout>
              <c:spPr>
                <a:noFill/>
                <a:ln>
                  <a:noFill/>
                </a:ln>
                <a:effectLst/>
              </c:spPr>
              <c:txPr>
                <a:bodyPr rot="0" spcFirstLastPara="1" vertOverflow="ellipsis" vert="horz" wrap="square" lIns="38100" tIns="19050" rIns="38100" bIns="19050" anchor="ctr" anchorCtr="1">
                  <a:spAutoFit/>
                </a:bodyPr>
                <a:lstStyle/>
                <a:p>
                  <a:pPr>
                    <a:lnSpc>
                      <a:spcPts val="1200"/>
                    </a:lnSpc>
                    <a:defRPr sz="1100" b="1" i="0" u="none" strike="noStrike" kern="1200" spc="0" baseline="0">
                      <a:solidFill>
                        <a:schemeClr val="accent2">
                          <a:lumMod val="50000"/>
                        </a:schemeClr>
                      </a:solidFill>
                      <a:latin typeface="+mn-lt"/>
                      <a:ea typeface="+mn-ea"/>
                      <a:cs typeface="+mn-cs"/>
                    </a:defRPr>
                  </a:pPr>
                  <a:endParaRPr lang="ko-KR"/>
                </a:p>
              </c:txPr>
              <c:dLblPos val="bestFit"/>
              <c:showLegendKey val="0"/>
              <c:showVal val="0"/>
              <c:showCatName val="1"/>
              <c:showSerName val="0"/>
              <c:showPercent val="1"/>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lnSpc>
                    <a:spcPts val="1200"/>
                  </a:lnSpc>
                  <a:defRPr sz="1100" b="1" i="0" u="none" strike="noStrike" kern="1200" spc="0" baseline="0">
                    <a:solidFill>
                      <a:schemeClr val="accent2">
                        <a:lumMod val="50000"/>
                      </a:schemeClr>
                    </a:solidFill>
                    <a:latin typeface="+mn-lt"/>
                    <a:ea typeface="+mn-ea"/>
                    <a:cs typeface="+mn-cs"/>
                  </a:defRPr>
                </a:pPr>
                <a:endParaRPr lang="ko-KR"/>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Poor User</c:v>
                </c:pt>
                <c:pt idx="1">
                  <c:v>Incomplete requirements</c:v>
                </c:pt>
                <c:pt idx="2">
                  <c:v>Changing Requireemtns</c:v>
                </c:pt>
                <c:pt idx="3">
                  <c:v>Poor Techincal Skills</c:v>
                </c:pt>
                <c:pt idx="4">
                  <c:v>Poor Staffing</c:v>
                </c:pt>
                <c:pt idx="5">
                  <c:v>Others</c:v>
                </c:pt>
              </c:strCache>
            </c:strRef>
          </c:cat>
          <c:val>
            <c:numRef>
              <c:f>Sheet1!$B$2:$B$7</c:f>
              <c:numCache>
                <c:formatCode>General</c:formatCode>
                <c:ptCount val="6"/>
                <c:pt idx="0">
                  <c:v>13</c:v>
                </c:pt>
                <c:pt idx="1">
                  <c:v>12</c:v>
                </c:pt>
                <c:pt idx="2">
                  <c:v>12</c:v>
                </c:pt>
                <c:pt idx="3">
                  <c:v>7</c:v>
                </c:pt>
                <c:pt idx="4">
                  <c:v>6</c:v>
                </c:pt>
                <c:pt idx="5">
                  <c:v>50</c:v>
                </c:pt>
              </c:numCache>
            </c:numRef>
          </c:val>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3"/>
    </mc:Choice>
    <mc:Fallback>
      <c:style val="3"/>
    </mc:Fallback>
  </mc:AlternateContent>
  <c:chart>
    <c:title>
      <c:layout>
        <c:manualLayout>
          <c:xMode val="edge"/>
          <c:yMode val="edge"/>
          <c:x val="0.13248774671401847"/>
          <c:y val="3.1444146715417474E-2"/>
        </c:manualLayout>
      </c:layout>
      <c:overlay val="0"/>
      <c:spPr>
        <a:noFill/>
        <a:ln>
          <a:noFill/>
        </a:ln>
        <a:effectLst/>
      </c:spPr>
      <c:txPr>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mn-ea"/>
              <a:cs typeface="+mn-cs"/>
            </a:defRPr>
          </a:pPr>
          <a:endParaRPr lang="ko-KR"/>
        </a:p>
      </c:txPr>
    </c:title>
    <c:autoTitleDeleted val="0"/>
    <c:plotArea>
      <c:layout/>
      <c:pieChart>
        <c:varyColors val="1"/>
        <c:ser>
          <c:idx val="0"/>
          <c:order val="0"/>
          <c:tx>
            <c:strRef>
              <c:f>Sheet1!$B$1</c:f>
              <c:strCache>
                <c:ptCount val="1"/>
                <c:pt idx="0">
                  <c:v>Actual use of requested featues</c:v>
                </c:pt>
              </c:strCache>
            </c:strRef>
          </c:tx>
          <c:dPt>
            <c:idx val="0"/>
            <c:bubble3D val="0"/>
            <c:spPr>
              <a:solidFill>
                <a:schemeClr val="accent1">
                  <a:shade val="50000"/>
                </a:schemeClr>
              </a:solidFill>
              <a:ln>
                <a:noFill/>
              </a:ln>
              <a:effectLst>
                <a:outerShdw blurRad="63500" sx="102000" sy="102000" algn="ctr" rotWithShape="0">
                  <a:prstClr val="black">
                    <a:alpha val="20000"/>
                  </a:prstClr>
                </a:outerShdw>
              </a:effectLst>
            </c:spPr>
          </c:dPt>
          <c:dPt>
            <c:idx val="1"/>
            <c:bubble3D val="0"/>
            <c:spPr>
              <a:solidFill>
                <a:schemeClr val="accent1">
                  <a:shade val="70000"/>
                </a:schemeClr>
              </a:solidFill>
              <a:ln>
                <a:noFill/>
              </a:ln>
              <a:effectLst>
                <a:outerShdw blurRad="63500" sx="102000" sy="102000" algn="ctr" rotWithShape="0">
                  <a:prstClr val="black">
                    <a:alpha val="20000"/>
                  </a:prstClr>
                </a:outerShdw>
              </a:effectLst>
            </c:spPr>
          </c:dPt>
          <c:dPt>
            <c:idx val="2"/>
            <c:bubble3D val="0"/>
            <c:spPr>
              <a:solidFill>
                <a:schemeClr val="accent1">
                  <a:shade val="90000"/>
                </a:schemeClr>
              </a:solidFill>
              <a:ln>
                <a:noFill/>
              </a:ln>
              <a:effectLst>
                <a:outerShdw blurRad="63500" sx="102000" sy="102000" algn="ctr" rotWithShape="0">
                  <a:prstClr val="black">
                    <a:alpha val="20000"/>
                  </a:prstClr>
                </a:outerShdw>
              </a:effectLst>
            </c:spPr>
          </c:dPt>
          <c:dPt>
            <c:idx val="3"/>
            <c:bubble3D val="0"/>
            <c:spPr>
              <a:solidFill>
                <a:schemeClr val="accent1">
                  <a:tint val="90000"/>
                </a:schemeClr>
              </a:solidFill>
              <a:ln>
                <a:noFill/>
              </a:ln>
              <a:effectLst>
                <a:outerShdw blurRad="63500" sx="102000" sy="102000" algn="ctr" rotWithShape="0">
                  <a:prstClr val="black">
                    <a:alpha val="20000"/>
                  </a:prstClr>
                </a:outerShdw>
              </a:effectLst>
            </c:spPr>
          </c:dPt>
          <c:dPt>
            <c:idx val="4"/>
            <c:bubble3D val="0"/>
            <c:spPr>
              <a:solidFill>
                <a:schemeClr val="accent1">
                  <a:tint val="70000"/>
                </a:schemeClr>
              </a:solidFill>
              <a:ln>
                <a:noFill/>
              </a:ln>
              <a:effectLst>
                <a:outerShdw blurRad="63500" sx="102000" sy="102000" algn="ctr" rotWithShape="0">
                  <a:prstClr val="black">
                    <a:alpha val="20000"/>
                  </a:prstClr>
                </a:outerShdw>
              </a:effectLst>
            </c:spPr>
          </c:dPt>
          <c:dPt>
            <c:idx val="5"/>
            <c:bubble3D val="0"/>
            <c:spPr>
              <a:solidFill>
                <a:schemeClr val="accent1">
                  <a:tint val="50000"/>
                </a:schemeClr>
              </a:solidFill>
              <a:ln>
                <a:noFill/>
              </a:ln>
              <a:effectLst>
                <a:outerShdw blurRad="63500" sx="102000" sy="102000" algn="ctr" rotWithShape="0">
                  <a:prstClr val="black">
                    <a:alpha val="20000"/>
                  </a:prstClr>
                </a:outerShdw>
              </a:effectLst>
            </c:spPr>
          </c:dPt>
          <c:dLbls>
            <c:dLbl>
              <c:idx val="0"/>
              <c:layout>
                <c:manualLayout>
                  <c:x val="-1.3707297182189838E-2"/>
                  <c:y val="2.2911517532897184E-2"/>
                </c:manualLayout>
              </c:layout>
              <c:spPr>
                <a:noFill/>
                <a:ln>
                  <a:noFill/>
                </a:ln>
                <a:effectLst/>
              </c:spPr>
              <c:txPr>
                <a:bodyPr rot="0" spcFirstLastPara="1" vertOverflow="ellipsis" vert="horz" wrap="square" lIns="38100" tIns="19050" rIns="38100" bIns="19050" anchor="ctr" anchorCtr="1">
                  <a:spAutoFit/>
                </a:bodyPr>
                <a:lstStyle/>
                <a:p>
                  <a:pPr>
                    <a:lnSpc>
                      <a:spcPts val="1200"/>
                    </a:lnSpc>
                    <a:defRPr sz="1100" b="1" i="0" u="none" strike="noStrike" kern="1200" spc="0" baseline="0">
                      <a:solidFill>
                        <a:schemeClr val="accent2">
                          <a:lumMod val="50000"/>
                        </a:schemeClr>
                      </a:solidFill>
                      <a:latin typeface="+mn-lt"/>
                      <a:ea typeface="+mn-ea"/>
                      <a:cs typeface="+mn-cs"/>
                    </a:defRPr>
                  </a:pPr>
                  <a:endParaRPr lang="ko-KR"/>
                </a:p>
              </c:txPr>
              <c:dLblPos val="bestFit"/>
              <c:showLegendKey val="0"/>
              <c:showVal val="0"/>
              <c:showCatName val="1"/>
              <c:showSerName val="0"/>
              <c:showPercent val="1"/>
              <c:showBubbleSize val="0"/>
              <c:extLst>
                <c:ext xmlns:c15="http://schemas.microsoft.com/office/drawing/2012/chart" uri="{CE6537A1-D6FC-4f65-9D91-7224C49458BB}"/>
              </c:extLst>
            </c:dLbl>
            <c:dLbl>
              <c:idx val="1"/>
              <c:layout>
                <c:manualLayout>
                  <c:x val="-5.5641267801831054E-2"/>
                  <c:y val="6.8991738483735979E-2"/>
                </c:manualLayout>
              </c:layout>
              <c:spPr>
                <a:noFill/>
                <a:ln>
                  <a:noFill/>
                </a:ln>
                <a:effectLst/>
              </c:spPr>
              <c:txPr>
                <a:bodyPr rot="0" spcFirstLastPara="1" vertOverflow="ellipsis" vert="horz" wrap="square" lIns="38100" tIns="19050" rIns="38100" bIns="19050" anchor="ctr" anchorCtr="1">
                  <a:noAutofit/>
                </a:bodyPr>
                <a:lstStyle/>
                <a:p>
                  <a:pPr>
                    <a:lnSpc>
                      <a:spcPts val="1200"/>
                    </a:lnSpc>
                    <a:defRPr sz="1100" b="1" i="0" u="none" strike="noStrike" kern="1200" spc="0" baseline="0">
                      <a:solidFill>
                        <a:schemeClr val="accent2">
                          <a:lumMod val="50000"/>
                        </a:schemeClr>
                      </a:solidFill>
                      <a:latin typeface="+mn-lt"/>
                      <a:ea typeface="+mn-ea"/>
                      <a:cs typeface="+mn-cs"/>
                    </a:defRPr>
                  </a:pPr>
                  <a:endParaRPr lang="ko-KR"/>
                </a:p>
              </c:txPr>
              <c:dLblPos val="bestFit"/>
              <c:showLegendKey val="0"/>
              <c:showVal val="0"/>
              <c:showCatName val="1"/>
              <c:showSerName val="0"/>
              <c:showPercent val="1"/>
              <c:showBubbleSize val="0"/>
              <c:extLst>
                <c:ext xmlns:c15="http://schemas.microsoft.com/office/drawing/2012/chart" uri="{CE6537A1-D6FC-4f65-9D91-7224C49458BB}">
                  <c15:layout>
                    <c:manualLayout>
                      <c:w val="0.30560429860839633"/>
                      <c:h val="0.17437883883203564"/>
                    </c:manualLayout>
                  </c15:layout>
                </c:ext>
              </c:extLst>
            </c:dLbl>
            <c:dLbl>
              <c:idx val="2"/>
              <c:layout>
                <c:manualLayout>
                  <c:x val="-6.2641139553589881E-2"/>
                  <c:y val="-4.6392495990561805E-2"/>
                </c:manualLayout>
              </c:layout>
              <c:spPr>
                <a:noFill/>
                <a:ln>
                  <a:noFill/>
                </a:ln>
                <a:effectLst/>
              </c:spPr>
              <c:txPr>
                <a:bodyPr rot="0" spcFirstLastPara="1" vertOverflow="ellipsis" vert="horz" wrap="square" lIns="38100" tIns="19050" rIns="38100" bIns="19050" anchor="ctr" anchorCtr="1">
                  <a:noAutofit/>
                </a:bodyPr>
                <a:lstStyle/>
                <a:p>
                  <a:pPr>
                    <a:lnSpc>
                      <a:spcPts val="1200"/>
                    </a:lnSpc>
                    <a:defRPr sz="1100" b="1" i="0" u="none" strike="noStrike" kern="1200" spc="0" baseline="0">
                      <a:solidFill>
                        <a:schemeClr val="accent2">
                          <a:lumMod val="50000"/>
                        </a:schemeClr>
                      </a:solidFill>
                      <a:latin typeface="+mn-lt"/>
                      <a:ea typeface="+mn-ea"/>
                      <a:cs typeface="+mn-cs"/>
                    </a:defRPr>
                  </a:pPr>
                  <a:endParaRPr lang="ko-KR"/>
                </a:p>
              </c:txPr>
              <c:dLblPos val="bestFit"/>
              <c:showLegendKey val="0"/>
              <c:showVal val="0"/>
              <c:showCatName val="1"/>
              <c:showSerName val="0"/>
              <c:showPercent val="1"/>
              <c:showBubbleSize val="0"/>
              <c:extLst>
                <c:ext xmlns:c15="http://schemas.microsoft.com/office/drawing/2012/chart" uri="{CE6537A1-D6FC-4f65-9D91-7224C49458BB}">
                  <c15:layout>
                    <c:manualLayout>
                      <c:w val="0.25283815722052372"/>
                      <c:h val="0.13114313709833661"/>
                    </c:manualLayout>
                  </c15:layout>
                </c:ext>
              </c:extLst>
            </c:dLbl>
            <c:dLbl>
              <c:idx val="3"/>
              <c:layout>
                <c:manualLayout>
                  <c:x val="-2.4393908858643773E-2"/>
                  <c:y val="-7.861036678854369E-2"/>
                </c:manualLayout>
              </c:layout>
              <c:spPr>
                <a:noFill/>
                <a:ln>
                  <a:noFill/>
                </a:ln>
                <a:effectLst/>
              </c:spPr>
              <c:txPr>
                <a:bodyPr rot="0" spcFirstLastPara="1" vertOverflow="ellipsis" vert="horz" wrap="square" lIns="38100" tIns="19050" rIns="38100" bIns="19050" anchor="ctr" anchorCtr="1">
                  <a:noAutofit/>
                </a:bodyPr>
                <a:lstStyle/>
                <a:p>
                  <a:pPr>
                    <a:lnSpc>
                      <a:spcPts val="1200"/>
                    </a:lnSpc>
                    <a:defRPr sz="1100" b="1" i="0" u="none" strike="noStrike" kern="1200" spc="0" baseline="0">
                      <a:solidFill>
                        <a:schemeClr val="accent2">
                          <a:lumMod val="50000"/>
                        </a:schemeClr>
                      </a:solidFill>
                      <a:latin typeface="+mn-lt"/>
                      <a:ea typeface="+mn-ea"/>
                      <a:cs typeface="+mn-cs"/>
                    </a:defRPr>
                  </a:pPr>
                  <a:endParaRPr lang="ko-KR"/>
                </a:p>
              </c:txPr>
              <c:dLblPos val="bestFit"/>
              <c:showLegendKey val="0"/>
              <c:showVal val="0"/>
              <c:showCatName val="1"/>
              <c:showSerName val="0"/>
              <c:showPercent val="1"/>
              <c:showBubbleSize val="0"/>
              <c:extLst>
                <c:ext xmlns:c15="http://schemas.microsoft.com/office/drawing/2012/chart" uri="{CE6537A1-D6FC-4f65-9D91-7224C49458BB}">
                  <c15:layout>
                    <c:manualLayout>
                      <c:w val="0.20823525100899448"/>
                      <c:h val="0.13507365543776381"/>
                    </c:manualLayout>
                  </c15:layout>
                </c:ext>
              </c:extLst>
            </c:dLbl>
            <c:dLbl>
              <c:idx val="4"/>
              <c:layout>
                <c:manualLayout>
                  <c:x val="0.20560945773284758"/>
                  <c:y val="2.5548369206276626E-2"/>
                </c:manualLayout>
              </c:layout>
              <c:spPr>
                <a:noFill/>
                <a:ln>
                  <a:noFill/>
                </a:ln>
                <a:effectLst/>
              </c:spPr>
              <c:txPr>
                <a:bodyPr rot="0" spcFirstLastPara="1" vertOverflow="ellipsis" vert="horz" wrap="square" lIns="38100" tIns="19050" rIns="38100" bIns="19050" anchor="ctr" anchorCtr="1">
                  <a:noAutofit/>
                </a:bodyPr>
                <a:lstStyle/>
                <a:p>
                  <a:pPr>
                    <a:lnSpc>
                      <a:spcPts val="1200"/>
                    </a:lnSpc>
                    <a:defRPr sz="1100" b="1" i="0" u="none" strike="noStrike" kern="1200" spc="0" baseline="0">
                      <a:solidFill>
                        <a:schemeClr val="accent2">
                          <a:lumMod val="50000"/>
                        </a:schemeClr>
                      </a:solidFill>
                      <a:latin typeface="+mn-lt"/>
                      <a:ea typeface="+mn-ea"/>
                      <a:cs typeface="+mn-cs"/>
                    </a:defRPr>
                  </a:pPr>
                  <a:endParaRPr lang="ko-KR"/>
                </a:p>
              </c:txPr>
              <c:dLblPos val="bestFit"/>
              <c:showLegendKey val="0"/>
              <c:showVal val="0"/>
              <c:showCatName val="1"/>
              <c:showSerName val="0"/>
              <c:showPercent val="1"/>
              <c:showBubbleSize val="0"/>
              <c:extLst>
                <c:ext xmlns:c15="http://schemas.microsoft.com/office/drawing/2012/chart" uri="{CE6537A1-D6FC-4f65-9D91-7224C49458BB}">
                  <c15:layout>
                    <c:manualLayout>
                      <c:w val="0.16509068726229442"/>
                      <c:h val="0.15169108230381606"/>
                    </c:manualLayout>
                  </c15:layout>
                </c:ext>
              </c:extLst>
            </c:dLbl>
            <c:dLbl>
              <c:idx val="5"/>
              <c:layout>
                <c:manualLayout>
                  <c:x val="-2.7414594364379677E-3"/>
                  <c:y val="-3.9305183394271843E-3"/>
                </c:manualLayout>
              </c:layout>
              <c:spPr>
                <a:noFill/>
                <a:ln>
                  <a:noFill/>
                </a:ln>
                <a:effectLst/>
              </c:spPr>
              <c:txPr>
                <a:bodyPr rot="0" spcFirstLastPara="1" vertOverflow="ellipsis" vert="horz" wrap="square" lIns="38100" tIns="19050" rIns="38100" bIns="19050" anchor="ctr" anchorCtr="1">
                  <a:spAutoFit/>
                </a:bodyPr>
                <a:lstStyle/>
                <a:p>
                  <a:pPr>
                    <a:lnSpc>
                      <a:spcPts val="1200"/>
                    </a:lnSpc>
                    <a:defRPr sz="1100" b="1" i="0" u="none" strike="noStrike" kern="1200" spc="0" baseline="0">
                      <a:solidFill>
                        <a:schemeClr val="accent2">
                          <a:lumMod val="50000"/>
                        </a:schemeClr>
                      </a:solidFill>
                      <a:latin typeface="+mn-lt"/>
                      <a:ea typeface="+mn-ea"/>
                      <a:cs typeface="+mn-cs"/>
                    </a:defRPr>
                  </a:pPr>
                  <a:endParaRPr lang="ko-KR"/>
                </a:p>
              </c:txPr>
              <c:dLblPos val="bestFit"/>
              <c:showLegendKey val="0"/>
              <c:showVal val="0"/>
              <c:showCatName val="1"/>
              <c:showSerName val="0"/>
              <c:showPercent val="1"/>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lnSpc>
                    <a:spcPts val="1200"/>
                  </a:lnSpc>
                  <a:defRPr sz="1100" b="1" i="0" u="none" strike="noStrike" kern="1200" spc="0" baseline="0">
                    <a:solidFill>
                      <a:schemeClr val="accent2">
                        <a:lumMod val="50000"/>
                      </a:schemeClr>
                    </a:solidFill>
                    <a:latin typeface="+mn-lt"/>
                    <a:ea typeface="+mn-ea"/>
                    <a:cs typeface="+mn-cs"/>
                  </a:defRPr>
                </a:pPr>
                <a:endParaRPr lang="ko-KR"/>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5"/>
                <c:pt idx="0">
                  <c:v>Always</c:v>
                </c:pt>
                <c:pt idx="1">
                  <c:v>Often</c:v>
                </c:pt>
                <c:pt idx="2">
                  <c:v>Sometimes</c:v>
                </c:pt>
                <c:pt idx="3">
                  <c:v>Rarely</c:v>
                </c:pt>
                <c:pt idx="4">
                  <c:v>Never</c:v>
                </c:pt>
              </c:strCache>
            </c:strRef>
          </c:cat>
          <c:val>
            <c:numRef>
              <c:f>Sheet1!$B$2:$B$7</c:f>
              <c:numCache>
                <c:formatCode>General</c:formatCode>
                <c:ptCount val="6"/>
                <c:pt idx="0">
                  <c:v>7</c:v>
                </c:pt>
                <c:pt idx="1">
                  <c:v>13</c:v>
                </c:pt>
                <c:pt idx="2">
                  <c:v>16</c:v>
                </c:pt>
                <c:pt idx="3">
                  <c:v>19</c:v>
                </c:pt>
                <c:pt idx="4">
                  <c:v>45</c:v>
                </c:pt>
              </c:numCache>
            </c:numRef>
          </c:val>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Waterfall</c:v>
                </c:pt>
              </c:strCache>
            </c:strRef>
          </c:tx>
          <c:spPr>
            <a:ln w="22225" cap="rnd">
              <a:solidFill>
                <a:schemeClr val="accent1"/>
              </a:solidFill>
              <a:round/>
            </a:ln>
            <a:effectLst/>
          </c:spPr>
          <c:marker>
            <c:symbol val="none"/>
          </c:marker>
          <c:cat>
            <c:strRef>
              <c:f>Sheet1!$A$2:$A$5</c:f>
              <c:strCache>
                <c:ptCount val="4"/>
                <c:pt idx="0">
                  <c:v>Requirements Analysis</c:v>
                </c:pt>
                <c:pt idx="1">
                  <c:v>Design</c:v>
                </c:pt>
                <c:pt idx="2">
                  <c:v>Implementation</c:v>
                </c:pt>
                <c:pt idx="3">
                  <c:v>Itegrate &amp; System Test</c:v>
                </c:pt>
              </c:strCache>
            </c:strRef>
          </c:cat>
          <c:val>
            <c:numRef>
              <c:f>Sheet1!$B$2:$B$5</c:f>
              <c:numCache>
                <c:formatCode>General</c:formatCode>
                <c:ptCount val="4"/>
              </c:numCache>
            </c:numRef>
          </c:val>
          <c:smooth val="0"/>
        </c:ser>
        <c:dLbls>
          <c:showLegendKey val="0"/>
          <c:showVal val="0"/>
          <c:showCatName val="0"/>
          <c:showSerName val="0"/>
          <c:showPercent val="0"/>
          <c:showBubbleSize val="0"/>
        </c:dLbls>
        <c:smooth val="0"/>
        <c:axId val="274366960"/>
        <c:axId val="274365840"/>
      </c:lineChart>
      <c:catAx>
        <c:axId val="274366960"/>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200" b="0" i="0" u="none" strike="noStrike" kern="1200" cap="none" spc="0" normalizeH="0" baseline="0">
                <a:solidFill>
                  <a:schemeClr val="dk1">
                    <a:lumMod val="65000"/>
                    <a:lumOff val="35000"/>
                  </a:schemeClr>
                </a:solidFill>
                <a:latin typeface="Arial Narrow" panose="020B0606020202030204" pitchFamily="34" charset="0"/>
                <a:ea typeface="+mn-ea"/>
                <a:cs typeface="+mn-cs"/>
              </a:defRPr>
            </a:pPr>
            <a:endParaRPr lang="ko-KR"/>
          </a:p>
        </c:txPr>
        <c:crossAx val="274365840"/>
        <c:crosses val="autoZero"/>
        <c:auto val="1"/>
        <c:lblAlgn val="ctr"/>
        <c:lblOffset val="100"/>
        <c:noMultiLvlLbl val="0"/>
      </c:catAx>
      <c:valAx>
        <c:axId val="274365840"/>
        <c:scaling>
          <c:orientation val="minMax"/>
        </c:scaling>
        <c:delete val="1"/>
        <c:axPos val="l"/>
        <c:majorGridlines>
          <c:spPr>
            <a:ln w="9525" cap="flat" cmpd="sng" algn="ctr">
              <a:solidFill>
                <a:schemeClr val="dk1">
                  <a:lumMod val="15000"/>
                  <a:lumOff val="85000"/>
                  <a:alpha val="54000"/>
                </a:schemeClr>
              </a:solidFill>
              <a:round/>
            </a:ln>
            <a:effectLst/>
          </c:spPr>
        </c:majorGridlines>
        <c:numFmt formatCode="General" sourceLinked="1"/>
        <c:majorTickMark val="none"/>
        <c:minorTickMark val="none"/>
        <c:tickLblPos val="nextTo"/>
        <c:crossAx val="274366960"/>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sz="1200">
          <a:latin typeface="Arial Narrow" panose="020B0606020202030204" pitchFamily="34" charset="0"/>
        </a:defRPr>
      </a:pPr>
      <a:endParaRPr lang="ko-K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Waterfall</c:v>
                </c:pt>
              </c:strCache>
            </c:strRef>
          </c:tx>
          <c:spPr>
            <a:ln w="22225" cap="rnd">
              <a:solidFill>
                <a:schemeClr val="accent1"/>
              </a:solidFill>
              <a:round/>
            </a:ln>
            <a:effectLst/>
          </c:spPr>
          <c:marker>
            <c:symbol val="none"/>
          </c:marker>
          <c:cat>
            <c:strRef>
              <c:f>Sheet1!$A$2:$A$5</c:f>
              <c:strCache>
                <c:ptCount val="4"/>
                <c:pt idx="0">
                  <c:v>Iteration1</c:v>
                </c:pt>
                <c:pt idx="1">
                  <c:v>Iteration2</c:v>
                </c:pt>
                <c:pt idx="2">
                  <c:v>Iteration3</c:v>
                </c:pt>
                <c:pt idx="3">
                  <c:v>Iteration4</c:v>
                </c:pt>
              </c:strCache>
            </c:strRef>
          </c:cat>
          <c:val>
            <c:numRef>
              <c:f>Sheet1!$B$2:$B$5</c:f>
              <c:numCache>
                <c:formatCode>General</c:formatCode>
                <c:ptCount val="4"/>
              </c:numCache>
            </c:numRef>
          </c:val>
          <c:smooth val="0"/>
        </c:ser>
        <c:dLbls>
          <c:showLegendKey val="0"/>
          <c:showVal val="0"/>
          <c:showCatName val="0"/>
          <c:showSerName val="0"/>
          <c:showPercent val="0"/>
          <c:showBubbleSize val="0"/>
        </c:dLbls>
        <c:smooth val="0"/>
        <c:axId val="195395584"/>
        <c:axId val="195400624"/>
      </c:lineChart>
      <c:catAx>
        <c:axId val="195395584"/>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200" b="0" i="0" u="none" strike="noStrike" kern="1200" cap="none" spc="0" normalizeH="0" baseline="0">
                <a:solidFill>
                  <a:schemeClr val="dk1">
                    <a:lumMod val="65000"/>
                    <a:lumOff val="35000"/>
                  </a:schemeClr>
                </a:solidFill>
                <a:latin typeface="Arial Narrow" panose="020B0606020202030204" pitchFamily="34" charset="0"/>
                <a:ea typeface="+mn-ea"/>
                <a:cs typeface="+mn-cs"/>
              </a:defRPr>
            </a:pPr>
            <a:endParaRPr lang="ko-KR"/>
          </a:p>
        </c:txPr>
        <c:crossAx val="195400624"/>
        <c:crosses val="autoZero"/>
        <c:auto val="1"/>
        <c:lblAlgn val="ctr"/>
        <c:lblOffset val="100"/>
        <c:noMultiLvlLbl val="0"/>
      </c:catAx>
      <c:valAx>
        <c:axId val="195400624"/>
        <c:scaling>
          <c:orientation val="minMax"/>
        </c:scaling>
        <c:delete val="1"/>
        <c:axPos val="l"/>
        <c:majorGridlines>
          <c:spPr>
            <a:ln w="9525" cap="flat" cmpd="sng" algn="ctr">
              <a:solidFill>
                <a:schemeClr val="dk1">
                  <a:lumMod val="15000"/>
                  <a:lumOff val="85000"/>
                  <a:alpha val="54000"/>
                </a:schemeClr>
              </a:solidFill>
              <a:round/>
            </a:ln>
            <a:effectLst/>
          </c:spPr>
        </c:majorGridlines>
        <c:numFmt formatCode="General" sourceLinked="1"/>
        <c:majorTickMark val="none"/>
        <c:minorTickMark val="none"/>
        <c:tickLblPos val="nextTo"/>
        <c:crossAx val="195395584"/>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sz="1200">
          <a:latin typeface="Arial Narrow" panose="020B0606020202030204" pitchFamily="34" charset="0"/>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9">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12700" cap="flat" cmpd="sng" algn="ctr">
        <a:solidFill>
          <a:schemeClr val="lt1"/>
        </a:solidFill>
        <a:round/>
      </a:ln>
    </cs:spPr>
    <cs:defRPr sz="1197"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5.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75927" cy="501481"/>
          </a:xfrm>
          <a:prstGeom prst="rect">
            <a:avLst/>
          </a:prstGeom>
        </p:spPr>
        <p:txBody>
          <a:bodyPr vert="horz" lIns="92903" tIns="46452" rIns="92903" bIns="46452" rtlCol="0"/>
          <a:lstStyle>
            <a:lvl1pPr algn="l">
              <a:defRPr sz="1200"/>
            </a:lvl1pPr>
          </a:lstStyle>
          <a:p>
            <a:endParaRPr lang="en-US" dirty="0">
              <a:latin typeface="Candara" panose="020E0502030303020204" pitchFamily="34" charset="0"/>
            </a:endParaRPr>
          </a:p>
        </p:txBody>
      </p:sp>
      <p:sp>
        <p:nvSpPr>
          <p:cNvPr id="3" name="Date Placeholder 2"/>
          <p:cNvSpPr>
            <a:spLocks noGrp="1"/>
          </p:cNvSpPr>
          <p:nvPr>
            <p:ph type="dt" sz="quarter" idx="1"/>
          </p:nvPr>
        </p:nvSpPr>
        <p:spPr>
          <a:xfrm>
            <a:off x="3890009" y="2"/>
            <a:ext cx="2975927" cy="501481"/>
          </a:xfrm>
          <a:prstGeom prst="rect">
            <a:avLst/>
          </a:prstGeom>
        </p:spPr>
        <p:txBody>
          <a:bodyPr vert="horz" lIns="92903" tIns="46452" rIns="92903" bIns="46452" rtlCol="0"/>
          <a:lstStyle>
            <a:lvl1pPr algn="r">
              <a:defRPr sz="1200"/>
            </a:lvl1pPr>
          </a:lstStyle>
          <a:p>
            <a:fld id="{B60CD0EA-239A-0D42-86FA-938C392FE9F7}" type="datetime1">
              <a:rPr lang="ko-KR" altLang="en-US">
                <a:latin typeface="Candara" panose="020E0502030303020204" pitchFamily="34" charset="0"/>
              </a:rPr>
              <a:pPr/>
              <a:t>2015-03-25</a:t>
            </a:fld>
            <a:endParaRPr lang="en-US">
              <a:latin typeface="Candara" panose="020E0502030303020204" pitchFamily="34" charset="0"/>
            </a:endParaRPr>
          </a:p>
        </p:txBody>
      </p:sp>
      <p:sp>
        <p:nvSpPr>
          <p:cNvPr id="4" name="Footer Placeholder 3"/>
          <p:cNvSpPr>
            <a:spLocks noGrp="1"/>
          </p:cNvSpPr>
          <p:nvPr>
            <p:ph type="ftr" sz="quarter" idx="2"/>
          </p:nvPr>
        </p:nvSpPr>
        <p:spPr>
          <a:xfrm>
            <a:off x="0" y="9493423"/>
            <a:ext cx="2975927" cy="501480"/>
          </a:xfrm>
          <a:prstGeom prst="rect">
            <a:avLst/>
          </a:prstGeom>
        </p:spPr>
        <p:txBody>
          <a:bodyPr vert="horz" lIns="92903" tIns="46452" rIns="92903" bIns="46452" rtlCol="0" anchor="b"/>
          <a:lstStyle>
            <a:lvl1pPr algn="l">
              <a:defRPr sz="1200"/>
            </a:lvl1pPr>
          </a:lstStyle>
          <a:p>
            <a:endParaRPr lang="en-US">
              <a:latin typeface="Candara" panose="020E0502030303020204" pitchFamily="34" charset="0"/>
            </a:endParaRPr>
          </a:p>
        </p:txBody>
      </p:sp>
      <p:sp>
        <p:nvSpPr>
          <p:cNvPr id="5" name="Slide Number Placeholder 4"/>
          <p:cNvSpPr>
            <a:spLocks noGrp="1"/>
          </p:cNvSpPr>
          <p:nvPr>
            <p:ph type="sldNum" sz="quarter" idx="3"/>
          </p:nvPr>
        </p:nvSpPr>
        <p:spPr>
          <a:xfrm>
            <a:off x="3890009" y="9493423"/>
            <a:ext cx="2975927" cy="501480"/>
          </a:xfrm>
          <a:prstGeom prst="rect">
            <a:avLst/>
          </a:prstGeom>
        </p:spPr>
        <p:txBody>
          <a:bodyPr vert="horz" lIns="92903" tIns="46452" rIns="92903" bIns="46452" rtlCol="0" anchor="b"/>
          <a:lstStyle>
            <a:lvl1pPr algn="r">
              <a:defRPr sz="1200"/>
            </a:lvl1pPr>
          </a:lstStyle>
          <a:p>
            <a:fld id="{CCAA83DC-AE9A-44FF-A844-E2E5D5BA047F}" type="slidenum">
              <a:rPr lang="en-US" smtClean="0">
                <a:latin typeface="Candara" panose="020E0502030303020204" pitchFamily="34" charset="0"/>
              </a:rPr>
              <a:pPr/>
              <a:t>‹#›</a:t>
            </a:fld>
            <a:endParaRPr lang="en-US">
              <a:latin typeface="Candara" panose="020E0502030303020204" pitchFamily="34" charset="0"/>
            </a:endParaRPr>
          </a:p>
        </p:txBody>
      </p:sp>
    </p:spTree>
    <p:extLst>
      <p:ext uri="{BB962C8B-B14F-4D97-AF65-F5344CB8AC3E}">
        <p14:creationId xmlns:p14="http://schemas.microsoft.com/office/powerpoint/2010/main" val="127622522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75927" cy="501481"/>
          </a:xfrm>
          <a:prstGeom prst="rect">
            <a:avLst/>
          </a:prstGeom>
        </p:spPr>
        <p:txBody>
          <a:bodyPr vert="horz" lIns="92903" tIns="46452" rIns="92903" bIns="46452" rtlCol="0"/>
          <a:lstStyle>
            <a:lvl1pPr algn="l">
              <a:defRPr sz="1200"/>
            </a:lvl1pPr>
          </a:lstStyle>
          <a:p>
            <a:endParaRPr lang="en-US"/>
          </a:p>
        </p:txBody>
      </p:sp>
      <p:sp>
        <p:nvSpPr>
          <p:cNvPr id="3" name="Date Placeholder 2"/>
          <p:cNvSpPr>
            <a:spLocks noGrp="1"/>
          </p:cNvSpPr>
          <p:nvPr>
            <p:ph type="dt" idx="1"/>
          </p:nvPr>
        </p:nvSpPr>
        <p:spPr>
          <a:xfrm>
            <a:off x="3890009" y="2"/>
            <a:ext cx="2975927" cy="501481"/>
          </a:xfrm>
          <a:prstGeom prst="rect">
            <a:avLst/>
          </a:prstGeom>
        </p:spPr>
        <p:txBody>
          <a:bodyPr vert="horz" lIns="92903" tIns="46452" rIns="92903" bIns="46452" rtlCol="0"/>
          <a:lstStyle>
            <a:lvl1pPr algn="r">
              <a:defRPr sz="1200"/>
            </a:lvl1pPr>
          </a:lstStyle>
          <a:p>
            <a:fld id="{5193309F-0A04-C444-9877-B2D5B465713C}" type="datetime1">
              <a:rPr lang="ko-KR" altLang="en-US"/>
              <a:pPr/>
              <a:t>2015-03-25</a:t>
            </a:fld>
            <a:endParaRPr lang="en-US"/>
          </a:p>
        </p:txBody>
      </p:sp>
      <p:sp>
        <p:nvSpPr>
          <p:cNvPr id="4" name="Slide Image Placeholder 3"/>
          <p:cNvSpPr>
            <a:spLocks noGrp="1" noRot="1" noChangeAspect="1"/>
          </p:cNvSpPr>
          <p:nvPr>
            <p:ph type="sldImg" idx="2"/>
          </p:nvPr>
        </p:nvSpPr>
        <p:spPr>
          <a:xfrm>
            <a:off x="612775" y="792163"/>
            <a:ext cx="5534025" cy="3830637"/>
          </a:xfrm>
          <a:prstGeom prst="rect">
            <a:avLst/>
          </a:prstGeom>
          <a:noFill/>
          <a:ln w="12700">
            <a:solidFill>
              <a:prstClr val="black"/>
            </a:solidFill>
          </a:ln>
        </p:spPr>
        <p:txBody>
          <a:bodyPr vert="horz" lIns="92903" tIns="46452" rIns="92903" bIns="46452" rtlCol="0" anchor="ctr"/>
          <a:lstStyle/>
          <a:p>
            <a:endParaRPr lang="en-US"/>
          </a:p>
        </p:txBody>
      </p:sp>
      <p:sp>
        <p:nvSpPr>
          <p:cNvPr id="5" name="Notes Placeholder 4"/>
          <p:cNvSpPr>
            <a:spLocks noGrp="1"/>
          </p:cNvSpPr>
          <p:nvPr>
            <p:ph type="body" sz="quarter" idx="3"/>
          </p:nvPr>
        </p:nvSpPr>
        <p:spPr>
          <a:xfrm>
            <a:off x="267209" y="4785437"/>
            <a:ext cx="6225505" cy="4528501"/>
          </a:xfrm>
          <a:prstGeom prst="rect">
            <a:avLst/>
          </a:prstGeom>
        </p:spPr>
        <p:txBody>
          <a:bodyPr vert="horz" lIns="92903" tIns="46452" rIns="92903" bIns="46452"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493423"/>
            <a:ext cx="2975927" cy="501480"/>
          </a:xfrm>
          <a:prstGeom prst="rect">
            <a:avLst/>
          </a:prstGeom>
        </p:spPr>
        <p:txBody>
          <a:bodyPr vert="horz" lIns="92903" tIns="46452" rIns="92903" bIns="4645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90009" y="9493423"/>
            <a:ext cx="2975927" cy="501480"/>
          </a:xfrm>
          <a:prstGeom prst="rect">
            <a:avLst/>
          </a:prstGeom>
        </p:spPr>
        <p:txBody>
          <a:bodyPr vert="horz" lIns="92903" tIns="46452" rIns="92903" bIns="46452" rtlCol="0" anchor="b"/>
          <a:lstStyle>
            <a:lvl1pPr algn="r">
              <a:defRPr sz="1200"/>
            </a:lvl1pPr>
          </a:lstStyle>
          <a:p>
            <a:fld id="{39C4FF52-46E3-43CB-AB80-CBEE90E8F28C}" type="slidenum">
              <a:rPr lang="en-US" smtClean="0"/>
              <a:pPr/>
              <a:t>‹#›</a:t>
            </a:fld>
            <a:endParaRPr lang="en-US"/>
          </a:p>
        </p:txBody>
      </p:sp>
    </p:spTree>
    <p:extLst>
      <p:ext uri="{BB962C8B-B14F-4D97-AF65-F5344CB8AC3E}">
        <p14:creationId xmlns:p14="http://schemas.microsoft.com/office/powerpoint/2010/main" val="3799800046"/>
      </p:ext>
    </p:extLst>
  </p:cSld>
  <p:clrMap bg1="lt1" tx1="dk1" bg2="lt2" tx2="dk2" accent1="accent1" accent2="accent2" accent3="accent3" accent4="accent4" accent5="accent5" accent6="accent6" hlink="hlink" folHlink="folHlink"/>
  <p:hf sldNum="0" hdr="0" ftr="0" dt="0"/>
  <p:notesStyle>
    <a:lvl1pPr marL="0" algn="l" defTabSz="1031315" rtl="0" eaLnBrk="1" latinLnBrk="0" hangingPunct="1">
      <a:defRPr sz="1354" kern="1200">
        <a:solidFill>
          <a:schemeClr val="tx1"/>
        </a:solidFill>
        <a:latin typeface="+mn-lt"/>
        <a:ea typeface="+mn-ea"/>
        <a:cs typeface="+mn-cs"/>
      </a:defRPr>
    </a:lvl1pPr>
    <a:lvl2pPr marL="515656" algn="l" defTabSz="1031315" rtl="0" eaLnBrk="1" latinLnBrk="0" hangingPunct="1">
      <a:defRPr sz="1354" kern="1200">
        <a:solidFill>
          <a:schemeClr val="tx1"/>
        </a:solidFill>
        <a:latin typeface="+mn-lt"/>
        <a:ea typeface="+mn-ea"/>
        <a:cs typeface="+mn-cs"/>
      </a:defRPr>
    </a:lvl2pPr>
    <a:lvl3pPr marL="1031315" algn="l" defTabSz="1031315" rtl="0" eaLnBrk="1" latinLnBrk="0" hangingPunct="1">
      <a:defRPr sz="1354" kern="1200">
        <a:solidFill>
          <a:schemeClr val="tx1"/>
        </a:solidFill>
        <a:latin typeface="+mn-lt"/>
        <a:ea typeface="+mn-ea"/>
        <a:cs typeface="+mn-cs"/>
      </a:defRPr>
    </a:lvl3pPr>
    <a:lvl4pPr marL="1546972" algn="l" defTabSz="1031315" rtl="0" eaLnBrk="1" latinLnBrk="0" hangingPunct="1">
      <a:defRPr sz="1354" kern="1200">
        <a:solidFill>
          <a:schemeClr val="tx1"/>
        </a:solidFill>
        <a:latin typeface="+mn-lt"/>
        <a:ea typeface="+mn-ea"/>
        <a:cs typeface="+mn-cs"/>
      </a:defRPr>
    </a:lvl4pPr>
    <a:lvl5pPr marL="2062628" algn="l" defTabSz="1031315" rtl="0" eaLnBrk="1" latinLnBrk="0" hangingPunct="1">
      <a:defRPr sz="1354" kern="1200">
        <a:solidFill>
          <a:schemeClr val="tx1"/>
        </a:solidFill>
        <a:latin typeface="+mn-lt"/>
        <a:ea typeface="+mn-ea"/>
        <a:cs typeface="+mn-cs"/>
      </a:defRPr>
    </a:lvl5pPr>
    <a:lvl6pPr marL="2578286" algn="l" defTabSz="1031315" rtl="0" eaLnBrk="1" latinLnBrk="0" hangingPunct="1">
      <a:defRPr sz="1354" kern="1200">
        <a:solidFill>
          <a:schemeClr val="tx1"/>
        </a:solidFill>
        <a:latin typeface="+mn-lt"/>
        <a:ea typeface="+mn-ea"/>
        <a:cs typeface="+mn-cs"/>
      </a:defRPr>
    </a:lvl6pPr>
    <a:lvl7pPr marL="3093943" algn="l" defTabSz="1031315" rtl="0" eaLnBrk="1" latinLnBrk="0" hangingPunct="1">
      <a:defRPr sz="1354" kern="1200">
        <a:solidFill>
          <a:schemeClr val="tx1"/>
        </a:solidFill>
        <a:latin typeface="+mn-lt"/>
        <a:ea typeface="+mn-ea"/>
        <a:cs typeface="+mn-cs"/>
      </a:defRPr>
    </a:lvl7pPr>
    <a:lvl8pPr marL="3609599" algn="l" defTabSz="1031315" rtl="0" eaLnBrk="1" latinLnBrk="0" hangingPunct="1">
      <a:defRPr sz="1354" kern="1200">
        <a:solidFill>
          <a:schemeClr val="tx1"/>
        </a:solidFill>
        <a:latin typeface="+mn-lt"/>
        <a:ea typeface="+mn-ea"/>
        <a:cs typeface="+mn-cs"/>
      </a:defRPr>
    </a:lvl8pPr>
    <a:lvl9pPr marL="4125257" algn="l" defTabSz="1031315" rtl="0" eaLnBrk="1" latinLnBrk="0" hangingPunct="1">
      <a:defRPr sz="135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슬라이드 이미지 개체 틀 1"/>
          <p:cNvSpPr>
            <a:spLocks noGrp="1" noRot="1" noChangeAspect="1" noTextEdit="1"/>
          </p:cNvSpPr>
          <p:nvPr>
            <p:ph type="sldImg"/>
          </p:nvPr>
        </p:nvSpPr>
        <p:spPr>
          <a:xfrm>
            <a:off x="612775" y="792163"/>
            <a:ext cx="5534025" cy="3830637"/>
          </a:xfrm>
          <a:ln/>
        </p:spPr>
      </p:sp>
      <p:sp>
        <p:nvSpPr>
          <p:cNvPr id="96259"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p>
        </p:txBody>
      </p:sp>
      <p:sp>
        <p:nvSpPr>
          <p:cNvPr id="96260"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u="sng">
                <a:solidFill>
                  <a:schemeClr val="tx1"/>
                </a:solidFill>
                <a:latin typeface="Book Antiqua" pitchFamily="18" charset="0"/>
                <a:ea typeface="HY신명조" pitchFamily="18" charset="-127"/>
              </a:defRPr>
            </a:lvl1pPr>
            <a:lvl2pPr marL="751893" indent="-289190" eaLnBrk="0" hangingPunct="0">
              <a:defRPr sz="1400" b="1" u="sng">
                <a:solidFill>
                  <a:schemeClr val="tx1"/>
                </a:solidFill>
                <a:latin typeface="Book Antiqua" pitchFamily="18" charset="0"/>
                <a:ea typeface="HY신명조" pitchFamily="18" charset="-127"/>
              </a:defRPr>
            </a:lvl2pPr>
            <a:lvl3pPr marL="1156759" indent="-231351" eaLnBrk="0" hangingPunct="0">
              <a:defRPr sz="1400" b="1" u="sng">
                <a:solidFill>
                  <a:schemeClr val="tx1"/>
                </a:solidFill>
                <a:latin typeface="Book Antiqua" pitchFamily="18" charset="0"/>
                <a:ea typeface="HY신명조" pitchFamily="18" charset="-127"/>
              </a:defRPr>
            </a:lvl3pPr>
            <a:lvl4pPr marL="1619462" indent="-231351" eaLnBrk="0" hangingPunct="0">
              <a:defRPr sz="1400" b="1" u="sng">
                <a:solidFill>
                  <a:schemeClr val="tx1"/>
                </a:solidFill>
                <a:latin typeface="Book Antiqua" pitchFamily="18" charset="0"/>
                <a:ea typeface="HY신명조" pitchFamily="18" charset="-127"/>
              </a:defRPr>
            </a:lvl4pPr>
            <a:lvl5pPr marL="2082166" indent="-231351" eaLnBrk="0" hangingPunct="0">
              <a:defRPr sz="1400" b="1" u="sng">
                <a:solidFill>
                  <a:schemeClr val="tx1"/>
                </a:solidFill>
                <a:latin typeface="Book Antiqua" pitchFamily="18" charset="0"/>
                <a:ea typeface="HY신명조" pitchFamily="18" charset="-127"/>
              </a:defRPr>
            </a:lvl5pPr>
            <a:lvl6pPr marL="2544870" indent="-231351" eaLnBrk="0" fontAlgn="base" hangingPunct="0">
              <a:spcBef>
                <a:spcPct val="0"/>
              </a:spcBef>
              <a:spcAft>
                <a:spcPct val="0"/>
              </a:spcAft>
              <a:defRPr sz="1400" b="1" u="sng">
                <a:solidFill>
                  <a:schemeClr val="tx1"/>
                </a:solidFill>
                <a:latin typeface="Book Antiqua" pitchFamily="18" charset="0"/>
                <a:ea typeface="HY신명조" pitchFamily="18" charset="-127"/>
              </a:defRPr>
            </a:lvl6pPr>
            <a:lvl7pPr marL="3007573" indent="-231351" eaLnBrk="0" fontAlgn="base" hangingPunct="0">
              <a:spcBef>
                <a:spcPct val="0"/>
              </a:spcBef>
              <a:spcAft>
                <a:spcPct val="0"/>
              </a:spcAft>
              <a:defRPr sz="1400" b="1" u="sng">
                <a:solidFill>
                  <a:schemeClr val="tx1"/>
                </a:solidFill>
                <a:latin typeface="Book Antiqua" pitchFamily="18" charset="0"/>
                <a:ea typeface="HY신명조" pitchFamily="18" charset="-127"/>
              </a:defRPr>
            </a:lvl7pPr>
            <a:lvl8pPr marL="3470277" indent="-231351" eaLnBrk="0" fontAlgn="base" hangingPunct="0">
              <a:spcBef>
                <a:spcPct val="0"/>
              </a:spcBef>
              <a:spcAft>
                <a:spcPct val="0"/>
              </a:spcAft>
              <a:defRPr sz="1400" b="1" u="sng">
                <a:solidFill>
                  <a:schemeClr val="tx1"/>
                </a:solidFill>
                <a:latin typeface="Book Antiqua" pitchFamily="18" charset="0"/>
                <a:ea typeface="HY신명조" pitchFamily="18" charset="-127"/>
              </a:defRPr>
            </a:lvl8pPr>
            <a:lvl9pPr marL="3932981" indent="-231351" eaLnBrk="0" fontAlgn="base" hangingPunct="0">
              <a:spcBef>
                <a:spcPct val="0"/>
              </a:spcBef>
              <a:spcAft>
                <a:spcPct val="0"/>
              </a:spcAft>
              <a:defRPr sz="1400" b="1" u="sng">
                <a:solidFill>
                  <a:schemeClr val="tx1"/>
                </a:solidFill>
                <a:latin typeface="Book Antiqua" pitchFamily="18" charset="0"/>
                <a:ea typeface="HY신명조" pitchFamily="18" charset="-127"/>
              </a:defRPr>
            </a:lvl9pPr>
          </a:lstStyle>
          <a:p>
            <a:pPr eaLnBrk="1" hangingPunct="1"/>
            <a:fld id="{368A5026-8581-434F-9164-8AF2D6EC30C6}" type="slidenum">
              <a:rPr lang="en-US" altLang="ko-KR" sz="1300" b="0" u="none">
                <a:latin typeface="Arial" pitchFamily="34" charset="0"/>
              </a:rPr>
              <a:pPr eaLnBrk="1" hangingPunct="1"/>
              <a:t>1</a:t>
            </a:fld>
            <a:endParaRPr lang="en-US" altLang="ko-KR" sz="1300" b="0" u="none">
              <a:latin typeface="Arial" pitchFamily="34" charset="0"/>
            </a:endParaRPr>
          </a:p>
        </p:txBody>
      </p:sp>
    </p:spTree>
    <p:extLst>
      <p:ext uri="{BB962C8B-B14F-4D97-AF65-F5344CB8AC3E}">
        <p14:creationId xmlns:p14="http://schemas.microsoft.com/office/powerpoint/2010/main" val="3724435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1850958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3653047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815587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1758339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367553" y="781598"/>
            <a:ext cx="8426824" cy="383814"/>
          </a:xfrm>
        </p:spPr>
        <p:txBody>
          <a:bodyPr/>
          <a:lstStyle/>
          <a:p>
            <a:r>
              <a:rPr lang="ko-KR" altLang="en-US" smtClean="0"/>
              <a:t>마스터 제목 스타일 편집</a:t>
            </a:r>
            <a:endParaRPr lang="ko-KR" altLang="en-US"/>
          </a:p>
        </p:txBody>
      </p:sp>
      <p:sp>
        <p:nvSpPr>
          <p:cNvPr id="8" name="텍스트 개체 틀 7"/>
          <p:cNvSpPr>
            <a:spLocks noGrp="1"/>
          </p:cNvSpPr>
          <p:nvPr>
            <p:ph type="body" sz="quarter" idx="13" hasCustomPrompt="1"/>
          </p:nvPr>
        </p:nvSpPr>
        <p:spPr>
          <a:xfrm>
            <a:off x="367180" y="396791"/>
            <a:ext cx="8427197" cy="384807"/>
          </a:xfrm>
        </p:spPr>
        <p:txBody>
          <a:bodyPr anchor="ctr">
            <a:normAutofit/>
          </a:bodyPr>
          <a:lstStyle>
            <a:lvl1pPr>
              <a:defRPr sz="1800" b="0">
                <a:solidFill>
                  <a:srgbClr val="FF0000"/>
                </a:solidFill>
                <a:latin typeface="Corbel" panose="020B0503020204020204" pitchFamily="34" charset="0"/>
              </a:defRPr>
            </a:lvl1pPr>
          </a:lstStyle>
          <a:p>
            <a:pPr lvl="0"/>
            <a:r>
              <a:rPr lang="ko-KR" altLang="en-US" dirty="0" smtClean="0"/>
              <a:t>부제목</a:t>
            </a:r>
            <a:endParaRPr lang="ko-KR" altLang="en-US" dirty="0"/>
          </a:p>
        </p:txBody>
      </p:sp>
      <p:sp>
        <p:nvSpPr>
          <p:cNvPr id="4" name="슬라이드 번호 개체 틀 5"/>
          <p:cNvSpPr>
            <a:spLocks noGrp="1"/>
          </p:cNvSpPr>
          <p:nvPr>
            <p:ph type="sldNum" sz="quarter" idx="4"/>
          </p:nvPr>
        </p:nvSpPr>
        <p:spPr>
          <a:xfrm>
            <a:off x="9060148" y="467639"/>
            <a:ext cx="439271" cy="457296"/>
          </a:xfrm>
          <a:prstGeom prst="wedgeRectCallout">
            <a:avLst/>
          </a:prstGeom>
          <a:ln>
            <a:solidFill>
              <a:srgbClr val="FF0000"/>
            </a:solidFill>
          </a:ln>
        </p:spPr>
        <p:txBody>
          <a:bodyPr vert="horz" lIns="91440" tIns="45720" rIns="91440" bIns="45720" rtlCol="0" anchor="ctr"/>
          <a:lstStyle>
            <a:lvl1pPr algn="ctr">
              <a:defRPr sz="1200" i="1">
                <a:solidFill>
                  <a:srgbClr val="FF0000"/>
                </a:solidFill>
                <a:latin typeface="Corbel" panose="020B0503020204020204" pitchFamily="34" charset="0"/>
              </a:defRPr>
            </a:lvl1pPr>
          </a:lstStyle>
          <a:p>
            <a:fld id="{B190697A-B2E1-4A65-8046-F11842298BFE}" type="slidenum">
              <a:rPr lang="ko-KR" altLang="en-US" smtClean="0"/>
              <a:pPr/>
              <a:t>‹#›</a:t>
            </a:fld>
            <a:endParaRPr lang="ko-KR" altLang="en-US" dirty="0"/>
          </a:p>
        </p:txBody>
      </p:sp>
      <p:sp>
        <p:nvSpPr>
          <p:cNvPr id="5" name="바닥글 개체 틀 4"/>
          <p:cNvSpPr>
            <a:spLocks noGrp="1"/>
          </p:cNvSpPr>
          <p:nvPr>
            <p:ph type="ftr" sz="quarter" idx="3"/>
          </p:nvPr>
        </p:nvSpPr>
        <p:spPr>
          <a:xfrm>
            <a:off x="6161499" y="6313737"/>
            <a:ext cx="3343275" cy="365125"/>
          </a:xfrm>
          <a:prstGeom prst="rect">
            <a:avLst/>
          </a:prstGeom>
        </p:spPr>
        <p:txBody>
          <a:bodyPr vert="horz" lIns="91440" tIns="45720" rIns="91440" bIns="45720" rtlCol="0" anchor="ctr"/>
          <a:lstStyle>
            <a:lvl1pPr marL="171450" indent="-171450" algn="r">
              <a:buFont typeface="Arial" panose="020B0604020202020204" pitchFamily="34" charset="0"/>
              <a:buChar char="©"/>
              <a:defRPr sz="1200" i="1">
                <a:solidFill>
                  <a:schemeClr val="tx1">
                    <a:lumMod val="75000"/>
                    <a:lumOff val="25000"/>
                  </a:schemeClr>
                </a:solidFill>
                <a:latin typeface="Corbel" panose="020B0503020204020204" pitchFamily="34" charset="0"/>
              </a:defRPr>
            </a:lvl1pPr>
          </a:lstStyle>
          <a:p>
            <a:r>
              <a:rPr lang="en-US" altLang="ko-KR" smtClean="0"/>
              <a:t>Sungwoon Choi 2015</a:t>
            </a:r>
            <a:endParaRPr lang="ko-KR" altLang="en-US" dirty="0"/>
          </a:p>
        </p:txBody>
      </p:sp>
      <p:sp>
        <p:nvSpPr>
          <p:cNvPr id="7" name="내용 개체 틀 6"/>
          <p:cNvSpPr>
            <a:spLocks noGrp="1"/>
          </p:cNvSpPr>
          <p:nvPr>
            <p:ph sz="quarter" idx="14"/>
          </p:nvPr>
        </p:nvSpPr>
        <p:spPr>
          <a:xfrm>
            <a:off x="581114" y="1410056"/>
            <a:ext cx="8923250" cy="4828819"/>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314526816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슬라이드 번호 개체 틀 2"/>
          <p:cNvSpPr>
            <a:spLocks noGrp="1"/>
          </p:cNvSpPr>
          <p:nvPr>
            <p:ph type="sldNum" sz="quarter" idx="10"/>
          </p:nvPr>
        </p:nvSpPr>
        <p:spPr/>
        <p:txBody>
          <a:bodyPr/>
          <a:lstStyle/>
          <a:p>
            <a:fld id="{B190697A-B2E1-4A65-8046-F11842298BFE}" type="slidenum">
              <a:rPr lang="ko-KR" altLang="en-US" smtClean="0"/>
              <a:pPr/>
              <a:t>‹#›</a:t>
            </a:fld>
            <a:endParaRPr lang="ko-KR" altLang="en-US" dirty="0"/>
          </a:p>
        </p:txBody>
      </p:sp>
      <p:sp>
        <p:nvSpPr>
          <p:cNvPr id="4" name="바닥글 개체 틀 3"/>
          <p:cNvSpPr>
            <a:spLocks noGrp="1"/>
          </p:cNvSpPr>
          <p:nvPr>
            <p:ph type="ftr" sz="quarter" idx="11"/>
          </p:nvPr>
        </p:nvSpPr>
        <p:spPr/>
        <p:txBody>
          <a:bodyPr/>
          <a:lstStyle/>
          <a:p>
            <a:r>
              <a:rPr lang="en-US" altLang="ko-KR" smtClean="0"/>
              <a:t>Sungwoon Choi 2015</a:t>
            </a:r>
            <a:endParaRPr lang="ko-KR" altLang="en-US" dirty="0"/>
          </a:p>
        </p:txBody>
      </p:sp>
      <p:sp>
        <p:nvSpPr>
          <p:cNvPr id="5" name="텍스트 개체 틀 7"/>
          <p:cNvSpPr>
            <a:spLocks noGrp="1"/>
          </p:cNvSpPr>
          <p:nvPr>
            <p:ph type="body" sz="quarter" idx="13" hasCustomPrompt="1"/>
          </p:nvPr>
        </p:nvSpPr>
        <p:spPr>
          <a:xfrm>
            <a:off x="367180" y="396791"/>
            <a:ext cx="8427197" cy="384807"/>
          </a:xfrm>
        </p:spPr>
        <p:txBody>
          <a:bodyPr anchor="ctr">
            <a:normAutofit/>
          </a:bodyPr>
          <a:lstStyle>
            <a:lvl1pPr>
              <a:defRPr sz="1800" b="0">
                <a:solidFill>
                  <a:srgbClr val="FF0000"/>
                </a:solidFill>
                <a:latin typeface="Corbel" panose="020B0503020204020204" pitchFamily="34" charset="0"/>
              </a:defRPr>
            </a:lvl1pPr>
          </a:lstStyle>
          <a:p>
            <a:pPr lvl="0"/>
            <a:r>
              <a:rPr lang="ko-KR" altLang="en-US" dirty="0" smtClean="0"/>
              <a:t>부제목</a:t>
            </a:r>
            <a:endParaRPr lang="ko-KR" altLang="en-US" dirty="0"/>
          </a:p>
        </p:txBody>
      </p:sp>
    </p:spTree>
    <p:extLst>
      <p:ext uri="{BB962C8B-B14F-4D97-AF65-F5344CB8AC3E}">
        <p14:creationId xmlns:p14="http://schemas.microsoft.com/office/powerpoint/2010/main" val="301433870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91671" y="1371600"/>
            <a:ext cx="4285129" cy="4862718"/>
          </a:xfrm>
        </p:spPr>
        <p:txBody>
          <a:bodyPr/>
          <a:lstStyle>
            <a:lvl1pPr>
              <a:defRPr sz="1600"/>
            </a:lvl1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8" name="텍스트 개체 틀 7"/>
          <p:cNvSpPr>
            <a:spLocks noGrp="1"/>
          </p:cNvSpPr>
          <p:nvPr>
            <p:ph type="body" sz="quarter" idx="13" hasCustomPrompt="1"/>
          </p:nvPr>
        </p:nvSpPr>
        <p:spPr>
          <a:xfrm>
            <a:off x="367553" y="400103"/>
            <a:ext cx="8427197" cy="381495"/>
          </a:xfrm>
        </p:spPr>
        <p:txBody>
          <a:bodyPr anchor="ctr">
            <a:normAutofit/>
          </a:bodyPr>
          <a:lstStyle>
            <a:lvl1pPr>
              <a:defRPr sz="1800" b="0">
                <a:solidFill>
                  <a:srgbClr val="FF0000"/>
                </a:solidFill>
                <a:latin typeface="Corbel" panose="020B0503020204020204" pitchFamily="34" charset="0"/>
              </a:defRPr>
            </a:lvl1pPr>
          </a:lstStyle>
          <a:p>
            <a:pPr lvl="0"/>
            <a:r>
              <a:rPr lang="ko-KR" altLang="en-US" dirty="0" smtClean="0"/>
              <a:t>부제목</a:t>
            </a:r>
            <a:endParaRPr lang="ko-KR" altLang="en-US" dirty="0"/>
          </a:p>
        </p:txBody>
      </p:sp>
      <p:sp>
        <p:nvSpPr>
          <p:cNvPr id="5" name="내용 개체 틀 4"/>
          <p:cNvSpPr>
            <a:spLocks noGrp="1"/>
          </p:cNvSpPr>
          <p:nvPr>
            <p:ph sz="quarter" idx="14"/>
          </p:nvPr>
        </p:nvSpPr>
        <p:spPr>
          <a:xfrm>
            <a:off x="4951414" y="1371600"/>
            <a:ext cx="4548006" cy="4862718"/>
          </a:xfrm>
        </p:spPr>
        <p:txBody>
          <a:bodyPr/>
          <a:lstStyle>
            <a:lvl1pPr>
              <a:defRPr sz="1800"/>
            </a:lvl1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7" name="슬라이드 번호 개체 틀 5"/>
          <p:cNvSpPr>
            <a:spLocks noGrp="1"/>
          </p:cNvSpPr>
          <p:nvPr>
            <p:ph type="sldNum" sz="quarter" idx="4"/>
          </p:nvPr>
        </p:nvSpPr>
        <p:spPr>
          <a:xfrm>
            <a:off x="9060148" y="467639"/>
            <a:ext cx="439271" cy="457296"/>
          </a:xfrm>
          <a:prstGeom prst="wedgeRectCallout">
            <a:avLst/>
          </a:prstGeom>
          <a:ln>
            <a:solidFill>
              <a:srgbClr val="FF0000"/>
            </a:solidFill>
          </a:ln>
        </p:spPr>
        <p:txBody>
          <a:bodyPr vert="horz" lIns="91440" tIns="45720" rIns="91440" bIns="45720" rtlCol="0" anchor="ctr"/>
          <a:lstStyle>
            <a:lvl1pPr algn="ctr">
              <a:defRPr sz="1200" i="1">
                <a:solidFill>
                  <a:srgbClr val="FF0000"/>
                </a:solidFill>
                <a:latin typeface="Corbel" panose="020B0503020204020204" pitchFamily="34" charset="0"/>
              </a:defRPr>
            </a:lvl1pPr>
          </a:lstStyle>
          <a:p>
            <a:fld id="{B190697A-B2E1-4A65-8046-F11842298BFE}" type="slidenum">
              <a:rPr lang="ko-KR" altLang="en-US" smtClean="0"/>
              <a:pPr/>
              <a:t>‹#›</a:t>
            </a:fld>
            <a:endParaRPr lang="ko-KR" altLang="en-US" dirty="0"/>
          </a:p>
        </p:txBody>
      </p:sp>
      <p:sp>
        <p:nvSpPr>
          <p:cNvPr id="9" name="바닥글 개체 틀 4"/>
          <p:cNvSpPr>
            <a:spLocks noGrp="1"/>
          </p:cNvSpPr>
          <p:nvPr>
            <p:ph type="ftr" sz="quarter" idx="3"/>
          </p:nvPr>
        </p:nvSpPr>
        <p:spPr>
          <a:xfrm>
            <a:off x="6161499" y="6313737"/>
            <a:ext cx="3343275" cy="365125"/>
          </a:xfrm>
          <a:prstGeom prst="rect">
            <a:avLst/>
          </a:prstGeom>
        </p:spPr>
        <p:txBody>
          <a:bodyPr vert="horz" lIns="91440" tIns="45720" rIns="91440" bIns="45720" rtlCol="0" anchor="ctr"/>
          <a:lstStyle>
            <a:lvl1pPr marL="171450" indent="-171450" algn="r">
              <a:buFont typeface="Arial" panose="020B0604020202020204" pitchFamily="34" charset="0"/>
              <a:buChar char="©"/>
              <a:defRPr sz="1200" i="1">
                <a:solidFill>
                  <a:schemeClr val="bg2">
                    <a:lumMod val="25000"/>
                  </a:schemeClr>
                </a:solidFill>
                <a:latin typeface="Corbel" panose="020B0503020204020204" pitchFamily="34" charset="0"/>
              </a:defRPr>
            </a:lvl1pPr>
          </a:lstStyle>
          <a:p>
            <a:r>
              <a:rPr lang="en-US" altLang="ko-KR" smtClean="0"/>
              <a:t>Sungwoon Choi 2015</a:t>
            </a:r>
            <a:endParaRPr lang="ko-KR" altLang="en-US" dirty="0"/>
          </a:p>
        </p:txBody>
      </p:sp>
    </p:spTree>
    <p:extLst>
      <p:ext uri="{BB962C8B-B14F-4D97-AF65-F5344CB8AC3E}">
        <p14:creationId xmlns:p14="http://schemas.microsoft.com/office/powerpoint/2010/main" val="201197966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제목 슬라이드">
    <p:bg>
      <p:bgRef idx="1002">
        <a:schemeClr val="bg1"/>
      </p:bgRef>
    </p:bg>
    <p:spTree>
      <p:nvGrpSpPr>
        <p:cNvPr id="1" name=""/>
        <p:cNvGrpSpPr/>
        <p:nvPr/>
      </p:nvGrpSpPr>
      <p:grpSpPr>
        <a:xfrm>
          <a:off x="0" y="0"/>
          <a:ext cx="0" cy="0"/>
          <a:chOff x="0" y="0"/>
          <a:chExt cx="0" cy="0"/>
        </a:xfrm>
      </p:grpSpPr>
      <p:sp>
        <p:nvSpPr>
          <p:cNvPr id="2" name="제목 1"/>
          <p:cNvSpPr>
            <a:spLocks noGrp="1"/>
          </p:cNvSpPr>
          <p:nvPr>
            <p:ph type="ctrTitle" hasCustomPrompt="1"/>
          </p:nvPr>
        </p:nvSpPr>
        <p:spPr>
          <a:xfrm>
            <a:off x="1238250" y="3717644"/>
            <a:ext cx="7429500" cy="454827"/>
          </a:xfrm>
        </p:spPr>
        <p:txBody>
          <a:bodyPr anchor="b">
            <a:noAutofit/>
          </a:bodyPr>
          <a:lstStyle>
            <a:lvl1pPr algn="ctr">
              <a:defRPr sz="2400">
                <a:solidFill>
                  <a:srgbClr val="FFC000"/>
                </a:solidFill>
                <a:latin typeface="Candara" panose="020E0502030303020204" pitchFamily="34" charset="0"/>
              </a:defRPr>
            </a:lvl1pPr>
          </a:lstStyle>
          <a:p>
            <a:r>
              <a:rPr lang="ko-KR" altLang="en-US" dirty="0" smtClean="0"/>
              <a:t>제목</a:t>
            </a:r>
            <a:endParaRPr lang="ko-KR" altLang="en-US" dirty="0"/>
          </a:p>
        </p:txBody>
      </p:sp>
      <p:sp>
        <p:nvSpPr>
          <p:cNvPr id="4" name="텍스트 개체 틀 3"/>
          <p:cNvSpPr>
            <a:spLocks noGrp="1"/>
          </p:cNvSpPr>
          <p:nvPr>
            <p:ph type="body" sz="quarter" idx="10"/>
          </p:nvPr>
        </p:nvSpPr>
        <p:spPr>
          <a:xfrm>
            <a:off x="1238250" y="4322851"/>
            <a:ext cx="7429500" cy="1359531"/>
          </a:xfrm>
        </p:spPr>
        <p:txBody>
          <a:bodyPr>
            <a:noAutofit/>
          </a:bodyPr>
          <a:lstStyle>
            <a:lvl1pPr algn="ctr">
              <a:lnSpc>
                <a:spcPct val="100000"/>
              </a:lnSpc>
              <a:spcBef>
                <a:spcPts val="0"/>
              </a:spcBef>
              <a:defRPr sz="1400" b="0" i="0" u="none">
                <a:solidFill>
                  <a:schemeClr val="tx1"/>
                </a:solidFill>
              </a:defRPr>
            </a:lvl1pPr>
            <a:lvl2pPr algn="ctr">
              <a:defRPr sz="1400" b="0">
                <a:solidFill>
                  <a:schemeClr val="bg1"/>
                </a:solidFill>
              </a:defRPr>
            </a:lvl2pPr>
            <a:lvl3pPr algn="ctr">
              <a:defRPr sz="1400" b="0">
                <a:solidFill>
                  <a:schemeClr val="bg1"/>
                </a:solidFill>
              </a:defRPr>
            </a:lvl3pPr>
            <a:lvl4pPr algn="ctr">
              <a:defRPr sz="1400" b="0">
                <a:solidFill>
                  <a:schemeClr val="bg1"/>
                </a:solidFill>
              </a:defRPr>
            </a:lvl4pPr>
            <a:lvl5pPr algn="ctr">
              <a:defRPr sz="1400" b="0">
                <a:solidFill>
                  <a:schemeClr val="bg1"/>
                </a:solidFill>
              </a:defRPr>
            </a:lvl5pPr>
          </a:lstStyle>
          <a:p>
            <a:pPr lvl="0"/>
            <a:endParaRPr lang="en-US" altLang="ko-KR" sz="1600" i="1" u="sng" dirty="0"/>
          </a:p>
        </p:txBody>
      </p:sp>
      <p:sp>
        <p:nvSpPr>
          <p:cNvPr id="11" name="텍스트 개체 틀 10"/>
          <p:cNvSpPr>
            <a:spLocks noGrp="1"/>
          </p:cNvSpPr>
          <p:nvPr>
            <p:ph type="body" sz="quarter" idx="11"/>
          </p:nvPr>
        </p:nvSpPr>
        <p:spPr>
          <a:xfrm>
            <a:off x="660399" y="383635"/>
            <a:ext cx="2413727" cy="452977"/>
          </a:xfrm>
        </p:spPr>
        <p:txBody>
          <a:bodyPr anchor="ctr">
            <a:normAutofit/>
          </a:bodyPr>
          <a:lstStyle>
            <a:lvl1pPr>
              <a:defRPr sz="1600" b="1" i="1">
                <a:solidFill>
                  <a:srgbClr val="FF0000"/>
                </a:solidFill>
              </a:defRPr>
            </a:lvl1pPr>
          </a:lstStyle>
          <a:p>
            <a:pPr lvl="0"/>
            <a:endParaRPr lang="ko-KR" altLang="en-US" dirty="0"/>
          </a:p>
        </p:txBody>
      </p:sp>
      <p:sp>
        <p:nvSpPr>
          <p:cNvPr id="16" name="그림 개체 틀 15"/>
          <p:cNvSpPr>
            <a:spLocks noGrp="1"/>
          </p:cNvSpPr>
          <p:nvPr>
            <p:ph type="pic" sz="quarter" idx="12"/>
          </p:nvPr>
        </p:nvSpPr>
        <p:spPr>
          <a:xfrm>
            <a:off x="3643543" y="1396413"/>
            <a:ext cx="2615214" cy="2176370"/>
          </a:xfrm>
        </p:spPr>
        <p:txBody>
          <a:bodyPr/>
          <a:lstStyle/>
          <a:p>
            <a:endParaRPr lang="ko-KR" altLang="en-US"/>
          </a:p>
        </p:txBody>
      </p:sp>
    </p:spTree>
    <p:extLst>
      <p:ext uri="{BB962C8B-B14F-4D97-AF65-F5344CB8AC3E}">
        <p14:creationId xmlns:p14="http://schemas.microsoft.com/office/powerpoint/2010/main" val="40192317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ubTitl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06742" y="4546656"/>
            <a:ext cx="5848986" cy="365905"/>
          </a:xfrm>
        </p:spPr>
        <p:txBody>
          <a:bodyPr/>
          <a:lstStyle>
            <a:lvl1pPr>
              <a:defRPr sz="2000">
                <a:solidFill>
                  <a:srgbClr val="C00000"/>
                </a:solidFill>
              </a:defRPr>
            </a:lvl1pPr>
          </a:lstStyle>
          <a:p>
            <a:endParaRPr lang="en-US" dirty="0"/>
          </a:p>
        </p:txBody>
      </p:sp>
      <p:sp>
        <p:nvSpPr>
          <p:cNvPr id="5" name="그림 개체 틀 4"/>
          <p:cNvSpPr>
            <a:spLocks noGrp="1"/>
          </p:cNvSpPr>
          <p:nvPr>
            <p:ph type="pic" sz="quarter" idx="10"/>
          </p:nvPr>
        </p:nvSpPr>
        <p:spPr>
          <a:xfrm>
            <a:off x="843380" y="4546656"/>
            <a:ext cx="1802460" cy="1499944"/>
          </a:xfrm>
        </p:spPr>
        <p:txBody>
          <a:bodyPr/>
          <a:lstStyle/>
          <a:p>
            <a:endParaRPr lang="ko-KR" altLang="en-US"/>
          </a:p>
        </p:txBody>
      </p:sp>
      <p:sp>
        <p:nvSpPr>
          <p:cNvPr id="6" name="텍스트 개체 틀 5"/>
          <p:cNvSpPr>
            <a:spLocks noGrp="1"/>
          </p:cNvSpPr>
          <p:nvPr>
            <p:ph type="body" sz="quarter" idx="11" hasCustomPrompt="1"/>
          </p:nvPr>
        </p:nvSpPr>
        <p:spPr>
          <a:xfrm>
            <a:off x="2806700" y="4997450"/>
            <a:ext cx="5848350" cy="1049338"/>
          </a:xfrm>
        </p:spPr>
        <p:txBody>
          <a:bodyPr/>
          <a:lstStyle>
            <a:lvl1pPr>
              <a:lnSpc>
                <a:spcPct val="100000"/>
              </a:lnSpc>
              <a:spcBef>
                <a:spcPts val="0"/>
              </a:spcBef>
              <a:defRPr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ko-KR" altLang="en-US" dirty="0" smtClean="0"/>
              <a:t>마스터 텍스트 스타일을 편집합니다</a:t>
            </a:r>
            <a:r>
              <a:rPr lang="en-US" altLang="ko-KR" dirty="0" smtClean="0"/>
              <a:t>.</a:t>
            </a:r>
            <a:endParaRPr lang="ko-KR" altLang="en-US" dirty="0" smtClean="0"/>
          </a:p>
        </p:txBody>
      </p:sp>
    </p:spTree>
    <p:extLst>
      <p:ext uri="{BB962C8B-B14F-4D97-AF65-F5344CB8AC3E}">
        <p14:creationId xmlns:p14="http://schemas.microsoft.com/office/powerpoint/2010/main" val="274733863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840">
          <p15:clr>
            <a:srgbClr val="FBAE40"/>
          </p15:clr>
        </p15:guide>
        <p15:guide id="2" pos="4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lvl2pPr>
              <a:defRPr sz="1800"/>
            </a:lvl2pPr>
            <a:lvl3pPr>
              <a:defRPr sz="1600"/>
            </a:lvl3pPr>
            <a:lvl4pPr>
              <a:defRPr sz="1600"/>
            </a:lvl4pPr>
            <a:lvl5pPr>
              <a:defRPr sz="1600"/>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Rectangle 4"/>
          <p:cNvSpPr>
            <a:spLocks noGrp="1" noChangeArrowheads="1"/>
          </p:cNvSpPr>
          <p:nvPr>
            <p:ph type="ftr" sz="quarter" idx="10"/>
          </p:nvPr>
        </p:nvSpPr>
        <p:spPr/>
        <p:txBody>
          <a:bodyPr/>
          <a:lstStyle>
            <a:lvl1pPr>
              <a:defRPr/>
            </a:lvl1pPr>
          </a:lstStyle>
          <a:p>
            <a:pPr>
              <a:defRPr/>
            </a:pPr>
            <a:r>
              <a:rPr lang="en-US" altLang="ko-KR" smtClean="0"/>
              <a:t>Sungwoon Choi 2015</a:t>
            </a:r>
            <a:endParaRPr lang="en-US" altLang="ko-KR"/>
          </a:p>
        </p:txBody>
      </p:sp>
      <p:sp>
        <p:nvSpPr>
          <p:cNvPr id="5" name="Rectangle 5"/>
          <p:cNvSpPr>
            <a:spLocks noGrp="1" noChangeArrowheads="1"/>
          </p:cNvSpPr>
          <p:nvPr>
            <p:ph type="sldNum" sz="quarter" idx="11"/>
          </p:nvPr>
        </p:nvSpPr>
        <p:spPr/>
        <p:txBody>
          <a:bodyPr/>
          <a:lstStyle>
            <a:lvl1pPr>
              <a:defRPr/>
            </a:lvl1pPr>
          </a:lstStyle>
          <a:p>
            <a:pPr>
              <a:defRPr/>
            </a:pPr>
            <a:fld id="{0AC92400-11A5-4123-A587-020137371796}" type="slidenum">
              <a:rPr lang="en-US" altLang="ko-KR" smtClean="0"/>
              <a:pPr>
                <a:defRPr/>
              </a:pPr>
              <a:t>‹#›</a:t>
            </a:fld>
            <a:endParaRPr lang="en-US" altLang="ko-KR" dirty="0"/>
          </a:p>
        </p:txBody>
      </p:sp>
    </p:spTree>
    <p:extLst>
      <p:ext uri="{BB962C8B-B14F-4D97-AF65-F5344CB8AC3E}">
        <p14:creationId xmlns:p14="http://schemas.microsoft.com/office/powerpoint/2010/main" val="42073688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67553" y="781598"/>
            <a:ext cx="8426824" cy="383814"/>
          </a:xfrm>
          <a:prstGeom prst="rect">
            <a:avLst/>
          </a:prstGeom>
        </p:spPr>
        <p:txBody>
          <a:bodyPr vert="horz" lIns="91440" tIns="45720" rIns="91440" bIns="45720" rtlCol="0" anchor="ctr">
            <a:noAutofit/>
          </a:bodyPr>
          <a:lstStyle/>
          <a:p>
            <a:r>
              <a:rPr lang="ko-KR" altLang="en-US" dirty="0" smtClean="0"/>
              <a:t>마스터 제목 스타일 편집</a:t>
            </a:r>
            <a:endParaRPr lang="ko-KR" altLang="en-US" dirty="0"/>
          </a:p>
        </p:txBody>
      </p:sp>
      <p:sp>
        <p:nvSpPr>
          <p:cNvPr id="3" name="텍스트 개체 틀 2"/>
          <p:cNvSpPr>
            <a:spLocks noGrp="1"/>
          </p:cNvSpPr>
          <p:nvPr>
            <p:ph type="body" idx="1"/>
          </p:nvPr>
        </p:nvSpPr>
        <p:spPr>
          <a:xfrm>
            <a:off x="591671" y="1375874"/>
            <a:ext cx="8907748" cy="4858444"/>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슬라이드 번호 개체 틀 5"/>
          <p:cNvSpPr>
            <a:spLocks noGrp="1"/>
          </p:cNvSpPr>
          <p:nvPr>
            <p:ph type="sldNum" sz="quarter" idx="4"/>
          </p:nvPr>
        </p:nvSpPr>
        <p:spPr>
          <a:xfrm>
            <a:off x="9060148" y="467639"/>
            <a:ext cx="439271" cy="457296"/>
          </a:xfrm>
          <a:prstGeom prst="wedgeRectCallout">
            <a:avLst/>
          </a:prstGeom>
          <a:ln>
            <a:solidFill>
              <a:srgbClr val="FF0000"/>
            </a:solidFill>
          </a:ln>
        </p:spPr>
        <p:txBody>
          <a:bodyPr vert="horz" lIns="91440" tIns="45720" rIns="91440" bIns="45720" rtlCol="0" anchor="ctr"/>
          <a:lstStyle>
            <a:lvl1pPr algn="ctr">
              <a:defRPr sz="1200" i="1">
                <a:solidFill>
                  <a:srgbClr val="FF0000"/>
                </a:solidFill>
                <a:latin typeface="Corbel" panose="020B0503020204020204" pitchFamily="34" charset="0"/>
              </a:defRPr>
            </a:lvl1pPr>
          </a:lstStyle>
          <a:p>
            <a:fld id="{B190697A-B2E1-4A65-8046-F11842298BFE}" type="slidenum">
              <a:rPr lang="ko-KR" altLang="en-US" smtClean="0"/>
              <a:pPr/>
              <a:t>‹#›</a:t>
            </a:fld>
            <a:endParaRPr lang="ko-KR" altLang="en-US" dirty="0"/>
          </a:p>
        </p:txBody>
      </p:sp>
      <p:sp>
        <p:nvSpPr>
          <p:cNvPr id="5" name="바닥글 개체 틀 4"/>
          <p:cNvSpPr>
            <a:spLocks noGrp="1"/>
          </p:cNvSpPr>
          <p:nvPr>
            <p:ph type="ftr" sz="quarter" idx="3"/>
          </p:nvPr>
        </p:nvSpPr>
        <p:spPr>
          <a:xfrm>
            <a:off x="6161499" y="6313737"/>
            <a:ext cx="3343275" cy="365125"/>
          </a:xfrm>
          <a:prstGeom prst="rect">
            <a:avLst/>
          </a:prstGeom>
        </p:spPr>
        <p:txBody>
          <a:bodyPr vert="horz" lIns="91440" tIns="45720" rIns="91440" bIns="45720" rtlCol="0" anchor="ctr"/>
          <a:lstStyle>
            <a:lvl1pPr marL="171450" indent="-171450" algn="r">
              <a:buFont typeface="Arial" panose="020B0604020202020204" pitchFamily="34" charset="0"/>
              <a:buChar char="©"/>
              <a:defRPr sz="1200" i="1">
                <a:solidFill>
                  <a:schemeClr val="tx1">
                    <a:lumMod val="75000"/>
                    <a:lumOff val="25000"/>
                  </a:schemeClr>
                </a:solidFill>
                <a:latin typeface="Corbel" panose="020B0503020204020204" pitchFamily="34" charset="0"/>
              </a:defRPr>
            </a:lvl1pPr>
          </a:lstStyle>
          <a:p>
            <a:r>
              <a:rPr lang="en-US" altLang="ko-KR" smtClean="0"/>
              <a:t>Sungwoon Choi 2015</a:t>
            </a:r>
            <a:endParaRPr lang="ko-KR" altLang="en-US" dirty="0"/>
          </a:p>
        </p:txBody>
      </p:sp>
    </p:spTree>
    <p:extLst>
      <p:ext uri="{BB962C8B-B14F-4D97-AF65-F5344CB8AC3E}">
        <p14:creationId xmlns:p14="http://schemas.microsoft.com/office/powerpoint/2010/main" val="1880533410"/>
      </p:ext>
    </p:extLst>
  </p:cSld>
  <p:clrMap bg1="lt1" tx1="dk1" bg2="lt2" tx2="dk2" accent1="accent1" accent2="accent2" accent3="accent3" accent4="accent4" accent5="accent5" accent6="accent6" hlink="hlink" folHlink="folHlink"/>
  <p:sldLayoutIdLst>
    <p:sldLayoutId id="2147483801" r:id="rId1"/>
    <p:sldLayoutId id="2147483804" r:id="rId2"/>
    <p:sldLayoutId id="2147483803" r:id="rId3"/>
    <p:sldLayoutId id="2147483796" r:id="rId4"/>
    <p:sldLayoutId id="2147483793" r:id="rId5"/>
    <p:sldLayoutId id="2147483805" r:id="rId6"/>
  </p:sldLayoutIdLst>
  <mc:AlternateContent xmlns:mc="http://schemas.openxmlformats.org/markup-compatibility/2006" xmlns:p14="http://schemas.microsoft.com/office/powerpoint/2010/main">
    <mc:Choice Requires="p14">
      <p:transition>
        <p14:reveal/>
      </p:transition>
    </mc:Choice>
    <mc:Fallback xmlns="">
      <p:transition>
        <p:fade/>
      </p:transition>
    </mc:Fallback>
  </mc:AlternateContent>
  <p:hf hdr="0" dt="0"/>
  <p:txStyles>
    <p:titleStyle>
      <a:lvl1pPr algn="l" defTabSz="914400" rtl="0" eaLnBrk="1" latinLnBrk="1" hangingPunct="1">
        <a:lnSpc>
          <a:spcPct val="90000"/>
        </a:lnSpc>
        <a:spcBef>
          <a:spcPct val="0"/>
        </a:spcBef>
        <a:buNone/>
        <a:defRPr sz="2400" b="1" kern="1200">
          <a:solidFill>
            <a:schemeClr val="tx1"/>
          </a:solidFill>
          <a:latin typeface="Candara" panose="020E0502030303020204" pitchFamily="34" charset="0"/>
          <a:ea typeface="+mj-ea"/>
          <a:cs typeface="+mj-cs"/>
        </a:defRPr>
      </a:lvl1pPr>
    </p:titleStyle>
    <p:bodyStyle>
      <a:lvl1pPr marL="0" indent="0" algn="l" defTabSz="914400" rtl="0" eaLnBrk="1" latinLnBrk="1" hangingPunct="1">
        <a:lnSpc>
          <a:spcPct val="90000"/>
        </a:lnSpc>
        <a:spcBef>
          <a:spcPts val="1000"/>
        </a:spcBef>
        <a:buFont typeface="Arial" panose="020B0604020202020204" pitchFamily="34" charset="0"/>
        <a:buNone/>
        <a:defRPr sz="1600" b="1" kern="1200">
          <a:solidFill>
            <a:schemeClr val="tx1">
              <a:lumMod val="85000"/>
              <a:lumOff val="15000"/>
            </a:schemeClr>
          </a:solidFill>
          <a:latin typeface="Candara" panose="020E0502030303020204" pitchFamily="34" charset="0"/>
          <a:ea typeface="+mn-ea"/>
          <a:cs typeface="+mn-cs"/>
        </a:defRPr>
      </a:lvl1pPr>
      <a:lvl2pPr marL="358775" indent="-179388" algn="l" defTabSz="914400" rtl="0" eaLnBrk="1" latinLnBrk="1" hangingPunct="1">
        <a:lnSpc>
          <a:spcPct val="90000"/>
        </a:lnSpc>
        <a:spcBef>
          <a:spcPts val="500"/>
        </a:spcBef>
        <a:buFont typeface="Wingdings" panose="05000000000000000000" pitchFamily="2" charset="2"/>
        <a:buChar char="§"/>
        <a:defRPr sz="1400" kern="1200">
          <a:solidFill>
            <a:schemeClr val="tx1">
              <a:lumMod val="85000"/>
              <a:lumOff val="15000"/>
            </a:schemeClr>
          </a:solidFill>
          <a:latin typeface="Candara" panose="020E0502030303020204" pitchFamily="34" charset="0"/>
          <a:ea typeface="+mn-ea"/>
          <a:cs typeface="+mn-cs"/>
        </a:defRPr>
      </a:lvl2pPr>
      <a:lvl3pPr marL="538163" indent="-179388" algn="l" defTabSz="914400" rtl="0" eaLnBrk="1" latinLnBrk="1" hangingPunct="1">
        <a:lnSpc>
          <a:spcPct val="90000"/>
        </a:lnSpc>
        <a:spcBef>
          <a:spcPts val="500"/>
        </a:spcBef>
        <a:buFont typeface="Candara" panose="020E0502030303020204" pitchFamily="34" charset="0"/>
        <a:buChar char="–"/>
        <a:defRPr sz="1400" kern="1200">
          <a:solidFill>
            <a:schemeClr val="tx1">
              <a:lumMod val="85000"/>
              <a:lumOff val="15000"/>
            </a:schemeClr>
          </a:solidFill>
          <a:latin typeface="Candara" panose="020E0502030303020204" pitchFamily="34" charset="0"/>
          <a:ea typeface="+mn-ea"/>
          <a:cs typeface="+mn-cs"/>
        </a:defRPr>
      </a:lvl3pPr>
      <a:lvl4pPr marL="717550" indent="-179388" algn="l" defTabSz="914400" rtl="0" eaLnBrk="1" latinLnBrk="1" hangingPunct="1">
        <a:lnSpc>
          <a:spcPct val="90000"/>
        </a:lnSpc>
        <a:spcBef>
          <a:spcPts val="500"/>
        </a:spcBef>
        <a:buFont typeface="Arial" panose="020B0604020202020204" pitchFamily="34" charset="0"/>
        <a:buChar char="•"/>
        <a:defRPr sz="1400" kern="1200">
          <a:solidFill>
            <a:schemeClr val="tx1">
              <a:lumMod val="85000"/>
              <a:lumOff val="15000"/>
            </a:schemeClr>
          </a:solidFill>
          <a:latin typeface="Candara" panose="020E0502030303020204" pitchFamily="34" charset="0"/>
          <a:ea typeface="+mn-ea"/>
          <a:cs typeface="+mn-cs"/>
        </a:defRPr>
      </a:lvl4pPr>
      <a:lvl5pPr marL="896938" indent="-179388" algn="l" defTabSz="914400" rtl="0" eaLnBrk="1" latinLnBrk="1" hangingPunct="1">
        <a:lnSpc>
          <a:spcPct val="90000"/>
        </a:lnSpc>
        <a:spcBef>
          <a:spcPts val="500"/>
        </a:spcBef>
        <a:buFont typeface="Candara" panose="020E0502030303020204" pitchFamily="34" charset="0"/>
        <a:buChar char="–"/>
        <a:defRPr sz="1400" kern="1200">
          <a:solidFill>
            <a:schemeClr val="tx1">
              <a:lumMod val="85000"/>
              <a:lumOff val="15000"/>
            </a:schemeClr>
          </a:solidFill>
          <a:latin typeface="Candara" panose="020E0502030303020204" pitchFamily="34" charset="0"/>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file:///\\Canoe\FTP\OMGSite\images\nav_left_omg.gif"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image" Target="../media/image12.wmf"/><Relationship Id="rId3" Type="http://schemas.openxmlformats.org/officeDocument/2006/relationships/notesSlide" Target="../notesSlides/notesSlide2.xml"/><Relationship Id="rId7" Type="http://schemas.openxmlformats.org/officeDocument/2006/relationships/image" Target="../media/image8.wmf"/><Relationship Id="rId12" Type="http://schemas.openxmlformats.org/officeDocument/2006/relationships/image" Target="../media/image11.jpeg"/><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7.emf"/><Relationship Id="rId11" Type="http://schemas.openxmlformats.org/officeDocument/2006/relationships/image" Target="../media/image4.wmf"/><Relationship Id="rId5" Type="http://schemas.openxmlformats.org/officeDocument/2006/relationships/image" Target="../media/image6.emf"/><Relationship Id="rId10" Type="http://schemas.openxmlformats.org/officeDocument/2006/relationships/oleObject" Target="../embeddings/oleObject1.bin"/><Relationship Id="rId4" Type="http://schemas.openxmlformats.org/officeDocument/2006/relationships/image" Target="../media/image5.emf"/><Relationship Id="rId9" Type="http://schemas.openxmlformats.org/officeDocument/2006/relationships/image" Target="../media/image10.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ctrTitle"/>
          </p:nvPr>
        </p:nvSpPr>
        <p:spPr/>
        <p:txBody>
          <a:bodyPr anchor="ctr"/>
          <a:lstStyle/>
          <a:p>
            <a:pPr>
              <a:lnSpc>
                <a:spcPct val="120000"/>
              </a:lnSpc>
              <a:defRPr/>
            </a:pPr>
            <a:r>
              <a:rPr lang="en-US" altLang="ko-KR" sz="2000" i="1" dirty="0" smtClean="0">
                <a:solidFill>
                  <a:schemeClr val="accent4">
                    <a:lumMod val="60000"/>
                    <a:lumOff val="40000"/>
                  </a:schemeClr>
                </a:solidFill>
              </a:rPr>
              <a:t>Agile &amp; Iterative Development</a:t>
            </a:r>
            <a:endParaRPr lang="en-US" altLang="ko-KR" sz="2000" i="1" dirty="0">
              <a:solidFill>
                <a:schemeClr val="accent4">
                  <a:lumMod val="60000"/>
                  <a:lumOff val="40000"/>
                </a:schemeClr>
              </a:solidFill>
            </a:endParaRPr>
          </a:p>
        </p:txBody>
      </p:sp>
      <p:sp>
        <p:nvSpPr>
          <p:cNvPr id="2" name="텍스트 개체 틀 1"/>
          <p:cNvSpPr>
            <a:spLocks noGrp="1"/>
          </p:cNvSpPr>
          <p:nvPr>
            <p:ph type="body" sz="quarter" idx="10"/>
          </p:nvPr>
        </p:nvSpPr>
        <p:spPr/>
        <p:txBody>
          <a:bodyPr>
            <a:normAutofit/>
          </a:bodyPr>
          <a:lstStyle/>
          <a:p>
            <a:pPr lvl="0"/>
            <a:r>
              <a:rPr lang="en-US" altLang="ko-KR" dirty="0"/>
              <a:t>Sungwoon Choi, Ph.D.</a:t>
            </a:r>
          </a:p>
          <a:p>
            <a:pPr lvl="0"/>
            <a:r>
              <a:rPr lang="en-US" altLang="ko-KR" dirty="0"/>
              <a:t>Professor, </a:t>
            </a:r>
            <a:r>
              <a:rPr lang="en-US" altLang="ko-KR" dirty="0" err="1"/>
              <a:t>Myongji</a:t>
            </a:r>
            <a:r>
              <a:rPr lang="en-US" altLang="ko-KR" dirty="0"/>
              <a:t> University</a:t>
            </a:r>
          </a:p>
          <a:p>
            <a:pPr lvl="0"/>
            <a:r>
              <a:rPr lang="en-US" altLang="ko-KR" dirty="0"/>
              <a:t>Chair, OMG-Korea</a:t>
            </a:r>
          </a:p>
          <a:p>
            <a:pPr lvl="0"/>
            <a:r>
              <a:rPr lang="en-US" altLang="ko-KR" dirty="0"/>
              <a:t>Research Fellow, NIPA</a:t>
            </a:r>
          </a:p>
          <a:p>
            <a:pPr lvl="0"/>
            <a:r>
              <a:rPr lang="en-US" altLang="ko-KR" i="1" u="sng" dirty="0"/>
              <a:t>choisw@mju.ac.kr</a:t>
            </a:r>
          </a:p>
          <a:p>
            <a:endParaRPr lang="ko-KR" altLang="en-US" dirty="0"/>
          </a:p>
        </p:txBody>
      </p:sp>
      <p:sp>
        <p:nvSpPr>
          <p:cNvPr id="5" name="텍스트 개체 틀 4"/>
          <p:cNvSpPr>
            <a:spLocks noGrp="1"/>
          </p:cNvSpPr>
          <p:nvPr>
            <p:ph type="body" sz="quarter" idx="11"/>
          </p:nvPr>
        </p:nvSpPr>
        <p:spPr>
          <a:xfrm>
            <a:off x="660399" y="423239"/>
            <a:ext cx="4177072" cy="530490"/>
          </a:xfrm>
        </p:spPr>
        <p:txBody>
          <a:bodyPr>
            <a:normAutofit/>
          </a:bodyPr>
          <a:lstStyle/>
          <a:p>
            <a:r>
              <a:rPr lang="en-US" altLang="ko-KR" dirty="0" smtClean="0"/>
              <a:t>Agile &amp; Iterative Development. Craig </a:t>
            </a:r>
            <a:r>
              <a:rPr lang="en-US" altLang="ko-KR" dirty="0" err="1" smtClean="0"/>
              <a:t>Larman</a:t>
            </a:r>
            <a:endParaRPr lang="ko-KR" altLang="en-US" dirty="0"/>
          </a:p>
        </p:txBody>
      </p:sp>
      <p:pic>
        <p:nvPicPr>
          <p:cNvPr id="12" name="그림 개체 틀 11"/>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3" b="3"/>
          <a:stretch>
            <a:fillRect/>
          </a:stretch>
        </p:blipFill>
        <p:spPr/>
      </p:pic>
      <p:grpSp>
        <p:nvGrpSpPr>
          <p:cNvPr id="6" name="그룹 5"/>
          <p:cNvGrpSpPr/>
          <p:nvPr/>
        </p:nvGrpSpPr>
        <p:grpSpPr>
          <a:xfrm>
            <a:off x="4284836" y="5717217"/>
            <a:ext cx="1342678" cy="321632"/>
            <a:chOff x="4200872" y="5717218"/>
            <a:chExt cx="1531412" cy="394838"/>
          </a:xfrm>
        </p:grpSpPr>
        <p:pic>
          <p:nvPicPr>
            <p:cNvPr id="9" name="Picture 4" descr="\\Canoe\FTP\OMGSite\images\nav_left_omg.gif"/>
            <p:cNvPicPr>
              <a:picLocks noChangeAspect="1" noChangeArrowheads="1"/>
            </p:cNvPicPr>
            <p:nvPr/>
          </p:nvPicPr>
          <p:blipFill>
            <a:blip r:embed="rId4" r:link="rId5" cstate="print"/>
            <a:srcRect t="13005" r="54066"/>
            <a:stretch>
              <a:fillRect/>
            </a:stretch>
          </p:blipFill>
          <p:spPr bwMode="auto">
            <a:xfrm>
              <a:off x="4734272" y="5717219"/>
              <a:ext cx="998012" cy="394837"/>
            </a:xfrm>
            <a:prstGeom prst="rect">
              <a:avLst/>
            </a:prstGeom>
            <a:noFill/>
            <a:ln w="9525">
              <a:noFill/>
              <a:miter lim="800000"/>
              <a:headEnd/>
              <a:tailEnd/>
            </a:ln>
          </p:spPr>
        </p:pic>
        <p:pic>
          <p:nvPicPr>
            <p:cNvPr id="10" name="Picture 5" descr="img_ui011"/>
            <p:cNvPicPr>
              <a:picLocks noChangeAspect="1" noChangeArrowheads="1"/>
            </p:cNvPicPr>
            <p:nvPr/>
          </p:nvPicPr>
          <p:blipFill>
            <a:blip r:embed="rId6" cstate="print"/>
            <a:srcRect/>
            <a:stretch>
              <a:fillRect/>
            </a:stretch>
          </p:blipFill>
          <p:spPr bwMode="auto">
            <a:xfrm>
              <a:off x="4200872" y="5717218"/>
              <a:ext cx="453146" cy="394837"/>
            </a:xfrm>
            <a:prstGeom prst="rect">
              <a:avLst/>
            </a:prstGeom>
            <a:noFill/>
            <a:ln w="9525">
              <a:noFill/>
              <a:miter lim="800000"/>
              <a:headEnd/>
              <a:tailEnd/>
            </a:ln>
          </p:spPr>
        </p:pic>
      </p:grpSp>
    </p:spTree>
    <p:extLst>
      <p:ext uri="{BB962C8B-B14F-4D97-AF65-F5344CB8AC3E}">
        <p14:creationId xmlns:p14="http://schemas.microsoft.com/office/powerpoint/2010/main" val="251229923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smtClean="0"/>
              <a:t>Evolutionary and Adaptive Planning</a:t>
            </a:r>
            <a:endParaRPr lang="ko-KR" altLang="en-US" dirty="0"/>
          </a:p>
        </p:txBody>
      </p:sp>
      <p:sp>
        <p:nvSpPr>
          <p:cNvPr id="7" name="텍스트 개체 틀 6"/>
          <p:cNvSpPr>
            <a:spLocks noGrp="1"/>
          </p:cNvSpPr>
          <p:nvPr>
            <p:ph type="body" sz="quarter" idx="13"/>
          </p:nvPr>
        </p:nvSpPr>
        <p:spPr/>
        <p:txBody>
          <a:bodyPr/>
          <a:lstStyle/>
          <a:p>
            <a:r>
              <a:rPr lang="en-US" altLang="ko-KR" dirty="0" smtClean="0"/>
              <a:t>Introduction</a:t>
            </a:r>
            <a:endParaRPr lang="ko-KR" altLang="en-US" dirty="0"/>
          </a:p>
        </p:txBody>
      </p:sp>
      <p:sp>
        <p:nvSpPr>
          <p:cNvPr id="8" name="내용 개체 틀 7"/>
          <p:cNvSpPr>
            <a:spLocks noGrp="1"/>
          </p:cNvSpPr>
          <p:nvPr>
            <p:ph sz="quarter" idx="14"/>
          </p:nvPr>
        </p:nvSpPr>
        <p:spPr/>
        <p:txBody>
          <a:bodyPr/>
          <a:lstStyle/>
          <a:p>
            <a:r>
              <a:rPr lang="en-US" altLang="ko-KR" dirty="0" smtClean="0"/>
              <a:t>Adaptive planning is encouraged rather than predictive planning, because of uncertainty.</a:t>
            </a:r>
          </a:p>
          <a:p>
            <a:r>
              <a:rPr lang="en-US" altLang="ko-KR" dirty="0" smtClean="0"/>
              <a:t>The iterative response to this uncertainty is to defer an expectation of semi-reliable estimates for cost, effort or schedule until a few iterations have passed. Perhaps 10% to 20% into a project.</a:t>
            </a:r>
          </a:p>
          <a:p>
            <a:r>
              <a:rPr lang="en-US" altLang="ko-KR" dirty="0" smtClean="0"/>
              <a:t>Fixed-Price Contracts</a:t>
            </a:r>
          </a:p>
          <a:p>
            <a:pPr lvl="1"/>
            <a:r>
              <a:rPr lang="en-US" altLang="ko-KR" dirty="0" smtClean="0"/>
              <a:t>Run project </a:t>
            </a:r>
            <a:r>
              <a:rPr lang="en-US" altLang="ko-KR" dirty="0" err="1" smtClean="0"/>
              <a:t>ts</a:t>
            </a:r>
            <a:r>
              <a:rPr lang="en-US" altLang="ko-KR" dirty="0" smtClean="0"/>
              <a:t> in two contract phases, each of multiple </a:t>
            </a:r>
            <a:r>
              <a:rPr lang="en-US" altLang="ko-KR" dirty="0" err="1" smtClean="0"/>
              <a:t>timeboxed</a:t>
            </a:r>
            <a:r>
              <a:rPr lang="en-US" altLang="ko-KR" dirty="0" smtClean="0"/>
              <a:t> iterations.</a:t>
            </a:r>
            <a:endParaRPr lang="ko-KR" altLang="en-US" dirty="0"/>
          </a:p>
        </p:txBody>
      </p:sp>
      <p:sp>
        <p:nvSpPr>
          <p:cNvPr id="2" name="바닥글 개체 틀 1"/>
          <p:cNvSpPr>
            <a:spLocks noGrp="1"/>
          </p:cNvSpPr>
          <p:nvPr>
            <p:ph type="ftr" sz="quarter" idx="3"/>
          </p:nvPr>
        </p:nvSpPr>
        <p:spPr/>
        <p:txBody>
          <a:bodyPr/>
          <a:lstStyle/>
          <a:p>
            <a:r>
              <a:rPr lang="en-US" altLang="ko-KR" smtClean="0"/>
              <a:t>Sungwoon Choi 2015</a:t>
            </a:r>
            <a:endParaRPr lang="ko-KR" altLang="en-US" dirty="0"/>
          </a:p>
        </p:txBody>
      </p:sp>
      <p:sp>
        <p:nvSpPr>
          <p:cNvPr id="5" name="슬라이드 번호 개체 틀 4"/>
          <p:cNvSpPr>
            <a:spLocks noGrp="1"/>
          </p:cNvSpPr>
          <p:nvPr>
            <p:ph type="sldNum" sz="quarter" idx="4"/>
          </p:nvPr>
        </p:nvSpPr>
        <p:spPr/>
        <p:txBody>
          <a:bodyPr/>
          <a:lstStyle/>
          <a:p>
            <a:fld id="{B190697A-B2E1-4A65-8046-F11842298BFE}" type="slidenum">
              <a:rPr lang="ko-KR" altLang="en-US" smtClean="0"/>
              <a:pPr/>
              <a:t>10</a:t>
            </a:fld>
            <a:endParaRPr lang="ko-KR" altLang="en-US" dirty="0"/>
          </a:p>
        </p:txBody>
      </p:sp>
    </p:spTree>
    <p:extLst>
      <p:ext uri="{BB962C8B-B14F-4D97-AF65-F5344CB8AC3E}">
        <p14:creationId xmlns:p14="http://schemas.microsoft.com/office/powerpoint/2010/main" val="180366919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Incremental and Evolutionary Delivery</a:t>
            </a:r>
            <a:endParaRPr lang="ko-KR" altLang="en-US" dirty="0"/>
          </a:p>
        </p:txBody>
      </p:sp>
      <p:sp>
        <p:nvSpPr>
          <p:cNvPr id="5" name="텍스트 개체 틀 4"/>
          <p:cNvSpPr>
            <a:spLocks noGrp="1"/>
          </p:cNvSpPr>
          <p:nvPr>
            <p:ph type="body" sz="quarter" idx="13"/>
          </p:nvPr>
        </p:nvSpPr>
        <p:spPr/>
        <p:txBody>
          <a:bodyPr/>
          <a:lstStyle/>
          <a:p>
            <a:r>
              <a:rPr lang="en-US" altLang="ko-KR" dirty="0" smtClean="0"/>
              <a:t>Introduction</a:t>
            </a:r>
            <a:endParaRPr lang="ko-KR" altLang="en-US" dirty="0"/>
          </a:p>
        </p:txBody>
      </p:sp>
      <p:sp>
        <p:nvSpPr>
          <p:cNvPr id="6" name="내용 개체 틀 5"/>
          <p:cNvSpPr>
            <a:spLocks noGrp="1"/>
          </p:cNvSpPr>
          <p:nvPr>
            <p:ph sz="quarter" idx="14"/>
          </p:nvPr>
        </p:nvSpPr>
        <p:spPr/>
        <p:txBody>
          <a:bodyPr/>
          <a:lstStyle/>
          <a:p>
            <a:r>
              <a:rPr lang="en-US" altLang="ko-KR" dirty="0" smtClean="0"/>
              <a:t>The practice of repeatedly delivering a system into production in a series of expanding capabilities.</a:t>
            </a:r>
          </a:p>
          <a:p>
            <a:r>
              <a:rPr lang="en-US" altLang="ko-KR" dirty="0" smtClean="0"/>
              <a:t>Incremental deliveries are often between 3 to 12 months.</a:t>
            </a:r>
          </a:p>
          <a:p>
            <a:r>
              <a:rPr lang="en-US" altLang="ko-KR" dirty="0" smtClean="0"/>
              <a:t>Incremental delivery contains many iterations.</a:t>
            </a:r>
          </a:p>
          <a:p>
            <a:endParaRPr lang="en-US" altLang="ko-KR" dirty="0"/>
          </a:p>
          <a:p>
            <a:r>
              <a:rPr lang="en-US" altLang="ko-KR" dirty="0"/>
              <a:t>Evolutionary delivery is a refinement of the practice of incremental delivery in which there is a vigorous attempt to capture feedback regarding the installed product, and use this to guide the next delivery.</a:t>
            </a:r>
          </a:p>
          <a:p>
            <a:r>
              <a:rPr lang="en-US" altLang="ko-KR" dirty="0"/>
              <a:t>To contrast “pure” incremental delivery with evolutionary delivery,</a:t>
            </a:r>
          </a:p>
          <a:p>
            <a:pPr lvl="1"/>
            <a:r>
              <a:rPr lang="en-US" altLang="ko-KR" dirty="0"/>
              <a:t>In incremental delivery, a plan id defined of several future deliveries-feedback is not driving the delivery plan.</a:t>
            </a:r>
          </a:p>
          <a:p>
            <a:pPr lvl="1"/>
            <a:r>
              <a:rPr lang="en-US" altLang="ko-KR" dirty="0"/>
              <a:t>In evolutionary delivery, there is no plan (or at least no fixed plan) of future deliveries; each is dynamically created based on emerging information</a:t>
            </a:r>
            <a:endParaRPr lang="ko-KR" altLang="en-US" dirty="0"/>
          </a:p>
          <a:p>
            <a:endParaRPr lang="ko-KR" altLang="en-US" dirty="0"/>
          </a:p>
        </p:txBody>
      </p:sp>
      <p:sp>
        <p:nvSpPr>
          <p:cNvPr id="7" name="바닥글 개체 틀 6"/>
          <p:cNvSpPr>
            <a:spLocks noGrp="1"/>
          </p:cNvSpPr>
          <p:nvPr>
            <p:ph type="ftr" sz="quarter" idx="3"/>
          </p:nvPr>
        </p:nvSpPr>
        <p:spPr/>
        <p:txBody>
          <a:bodyPr/>
          <a:lstStyle/>
          <a:p>
            <a:r>
              <a:rPr lang="en-US" altLang="ko-KR" smtClean="0"/>
              <a:t>Sungwoon Choi 2015</a:t>
            </a:r>
            <a:endParaRPr lang="ko-KR" altLang="en-US" dirty="0"/>
          </a:p>
        </p:txBody>
      </p:sp>
      <p:sp>
        <p:nvSpPr>
          <p:cNvPr id="8" name="슬라이드 번호 개체 틀 7"/>
          <p:cNvSpPr>
            <a:spLocks noGrp="1"/>
          </p:cNvSpPr>
          <p:nvPr>
            <p:ph type="sldNum" sz="quarter" idx="4"/>
          </p:nvPr>
        </p:nvSpPr>
        <p:spPr/>
        <p:txBody>
          <a:bodyPr/>
          <a:lstStyle/>
          <a:p>
            <a:fld id="{B190697A-B2E1-4A65-8046-F11842298BFE}" type="slidenum">
              <a:rPr lang="ko-KR" altLang="en-US" smtClean="0"/>
              <a:pPr/>
              <a:t>11</a:t>
            </a:fld>
            <a:endParaRPr lang="ko-KR" altLang="en-US" dirty="0"/>
          </a:p>
        </p:txBody>
      </p:sp>
    </p:spTree>
    <p:extLst>
      <p:ext uri="{BB962C8B-B14F-4D97-AF65-F5344CB8AC3E}">
        <p14:creationId xmlns:p14="http://schemas.microsoft.com/office/powerpoint/2010/main" val="297026377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The Most Common Mistakes</a:t>
            </a:r>
            <a:endParaRPr lang="ko-KR" altLang="en-US" dirty="0"/>
          </a:p>
        </p:txBody>
      </p:sp>
      <p:sp>
        <p:nvSpPr>
          <p:cNvPr id="5" name="텍스트 개체 틀 4"/>
          <p:cNvSpPr>
            <a:spLocks noGrp="1"/>
          </p:cNvSpPr>
          <p:nvPr>
            <p:ph type="body" sz="quarter" idx="13"/>
          </p:nvPr>
        </p:nvSpPr>
        <p:spPr/>
        <p:txBody>
          <a:bodyPr/>
          <a:lstStyle/>
          <a:p>
            <a:r>
              <a:rPr lang="en-US" altLang="ko-KR" dirty="0" smtClean="0"/>
              <a:t>Introduction</a:t>
            </a:r>
            <a:endParaRPr lang="ko-KR" altLang="en-US" dirty="0"/>
          </a:p>
        </p:txBody>
      </p:sp>
      <p:sp>
        <p:nvSpPr>
          <p:cNvPr id="6" name="내용 개체 틀 5"/>
          <p:cNvSpPr>
            <a:spLocks noGrp="1"/>
          </p:cNvSpPr>
          <p:nvPr>
            <p:ph sz="quarter" idx="14"/>
          </p:nvPr>
        </p:nvSpPr>
        <p:spPr/>
        <p:txBody>
          <a:bodyPr/>
          <a:lstStyle/>
          <a:p>
            <a:r>
              <a:rPr lang="en-US" altLang="ko-KR" dirty="0" smtClean="0"/>
              <a:t>One of the most common mistake is </a:t>
            </a:r>
          </a:p>
          <a:p>
            <a:pPr lvl="1"/>
            <a:r>
              <a:rPr lang="en-US" altLang="ko-KR" dirty="0" smtClean="0"/>
              <a:t>to superimpose big up-front analysis and planning (predictable manufacturing) values onto iterative methods,  </a:t>
            </a:r>
            <a:endParaRPr lang="ko-KR" altLang="en-US" dirty="0"/>
          </a:p>
        </p:txBody>
      </p:sp>
      <p:sp>
        <p:nvSpPr>
          <p:cNvPr id="7" name="바닥글 개체 틀 6"/>
          <p:cNvSpPr>
            <a:spLocks noGrp="1"/>
          </p:cNvSpPr>
          <p:nvPr>
            <p:ph type="ftr" sz="quarter" idx="3"/>
          </p:nvPr>
        </p:nvSpPr>
        <p:spPr/>
        <p:txBody>
          <a:bodyPr/>
          <a:lstStyle/>
          <a:p>
            <a:r>
              <a:rPr lang="en-US" altLang="ko-KR" smtClean="0"/>
              <a:t>Sungwoon Choi 2015</a:t>
            </a:r>
            <a:endParaRPr lang="ko-KR" altLang="en-US" dirty="0"/>
          </a:p>
        </p:txBody>
      </p:sp>
      <p:sp>
        <p:nvSpPr>
          <p:cNvPr id="8" name="슬라이드 번호 개체 틀 7"/>
          <p:cNvSpPr>
            <a:spLocks noGrp="1"/>
          </p:cNvSpPr>
          <p:nvPr>
            <p:ph type="sldNum" sz="quarter" idx="4"/>
          </p:nvPr>
        </p:nvSpPr>
        <p:spPr/>
        <p:txBody>
          <a:bodyPr/>
          <a:lstStyle/>
          <a:p>
            <a:fld id="{B190697A-B2E1-4A65-8046-F11842298BFE}" type="slidenum">
              <a:rPr lang="ko-KR" altLang="en-US" smtClean="0"/>
              <a:pPr/>
              <a:t>12</a:t>
            </a:fld>
            <a:endParaRPr lang="ko-KR" altLang="en-US" dirty="0"/>
          </a:p>
        </p:txBody>
      </p:sp>
    </p:spTree>
    <p:extLst>
      <p:ext uri="{BB962C8B-B14F-4D97-AF65-F5344CB8AC3E}">
        <p14:creationId xmlns:p14="http://schemas.microsoft.com/office/powerpoint/2010/main" val="407679040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sz="2400" dirty="0" smtClean="0"/>
              <a:t>Story</a:t>
            </a:r>
            <a:endParaRPr lang="ko-KR" altLang="en-US" sz="2400" dirty="0"/>
          </a:p>
        </p:txBody>
      </p:sp>
      <p:pic>
        <p:nvPicPr>
          <p:cNvPr id="5" name="그림 개체 틀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6" b="6"/>
          <a:stretch>
            <a:fillRect/>
          </a:stretch>
        </p:blipFill>
        <p:spPr/>
      </p:pic>
      <p:sp>
        <p:nvSpPr>
          <p:cNvPr id="6" name="텍스트 개체 틀 5"/>
          <p:cNvSpPr>
            <a:spLocks noGrp="1"/>
          </p:cNvSpPr>
          <p:nvPr>
            <p:ph type="body" sz="quarter" idx="11"/>
          </p:nvPr>
        </p:nvSpPr>
        <p:spPr>
          <a:xfrm>
            <a:off x="2806700" y="4997450"/>
            <a:ext cx="5954346" cy="1049338"/>
          </a:xfrm>
        </p:spPr>
        <p:txBody>
          <a:bodyPr>
            <a:normAutofit/>
          </a:bodyPr>
          <a:lstStyle/>
          <a:p>
            <a:r>
              <a:rPr lang="en-US" altLang="ko-KR" b="0" i="1" dirty="0" smtClean="0"/>
              <a:t>Story of an agile project to relate some practices. This example illustrates a variety of Scrum, XP, Up, and </a:t>
            </a:r>
            <a:r>
              <a:rPr lang="en-US" altLang="ko-KR" b="0" i="1" dirty="0" err="1" smtClean="0"/>
              <a:t>Evo</a:t>
            </a:r>
            <a:r>
              <a:rPr lang="en-US" altLang="ko-KR" b="0" i="1" dirty="0" smtClean="0"/>
              <a:t> principles and practices</a:t>
            </a:r>
            <a:endParaRPr lang="ko-KR" altLang="en-US" b="0" i="1" dirty="0"/>
          </a:p>
        </p:txBody>
      </p:sp>
      <p:sp>
        <p:nvSpPr>
          <p:cNvPr id="2" name="직사각형 1"/>
          <p:cNvSpPr/>
          <p:nvPr/>
        </p:nvSpPr>
        <p:spPr>
          <a:xfrm>
            <a:off x="660400" y="549275"/>
            <a:ext cx="5334000" cy="523220"/>
          </a:xfrm>
          <a:prstGeom prst="rect">
            <a:avLst/>
          </a:prstGeom>
        </p:spPr>
        <p:txBody>
          <a:bodyPr wrap="square">
            <a:spAutoFit/>
          </a:bodyPr>
          <a:lstStyle/>
          <a:p>
            <a:r>
              <a:rPr lang="en-US" altLang="ko-KR" sz="1400" i="1" dirty="0">
                <a:solidFill>
                  <a:srgbClr val="FFC000"/>
                </a:solidFill>
              </a:rPr>
              <a:t>I found that the harder I </a:t>
            </a:r>
            <a:r>
              <a:rPr lang="en-US" altLang="ko-KR" sz="1400" i="1" dirty="0" smtClean="0">
                <a:solidFill>
                  <a:srgbClr val="FFC000"/>
                </a:solidFill>
              </a:rPr>
              <a:t>work, The </a:t>
            </a:r>
            <a:r>
              <a:rPr lang="en-US" altLang="ko-KR" sz="1400" i="1" dirty="0">
                <a:solidFill>
                  <a:srgbClr val="FFC000"/>
                </a:solidFill>
              </a:rPr>
              <a:t>more luck I seem to have</a:t>
            </a:r>
          </a:p>
          <a:p>
            <a:r>
              <a:rPr lang="en-US" altLang="ko-KR" sz="1400" i="1" dirty="0">
                <a:solidFill>
                  <a:srgbClr val="FFC000"/>
                </a:solidFill>
              </a:rPr>
              <a:t>- Thomas Jefferson -</a:t>
            </a:r>
            <a:endParaRPr lang="ko-KR" altLang="en-US" sz="1400" i="1" dirty="0">
              <a:solidFill>
                <a:srgbClr val="FFC000"/>
              </a:solidFill>
            </a:endParaRPr>
          </a:p>
        </p:txBody>
      </p:sp>
    </p:spTree>
    <p:extLst>
      <p:ext uri="{BB962C8B-B14F-4D97-AF65-F5344CB8AC3E}">
        <p14:creationId xmlns:p14="http://schemas.microsoft.com/office/powerpoint/2010/main" val="188307899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제목 9"/>
          <p:cNvSpPr>
            <a:spLocks noGrp="1"/>
          </p:cNvSpPr>
          <p:nvPr>
            <p:ph type="title"/>
          </p:nvPr>
        </p:nvSpPr>
        <p:spPr/>
        <p:txBody>
          <a:bodyPr/>
          <a:lstStyle/>
          <a:p>
            <a:endParaRPr lang="ko-KR" altLang="en-US" dirty="0"/>
          </a:p>
        </p:txBody>
      </p:sp>
      <p:sp>
        <p:nvSpPr>
          <p:cNvPr id="11" name="텍스트 개체 틀 10"/>
          <p:cNvSpPr>
            <a:spLocks noGrp="1"/>
          </p:cNvSpPr>
          <p:nvPr>
            <p:ph type="body" sz="quarter" idx="13"/>
          </p:nvPr>
        </p:nvSpPr>
        <p:spPr/>
        <p:txBody>
          <a:bodyPr/>
          <a:lstStyle/>
          <a:p>
            <a:r>
              <a:rPr lang="en-US" altLang="ko-KR" dirty="0" smtClean="0"/>
              <a:t>Story</a:t>
            </a:r>
            <a:endParaRPr lang="ko-KR" altLang="en-US" dirty="0"/>
          </a:p>
        </p:txBody>
      </p:sp>
      <p:sp>
        <p:nvSpPr>
          <p:cNvPr id="12" name="내용 개체 틀 11"/>
          <p:cNvSpPr>
            <a:spLocks noGrp="1"/>
          </p:cNvSpPr>
          <p:nvPr>
            <p:ph sz="quarter" idx="14"/>
          </p:nvPr>
        </p:nvSpPr>
        <p:spPr/>
        <p:txBody>
          <a:bodyPr/>
          <a:lstStyle/>
          <a:p>
            <a:r>
              <a:rPr lang="en-US" altLang="ko-KR" dirty="0" smtClean="0"/>
              <a:t>It is Monday, January 2. The government Border Information Group (BIG) needs a biometric Recording or Tracking Hazardous External Radicals (BROTHER). BIG has a long list of requests, and Martin, the development manager, has convinced BIG management to use </a:t>
            </a:r>
            <a:r>
              <a:rPr lang="en-US" altLang="ko-KR" dirty="0" err="1" smtClean="0"/>
              <a:t>timeboxed</a:t>
            </a:r>
            <a:r>
              <a:rPr lang="en-US" altLang="ko-KR" dirty="0" smtClean="0"/>
              <a:t> iterative development and </a:t>
            </a:r>
            <a:r>
              <a:rPr lang="en-US" altLang="ko-KR" dirty="0" err="1" smtClean="0"/>
              <a:t>timeboxed</a:t>
            </a:r>
            <a:r>
              <a:rPr lang="en-US" altLang="ko-KR" dirty="0" smtClean="0"/>
              <a:t> </a:t>
            </a:r>
            <a:r>
              <a:rPr lang="en-US" altLang="ko-KR" dirty="0" smtClean="0">
                <a:solidFill>
                  <a:srgbClr val="FF0000"/>
                </a:solidFill>
              </a:rPr>
              <a:t>evolutionary delivery</a:t>
            </a:r>
            <a:r>
              <a:rPr lang="en-US" altLang="ko-KR" dirty="0" smtClean="0"/>
              <a:t>. Thus, they will deliver the highest priority features possible by October 1. There is a wish list of features for the first release, and everyone has agreed it may vary, but the release date will not vary.</a:t>
            </a:r>
          </a:p>
          <a:p>
            <a:r>
              <a:rPr lang="en-US" altLang="ko-KR" dirty="0" smtClean="0"/>
              <a:t>The plan is that after one or two months in operation at two low-volume airports, feedback from the border guards and travelers will be used to help decide refinements and features for the second release six months later, with a wider rollout.</a:t>
            </a:r>
          </a:p>
          <a:p>
            <a:r>
              <a:rPr lang="en-US" altLang="ko-KR" dirty="0" smtClean="0"/>
              <a:t>Following a </a:t>
            </a:r>
            <a:r>
              <a:rPr lang="en-US" altLang="ko-KR" dirty="0" smtClean="0">
                <a:solidFill>
                  <a:srgbClr val="FF0000"/>
                </a:solidFill>
              </a:rPr>
              <a:t>Scrum</a:t>
            </a:r>
            <a:r>
              <a:rPr lang="en-US" altLang="ko-KR" dirty="0" smtClean="0"/>
              <a:t> practice, Martin and his team of seven developers also commit to </a:t>
            </a:r>
            <a:r>
              <a:rPr lang="en-US" altLang="ko-KR" dirty="0" smtClean="0">
                <a:solidFill>
                  <a:srgbClr val="FF0000"/>
                </a:solidFill>
              </a:rPr>
              <a:t>demo</a:t>
            </a:r>
            <a:r>
              <a:rPr lang="en-US" altLang="ko-KR" dirty="0" smtClean="0"/>
              <a:t> to the Minister of BIG “running, integrated and tested software every three or four weeks, starting next week.”</a:t>
            </a:r>
          </a:p>
        </p:txBody>
      </p:sp>
      <p:sp>
        <p:nvSpPr>
          <p:cNvPr id="2" name="바닥글 개체 틀 1"/>
          <p:cNvSpPr>
            <a:spLocks noGrp="1"/>
          </p:cNvSpPr>
          <p:nvPr>
            <p:ph type="ftr" sz="quarter" idx="3"/>
          </p:nvPr>
        </p:nvSpPr>
        <p:spPr/>
        <p:txBody>
          <a:bodyPr/>
          <a:lstStyle/>
          <a:p>
            <a:r>
              <a:rPr lang="en-US" altLang="ko-KR" smtClean="0"/>
              <a:t>Sungwoon Choi 2015</a:t>
            </a:r>
            <a:endParaRPr lang="ko-KR" altLang="en-US" dirty="0"/>
          </a:p>
        </p:txBody>
      </p:sp>
      <p:sp>
        <p:nvSpPr>
          <p:cNvPr id="5" name="슬라이드 번호 개체 틀 4"/>
          <p:cNvSpPr>
            <a:spLocks noGrp="1"/>
          </p:cNvSpPr>
          <p:nvPr>
            <p:ph type="sldNum" sz="quarter" idx="4"/>
          </p:nvPr>
        </p:nvSpPr>
        <p:spPr/>
        <p:txBody>
          <a:bodyPr/>
          <a:lstStyle/>
          <a:p>
            <a:fld id="{B190697A-B2E1-4A65-8046-F11842298BFE}" type="slidenum">
              <a:rPr lang="ko-KR" altLang="en-US" smtClean="0"/>
              <a:pPr/>
              <a:t>14</a:t>
            </a:fld>
            <a:endParaRPr lang="ko-KR" altLang="en-US" dirty="0"/>
          </a:p>
        </p:txBody>
      </p:sp>
    </p:spTree>
    <p:extLst>
      <p:ext uri="{BB962C8B-B14F-4D97-AF65-F5344CB8AC3E}">
        <p14:creationId xmlns:p14="http://schemas.microsoft.com/office/powerpoint/2010/main" val="153336402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endParaRPr lang="ko-KR" altLang="en-US"/>
          </a:p>
        </p:txBody>
      </p:sp>
      <p:sp>
        <p:nvSpPr>
          <p:cNvPr id="7" name="텍스트 개체 틀 6"/>
          <p:cNvSpPr>
            <a:spLocks noGrp="1"/>
          </p:cNvSpPr>
          <p:nvPr>
            <p:ph type="body" sz="quarter" idx="13"/>
          </p:nvPr>
        </p:nvSpPr>
        <p:spPr/>
        <p:txBody>
          <a:bodyPr/>
          <a:lstStyle/>
          <a:p>
            <a:endParaRPr lang="ko-KR" altLang="en-US"/>
          </a:p>
        </p:txBody>
      </p:sp>
      <p:sp>
        <p:nvSpPr>
          <p:cNvPr id="8" name="내용 개체 틀 7"/>
          <p:cNvSpPr>
            <a:spLocks noGrp="1"/>
          </p:cNvSpPr>
          <p:nvPr>
            <p:ph sz="quarter" idx="14"/>
          </p:nvPr>
        </p:nvSpPr>
        <p:spPr/>
        <p:txBody>
          <a:bodyPr/>
          <a:lstStyle/>
          <a:p>
            <a:r>
              <a:rPr lang="en-US" altLang="ko-KR" dirty="0"/>
              <a:t>The project will use a combination of practices from Scrum, XP, and UP that Martin and the developers have decided make sense for the team. They organize their physical space: Rather than separate offices or cubicles with dividers, they take over </a:t>
            </a:r>
            <a:r>
              <a:rPr lang="en-US" altLang="ko-KR" dirty="0">
                <a:solidFill>
                  <a:srgbClr val="FF0000"/>
                </a:solidFill>
              </a:rPr>
              <a:t>a large room at one of the test airports</a:t>
            </a:r>
            <a:r>
              <a:rPr lang="en-US" altLang="ko-KR" dirty="0"/>
              <a:t>, </a:t>
            </a:r>
            <a:r>
              <a:rPr lang="en-US" altLang="ko-KR" dirty="0" err="1"/>
              <a:t>FooBarKhan</a:t>
            </a:r>
            <a:r>
              <a:rPr lang="en-US" altLang="ko-KR" dirty="0"/>
              <a:t> International, </a:t>
            </a:r>
            <a:r>
              <a:rPr lang="en-US" altLang="ko-KR" dirty="0">
                <a:solidFill>
                  <a:srgbClr val="FF0000"/>
                </a:solidFill>
              </a:rPr>
              <a:t>near the border guards’ office area</a:t>
            </a:r>
            <a:r>
              <a:rPr lang="en-US" altLang="ko-KR" dirty="0"/>
              <a:t>. Four cubicles are set up near the project room that people can use when they need private time. The </a:t>
            </a:r>
            <a:r>
              <a:rPr lang="en-US" altLang="ko-KR" dirty="0">
                <a:solidFill>
                  <a:srgbClr val="FF0000"/>
                </a:solidFill>
              </a:rPr>
              <a:t>common project room </a:t>
            </a:r>
            <a:r>
              <a:rPr lang="en-US" altLang="ko-KR" dirty="0"/>
              <a:t>is a Scrum and XP practices.</a:t>
            </a:r>
          </a:p>
          <a:p>
            <a:r>
              <a:rPr lang="en-US" altLang="ko-KR" dirty="0" smtClean="0"/>
              <a:t>All furniture against the walls is removed. Tables for computers are placed near the center. The walls are covered in giant white boards, and white board-like static-cling sheets are used as wallpaper elsewhere. This will support the practice of Agile Modeling.</a:t>
            </a:r>
          </a:p>
          <a:p>
            <a:r>
              <a:rPr lang="en-US" altLang="ko-KR" dirty="0" smtClean="0"/>
              <a:t>The </a:t>
            </a:r>
            <a:r>
              <a:rPr lang="en-US" altLang="ko-KR" dirty="0" smtClean="0">
                <a:solidFill>
                  <a:srgbClr val="FF0000"/>
                </a:solidFill>
              </a:rPr>
              <a:t>responsible BIG manager</a:t>
            </a:r>
            <a:r>
              <a:rPr lang="en-US" altLang="ko-KR" dirty="0" smtClean="0"/>
              <a:t>, </a:t>
            </a:r>
            <a:r>
              <a:rPr lang="en-US" altLang="ko-KR" dirty="0" err="1" smtClean="0"/>
              <a:t>Domina</a:t>
            </a:r>
            <a:r>
              <a:rPr lang="en-US" altLang="ko-KR" dirty="0" smtClean="0"/>
              <a:t>, moves into the project room, along with Itchy, </a:t>
            </a:r>
            <a:r>
              <a:rPr lang="en-US" altLang="ko-KR" dirty="0" smtClean="0">
                <a:solidFill>
                  <a:srgbClr val="FF0000"/>
                </a:solidFill>
              </a:rPr>
              <a:t>a long-time border guard</a:t>
            </a:r>
            <a:r>
              <a:rPr lang="en-US" altLang="ko-KR" dirty="0" smtClean="0"/>
              <a:t>. Itchy will be dedicated full0time to the BROTHER project, and </a:t>
            </a:r>
            <a:r>
              <a:rPr lang="en-US" altLang="ko-KR" dirty="0" err="1" smtClean="0"/>
              <a:t>Domina</a:t>
            </a:r>
            <a:r>
              <a:rPr lang="en-US" altLang="ko-KR" dirty="0" smtClean="0"/>
              <a:t> agrees to be around “most mornings”. This is the XP practice of </a:t>
            </a:r>
            <a:r>
              <a:rPr lang="en-US" altLang="ko-KR" dirty="0" smtClean="0">
                <a:solidFill>
                  <a:srgbClr val="FF0000"/>
                </a:solidFill>
              </a:rPr>
              <a:t>onsite clients</a:t>
            </a:r>
            <a:r>
              <a:rPr lang="en-US" altLang="ko-KR" dirty="0" smtClean="0"/>
              <a:t>.</a:t>
            </a:r>
            <a:endParaRPr lang="ko-KR" altLang="en-US" dirty="0"/>
          </a:p>
        </p:txBody>
      </p:sp>
      <p:sp>
        <p:nvSpPr>
          <p:cNvPr id="9" name="바닥글 개체 틀 8"/>
          <p:cNvSpPr>
            <a:spLocks noGrp="1"/>
          </p:cNvSpPr>
          <p:nvPr>
            <p:ph type="ftr" sz="quarter" idx="3"/>
          </p:nvPr>
        </p:nvSpPr>
        <p:spPr/>
        <p:txBody>
          <a:bodyPr/>
          <a:lstStyle/>
          <a:p>
            <a:r>
              <a:rPr lang="en-US" altLang="ko-KR" smtClean="0"/>
              <a:t>Sungwoon Choi 2015</a:t>
            </a:r>
            <a:endParaRPr lang="ko-KR" altLang="en-US" dirty="0"/>
          </a:p>
        </p:txBody>
      </p:sp>
      <p:sp>
        <p:nvSpPr>
          <p:cNvPr id="10" name="슬라이드 번호 개체 틀 9"/>
          <p:cNvSpPr>
            <a:spLocks noGrp="1"/>
          </p:cNvSpPr>
          <p:nvPr>
            <p:ph type="sldNum" sz="quarter" idx="4"/>
          </p:nvPr>
        </p:nvSpPr>
        <p:spPr/>
        <p:txBody>
          <a:bodyPr/>
          <a:lstStyle/>
          <a:p>
            <a:fld id="{B190697A-B2E1-4A65-8046-F11842298BFE}" type="slidenum">
              <a:rPr lang="ko-KR" altLang="en-US" smtClean="0"/>
              <a:pPr/>
              <a:t>15</a:t>
            </a:fld>
            <a:endParaRPr lang="ko-KR" altLang="en-US" dirty="0"/>
          </a:p>
        </p:txBody>
      </p:sp>
    </p:spTree>
    <p:extLst>
      <p:ext uri="{BB962C8B-B14F-4D97-AF65-F5344CB8AC3E}">
        <p14:creationId xmlns:p14="http://schemas.microsoft.com/office/powerpoint/2010/main" val="391897592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제목 15"/>
          <p:cNvSpPr>
            <a:spLocks noGrp="1"/>
          </p:cNvSpPr>
          <p:nvPr>
            <p:ph type="title"/>
          </p:nvPr>
        </p:nvSpPr>
        <p:spPr/>
        <p:txBody>
          <a:bodyPr/>
          <a:lstStyle/>
          <a:p>
            <a:endParaRPr lang="ko-KR" altLang="en-US"/>
          </a:p>
        </p:txBody>
      </p:sp>
      <p:sp>
        <p:nvSpPr>
          <p:cNvPr id="17" name="텍스트 개체 틀 16"/>
          <p:cNvSpPr>
            <a:spLocks noGrp="1"/>
          </p:cNvSpPr>
          <p:nvPr>
            <p:ph type="body" sz="quarter" idx="13"/>
          </p:nvPr>
        </p:nvSpPr>
        <p:spPr/>
        <p:txBody>
          <a:bodyPr/>
          <a:lstStyle/>
          <a:p>
            <a:endParaRPr lang="ko-KR" altLang="en-US"/>
          </a:p>
        </p:txBody>
      </p:sp>
      <p:sp>
        <p:nvSpPr>
          <p:cNvPr id="10" name="슬라이드 번호 개체 틀 9"/>
          <p:cNvSpPr>
            <a:spLocks noGrp="1"/>
          </p:cNvSpPr>
          <p:nvPr>
            <p:ph type="sldNum" sz="quarter" idx="4"/>
          </p:nvPr>
        </p:nvSpPr>
        <p:spPr/>
        <p:txBody>
          <a:bodyPr/>
          <a:lstStyle/>
          <a:p>
            <a:fld id="{B190697A-B2E1-4A65-8046-F11842298BFE}" type="slidenum">
              <a:rPr lang="ko-KR" altLang="en-US" smtClean="0"/>
              <a:pPr/>
              <a:t>16</a:t>
            </a:fld>
            <a:endParaRPr lang="ko-KR" altLang="en-US" dirty="0"/>
          </a:p>
        </p:txBody>
      </p:sp>
      <p:sp>
        <p:nvSpPr>
          <p:cNvPr id="9" name="바닥글 개체 틀 8"/>
          <p:cNvSpPr>
            <a:spLocks noGrp="1"/>
          </p:cNvSpPr>
          <p:nvPr>
            <p:ph type="ftr" sz="quarter" idx="3"/>
          </p:nvPr>
        </p:nvSpPr>
        <p:spPr/>
        <p:txBody>
          <a:bodyPr/>
          <a:lstStyle/>
          <a:p>
            <a:r>
              <a:rPr lang="en-US" altLang="ko-KR" smtClean="0"/>
              <a:t>Sungwoon Choi 2015</a:t>
            </a:r>
            <a:endParaRPr lang="ko-KR" altLang="en-US" dirty="0"/>
          </a:p>
        </p:txBody>
      </p:sp>
      <p:sp>
        <p:nvSpPr>
          <p:cNvPr id="8" name="내용 개체 틀 7"/>
          <p:cNvSpPr>
            <a:spLocks noGrp="1"/>
          </p:cNvSpPr>
          <p:nvPr>
            <p:ph sz="quarter" idx="14"/>
          </p:nvPr>
        </p:nvSpPr>
        <p:spPr/>
        <p:txBody>
          <a:bodyPr/>
          <a:lstStyle/>
          <a:p>
            <a:r>
              <a:rPr lang="en-US" altLang="ko-KR" dirty="0" smtClean="0"/>
              <a:t>On Thursday, January 5, they get together and hold a two-day </a:t>
            </a:r>
            <a:r>
              <a:rPr lang="en-US" altLang="ko-KR" dirty="0" smtClean="0">
                <a:solidFill>
                  <a:srgbClr val="FF0000"/>
                </a:solidFill>
              </a:rPr>
              <a:t>requirements and planning workshop</a:t>
            </a:r>
            <a:r>
              <a:rPr lang="en-US" altLang="ko-KR" dirty="0" smtClean="0"/>
              <a:t>, a UP practices. In addition to receiving a 20-page wish list from senior BIG management, many “ agile requirement analysis” techniques are applied the first morning. After lunch, Martin poses this request: </a:t>
            </a:r>
            <a:r>
              <a:rPr lang="en-US" altLang="ko-KR" dirty="0" smtClean="0">
                <a:solidFill>
                  <a:srgbClr val="FF0000"/>
                </a:solidFill>
              </a:rPr>
              <a:t>From the high-level requirements we’ve generated, choose the 20% most architecturally significant, risky, and valuable items.</a:t>
            </a:r>
            <a:r>
              <a:rPr lang="en-US" altLang="ko-KR" dirty="0" smtClean="0"/>
              <a:t> They use </a:t>
            </a:r>
            <a:r>
              <a:rPr lang="en-US" altLang="ko-KR" dirty="0" smtClean="0">
                <a:solidFill>
                  <a:srgbClr val="FF0000"/>
                </a:solidFill>
              </a:rPr>
              <a:t>dot-voting</a:t>
            </a:r>
            <a:r>
              <a:rPr lang="en-US" altLang="ko-KR" dirty="0" smtClean="0"/>
              <a:t> to prioritize the items.</a:t>
            </a:r>
          </a:p>
          <a:p>
            <a:r>
              <a:rPr lang="en-US" altLang="ko-KR" dirty="0" smtClean="0"/>
              <a:t>They spend the remaining afternoon and Friday morning analyzing the 20% items in detail. For </a:t>
            </a:r>
            <a:r>
              <a:rPr lang="en-US" altLang="ko-KR" dirty="0" smtClean="0">
                <a:solidFill>
                  <a:srgbClr val="FF0000"/>
                </a:solidFill>
              </a:rPr>
              <a:t>functional</a:t>
            </a:r>
            <a:r>
              <a:rPr lang="en-US" altLang="ko-KR" dirty="0" smtClean="0"/>
              <a:t> requirements, they apply the UP proactive of writing a few </a:t>
            </a:r>
            <a:r>
              <a:rPr lang="en-US" altLang="ko-KR" dirty="0" err="1" smtClean="0">
                <a:solidFill>
                  <a:srgbClr val="FF0000"/>
                </a:solidFill>
              </a:rPr>
              <a:t>usecases</a:t>
            </a:r>
            <a:r>
              <a:rPr lang="en-US" altLang="ko-KR" dirty="0" smtClean="0"/>
              <a:t>, in the Cockburn style. For the </a:t>
            </a:r>
            <a:r>
              <a:rPr lang="en-US" altLang="ko-KR" dirty="0" smtClean="0">
                <a:solidFill>
                  <a:srgbClr val="FF0000"/>
                </a:solidFill>
              </a:rPr>
              <a:t>nonfunctional</a:t>
            </a:r>
            <a:r>
              <a:rPr lang="en-US" altLang="ko-KR" dirty="0" smtClean="0"/>
              <a:t> quality requirements, they apply the </a:t>
            </a:r>
            <a:r>
              <a:rPr lang="en-US" altLang="ko-KR" dirty="0" err="1" smtClean="0">
                <a:solidFill>
                  <a:srgbClr val="FF0000"/>
                </a:solidFill>
              </a:rPr>
              <a:t>Evo</a:t>
            </a:r>
            <a:r>
              <a:rPr lang="en-US" altLang="ko-KR" dirty="0" smtClean="0">
                <a:solidFill>
                  <a:srgbClr val="FF0000"/>
                </a:solidFill>
              </a:rPr>
              <a:t> </a:t>
            </a:r>
            <a:r>
              <a:rPr lang="en-US" altLang="ko-KR" dirty="0" smtClean="0"/>
              <a:t>practice of clearly quantified and measurable goals; the vague “ fast response” and “easy to use” goals in the original BIG wish list were not acceptable.</a:t>
            </a:r>
          </a:p>
          <a:p>
            <a:r>
              <a:rPr lang="en-US" altLang="ko-KR" dirty="0" smtClean="0"/>
              <a:t>On Friday after lunch, Martin moves the team on to planning, even though some of the team to spend more time detailing and clarifying specifications. Martin poses this challenge to the group: “We start developing next Monday, January 9. By Thursday, January 26, in 13  working days, we need to have a partial running system hooked up to at least one of the biometric readers. There will be a demo that morning to the BIG minister. What should we realistically do in the next 13 days from the 20% list we explored in detail? And no overtime.” No overtime or “</a:t>
            </a:r>
            <a:r>
              <a:rPr lang="en-US" altLang="ko-KR" dirty="0" smtClean="0">
                <a:solidFill>
                  <a:srgbClr val="FF0000"/>
                </a:solidFill>
              </a:rPr>
              <a:t>sustainable pace</a:t>
            </a:r>
            <a:r>
              <a:rPr lang="en-US" altLang="ko-KR" dirty="0" smtClean="0"/>
              <a:t>” is an XP practice.</a:t>
            </a:r>
            <a:endParaRPr lang="ko-KR" altLang="en-US" dirty="0"/>
          </a:p>
        </p:txBody>
      </p:sp>
    </p:spTree>
    <p:extLst>
      <p:ext uri="{BB962C8B-B14F-4D97-AF65-F5344CB8AC3E}">
        <p14:creationId xmlns:p14="http://schemas.microsoft.com/office/powerpoint/2010/main" val="408389343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endParaRPr lang="ko-KR" altLang="en-US"/>
          </a:p>
        </p:txBody>
      </p:sp>
      <p:sp>
        <p:nvSpPr>
          <p:cNvPr id="7" name="텍스트 개체 틀 6"/>
          <p:cNvSpPr>
            <a:spLocks noGrp="1"/>
          </p:cNvSpPr>
          <p:nvPr>
            <p:ph type="body" sz="quarter" idx="13"/>
          </p:nvPr>
        </p:nvSpPr>
        <p:spPr/>
        <p:txBody>
          <a:bodyPr/>
          <a:lstStyle/>
          <a:p>
            <a:endParaRPr lang="ko-KR" altLang="en-US"/>
          </a:p>
        </p:txBody>
      </p:sp>
      <p:sp>
        <p:nvSpPr>
          <p:cNvPr id="8" name="내용 개체 틀 7"/>
          <p:cNvSpPr>
            <a:spLocks noGrp="1"/>
          </p:cNvSpPr>
          <p:nvPr>
            <p:ph sz="quarter" idx="14"/>
          </p:nvPr>
        </p:nvSpPr>
        <p:spPr>
          <a:xfrm>
            <a:off x="581114" y="1410056"/>
            <a:ext cx="8923250" cy="5047018"/>
          </a:xfrm>
        </p:spPr>
        <p:txBody>
          <a:bodyPr>
            <a:normAutofit lnSpcReduction="10000"/>
          </a:bodyPr>
          <a:lstStyle/>
          <a:p>
            <a:r>
              <a:rPr lang="en-US" altLang="ko-KR" dirty="0" smtClean="0"/>
              <a:t>The group picks a common “happy path” </a:t>
            </a:r>
            <a:r>
              <a:rPr lang="en-US" altLang="ko-KR" dirty="0" smtClean="0">
                <a:solidFill>
                  <a:srgbClr val="FF0000"/>
                </a:solidFill>
              </a:rPr>
              <a:t>scenario</a:t>
            </a:r>
            <a:r>
              <a:rPr lang="en-US" altLang="ko-KR" dirty="0" smtClean="0"/>
              <a:t> from one of the </a:t>
            </a:r>
            <a:r>
              <a:rPr lang="en-US" altLang="ko-KR" dirty="0" err="1" smtClean="0"/>
              <a:t>usecases</a:t>
            </a:r>
            <a:r>
              <a:rPr lang="en-US" altLang="ko-KR" dirty="0" smtClean="0"/>
              <a:t> that will force them to touch on many architectural factors and components (a UP practice), some other features, and spends the afternoon analyzing and estimating the related fine-grained tasks in an XP-style </a:t>
            </a:r>
            <a:r>
              <a:rPr lang="en-US" altLang="ko-KR" dirty="0" smtClean="0">
                <a:solidFill>
                  <a:srgbClr val="FF0000"/>
                </a:solidFill>
              </a:rPr>
              <a:t>Planning Game</a:t>
            </a:r>
            <a:r>
              <a:rPr lang="en-US" altLang="ko-KR" dirty="0" smtClean="0"/>
              <a:t>. Note that the manager does not create the work breakdown structure, schedule or estimates; the team does this. Eventually, they discover that their first set of goals is too much work, so they scale back some of the features until the estimates match their available </a:t>
            </a:r>
            <a:r>
              <a:rPr lang="en-US" altLang="ko-KR" dirty="0" smtClean="0">
                <a:solidFill>
                  <a:srgbClr val="FF0000"/>
                </a:solidFill>
              </a:rPr>
              <a:t>Ideal Engineering Hours </a:t>
            </a:r>
            <a:r>
              <a:rPr lang="en-US" altLang="ko-KR" dirty="0" smtClean="0"/>
              <a:t>budget(an XP practice). They wrap the meeting. Martine enters the task items into a Scrum </a:t>
            </a:r>
            <a:r>
              <a:rPr lang="en-US" altLang="ko-KR" dirty="0" smtClean="0">
                <a:solidFill>
                  <a:srgbClr val="FF0000"/>
                </a:solidFill>
              </a:rPr>
              <a:t>Sprint Backlog</a:t>
            </a:r>
            <a:r>
              <a:rPr lang="en-US" altLang="ko-KR" dirty="0" smtClean="0"/>
              <a:t> spreadsheet.</a:t>
            </a:r>
          </a:p>
          <a:p>
            <a:r>
              <a:rPr lang="en-US" altLang="ko-KR" dirty="0" smtClean="0"/>
              <a:t>On Monday, January 9, the first </a:t>
            </a:r>
            <a:r>
              <a:rPr lang="en-US" altLang="ko-KR" dirty="0" smtClean="0">
                <a:solidFill>
                  <a:srgbClr val="FF0000"/>
                </a:solidFill>
              </a:rPr>
              <a:t>iteration</a:t>
            </a:r>
            <a:r>
              <a:rPr lang="en-US" altLang="ko-KR" dirty="0" smtClean="0"/>
              <a:t> starts.</a:t>
            </a:r>
          </a:p>
          <a:p>
            <a:r>
              <a:rPr lang="en-US" altLang="ko-KR" dirty="0" smtClean="0"/>
              <a:t>09:00 They hold a 20-minute daily stand-up </a:t>
            </a:r>
            <a:r>
              <a:rPr lang="en-US" altLang="ko-KR" dirty="0" smtClean="0">
                <a:solidFill>
                  <a:srgbClr val="FF0000"/>
                </a:solidFill>
              </a:rPr>
              <a:t>Scrum meeting</a:t>
            </a:r>
            <a:r>
              <a:rPr lang="en-US" altLang="ko-KR" dirty="0" smtClean="0"/>
              <a:t>. Martin reminds the tam of the overall vision, and the specific goals of the iteration. They are standing beside the whiteboard where all the iteration tasks are written. After the Scrum questions, team members start volunteering for tasks, writing their name beside them.</a:t>
            </a:r>
          </a:p>
          <a:p>
            <a:r>
              <a:rPr lang="en-US" altLang="ko-KR" dirty="0" smtClean="0"/>
              <a:t>Afterwards, the entire group listens to a presentation by Rebecca, the chief architect. Having a chief architect is recommended in UP. Rebecca spend the prior week investigating and considering architectural issues and designs, given the basic information she had. She lays out her vision of the big pieces and problems, to components. Group discussion refines the ideas. Mid-morning, three subgroups head for the walls, doing </a:t>
            </a:r>
            <a:r>
              <a:rPr lang="en-US" altLang="ko-KR" dirty="0" smtClean="0">
                <a:solidFill>
                  <a:srgbClr val="FF0000"/>
                </a:solidFill>
              </a:rPr>
              <a:t>Agile Modeling </a:t>
            </a:r>
            <a:r>
              <a:rPr lang="en-US" altLang="ko-KR" dirty="0" smtClean="0"/>
              <a:t>for different subcomponents, reviewing the written </a:t>
            </a:r>
            <a:r>
              <a:rPr lang="en-US" altLang="ko-KR" dirty="0" err="1" smtClean="0"/>
              <a:t>usecase</a:t>
            </a:r>
            <a:r>
              <a:rPr lang="en-US" altLang="ko-KR" dirty="0" smtClean="0"/>
              <a:t>. The team reserved all of Monday as creative “wall time” to explore and coordinate design ideas during this “fuzzy front end” exploratory phase. Rebecca spends time rotating through all the groups, building a synergy of ideas. Digital snapshots of all the wall notes and UML-</a:t>
            </a:r>
            <a:r>
              <a:rPr lang="en-US" altLang="ko-KR" dirty="0" err="1" smtClean="0"/>
              <a:t>ish</a:t>
            </a:r>
            <a:r>
              <a:rPr lang="en-US" altLang="ko-KR" dirty="0" smtClean="0"/>
              <a:t> sketches are taken</a:t>
            </a:r>
            <a:endParaRPr lang="ko-KR" altLang="en-US" dirty="0"/>
          </a:p>
        </p:txBody>
      </p:sp>
      <p:sp>
        <p:nvSpPr>
          <p:cNvPr id="9" name="바닥글 개체 틀 8"/>
          <p:cNvSpPr>
            <a:spLocks noGrp="1"/>
          </p:cNvSpPr>
          <p:nvPr>
            <p:ph type="ftr" sz="quarter" idx="3"/>
          </p:nvPr>
        </p:nvSpPr>
        <p:spPr/>
        <p:txBody>
          <a:bodyPr/>
          <a:lstStyle/>
          <a:p>
            <a:r>
              <a:rPr lang="en-US" altLang="ko-KR" smtClean="0"/>
              <a:t>Sungwoon Choi 2015</a:t>
            </a:r>
            <a:endParaRPr lang="ko-KR" altLang="en-US" dirty="0"/>
          </a:p>
        </p:txBody>
      </p:sp>
      <p:sp>
        <p:nvSpPr>
          <p:cNvPr id="10" name="슬라이드 번호 개체 틀 9"/>
          <p:cNvSpPr>
            <a:spLocks noGrp="1"/>
          </p:cNvSpPr>
          <p:nvPr>
            <p:ph type="sldNum" sz="quarter" idx="4"/>
          </p:nvPr>
        </p:nvSpPr>
        <p:spPr/>
        <p:txBody>
          <a:bodyPr/>
          <a:lstStyle/>
          <a:p>
            <a:fld id="{B190697A-B2E1-4A65-8046-F11842298BFE}" type="slidenum">
              <a:rPr lang="ko-KR" altLang="en-US" smtClean="0"/>
              <a:pPr/>
              <a:t>17</a:t>
            </a:fld>
            <a:endParaRPr lang="ko-KR" altLang="en-US" dirty="0"/>
          </a:p>
        </p:txBody>
      </p:sp>
    </p:spTree>
    <p:extLst>
      <p:ext uri="{BB962C8B-B14F-4D97-AF65-F5344CB8AC3E}">
        <p14:creationId xmlns:p14="http://schemas.microsoft.com/office/powerpoint/2010/main" val="363041293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endParaRPr lang="ko-KR" altLang="en-US"/>
          </a:p>
        </p:txBody>
      </p:sp>
      <p:sp>
        <p:nvSpPr>
          <p:cNvPr id="7" name="텍스트 개체 틀 6"/>
          <p:cNvSpPr>
            <a:spLocks noGrp="1"/>
          </p:cNvSpPr>
          <p:nvPr>
            <p:ph type="body" sz="quarter" idx="13"/>
          </p:nvPr>
        </p:nvSpPr>
        <p:spPr/>
        <p:txBody>
          <a:bodyPr/>
          <a:lstStyle/>
          <a:p>
            <a:endParaRPr lang="ko-KR" altLang="en-US"/>
          </a:p>
        </p:txBody>
      </p:sp>
      <p:sp>
        <p:nvSpPr>
          <p:cNvPr id="8" name="내용 개체 틀 7"/>
          <p:cNvSpPr>
            <a:spLocks noGrp="1"/>
          </p:cNvSpPr>
          <p:nvPr>
            <p:ph sz="quarter" idx="14"/>
          </p:nvPr>
        </p:nvSpPr>
        <p:spPr/>
        <p:txBody>
          <a:bodyPr/>
          <a:lstStyle/>
          <a:p>
            <a:r>
              <a:rPr lang="en-US" altLang="ko-KR" dirty="0" smtClean="0"/>
              <a:t>On Tuesday, January 10, teamwork starts at 9:30 with the Scrum meeting. New tasks and impediments are written on the adjacent whiteboard. Martin reminds the team of the vision and iteration goals. More tasks are volunteered for. As previously agreed, they will start programming this morning, even though many design points and coordination issues are fuzzy.</a:t>
            </a:r>
          </a:p>
          <a:p>
            <a:r>
              <a:rPr lang="en-US" altLang="ko-KR" dirty="0" smtClean="0"/>
              <a:t>Most of the developers decided they didn’t want to try </a:t>
            </a:r>
            <a:r>
              <a:rPr lang="en-US" altLang="ko-KR" dirty="0" smtClean="0">
                <a:solidFill>
                  <a:srgbClr val="FF0000"/>
                </a:solidFill>
              </a:rPr>
              <a:t>pair programming</a:t>
            </a:r>
            <a:r>
              <a:rPr lang="en-US" altLang="ko-KR" dirty="0" smtClean="0"/>
              <a:t>, so that XP practice was bypassed, although Martin encouraged pairing by anyone who wanted to try it. However, they all agree to the XP practices of </a:t>
            </a:r>
            <a:r>
              <a:rPr lang="en-US" altLang="ko-KR" dirty="0" smtClean="0">
                <a:solidFill>
                  <a:srgbClr val="FF0000"/>
                </a:solidFill>
              </a:rPr>
              <a:t>test-driven development </a:t>
            </a:r>
            <a:r>
              <a:rPr lang="en-US" altLang="ko-KR" dirty="0" smtClean="0"/>
              <a:t>and </a:t>
            </a:r>
            <a:r>
              <a:rPr lang="en-US" altLang="ko-KR" dirty="0" smtClean="0">
                <a:solidFill>
                  <a:srgbClr val="FF0000"/>
                </a:solidFill>
              </a:rPr>
              <a:t>continuous integration</a:t>
            </a:r>
            <a:r>
              <a:rPr lang="en-US" altLang="ko-KR" dirty="0" smtClean="0"/>
              <a:t>. The team is using an IDE with great refactoring tools, and Martin frequently encourages the team to not just cut code, but keep it clean and simple by regularly applying </a:t>
            </a:r>
            <a:r>
              <a:rPr lang="en-US" altLang="ko-KR" dirty="0" err="1" smtClean="0">
                <a:solidFill>
                  <a:srgbClr val="FF0000"/>
                </a:solidFill>
              </a:rPr>
              <a:t>refactorings</a:t>
            </a:r>
            <a:r>
              <a:rPr lang="en-US" altLang="ko-KR" dirty="0" smtClean="0"/>
              <a:t>, another XP practice. The developers occasionally look at the wall sketches or printouts of the snapshots for some inspiration. Some developers head for the walls for 30 minutes to UML-sketch some design ideas, then back to their development stations.</a:t>
            </a:r>
          </a:p>
          <a:p>
            <a:r>
              <a:rPr lang="en-US" altLang="ko-KR" dirty="0" smtClean="0"/>
              <a:t>As the day progresses, questions about the features and happy path scenario arise, and </a:t>
            </a:r>
            <a:r>
              <a:rPr lang="en-US" altLang="ko-KR" dirty="0" err="1" smtClean="0"/>
              <a:t>Domina</a:t>
            </a:r>
            <a:r>
              <a:rPr lang="en-US" altLang="ko-KR" dirty="0" smtClean="0"/>
              <a:t> and Itchy talk with the developers to clarify and decide the requirements. These two also work with the developer </a:t>
            </a:r>
            <a:r>
              <a:rPr lang="en-US" altLang="ko-KR" dirty="0" err="1" smtClean="0"/>
              <a:t>Girija</a:t>
            </a:r>
            <a:r>
              <a:rPr lang="en-US" altLang="ko-KR" dirty="0" smtClean="0"/>
              <a:t> to create </a:t>
            </a:r>
            <a:r>
              <a:rPr lang="en-US" altLang="ko-KR" dirty="0" smtClean="0">
                <a:solidFill>
                  <a:srgbClr val="FF0000"/>
                </a:solidFill>
              </a:rPr>
              <a:t>acceptance tests</a:t>
            </a:r>
            <a:r>
              <a:rPr lang="en-US" altLang="ko-KR" dirty="0" smtClean="0"/>
              <a:t>-an XP practice.</a:t>
            </a:r>
          </a:p>
          <a:p>
            <a:r>
              <a:rPr lang="en-US" altLang="ko-KR" dirty="0" smtClean="0"/>
              <a:t>As developers complete their classes, they check and their unit tests in to the version control server. </a:t>
            </a:r>
            <a:r>
              <a:rPr lang="en-US" altLang="ko-KR" dirty="0" err="1" smtClean="0"/>
              <a:t>Girija</a:t>
            </a:r>
            <a:r>
              <a:rPr lang="en-US" altLang="ko-KR" dirty="0" smtClean="0"/>
              <a:t> checks in completed acceptance tests. A separate build machine is running these test within a continuous integration service 24/7. every 15 minutes. Thus, bugs and integration problem are quickly surfaced and resolved. Continuous integration is an XP practice.</a:t>
            </a:r>
            <a:endParaRPr lang="ko-KR" altLang="en-US" dirty="0"/>
          </a:p>
        </p:txBody>
      </p:sp>
      <p:sp>
        <p:nvSpPr>
          <p:cNvPr id="9" name="바닥글 개체 틀 8"/>
          <p:cNvSpPr>
            <a:spLocks noGrp="1"/>
          </p:cNvSpPr>
          <p:nvPr>
            <p:ph type="ftr" sz="quarter" idx="3"/>
          </p:nvPr>
        </p:nvSpPr>
        <p:spPr/>
        <p:txBody>
          <a:bodyPr/>
          <a:lstStyle/>
          <a:p>
            <a:r>
              <a:rPr lang="en-US" altLang="ko-KR" smtClean="0"/>
              <a:t>Sungwoon Choi 2015</a:t>
            </a:r>
            <a:endParaRPr lang="ko-KR" altLang="en-US" dirty="0"/>
          </a:p>
        </p:txBody>
      </p:sp>
      <p:sp>
        <p:nvSpPr>
          <p:cNvPr id="10" name="슬라이드 번호 개체 틀 9"/>
          <p:cNvSpPr>
            <a:spLocks noGrp="1"/>
          </p:cNvSpPr>
          <p:nvPr>
            <p:ph type="sldNum" sz="quarter" idx="4"/>
          </p:nvPr>
        </p:nvSpPr>
        <p:spPr/>
        <p:txBody>
          <a:bodyPr/>
          <a:lstStyle/>
          <a:p>
            <a:fld id="{B190697A-B2E1-4A65-8046-F11842298BFE}" type="slidenum">
              <a:rPr lang="ko-KR" altLang="en-US" smtClean="0"/>
              <a:pPr/>
              <a:t>18</a:t>
            </a:fld>
            <a:endParaRPr lang="ko-KR" altLang="en-US" dirty="0"/>
          </a:p>
        </p:txBody>
      </p:sp>
    </p:spTree>
    <p:extLst>
      <p:ext uri="{BB962C8B-B14F-4D97-AF65-F5344CB8AC3E}">
        <p14:creationId xmlns:p14="http://schemas.microsoft.com/office/powerpoint/2010/main" val="186254179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제목 9"/>
          <p:cNvSpPr>
            <a:spLocks noGrp="1"/>
          </p:cNvSpPr>
          <p:nvPr>
            <p:ph type="title"/>
          </p:nvPr>
        </p:nvSpPr>
        <p:spPr/>
        <p:txBody>
          <a:bodyPr/>
          <a:lstStyle/>
          <a:p>
            <a:endParaRPr lang="ko-KR" altLang="en-US"/>
          </a:p>
        </p:txBody>
      </p:sp>
      <p:sp>
        <p:nvSpPr>
          <p:cNvPr id="11" name="텍스트 개체 틀 10"/>
          <p:cNvSpPr>
            <a:spLocks noGrp="1"/>
          </p:cNvSpPr>
          <p:nvPr>
            <p:ph type="body" sz="quarter" idx="13"/>
          </p:nvPr>
        </p:nvSpPr>
        <p:spPr/>
        <p:txBody>
          <a:bodyPr/>
          <a:lstStyle/>
          <a:p>
            <a:endParaRPr lang="ko-KR" altLang="en-US"/>
          </a:p>
        </p:txBody>
      </p:sp>
      <p:sp>
        <p:nvSpPr>
          <p:cNvPr id="8" name="내용 개체 틀 7"/>
          <p:cNvSpPr>
            <a:spLocks noGrp="1"/>
          </p:cNvSpPr>
          <p:nvPr>
            <p:ph sz="quarter" idx="14"/>
          </p:nvPr>
        </p:nvSpPr>
        <p:spPr/>
        <p:txBody>
          <a:bodyPr/>
          <a:lstStyle/>
          <a:p>
            <a:r>
              <a:rPr lang="en-US" altLang="ko-KR" dirty="0" err="1" smtClean="0"/>
              <a:t>Girija</a:t>
            </a:r>
            <a:r>
              <a:rPr lang="en-US" altLang="ko-KR" dirty="0" smtClean="0"/>
              <a:t> also volunteers to be </a:t>
            </a:r>
            <a:r>
              <a:rPr lang="en-US" altLang="ko-KR" dirty="0" smtClean="0">
                <a:solidFill>
                  <a:srgbClr val="FF0000"/>
                </a:solidFill>
              </a:rPr>
              <a:t>daily tracker</a:t>
            </a:r>
            <a:r>
              <a:rPr lang="en-US" altLang="ko-KR" dirty="0" smtClean="0"/>
              <a:t>, another XP practice. So each morning, she takes a few minutes to sit with each developer to learn the remaining estimate of effort on their tasks. She updates the Scrum </a:t>
            </a:r>
            <a:r>
              <a:rPr lang="en-US" altLang="ko-KR" dirty="0" smtClean="0">
                <a:solidFill>
                  <a:srgbClr val="FF0000"/>
                </a:solidFill>
              </a:rPr>
              <a:t>Sprint Backlog </a:t>
            </a:r>
            <a:r>
              <a:rPr lang="en-US" altLang="ko-KR" dirty="0" smtClean="0"/>
              <a:t>spreadsheet with these estimates, and crosses out completed tasks on the white board.</a:t>
            </a:r>
          </a:p>
          <a:p>
            <a:r>
              <a:rPr lang="en-US" altLang="ko-KR" dirty="0" smtClean="0"/>
              <a:t>The first few days are rough and confusing. But, by being forced early to develop a very small amount of code and integrate it with the other developers coordination emerges and a small seed of the overall system starts to take shape and be integrated. Hour by hour, more unit and acceptance tests and production code are added to the build.</a:t>
            </a:r>
          </a:p>
          <a:p>
            <a:r>
              <a:rPr lang="en-US" altLang="ko-KR" dirty="0" smtClean="0"/>
              <a:t>Fast forward to mid-iteration, Wednesday January 18. The team meets in a sanity check to discuss if they can really meet their original goals by </a:t>
            </a:r>
            <a:r>
              <a:rPr lang="en-US" altLang="ko-KR" dirty="0" smtClean="0">
                <a:solidFill>
                  <a:srgbClr val="FF0000"/>
                </a:solidFill>
              </a:rPr>
              <a:t>the end of the following Wednesday (in preparation of the Thursday morning demo</a:t>
            </a:r>
            <a:r>
              <a:rPr lang="en-US" altLang="ko-KR" dirty="0" smtClean="0"/>
              <a:t>), or if they need to scale back. Following the </a:t>
            </a:r>
            <a:r>
              <a:rPr lang="en-US" altLang="ko-KR" dirty="0" err="1" smtClean="0"/>
              <a:t>timeboxing</a:t>
            </a:r>
            <a:r>
              <a:rPr lang="en-US" altLang="ko-KR" dirty="0" smtClean="0"/>
              <a:t> practices of UP, XP and Scrum, they won’t extend the deadline or work longer hours to meet the deadline, but may defer work until a future iteration. However, things have gone well and the Print Backlog shows the total remaining effort estimate is within budget. So, no changes.</a:t>
            </a:r>
          </a:p>
        </p:txBody>
      </p:sp>
      <p:sp>
        <p:nvSpPr>
          <p:cNvPr id="12" name="바닥글 개체 틀 11"/>
          <p:cNvSpPr>
            <a:spLocks noGrp="1"/>
          </p:cNvSpPr>
          <p:nvPr>
            <p:ph type="ftr" sz="quarter" idx="3"/>
          </p:nvPr>
        </p:nvSpPr>
        <p:spPr/>
        <p:txBody>
          <a:bodyPr/>
          <a:lstStyle/>
          <a:p>
            <a:r>
              <a:rPr lang="en-US" altLang="ko-KR" smtClean="0"/>
              <a:t>Sungwoon Choi 2015</a:t>
            </a:r>
            <a:endParaRPr lang="ko-KR" altLang="en-US" dirty="0"/>
          </a:p>
        </p:txBody>
      </p:sp>
      <p:sp>
        <p:nvSpPr>
          <p:cNvPr id="13" name="슬라이드 번호 개체 틀 12"/>
          <p:cNvSpPr>
            <a:spLocks noGrp="1"/>
          </p:cNvSpPr>
          <p:nvPr>
            <p:ph type="sldNum" sz="quarter" idx="4"/>
          </p:nvPr>
        </p:nvSpPr>
        <p:spPr/>
        <p:txBody>
          <a:bodyPr/>
          <a:lstStyle/>
          <a:p>
            <a:fld id="{B190697A-B2E1-4A65-8046-F11842298BFE}" type="slidenum">
              <a:rPr lang="ko-KR" altLang="en-US" smtClean="0"/>
              <a:pPr/>
              <a:t>19</a:t>
            </a:fld>
            <a:endParaRPr lang="ko-KR" altLang="en-US" dirty="0"/>
          </a:p>
        </p:txBody>
      </p:sp>
    </p:spTree>
    <p:extLst>
      <p:ext uri="{BB962C8B-B14F-4D97-AF65-F5344CB8AC3E}">
        <p14:creationId xmlns:p14="http://schemas.microsoft.com/office/powerpoint/2010/main" val="220153240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Engineering vs. Manufacturing</a:t>
            </a:r>
            <a:endParaRPr lang="ko-KR" altLang="en-US" dirty="0"/>
          </a:p>
        </p:txBody>
      </p:sp>
      <p:sp>
        <p:nvSpPr>
          <p:cNvPr id="35" name="내용 개체 틀 34"/>
          <p:cNvSpPr>
            <a:spLocks noGrp="1"/>
          </p:cNvSpPr>
          <p:nvPr>
            <p:ph sz="half" idx="1"/>
          </p:nvPr>
        </p:nvSpPr>
        <p:spPr/>
        <p:txBody>
          <a:bodyPr/>
          <a:lstStyle/>
          <a:p>
            <a:r>
              <a:rPr lang="en-US" altLang="ko-KR" dirty="0" smtClean="0"/>
              <a:t>Manufacturing</a:t>
            </a:r>
          </a:p>
          <a:p>
            <a:pPr lvl="1"/>
            <a:r>
              <a:rPr lang="en-US" altLang="ko-KR" dirty="0" smtClean="0"/>
              <a:t>It is possible to first complete </a:t>
            </a:r>
            <a:r>
              <a:rPr lang="en-US" altLang="ko-KR" dirty="0" smtClean="0">
                <a:solidFill>
                  <a:schemeClr val="accent1">
                    <a:lumMod val="50000"/>
                  </a:schemeClr>
                </a:solidFill>
              </a:rPr>
              <a:t>specifications</a:t>
            </a:r>
            <a:r>
              <a:rPr lang="en-US" altLang="ko-KR" dirty="0" smtClean="0"/>
              <a:t>, and then build</a:t>
            </a:r>
          </a:p>
          <a:p>
            <a:pPr lvl="1"/>
            <a:r>
              <a:rPr lang="en-US" altLang="ko-KR" dirty="0" smtClean="0"/>
              <a:t>Near the start, one can reliably </a:t>
            </a:r>
            <a:r>
              <a:rPr lang="en-US" altLang="ko-KR" dirty="0" smtClean="0">
                <a:solidFill>
                  <a:schemeClr val="accent1">
                    <a:lumMod val="50000"/>
                  </a:schemeClr>
                </a:solidFill>
              </a:rPr>
              <a:t>estimate effort and cost</a:t>
            </a:r>
          </a:p>
          <a:p>
            <a:pPr lvl="1"/>
            <a:r>
              <a:rPr lang="en-US" altLang="ko-KR" dirty="0" smtClean="0"/>
              <a:t>It is possible to identify, define, </a:t>
            </a:r>
            <a:r>
              <a:rPr lang="en-US" altLang="ko-KR" dirty="0" smtClean="0">
                <a:solidFill>
                  <a:schemeClr val="accent1">
                    <a:lumMod val="50000"/>
                  </a:schemeClr>
                </a:solidFill>
              </a:rPr>
              <a:t>schedule</a:t>
            </a:r>
            <a:r>
              <a:rPr lang="en-US" altLang="ko-KR" dirty="0" smtClean="0"/>
              <a:t>, and order all the detailed activities.</a:t>
            </a:r>
          </a:p>
          <a:p>
            <a:pPr lvl="1"/>
            <a:r>
              <a:rPr lang="en-US" altLang="ko-KR" dirty="0" smtClean="0"/>
              <a:t>Adaptation to unpredictable change is not the norm, and </a:t>
            </a:r>
            <a:r>
              <a:rPr lang="en-US" altLang="ko-KR" dirty="0" smtClean="0">
                <a:solidFill>
                  <a:schemeClr val="accent1">
                    <a:lumMod val="50000"/>
                  </a:schemeClr>
                </a:solidFill>
              </a:rPr>
              <a:t>change-rates are relatively low</a:t>
            </a:r>
          </a:p>
        </p:txBody>
      </p:sp>
      <p:sp>
        <p:nvSpPr>
          <p:cNvPr id="32" name="텍스트 개체 틀 31"/>
          <p:cNvSpPr>
            <a:spLocks noGrp="1"/>
          </p:cNvSpPr>
          <p:nvPr>
            <p:ph type="body" sz="quarter" idx="13"/>
          </p:nvPr>
        </p:nvSpPr>
        <p:spPr/>
        <p:txBody>
          <a:bodyPr/>
          <a:lstStyle/>
          <a:p>
            <a:r>
              <a:rPr lang="en-US" altLang="ko-KR" smtClean="0"/>
              <a:t>Introduction</a:t>
            </a:r>
            <a:endParaRPr lang="ko-KR" altLang="en-US" dirty="0"/>
          </a:p>
        </p:txBody>
      </p:sp>
      <p:sp>
        <p:nvSpPr>
          <p:cNvPr id="38" name="내용 개체 틀 37"/>
          <p:cNvSpPr>
            <a:spLocks noGrp="1"/>
          </p:cNvSpPr>
          <p:nvPr>
            <p:ph sz="quarter" idx="14"/>
          </p:nvPr>
        </p:nvSpPr>
        <p:spPr/>
        <p:txBody>
          <a:bodyPr/>
          <a:lstStyle/>
          <a:p>
            <a:r>
              <a:rPr lang="en-US" altLang="ko-KR" dirty="0" smtClean="0"/>
              <a:t>Engineering/New Product Development</a:t>
            </a:r>
          </a:p>
          <a:p>
            <a:pPr lvl="1"/>
            <a:r>
              <a:rPr lang="en-US" altLang="ko-KR" dirty="0" smtClean="0"/>
              <a:t>Rarely possible to create upfront unchanging and detailed specifications</a:t>
            </a:r>
          </a:p>
          <a:p>
            <a:pPr lvl="1"/>
            <a:r>
              <a:rPr lang="en-US" altLang="ko-KR" dirty="0" smtClean="0"/>
              <a:t>As empirical data emerge, it becomes increasingly possible to plan and estimate.</a:t>
            </a:r>
          </a:p>
          <a:p>
            <a:pPr lvl="1"/>
            <a:r>
              <a:rPr lang="en-US" altLang="ko-KR" dirty="0" smtClean="0"/>
              <a:t>Adaptive steps driven by build-feedback cycles are required.</a:t>
            </a:r>
          </a:p>
          <a:p>
            <a:pPr lvl="1"/>
            <a:r>
              <a:rPr lang="en-US" altLang="ko-KR" dirty="0" smtClean="0"/>
              <a:t>Create adaptation to unpredictable change is the norm. Change rates are high.</a:t>
            </a:r>
            <a:endParaRPr lang="ko-KR" altLang="en-US" dirty="0"/>
          </a:p>
        </p:txBody>
      </p:sp>
      <p:grpSp>
        <p:nvGrpSpPr>
          <p:cNvPr id="37" name="그룹 36"/>
          <p:cNvGrpSpPr/>
          <p:nvPr/>
        </p:nvGrpSpPr>
        <p:grpSpPr>
          <a:xfrm>
            <a:off x="2188298" y="3760256"/>
            <a:ext cx="5624256" cy="2553481"/>
            <a:chOff x="3264841" y="3197801"/>
            <a:chExt cx="6184064" cy="2832045"/>
          </a:xfrm>
        </p:grpSpPr>
        <p:grpSp>
          <p:nvGrpSpPr>
            <p:cNvPr id="36" name="그룹 35"/>
            <p:cNvGrpSpPr/>
            <p:nvPr/>
          </p:nvGrpSpPr>
          <p:grpSpPr>
            <a:xfrm>
              <a:off x="3324448" y="3453925"/>
              <a:ext cx="6124457" cy="2575921"/>
              <a:chOff x="3170488" y="3271101"/>
              <a:chExt cx="6124457" cy="2575921"/>
            </a:xfrm>
          </p:grpSpPr>
          <p:sp>
            <p:nvSpPr>
              <p:cNvPr id="15" name="줄무늬가 있는 오른쪽 화살표 14"/>
              <p:cNvSpPr/>
              <p:nvPr/>
            </p:nvSpPr>
            <p:spPr bwMode="auto">
              <a:xfrm>
                <a:off x="3650855" y="3272112"/>
                <a:ext cx="5313988" cy="1351968"/>
              </a:xfrm>
              <a:prstGeom prst="stripedRightArrow">
                <a:avLst>
                  <a:gd name="adj1" fmla="val 72823"/>
                  <a:gd name="adj2" fmla="val 30968"/>
                </a:avLst>
              </a:prstGeom>
              <a:solidFill>
                <a:srgbClr val="FFE593"/>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noAutofit/>
              </a:bodyPr>
              <a:lstStyle/>
              <a:p>
                <a:pPr defTabSz="914400" fontAlgn="base">
                  <a:spcBef>
                    <a:spcPct val="0"/>
                  </a:spcBef>
                  <a:spcAft>
                    <a:spcPct val="0"/>
                  </a:spcAft>
                </a:pPr>
                <a:endParaRPr lang="ko-KR" altLang="en-US" sz="1400" b="1" u="sng">
                  <a:latin typeface="Book Antiqua" pitchFamily="18" charset="0"/>
                  <a:ea typeface="HY신명조" pitchFamily="18" charset="-127"/>
                </a:endParaRPr>
              </a:p>
            </p:txBody>
          </p:sp>
          <p:pic>
            <p:nvPicPr>
              <p:cNvPr id="1026" name="Picture 2"/>
              <p:cNvPicPr>
                <a:picLocks noChangeAspect="1" noChangeArrowheads="1"/>
              </p:cNvPicPr>
              <p:nvPr/>
            </p:nvPicPr>
            <p:blipFill>
              <a:blip r:embed="rId4" cstate="print"/>
              <a:srcRect/>
              <a:stretch>
                <a:fillRect/>
              </a:stretch>
            </p:blipFill>
            <p:spPr bwMode="auto">
              <a:xfrm>
                <a:off x="7018536" y="3340169"/>
                <a:ext cx="997509" cy="669903"/>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cstate="print"/>
              <a:srcRect/>
              <a:stretch>
                <a:fillRect/>
              </a:stretch>
            </p:blipFill>
            <p:spPr bwMode="auto">
              <a:xfrm>
                <a:off x="4213264" y="3271101"/>
                <a:ext cx="752347" cy="772681"/>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cstate="print"/>
              <a:srcRect/>
              <a:stretch>
                <a:fillRect/>
              </a:stretch>
            </p:blipFill>
            <p:spPr bwMode="auto">
              <a:xfrm>
                <a:off x="5609026" y="3293541"/>
                <a:ext cx="777651" cy="733214"/>
              </a:xfrm>
              <a:prstGeom prst="rect">
                <a:avLst/>
              </a:prstGeom>
              <a:noFill/>
              <a:ln w="9525">
                <a:noFill/>
                <a:miter lim="800000"/>
                <a:headEnd/>
                <a:tailEnd/>
              </a:ln>
              <a:effectLst/>
            </p:spPr>
          </p:pic>
          <p:sp>
            <p:nvSpPr>
              <p:cNvPr id="148" name="직사각형 147"/>
              <p:cNvSpPr/>
              <p:nvPr/>
            </p:nvSpPr>
            <p:spPr>
              <a:xfrm>
                <a:off x="5443184" y="4001820"/>
                <a:ext cx="1151277" cy="307777"/>
              </a:xfrm>
              <a:prstGeom prst="rect">
                <a:avLst/>
              </a:prstGeom>
            </p:spPr>
            <p:txBody>
              <a:bodyPr wrap="none" anchor="ctr">
                <a:spAutoFit/>
              </a:bodyPr>
              <a:lstStyle/>
              <a:p>
                <a:r>
                  <a:rPr lang="en-US" altLang="ko-KR" sz="1400" dirty="0">
                    <a:effectLst>
                      <a:outerShdw blurRad="38100" dist="38100" dir="2700000" algn="tl">
                        <a:srgbClr val="000000">
                          <a:alpha val="43137"/>
                        </a:srgbClr>
                      </a:outerShdw>
                    </a:effectLst>
                  </a:rPr>
                  <a:t>Engineering</a:t>
                </a:r>
                <a:endParaRPr lang="ko-KR" altLang="en-US" sz="1400" dirty="0">
                  <a:effectLst>
                    <a:outerShdw blurRad="38100" dist="38100" dir="2700000" algn="tl">
                      <a:srgbClr val="000000">
                        <a:alpha val="43137"/>
                      </a:srgbClr>
                    </a:outerShdw>
                  </a:effectLst>
                </a:endParaRPr>
              </a:p>
            </p:txBody>
          </p:sp>
          <p:sp>
            <p:nvSpPr>
              <p:cNvPr id="144" name="직사각형 143"/>
              <p:cNvSpPr/>
              <p:nvPr/>
            </p:nvSpPr>
            <p:spPr>
              <a:xfrm>
                <a:off x="4127418" y="4022305"/>
                <a:ext cx="902811" cy="307777"/>
              </a:xfrm>
              <a:prstGeom prst="rect">
                <a:avLst/>
              </a:prstGeom>
            </p:spPr>
            <p:txBody>
              <a:bodyPr wrap="none" anchor="ctr">
                <a:spAutoFit/>
              </a:bodyPr>
              <a:lstStyle/>
              <a:p>
                <a:r>
                  <a:rPr lang="en-US" altLang="ko-KR" sz="1400" dirty="0">
                    <a:effectLst>
                      <a:outerShdw blurRad="38100" dist="38100" dir="2700000" algn="tl">
                        <a:srgbClr val="000000">
                          <a:alpha val="43137"/>
                        </a:srgbClr>
                      </a:outerShdw>
                    </a:effectLst>
                  </a:rPr>
                  <a:t>Research</a:t>
                </a:r>
                <a:endParaRPr lang="ko-KR" altLang="en-US" sz="1400" dirty="0">
                  <a:effectLst>
                    <a:outerShdw blurRad="38100" dist="38100" dir="2700000" algn="tl">
                      <a:srgbClr val="000000">
                        <a:alpha val="43137"/>
                      </a:srgbClr>
                    </a:outerShdw>
                  </a:effectLst>
                </a:endParaRPr>
              </a:p>
            </p:txBody>
          </p:sp>
          <p:sp>
            <p:nvSpPr>
              <p:cNvPr id="145" name="직사각형 144"/>
              <p:cNvSpPr/>
              <p:nvPr/>
            </p:nvSpPr>
            <p:spPr>
              <a:xfrm>
                <a:off x="6821004" y="4022305"/>
                <a:ext cx="1372492" cy="307777"/>
              </a:xfrm>
              <a:prstGeom prst="rect">
                <a:avLst/>
              </a:prstGeom>
            </p:spPr>
            <p:txBody>
              <a:bodyPr wrap="none" anchor="ctr">
                <a:spAutoFit/>
              </a:bodyPr>
              <a:lstStyle/>
              <a:p>
                <a:r>
                  <a:rPr lang="en-US" altLang="ko-KR" sz="1400" dirty="0">
                    <a:effectLst>
                      <a:outerShdw blurRad="38100" dist="38100" dir="2700000" algn="tl">
                        <a:srgbClr val="000000">
                          <a:alpha val="43137"/>
                        </a:srgbClr>
                      </a:outerShdw>
                    </a:effectLst>
                  </a:rPr>
                  <a:t>Manufacturing</a:t>
                </a:r>
                <a:endParaRPr lang="ko-KR" altLang="en-US" sz="1400" dirty="0">
                  <a:effectLst>
                    <a:outerShdw blurRad="38100" dist="38100" dir="2700000" algn="tl">
                      <a:srgbClr val="000000">
                        <a:alpha val="43137"/>
                      </a:srgbClr>
                    </a:outerShdw>
                  </a:effectLst>
                </a:endParaRPr>
              </a:p>
            </p:txBody>
          </p:sp>
          <p:sp>
            <p:nvSpPr>
              <p:cNvPr id="228" name="모서리가 둥근 사각형 설명선 227"/>
              <p:cNvSpPr/>
              <p:nvPr/>
            </p:nvSpPr>
            <p:spPr bwMode="auto">
              <a:xfrm>
                <a:off x="6298142" y="4741886"/>
                <a:ext cx="2996803" cy="1105136"/>
              </a:xfrm>
              <a:prstGeom prst="wedgeRoundRectCallout">
                <a:avLst>
                  <a:gd name="adj1" fmla="val 532"/>
                  <a:gd name="adj2" fmla="val -94602"/>
                  <a:gd name="adj3" fmla="val 16667"/>
                </a:avLst>
              </a:prstGeom>
              <a:solidFill>
                <a:srgbClr val="D2ECB6"/>
              </a:solidFill>
              <a:ln w="9525" cap="flat" cmpd="sng" algn="ctr">
                <a:solidFill>
                  <a:schemeClr val="accent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noAutofit/>
              </a:bodyPr>
              <a:lstStyle/>
              <a:p>
                <a:pPr defTabSz="914400" fontAlgn="base">
                  <a:spcBef>
                    <a:spcPct val="0"/>
                  </a:spcBef>
                  <a:spcAft>
                    <a:spcPct val="0"/>
                  </a:spcAft>
                </a:pPr>
                <a:endParaRPr lang="ko-KR" altLang="en-US" sz="1400" b="1" u="sng">
                  <a:latin typeface="Book Antiqua" pitchFamily="18" charset="0"/>
                  <a:ea typeface="HY신명조" pitchFamily="18" charset="-127"/>
                </a:endParaRPr>
              </a:p>
            </p:txBody>
          </p:sp>
          <p:pic>
            <p:nvPicPr>
              <p:cNvPr id="156" name="Picture 272" descr="C:\Users\최성운\Pictures\Microsoft Clip Organizer\j0090245.wmf"/>
              <p:cNvPicPr>
                <a:picLocks noChangeAspect="1" noChangeArrowheads="1"/>
              </p:cNvPicPr>
              <p:nvPr/>
            </p:nvPicPr>
            <p:blipFill>
              <a:blip r:embed="rId7" cstate="print"/>
              <a:srcRect/>
              <a:stretch>
                <a:fillRect/>
              </a:stretch>
            </p:blipFill>
            <p:spPr bwMode="auto">
              <a:xfrm>
                <a:off x="7459494" y="5089857"/>
                <a:ext cx="692111" cy="684751"/>
              </a:xfrm>
              <a:prstGeom prst="rect">
                <a:avLst/>
              </a:prstGeom>
              <a:noFill/>
              <a:effectLst>
                <a:outerShdw blurRad="50800" dist="38100" dir="2700000" algn="tl" rotWithShape="0">
                  <a:prstClr val="black">
                    <a:alpha val="40000"/>
                  </a:prstClr>
                </a:outerShdw>
              </a:effectLst>
            </p:spPr>
          </p:pic>
          <p:pic>
            <p:nvPicPr>
              <p:cNvPr id="1038" name="Picture 14" descr="C:\Users\최성운\AppData\Local\Microsoft\Windows\Temporary Internet Files\Content.IE5\4K1E791G\MC900211975[1].wmf"/>
              <p:cNvPicPr>
                <a:picLocks noChangeAspect="1" noChangeArrowheads="1"/>
              </p:cNvPicPr>
              <p:nvPr/>
            </p:nvPicPr>
            <p:blipFill>
              <a:blip r:embed="rId8" cstate="print"/>
              <a:srcRect/>
              <a:stretch>
                <a:fillRect/>
              </a:stretch>
            </p:blipFill>
            <p:spPr bwMode="auto">
              <a:xfrm>
                <a:off x="6495309" y="5226705"/>
                <a:ext cx="573069" cy="411056"/>
              </a:xfrm>
              <a:prstGeom prst="rect">
                <a:avLst/>
              </a:prstGeom>
              <a:noFill/>
              <a:effectLst>
                <a:outerShdw blurRad="50800" dist="38100" dir="2700000" algn="tl" rotWithShape="0">
                  <a:prstClr val="black">
                    <a:alpha val="40000"/>
                  </a:prstClr>
                </a:outerShdw>
              </a:effectLst>
            </p:spPr>
          </p:pic>
          <p:pic>
            <p:nvPicPr>
              <p:cNvPr id="1039" name="Picture 15" descr="C:\Users\최성운\AppData\Local\Microsoft\Windows\Temporary Internet Files\Content.IE5\W1XIB4UP\MC900337844[1].wmf"/>
              <p:cNvPicPr>
                <a:picLocks noChangeAspect="1" noChangeArrowheads="1"/>
              </p:cNvPicPr>
              <p:nvPr/>
            </p:nvPicPr>
            <p:blipFill>
              <a:blip r:embed="rId9" cstate="print"/>
              <a:srcRect/>
              <a:stretch>
                <a:fillRect/>
              </a:stretch>
            </p:blipFill>
            <p:spPr bwMode="auto">
              <a:xfrm>
                <a:off x="8547969" y="5244219"/>
                <a:ext cx="674923" cy="335421"/>
              </a:xfrm>
              <a:prstGeom prst="rect">
                <a:avLst/>
              </a:prstGeom>
              <a:noFill/>
              <a:effectLst>
                <a:outerShdw blurRad="50800" dist="38100" dir="2700000" algn="tl" rotWithShape="0">
                  <a:prstClr val="black">
                    <a:alpha val="40000"/>
                  </a:prstClr>
                </a:outerShdw>
              </a:effectLst>
            </p:spPr>
          </p:pic>
          <p:sp>
            <p:nvSpPr>
              <p:cNvPr id="157" name="직사각형 156"/>
              <p:cNvSpPr/>
              <p:nvPr/>
            </p:nvSpPr>
            <p:spPr>
              <a:xfrm>
                <a:off x="7301535" y="4787957"/>
                <a:ext cx="955711" cy="307777"/>
              </a:xfrm>
              <a:prstGeom prst="rect">
                <a:avLst/>
              </a:prstGeom>
            </p:spPr>
            <p:txBody>
              <a:bodyPr wrap="none" anchor="ctr">
                <a:spAutoFit/>
              </a:bodyPr>
              <a:lstStyle/>
              <a:p>
                <a:r>
                  <a:rPr lang="en-US" altLang="ko-KR" sz="1400" dirty="0"/>
                  <a:t>Assembly</a:t>
                </a:r>
                <a:endParaRPr lang="ko-KR" altLang="en-US" sz="1400" dirty="0"/>
              </a:p>
            </p:txBody>
          </p:sp>
          <p:sp>
            <p:nvSpPr>
              <p:cNvPr id="158" name="직사각형 157"/>
              <p:cNvSpPr/>
              <p:nvPr/>
            </p:nvSpPr>
            <p:spPr>
              <a:xfrm>
                <a:off x="6544193" y="4854485"/>
                <a:ext cx="584840" cy="307777"/>
              </a:xfrm>
              <a:prstGeom prst="rect">
                <a:avLst/>
              </a:prstGeom>
            </p:spPr>
            <p:txBody>
              <a:bodyPr wrap="none" anchor="ctr">
                <a:spAutoFit/>
              </a:bodyPr>
              <a:lstStyle/>
              <a:p>
                <a:r>
                  <a:rPr lang="en-US" altLang="ko-KR" sz="1400" dirty="0"/>
                  <a:t>Parts</a:t>
                </a:r>
                <a:endParaRPr lang="ko-KR" altLang="en-US" sz="1400" dirty="0"/>
              </a:p>
            </p:txBody>
          </p:sp>
          <p:sp>
            <p:nvSpPr>
              <p:cNvPr id="159" name="직사각형 158"/>
              <p:cNvSpPr/>
              <p:nvPr/>
            </p:nvSpPr>
            <p:spPr>
              <a:xfrm>
                <a:off x="8324107" y="4861311"/>
                <a:ext cx="815288" cy="307777"/>
              </a:xfrm>
              <a:prstGeom prst="rect">
                <a:avLst/>
              </a:prstGeom>
            </p:spPr>
            <p:txBody>
              <a:bodyPr wrap="none" anchor="ctr">
                <a:spAutoFit/>
              </a:bodyPr>
              <a:lstStyle/>
              <a:p>
                <a:r>
                  <a:rPr lang="en-US" altLang="ko-KR" sz="1400" dirty="0"/>
                  <a:t>Product</a:t>
                </a:r>
                <a:endParaRPr lang="ko-KR" altLang="en-US" sz="1400" dirty="0"/>
              </a:p>
            </p:txBody>
          </p:sp>
          <p:sp>
            <p:nvSpPr>
              <p:cNvPr id="160" name="줄무늬가 있는 오른쪽 화살표 159"/>
              <p:cNvSpPr/>
              <p:nvPr/>
            </p:nvSpPr>
            <p:spPr bwMode="auto">
              <a:xfrm>
                <a:off x="7018536" y="5198980"/>
                <a:ext cx="302441" cy="139437"/>
              </a:xfrm>
              <a:prstGeom prst="stripedRightArrow">
                <a:avLst/>
              </a:prstGeom>
              <a:solidFill>
                <a:srgbClr val="FFC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noAutofit/>
              </a:bodyPr>
              <a:lstStyle/>
              <a:p>
                <a:pPr defTabSz="914400" fontAlgn="base">
                  <a:spcBef>
                    <a:spcPct val="0"/>
                  </a:spcBef>
                  <a:spcAft>
                    <a:spcPct val="0"/>
                  </a:spcAft>
                </a:pPr>
                <a:endParaRPr lang="ko-KR" altLang="en-US" sz="1400" b="1" u="sng">
                  <a:latin typeface="Book Antiqua" pitchFamily="18" charset="0"/>
                  <a:ea typeface="HY신명조" pitchFamily="18" charset="-127"/>
                </a:endParaRPr>
              </a:p>
            </p:txBody>
          </p:sp>
          <p:sp>
            <p:nvSpPr>
              <p:cNvPr id="161" name="줄무늬가 있는 오른쪽 화살표 160"/>
              <p:cNvSpPr/>
              <p:nvPr/>
            </p:nvSpPr>
            <p:spPr bwMode="auto">
              <a:xfrm>
                <a:off x="8245528" y="5218701"/>
                <a:ext cx="302441" cy="139437"/>
              </a:xfrm>
              <a:prstGeom prst="stripedRightArrow">
                <a:avLst/>
              </a:prstGeom>
              <a:solidFill>
                <a:srgbClr val="FFC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noAutofit/>
              </a:bodyPr>
              <a:lstStyle/>
              <a:p>
                <a:pPr defTabSz="914400" fontAlgn="base">
                  <a:spcBef>
                    <a:spcPct val="0"/>
                  </a:spcBef>
                  <a:spcAft>
                    <a:spcPct val="0"/>
                  </a:spcAft>
                </a:pPr>
                <a:endParaRPr lang="ko-KR" altLang="en-US" sz="1400" b="1" u="sng">
                  <a:latin typeface="Book Antiqua" pitchFamily="18" charset="0"/>
                  <a:ea typeface="HY신명조" pitchFamily="18" charset="-127"/>
                </a:endParaRPr>
              </a:p>
            </p:txBody>
          </p:sp>
          <p:sp>
            <p:nvSpPr>
              <p:cNvPr id="225" name="모서리가 둥근 사각형 설명선 224"/>
              <p:cNvSpPr/>
              <p:nvPr/>
            </p:nvSpPr>
            <p:spPr bwMode="auto">
              <a:xfrm>
                <a:off x="3170488" y="4572862"/>
                <a:ext cx="3223344" cy="1138794"/>
              </a:xfrm>
              <a:prstGeom prst="wedgeRoundRectCallout">
                <a:avLst>
                  <a:gd name="adj1" fmla="val 32935"/>
                  <a:gd name="adj2" fmla="val -70136"/>
                  <a:gd name="adj3" fmla="val 16667"/>
                </a:avLst>
              </a:prstGeom>
              <a:solidFill>
                <a:schemeClr val="accent6">
                  <a:lumMod val="20000"/>
                  <a:lumOff val="80000"/>
                </a:schemeClr>
              </a:solidFill>
              <a:ln w="9525" cap="flat" cmpd="sng" algn="ctr">
                <a:solidFill>
                  <a:schemeClr val="accent6">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noAutofit/>
              </a:bodyPr>
              <a:lstStyle/>
              <a:p>
                <a:pPr defTabSz="914400" fontAlgn="base">
                  <a:spcBef>
                    <a:spcPct val="0"/>
                  </a:spcBef>
                  <a:spcAft>
                    <a:spcPct val="0"/>
                  </a:spcAft>
                </a:pPr>
                <a:endParaRPr lang="ko-KR" altLang="en-US" sz="1400" b="1" u="sng">
                  <a:latin typeface="Book Antiqua" pitchFamily="18" charset="0"/>
                  <a:ea typeface="HY신명조" pitchFamily="18" charset="-127"/>
                </a:endParaRPr>
              </a:p>
            </p:txBody>
          </p:sp>
          <p:pic>
            <p:nvPicPr>
              <p:cNvPr id="162" name="Picture 5"/>
              <p:cNvPicPr>
                <a:picLocks noChangeAspect="1" noChangeArrowheads="1"/>
              </p:cNvPicPr>
              <p:nvPr/>
            </p:nvPicPr>
            <p:blipFill>
              <a:blip r:embed="rId6" cstate="print"/>
              <a:srcRect/>
              <a:stretch>
                <a:fillRect/>
              </a:stretch>
            </p:blipFill>
            <p:spPr bwMode="auto">
              <a:xfrm>
                <a:off x="4375650" y="4802227"/>
                <a:ext cx="774902" cy="617604"/>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64" name="줄무늬가 있는 오른쪽 화살표 163"/>
              <p:cNvSpPr/>
              <p:nvPr/>
            </p:nvSpPr>
            <p:spPr bwMode="auto">
              <a:xfrm>
                <a:off x="4050857" y="4941846"/>
                <a:ext cx="302441" cy="131164"/>
              </a:xfrm>
              <a:prstGeom prst="stripedRightArrow">
                <a:avLst/>
              </a:prstGeom>
              <a:solidFill>
                <a:srgbClr val="FFC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noAutofit/>
              </a:bodyPr>
              <a:lstStyle/>
              <a:p>
                <a:pPr defTabSz="914400" fontAlgn="base">
                  <a:spcBef>
                    <a:spcPct val="0"/>
                  </a:spcBef>
                  <a:spcAft>
                    <a:spcPct val="0"/>
                  </a:spcAft>
                </a:pPr>
                <a:endParaRPr lang="ko-KR" altLang="en-US" sz="1400" b="1" u="sng">
                  <a:latin typeface="Book Antiqua" pitchFamily="18" charset="0"/>
                  <a:ea typeface="HY신명조" pitchFamily="18" charset="-127"/>
                </a:endParaRPr>
              </a:p>
            </p:txBody>
          </p:sp>
          <p:grpSp>
            <p:nvGrpSpPr>
              <p:cNvPr id="9" name="그룹 220"/>
              <p:cNvGrpSpPr/>
              <p:nvPr/>
            </p:nvGrpSpPr>
            <p:grpSpPr>
              <a:xfrm>
                <a:off x="3469142" y="4854485"/>
                <a:ext cx="542334" cy="709250"/>
                <a:chOff x="730612" y="4371758"/>
                <a:chExt cx="869285" cy="1307128"/>
              </a:xfrm>
            </p:grpSpPr>
            <p:graphicFrame>
              <p:nvGraphicFramePr>
                <p:cNvPr id="163" name="Object 4"/>
                <p:cNvGraphicFramePr>
                  <a:graphicFrameLocks/>
                </p:cNvGraphicFramePr>
                <p:nvPr/>
              </p:nvGraphicFramePr>
              <p:xfrm>
                <a:off x="730612" y="4663952"/>
                <a:ext cx="718278" cy="831144"/>
              </p:xfrm>
              <a:graphic>
                <a:graphicData uri="http://schemas.openxmlformats.org/presentationml/2006/ole">
                  <mc:AlternateContent xmlns:mc="http://schemas.openxmlformats.org/markup-compatibility/2006">
                    <mc:Choice xmlns:v="urn:schemas-microsoft-com:vml" Requires="v">
                      <p:oleObj spid="_x0000_s1039" name="ClipArt" r:id="rId10" imgW="2960640" imgH="3662280" progId="">
                        <p:embed/>
                      </p:oleObj>
                    </mc:Choice>
                    <mc:Fallback>
                      <p:oleObj name="ClipArt" r:id="rId10" imgW="2960640" imgH="3662280" progId="">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0612" y="4663952"/>
                              <a:ext cx="718278" cy="831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 name="Group 11"/>
                <p:cNvGrpSpPr>
                  <a:grpSpLocks/>
                </p:cNvGrpSpPr>
                <p:nvPr/>
              </p:nvGrpSpPr>
              <p:grpSpPr bwMode="auto">
                <a:xfrm flipH="1">
                  <a:off x="936872" y="4942354"/>
                  <a:ext cx="583305" cy="736532"/>
                  <a:chOff x="3738" y="1926"/>
                  <a:chExt cx="889" cy="1584"/>
                </a:xfrm>
                <a:effectLst>
                  <a:outerShdw blurRad="50800" dist="38100" dir="2700000" algn="tl" rotWithShape="0">
                    <a:prstClr val="black">
                      <a:alpha val="40000"/>
                    </a:prstClr>
                  </a:outerShdw>
                </a:effectLst>
              </p:grpSpPr>
              <p:grpSp>
                <p:nvGrpSpPr>
                  <p:cNvPr id="11" name="Group 12"/>
                  <p:cNvGrpSpPr>
                    <a:grpSpLocks/>
                  </p:cNvGrpSpPr>
                  <p:nvPr/>
                </p:nvGrpSpPr>
                <p:grpSpPr bwMode="auto">
                  <a:xfrm>
                    <a:off x="4118" y="2152"/>
                    <a:ext cx="313" cy="667"/>
                    <a:chOff x="4118" y="2152"/>
                    <a:chExt cx="313" cy="667"/>
                  </a:xfrm>
                </p:grpSpPr>
                <p:sp>
                  <p:nvSpPr>
                    <p:cNvPr id="211" name="Freeform 13"/>
                    <p:cNvSpPr>
                      <a:spLocks/>
                    </p:cNvSpPr>
                    <p:nvPr/>
                  </p:nvSpPr>
                  <p:spPr bwMode="auto">
                    <a:xfrm>
                      <a:off x="4118" y="2152"/>
                      <a:ext cx="313" cy="667"/>
                    </a:xfrm>
                    <a:custGeom>
                      <a:avLst/>
                      <a:gdLst/>
                      <a:ahLst/>
                      <a:cxnLst>
                        <a:cxn ang="0">
                          <a:pos x="0" y="78"/>
                        </a:cxn>
                        <a:cxn ang="0">
                          <a:pos x="42" y="68"/>
                        </a:cxn>
                        <a:cxn ang="0">
                          <a:pos x="80" y="51"/>
                        </a:cxn>
                        <a:cxn ang="0">
                          <a:pos x="105" y="39"/>
                        </a:cxn>
                        <a:cxn ang="0">
                          <a:pos x="169" y="13"/>
                        </a:cxn>
                        <a:cxn ang="0">
                          <a:pos x="202" y="0"/>
                        </a:cxn>
                        <a:cxn ang="0">
                          <a:pos x="228" y="8"/>
                        </a:cxn>
                        <a:cxn ang="0">
                          <a:pos x="269" y="4"/>
                        </a:cxn>
                        <a:cxn ang="0">
                          <a:pos x="295" y="0"/>
                        </a:cxn>
                        <a:cxn ang="0">
                          <a:pos x="308" y="3"/>
                        </a:cxn>
                        <a:cxn ang="0">
                          <a:pos x="306" y="46"/>
                        </a:cxn>
                        <a:cxn ang="0">
                          <a:pos x="305" y="95"/>
                        </a:cxn>
                        <a:cxn ang="0">
                          <a:pos x="308" y="169"/>
                        </a:cxn>
                        <a:cxn ang="0">
                          <a:pos x="312" y="228"/>
                        </a:cxn>
                        <a:cxn ang="0">
                          <a:pos x="301" y="382"/>
                        </a:cxn>
                        <a:cxn ang="0">
                          <a:pos x="308" y="484"/>
                        </a:cxn>
                        <a:cxn ang="0">
                          <a:pos x="312" y="574"/>
                        </a:cxn>
                        <a:cxn ang="0">
                          <a:pos x="312" y="610"/>
                        </a:cxn>
                        <a:cxn ang="0">
                          <a:pos x="264" y="654"/>
                        </a:cxn>
                        <a:cxn ang="0">
                          <a:pos x="193" y="666"/>
                        </a:cxn>
                        <a:cxn ang="0">
                          <a:pos x="138" y="666"/>
                        </a:cxn>
                        <a:cxn ang="0">
                          <a:pos x="64" y="666"/>
                        </a:cxn>
                        <a:cxn ang="0">
                          <a:pos x="19" y="654"/>
                        </a:cxn>
                        <a:cxn ang="0">
                          <a:pos x="6" y="579"/>
                        </a:cxn>
                        <a:cxn ang="0">
                          <a:pos x="3" y="418"/>
                        </a:cxn>
                        <a:cxn ang="0">
                          <a:pos x="3" y="299"/>
                        </a:cxn>
                        <a:cxn ang="0">
                          <a:pos x="9" y="228"/>
                        </a:cxn>
                        <a:cxn ang="0">
                          <a:pos x="6" y="150"/>
                        </a:cxn>
                        <a:cxn ang="0">
                          <a:pos x="0" y="78"/>
                        </a:cxn>
                      </a:cxnLst>
                      <a:rect l="0" t="0" r="r" b="b"/>
                      <a:pathLst>
                        <a:path w="313" h="667">
                          <a:moveTo>
                            <a:pt x="0" y="78"/>
                          </a:moveTo>
                          <a:lnTo>
                            <a:pt x="42" y="68"/>
                          </a:lnTo>
                          <a:lnTo>
                            <a:pt x="80" y="51"/>
                          </a:lnTo>
                          <a:lnTo>
                            <a:pt x="105" y="39"/>
                          </a:lnTo>
                          <a:lnTo>
                            <a:pt x="169" y="13"/>
                          </a:lnTo>
                          <a:lnTo>
                            <a:pt x="202" y="0"/>
                          </a:lnTo>
                          <a:lnTo>
                            <a:pt x="228" y="8"/>
                          </a:lnTo>
                          <a:lnTo>
                            <a:pt x="269" y="4"/>
                          </a:lnTo>
                          <a:lnTo>
                            <a:pt x="295" y="0"/>
                          </a:lnTo>
                          <a:lnTo>
                            <a:pt x="308" y="3"/>
                          </a:lnTo>
                          <a:lnTo>
                            <a:pt x="306" y="46"/>
                          </a:lnTo>
                          <a:lnTo>
                            <a:pt x="305" y="95"/>
                          </a:lnTo>
                          <a:lnTo>
                            <a:pt x="308" y="169"/>
                          </a:lnTo>
                          <a:lnTo>
                            <a:pt x="312" y="228"/>
                          </a:lnTo>
                          <a:lnTo>
                            <a:pt x="301" y="382"/>
                          </a:lnTo>
                          <a:lnTo>
                            <a:pt x="308" y="484"/>
                          </a:lnTo>
                          <a:lnTo>
                            <a:pt x="312" y="574"/>
                          </a:lnTo>
                          <a:lnTo>
                            <a:pt x="312" y="610"/>
                          </a:lnTo>
                          <a:lnTo>
                            <a:pt x="264" y="654"/>
                          </a:lnTo>
                          <a:lnTo>
                            <a:pt x="193" y="666"/>
                          </a:lnTo>
                          <a:lnTo>
                            <a:pt x="138" y="666"/>
                          </a:lnTo>
                          <a:lnTo>
                            <a:pt x="64" y="666"/>
                          </a:lnTo>
                          <a:lnTo>
                            <a:pt x="19" y="654"/>
                          </a:lnTo>
                          <a:lnTo>
                            <a:pt x="6" y="579"/>
                          </a:lnTo>
                          <a:lnTo>
                            <a:pt x="3" y="418"/>
                          </a:lnTo>
                          <a:lnTo>
                            <a:pt x="3" y="299"/>
                          </a:lnTo>
                          <a:lnTo>
                            <a:pt x="9" y="228"/>
                          </a:lnTo>
                          <a:lnTo>
                            <a:pt x="6" y="150"/>
                          </a:lnTo>
                          <a:lnTo>
                            <a:pt x="0" y="78"/>
                          </a:lnTo>
                        </a:path>
                      </a:pathLst>
                    </a:custGeom>
                    <a:solidFill>
                      <a:srgbClr val="FFFFFF"/>
                    </a:solidFill>
                    <a:ln w="12700" cap="rnd" cmpd="sng">
                      <a:solidFill>
                        <a:srgbClr val="000000"/>
                      </a:solidFill>
                      <a:prstDash val="solid"/>
                      <a:round/>
                      <a:headEnd/>
                      <a:tailEnd/>
                    </a:ln>
                    <a:effectLst/>
                  </p:spPr>
                  <p:txBody>
                    <a:bodyPr/>
                    <a:lstStyle/>
                    <a:p>
                      <a:endParaRPr lang="ko-KR" altLang="en-US" sz="1400"/>
                    </a:p>
                  </p:txBody>
                </p:sp>
                <p:sp>
                  <p:nvSpPr>
                    <p:cNvPr id="212" name="Freeform 14"/>
                    <p:cNvSpPr>
                      <a:spLocks/>
                    </p:cNvSpPr>
                    <p:nvPr/>
                  </p:nvSpPr>
                  <p:spPr bwMode="auto">
                    <a:xfrm>
                      <a:off x="4229" y="2242"/>
                      <a:ext cx="57" cy="247"/>
                    </a:xfrm>
                    <a:custGeom>
                      <a:avLst/>
                      <a:gdLst/>
                      <a:ahLst/>
                      <a:cxnLst>
                        <a:cxn ang="0">
                          <a:pos x="21" y="0"/>
                        </a:cxn>
                        <a:cxn ang="0">
                          <a:pos x="22" y="0"/>
                        </a:cxn>
                        <a:cxn ang="0">
                          <a:pos x="51" y="40"/>
                        </a:cxn>
                        <a:cxn ang="0">
                          <a:pos x="49" y="54"/>
                        </a:cxn>
                        <a:cxn ang="0">
                          <a:pos x="42" y="71"/>
                        </a:cxn>
                        <a:cxn ang="0">
                          <a:pos x="52" y="110"/>
                        </a:cxn>
                        <a:cxn ang="0">
                          <a:pos x="56" y="140"/>
                        </a:cxn>
                        <a:cxn ang="0">
                          <a:pos x="45" y="182"/>
                        </a:cxn>
                        <a:cxn ang="0">
                          <a:pos x="27" y="246"/>
                        </a:cxn>
                        <a:cxn ang="0">
                          <a:pos x="10" y="192"/>
                        </a:cxn>
                        <a:cxn ang="0">
                          <a:pos x="0" y="161"/>
                        </a:cxn>
                        <a:cxn ang="0">
                          <a:pos x="7" y="107"/>
                        </a:cxn>
                        <a:cxn ang="0">
                          <a:pos x="15" y="71"/>
                        </a:cxn>
                        <a:cxn ang="0">
                          <a:pos x="6" y="64"/>
                        </a:cxn>
                        <a:cxn ang="0">
                          <a:pos x="0" y="48"/>
                        </a:cxn>
                        <a:cxn ang="0">
                          <a:pos x="8" y="29"/>
                        </a:cxn>
                        <a:cxn ang="0">
                          <a:pos x="21" y="0"/>
                        </a:cxn>
                      </a:cxnLst>
                      <a:rect l="0" t="0" r="r" b="b"/>
                      <a:pathLst>
                        <a:path w="57" h="247">
                          <a:moveTo>
                            <a:pt x="21" y="0"/>
                          </a:moveTo>
                          <a:lnTo>
                            <a:pt x="22" y="0"/>
                          </a:lnTo>
                          <a:lnTo>
                            <a:pt x="51" y="40"/>
                          </a:lnTo>
                          <a:lnTo>
                            <a:pt x="49" y="54"/>
                          </a:lnTo>
                          <a:lnTo>
                            <a:pt x="42" y="71"/>
                          </a:lnTo>
                          <a:lnTo>
                            <a:pt x="52" y="110"/>
                          </a:lnTo>
                          <a:lnTo>
                            <a:pt x="56" y="140"/>
                          </a:lnTo>
                          <a:lnTo>
                            <a:pt x="45" y="182"/>
                          </a:lnTo>
                          <a:lnTo>
                            <a:pt x="27" y="246"/>
                          </a:lnTo>
                          <a:lnTo>
                            <a:pt x="10" y="192"/>
                          </a:lnTo>
                          <a:lnTo>
                            <a:pt x="0" y="161"/>
                          </a:lnTo>
                          <a:lnTo>
                            <a:pt x="7" y="107"/>
                          </a:lnTo>
                          <a:lnTo>
                            <a:pt x="15" y="71"/>
                          </a:lnTo>
                          <a:lnTo>
                            <a:pt x="6" y="64"/>
                          </a:lnTo>
                          <a:lnTo>
                            <a:pt x="0" y="48"/>
                          </a:lnTo>
                          <a:lnTo>
                            <a:pt x="8" y="29"/>
                          </a:lnTo>
                          <a:lnTo>
                            <a:pt x="21" y="0"/>
                          </a:lnTo>
                        </a:path>
                      </a:pathLst>
                    </a:custGeom>
                    <a:solidFill>
                      <a:srgbClr val="E00000"/>
                    </a:solidFill>
                    <a:ln w="12700" cap="rnd" cmpd="sng">
                      <a:solidFill>
                        <a:srgbClr val="000000"/>
                      </a:solidFill>
                      <a:prstDash val="solid"/>
                      <a:round/>
                      <a:headEnd/>
                      <a:tailEnd/>
                    </a:ln>
                    <a:effectLst/>
                  </p:spPr>
                  <p:txBody>
                    <a:bodyPr/>
                    <a:lstStyle/>
                    <a:p>
                      <a:endParaRPr lang="ko-KR" altLang="en-US" sz="1400"/>
                    </a:p>
                  </p:txBody>
                </p:sp>
                <p:sp>
                  <p:nvSpPr>
                    <p:cNvPr id="213" name="Freeform 15"/>
                    <p:cNvSpPr>
                      <a:spLocks/>
                    </p:cNvSpPr>
                    <p:nvPr/>
                  </p:nvSpPr>
                  <p:spPr bwMode="auto">
                    <a:xfrm>
                      <a:off x="4251" y="2153"/>
                      <a:ext cx="102" cy="156"/>
                    </a:xfrm>
                    <a:custGeom>
                      <a:avLst/>
                      <a:gdLst/>
                      <a:ahLst/>
                      <a:cxnLst>
                        <a:cxn ang="0">
                          <a:pos x="72" y="0"/>
                        </a:cxn>
                        <a:cxn ang="0">
                          <a:pos x="70" y="9"/>
                        </a:cxn>
                        <a:cxn ang="0">
                          <a:pos x="67" y="20"/>
                        </a:cxn>
                        <a:cxn ang="0">
                          <a:pos x="60" y="34"/>
                        </a:cxn>
                        <a:cxn ang="0">
                          <a:pos x="49" y="50"/>
                        </a:cxn>
                        <a:cxn ang="0">
                          <a:pos x="14" y="79"/>
                        </a:cxn>
                        <a:cxn ang="0">
                          <a:pos x="0" y="89"/>
                        </a:cxn>
                        <a:cxn ang="0">
                          <a:pos x="46" y="155"/>
                        </a:cxn>
                        <a:cxn ang="0">
                          <a:pos x="63" y="123"/>
                        </a:cxn>
                        <a:cxn ang="0">
                          <a:pos x="78" y="79"/>
                        </a:cxn>
                        <a:cxn ang="0">
                          <a:pos x="88" y="48"/>
                        </a:cxn>
                        <a:cxn ang="0">
                          <a:pos x="96" y="23"/>
                        </a:cxn>
                        <a:cxn ang="0">
                          <a:pos x="101" y="9"/>
                        </a:cxn>
                        <a:cxn ang="0">
                          <a:pos x="72" y="0"/>
                        </a:cxn>
                      </a:cxnLst>
                      <a:rect l="0" t="0" r="r" b="b"/>
                      <a:pathLst>
                        <a:path w="102" h="156">
                          <a:moveTo>
                            <a:pt x="72" y="0"/>
                          </a:moveTo>
                          <a:lnTo>
                            <a:pt x="70" y="9"/>
                          </a:lnTo>
                          <a:lnTo>
                            <a:pt x="67" y="20"/>
                          </a:lnTo>
                          <a:lnTo>
                            <a:pt x="60" y="34"/>
                          </a:lnTo>
                          <a:lnTo>
                            <a:pt x="49" y="50"/>
                          </a:lnTo>
                          <a:lnTo>
                            <a:pt x="14" y="79"/>
                          </a:lnTo>
                          <a:lnTo>
                            <a:pt x="0" y="89"/>
                          </a:lnTo>
                          <a:lnTo>
                            <a:pt x="46" y="155"/>
                          </a:lnTo>
                          <a:lnTo>
                            <a:pt x="63" y="123"/>
                          </a:lnTo>
                          <a:lnTo>
                            <a:pt x="78" y="79"/>
                          </a:lnTo>
                          <a:lnTo>
                            <a:pt x="88" y="48"/>
                          </a:lnTo>
                          <a:lnTo>
                            <a:pt x="96" y="23"/>
                          </a:lnTo>
                          <a:lnTo>
                            <a:pt x="101" y="9"/>
                          </a:lnTo>
                          <a:lnTo>
                            <a:pt x="72" y="0"/>
                          </a:lnTo>
                        </a:path>
                      </a:pathLst>
                    </a:custGeom>
                    <a:solidFill>
                      <a:srgbClr val="FFFFFF"/>
                    </a:solidFill>
                    <a:ln w="12700" cap="rnd" cmpd="sng">
                      <a:solidFill>
                        <a:srgbClr val="000000"/>
                      </a:solidFill>
                      <a:prstDash val="solid"/>
                      <a:round/>
                      <a:headEnd/>
                      <a:tailEnd/>
                    </a:ln>
                    <a:effectLst/>
                  </p:spPr>
                  <p:txBody>
                    <a:bodyPr/>
                    <a:lstStyle/>
                    <a:p>
                      <a:endParaRPr lang="ko-KR" altLang="en-US" sz="1400"/>
                    </a:p>
                  </p:txBody>
                </p:sp>
                <p:sp>
                  <p:nvSpPr>
                    <p:cNvPr id="214" name="Freeform 16"/>
                    <p:cNvSpPr>
                      <a:spLocks/>
                    </p:cNvSpPr>
                    <p:nvPr/>
                  </p:nvSpPr>
                  <p:spPr bwMode="auto">
                    <a:xfrm>
                      <a:off x="4179" y="2209"/>
                      <a:ext cx="72" cy="110"/>
                    </a:xfrm>
                    <a:custGeom>
                      <a:avLst/>
                      <a:gdLst/>
                      <a:ahLst/>
                      <a:cxnLst>
                        <a:cxn ang="0">
                          <a:pos x="71" y="33"/>
                        </a:cxn>
                        <a:cxn ang="0">
                          <a:pos x="39" y="109"/>
                        </a:cxn>
                        <a:cxn ang="0">
                          <a:pos x="24" y="79"/>
                        </a:cxn>
                        <a:cxn ang="0">
                          <a:pos x="14" y="61"/>
                        </a:cxn>
                        <a:cxn ang="0">
                          <a:pos x="5" y="36"/>
                        </a:cxn>
                        <a:cxn ang="0">
                          <a:pos x="0" y="15"/>
                        </a:cxn>
                        <a:cxn ang="0">
                          <a:pos x="1" y="6"/>
                        </a:cxn>
                        <a:cxn ang="0">
                          <a:pos x="13" y="0"/>
                        </a:cxn>
                        <a:cxn ang="0">
                          <a:pos x="24" y="9"/>
                        </a:cxn>
                        <a:cxn ang="0">
                          <a:pos x="40" y="20"/>
                        </a:cxn>
                        <a:cxn ang="0">
                          <a:pos x="57" y="29"/>
                        </a:cxn>
                        <a:cxn ang="0">
                          <a:pos x="71" y="33"/>
                        </a:cxn>
                      </a:cxnLst>
                      <a:rect l="0" t="0" r="r" b="b"/>
                      <a:pathLst>
                        <a:path w="72" h="110">
                          <a:moveTo>
                            <a:pt x="71" y="33"/>
                          </a:moveTo>
                          <a:lnTo>
                            <a:pt x="39" y="109"/>
                          </a:lnTo>
                          <a:lnTo>
                            <a:pt x="24" y="79"/>
                          </a:lnTo>
                          <a:lnTo>
                            <a:pt x="14" y="61"/>
                          </a:lnTo>
                          <a:lnTo>
                            <a:pt x="5" y="36"/>
                          </a:lnTo>
                          <a:lnTo>
                            <a:pt x="0" y="15"/>
                          </a:lnTo>
                          <a:lnTo>
                            <a:pt x="1" y="6"/>
                          </a:lnTo>
                          <a:lnTo>
                            <a:pt x="13" y="0"/>
                          </a:lnTo>
                          <a:lnTo>
                            <a:pt x="24" y="9"/>
                          </a:lnTo>
                          <a:lnTo>
                            <a:pt x="40" y="20"/>
                          </a:lnTo>
                          <a:lnTo>
                            <a:pt x="57" y="29"/>
                          </a:lnTo>
                          <a:lnTo>
                            <a:pt x="71" y="33"/>
                          </a:lnTo>
                        </a:path>
                      </a:pathLst>
                    </a:custGeom>
                    <a:solidFill>
                      <a:srgbClr val="FFFFFF"/>
                    </a:solidFill>
                    <a:ln w="12700" cap="rnd" cmpd="sng">
                      <a:solidFill>
                        <a:srgbClr val="000000"/>
                      </a:solidFill>
                      <a:prstDash val="solid"/>
                      <a:round/>
                      <a:headEnd/>
                      <a:tailEnd/>
                    </a:ln>
                    <a:effectLst/>
                  </p:spPr>
                  <p:txBody>
                    <a:bodyPr/>
                    <a:lstStyle/>
                    <a:p>
                      <a:endParaRPr lang="ko-KR" altLang="en-US" sz="1400"/>
                    </a:p>
                  </p:txBody>
                </p:sp>
              </p:grpSp>
              <p:grpSp>
                <p:nvGrpSpPr>
                  <p:cNvPr id="12" name="Group 17"/>
                  <p:cNvGrpSpPr>
                    <a:grpSpLocks/>
                  </p:cNvGrpSpPr>
                  <p:nvPr/>
                </p:nvGrpSpPr>
                <p:grpSpPr bwMode="auto">
                  <a:xfrm>
                    <a:off x="4024" y="3392"/>
                    <a:ext cx="585" cy="118"/>
                    <a:chOff x="4024" y="3392"/>
                    <a:chExt cx="585" cy="118"/>
                  </a:xfrm>
                </p:grpSpPr>
                <p:sp>
                  <p:nvSpPr>
                    <p:cNvPr id="209" name="Freeform 18"/>
                    <p:cNvSpPr>
                      <a:spLocks/>
                    </p:cNvSpPr>
                    <p:nvPr/>
                  </p:nvSpPr>
                  <p:spPr bwMode="auto">
                    <a:xfrm>
                      <a:off x="4372" y="3392"/>
                      <a:ext cx="237" cy="118"/>
                    </a:xfrm>
                    <a:custGeom>
                      <a:avLst/>
                      <a:gdLst/>
                      <a:ahLst/>
                      <a:cxnLst>
                        <a:cxn ang="0">
                          <a:pos x="120" y="8"/>
                        </a:cxn>
                        <a:cxn ang="0">
                          <a:pos x="160" y="15"/>
                        </a:cxn>
                        <a:cxn ang="0">
                          <a:pos x="187" y="22"/>
                        </a:cxn>
                        <a:cxn ang="0">
                          <a:pos x="214" y="34"/>
                        </a:cxn>
                        <a:cxn ang="0">
                          <a:pos x="229" y="57"/>
                        </a:cxn>
                        <a:cxn ang="0">
                          <a:pos x="236" y="75"/>
                        </a:cxn>
                        <a:cxn ang="0">
                          <a:pos x="232" y="94"/>
                        </a:cxn>
                        <a:cxn ang="0">
                          <a:pos x="220" y="110"/>
                        </a:cxn>
                        <a:cxn ang="0">
                          <a:pos x="205" y="117"/>
                        </a:cxn>
                        <a:cxn ang="0">
                          <a:pos x="169" y="117"/>
                        </a:cxn>
                        <a:cxn ang="0">
                          <a:pos x="133" y="110"/>
                        </a:cxn>
                        <a:cxn ang="0">
                          <a:pos x="96" y="90"/>
                        </a:cxn>
                        <a:cxn ang="0">
                          <a:pos x="66" y="87"/>
                        </a:cxn>
                        <a:cxn ang="0">
                          <a:pos x="63" y="102"/>
                        </a:cxn>
                        <a:cxn ang="0">
                          <a:pos x="39" y="98"/>
                        </a:cxn>
                        <a:cxn ang="0">
                          <a:pos x="12" y="90"/>
                        </a:cxn>
                        <a:cxn ang="0">
                          <a:pos x="0" y="72"/>
                        </a:cxn>
                        <a:cxn ang="0">
                          <a:pos x="0" y="34"/>
                        </a:cxn>
                        <a:cxn ang="0">
                          <a:pos x="3" y="0"/>
                        </a:cxn>
                        <a:cxn ang="0">
                          <a:pos x="57" y="15"/>
                        </a:cxn>
                        <a:cxn ang="0">
                          <a:pos x="87" y="11"/>
                        </a:cxn>
                        <a:cxn ang="0">
                          <a:pos x="120" y="8"/>
                        </a:cxn>
                      </a:cxnLst>
                      <a:rect l="0" t="0" r="r" b="b"/>
                      <a:pathLst>
                        <a:path w="237" h="118">
                          <a:moveTo>
                            <a:pt x="120" y="8"/>
                          </a:moveTo>
                          <a:lnTo>
                            <a:pt x="160" y="15"/>
                          </a:lnTo>
                          <a:lnTo>
                            <a:pt x="187" y="22"/>
                          </a:lnTo>
                          <a:lnTo>
                            <a:pt x="214" y="34"/>
                          </a:lnTo>
                          <a:lnTo>
                            <a:pt x="229" y="57"/>
                          </a:lnTo>
                          <a:lnTo>
                            <a:pt x="236" y="75"/>
                          </a:lnTo>
                          <a:lnTo>
                            <a:pt x="232" y="94"/>
                          </a:lnTo>
                          <a:lnTo>
                            <a:pt x="220" y="110"/>
                          </a:lnTo>
                          <a:lnTo>
                            <a:pt x="205" y="117"/>
                          </a:lnTo>
                          <a:lnTo>
                            <a:pt x="169" y="117"/>
                          </a:lnTo>
                          <a:lnTo>
                            <a:pt x="133" y="110"/>
                          </a:lnTo>
                          <a:lnTo>
                            <a:pt x="96" y="90"/>
                          </a:lnTo>
                          <a:lnTo>
                            <a:pt x="66" y="87"/>
                          </a:lnTo>
                          <a:lnTo>
                            <a:pt x="63" y="102"/>
                          </a:lnTo>
                          <a:lnTo>
                            <a:pt x="39" y="98"/>
                          </a:lnTo>
                          <a:lnTo>
                            <a:pt x="12" y="90"/>
                          </a:lnTo>
                          <a:lnTo>
                            <a:pt x="0" y="72"/>
                          </a:lnTo>
                          <a:lnTo>
                            <a:pt x="0" y="34"/>
                          </a:lnTo>
                          <a:lnTo>
                            <a:pt x="3" y="0"/>
                          </a:lnTo>
                          <a:lnTo>
                            <a:pt x="57" y="15"/>
                          </a:lnTo>
                          <a:lnTo>
                            <a:pt x="87" y="11"/>
                          </a:lnTo>
                          <a:lnTo>
                            <a:pt x="120" y="8"/>
                          </a:lnTo>
                        </a:path>
                      </a:pathLst>
                    </a:custGeom>
                    <a:solidFill>
                      <a:srgbClr val="804000"/>
                    </a:solidFill>
                    <a:ln w="12700" cap="rnd" cmpd="sng">
                      <a:solidFill>
                        <a:srgbClr val="000000"/>
                      </a:solidFill>
                      <a:prstDash val="solid"/>
                      <a:round/>
                      <a:headEnd/>
                      <a:tailEnd/>
                    </a:ln>
                    <a:effectLst/>
                  </p:spPr>
                  <p:txBody>
                    <a:bodyPr/>
                    <a:lstStyle/>
                    <a:p>
                      <a:endParaRPr lang="ko-KR" altLang="en-US" sz="1400"/>
                    </a:p>
                  </p:txBody>
                </p:sp>
                <p:sp>
                  <p:nvSpPr>
                    <p:cNvPr id="210" name="Freeform 19"/>
                    <p:cNvSpPr>
                      <a:spLocks/>
                    </p:cNvSpPr>
                    <p:nvPr/>
                  </p:nvSpPr>
                  <p:spPr bwMode="auto">
                    <a:xfrm>
                      <a:off x="4024" y="3392"/>
                      <a:ext cx="240" cy="118"/>
                    </a:xfrm>
                    <a:custGeom>
                      <a:avLst/>
                      <a:gdLst/>
                      <a:ahLst/>
                      <a:cxnLst>
                        <a:cxn ang="0">
                          <a:pos x="117" y="11"/>
                        </a:cxn>
                        <a:cxn ang="0">
                          <a:pos x="77" y="15"/>
                        </a:cxn>
                        <a:cxn ang="0">
                          <a:pos x="49" y="22"/>
                        </a:cxn>
                        <a:cxn ang="0">
                          <a:pos x="22" y="34"/>
                        </a:cxn>
                        <a:cxn ang="0">
                          <a:pos x="6" y="57"/>
                        </a:cxn>
                        <a:cxn ang="0">
                          <a:pos x="0" y="75"/>
                        </a:cxn>
                        <a:cxn ang="0">
                          <a:pos x="3" y="94"/>
                        </a:cxn>
                        <a:cxn ang="0">
                          <a:pos x="15" y="110"/>
                        </a:cxn>
                        <a:cxn ang="0">
                          <a:pos x="31" y="117"/>
                        </a:cxn>
                        <a:cxn ang="0">
                          <a:pos x="68" y="117"/>
                        </a:cxn>
                        <a:cxn ang="0">
                          <a:pos x="105" y="110"/>
                        </a:cxn>
                        <a:cxn ang="0">
                          <a:pos x="142" y="90"/>
                        </a:cxn>
                        <a:cxn ang="0">
                          <a:pos x="173" y="87"/>
                        </a:cxn>
                        <a:cxn ang="0">
                          <a:pos x="176" y="102"/>
                        </a:cxn>
                        <a:cxn ang="0">
                          <a:pos x="201" y="98"/>
                        </a:cxn>
                        <a:cxn ang="0">
                          <a:pos x="229" y="90"/>
                        </a:cxn>
                        <a:cxn ang="0">
                          <a:pos x="239" y="72"/>
                        </a:cxn>
                        <a:cxn ang="0">
                          <a:pos x="239" y="30"/>
                        </a:cxn>
                        <a:cxn ang="0">
                          <a:pos x="232" y="0"/>
                        </a:cxn>
                        <a:cxn ang="0">
                          <a:pos x="183" y="15"/>
                        </a:cxn>
                        <a:cxn ang="0">
                          <a:pos x="155" y="22"/>
                        </a:cxn>
                        <a:cxn ang="0">
                          <a:pos x="117" y="11"/>
                        </a:cxn>
                      </a:cxnLst>
                      <a:rect l="0" t="0" r="r" b="b"/>
                      <a:pathLst>
                        <a:path w="240" h="118">
                          <a:moveTo>
                            <a:pt x="117" y="11"/>
                          </a:moveTo>
                          <a:lnTo>
                            <a:pt x="77" y="15"/>
                          </a:lnTo>
                          <a:lnTo>
                            <a:pt x="49" y="22"/>
                          </a:lnTo>
                          <a:lnTo>
                            <a:pt x="22" y="34"/>
                          </a:lnTo>
                          <a:lnTo>
                            <a:pt x="6" y="57"/>
                          </a:lnTo>
                          <a:lnTo>
                            <a:pt x="0" y="75"/>
                          </a:lnTo>
                          <a:lnTo>
                            <a:pt x="3" y="94"/>
                          </a:lnTo>
                          <a:lnTo>
                            <a:pt x="15" y="110"/>
                          </a:lnTo>
                          <a:lnTo>
                            <a:pt x="31" y="117"/>
                          </a:lnTo>
                          <a:lnTo>
                            <a:pt x="68" y="117"/>
                          </a:lnTo>
                          <a:lnTo>
                            <a:pt x="105" y="110"/>
                          </a:lnTo>
                          <a:lnTo>
                            <a:pt x="142" y="90"/>
                          </a:lnTo>
                          <a:lnTo>
                            <a:pt x="173" y="87"/>
                          </a:lnTo>
                          <a:lnTo>
                            <a:pt x="176" y="102"/>
                          </a:lnTo>
                          <a:lnTo>
                            <a:pt x="201" y="98"/>
                          </a:lnTo>
                          <a:lnTo>
                            <a:pt x="229" y="90"/>
                          </a:lnTo>
                          <a:lnTo>
                            <a:pt x="239" y="72"/>
                          </a:lnTo>
                          <a:lnTo>
                            <a:pt x="239" y="30"/>
                          </a:lnTo>
                          <a:lnTo>
                            <a:pt x="232" y="0"/>
                          </a:lnTo>
                          <a:lnTo>
                            <a:pt x="183" y="15"/>
                          </a:lnTo>
                          <a:lnTo>
                            <a:pt x="155" y="22"/>
                          </a:lnTo>
                          <a:lnTo>
                            <a:pt x="117" y="11"/>
                          </a:lnTo>
                        </a:path>
                      </a:pathLst>
                    </a:custGeom>
                    <a:solidFill>
                      <a:srgbClr val="804000"/>
                    </a:solidFill>
                    <a:ln w="12700" cap="rnd" cmpd="sng">
                      <a:solidFill>
                        <a:srgbClr val="000000"/>
                      </a:solidFill>
                      <a:prstDash val="solid"/>
                      <a:round/>
                      <a:headEnd/>
                      <a:tailEnd/>
                    </a:ln>
                    <a:effectLst/>
                  </p:spPr>
                  <p:txBody>
                    <a:bodyPr/>
                    <a:lstStyle/>
                    <a:p>
                      <a:endParaRPr lang="ko-KR" altLang="en-US" sz="1400"/>
                    </a:p>
                  </p:txBody>
                </p:sp>
              </p:grpSp>
              <p:sp>
                <p:nvSpPr>
                  <p:cNvPr id="168" name="Freeform 20"/>
                  <p:cNvSpPr>
                    <a:spLocks/>
                  </p:cNvSpPr>
                  <p:nvPr/>
                </p:nvSpPr>
                <p:spPr bwMode="auto">
                  <a:xfrm>
                    <a:off x="4130" y="2704"/>
                    <a:ext cx="385" cy="723"/>
                  </a:xfrm>
                  <a:custGeom>
                    <a:avLst/>
                    <a:gdLst/>
                    <a:ahLst/>
                    <a:cxnLst>
                      <a:cxn ang="0">
                        <a:pos x="6" y="79"/>
                      </a:cxn>
                      <a:cxn ang="0">
                        <a:pos x="9" y="218"/>
                      </a:cxn>
                      <a:cxn ang="0">
                        <a:pos x="0" y="432"/>
                      </a:cxn>
                      <a:cxn ang="0">
                        <a:pos x="0" y="699"/>
                      </a:cxn>
                      <a:cxn ang="0">
                        <a:pos x="24" y="710"/>
                      </a:cxn>
                      <a:cxn ang="0">
                        <a:pos x="54" y="722"/>
                      </a:cxn>
                      <a:cxn ang="0">
                        <a:pos x="88" y="722"/>
                      </a:cxn>
                      <a:cxn ang="0">
                        <a:pos x="129" y="703"/>
                      </a:cxn>
                      <a:cxn ang="0">
                        <a:pos x="135" y="564"/>
                      </a:cxn>
                      <a:cxn ang="0">
                        <a:pos x="138" y="428"/>
                      </a:cxn>
                      <a:cxn ang="0">
                        <a:pos x="151" y="195"/>
                      </a:cxn>
                      <a:cxn ang="0">
                        <a:pos x="174" y="338"/>
                      </a:cxn>
                      <a:cxn ang="0">
                        <a:pos x="198" y="436"/>
                      </a:cxn>
                      <a:cxn ang="0">
                        <a:pos x="217" y="538"/>
                      </a:cxn>
                      <a:cxn ang="0">
                        <a:pos x="241" y="688"/>
                      </a:cxn>
                      <a:cxn ang="0">
                        <a:pos x="265" y="703"/>
                      </a:cxn>
                      <a:cxn ang="0">
                        <a:pos x="292" y="710"/>
                      </a:cxn>
                      <a:cxn ang="0">
                        <a:pos x="326" y="710"/>
                      </a:cxn>
                      <a:cxn ang="0">
                        <a:pos x="356" y="707"/>
                      </a:cxn>
                      <a:cxn ang="0">
                        <a:pos x="384" y="696"/>
                      </a:cxn>
                      <a:cxn ang="0">
                        <a:pos x="362" y="556"/>
                      </a:cxn>
                      <a:cxn ang="0">
                        <a:pos x="341" y="432"/>
                      </a:cxn>
                      <a:cxn ang="0">
                        <a:pos x="323" y="354"/>
                      </a:cxn>
                      <a:cxn ang="0">
                        <a:pos x="314" y="233"/>
                      </a:cxn>
                      <a:cxn ang="0">
                        <a:pos x="285" y="34"/>
                      </a:cxn>
                      <a:cxn ang="0">
                        <a:pos x="276" y="0"/>
                      </a:cxn>
                      <a:cxn ang="0">
                        <a:pos x="194" y="11"/>
                      </a:cxn>
                      <a:cxn ang="0">
                        <a:pos x="107" y="15"/>
                      </a:cxn>
                      <a:cxn ang="0">
                        <a:pos x="50" y="11"/>
                      </a:cxn>
                      <a:cxn ang="0">
                        <a:pos x="12" y="4"/>
                      </a:cxn>
                      <a:cxn ang="0">
                        <a:pos x="6" y="79"/>
                      </a:cxn>
                    </a:cxnLst>
                    <a:rect l="0" t="0" r="r" b="b"/>
                    <a:pathLst>
                      <a:path w="385" h="723">
                        <a:moveTo>
                          <a:pt x="6" y="79"/>
                        </a:moveTo>
                        <a:lnTo>
                          <a:pt x="9" y="218"/>
                        </a:lnTo>
                        <a:lnTo>
                          <a:pt x="0" y="432"/>
                        </a:lnTo>
                        <a:lnTo>
                          <a:pt x="0" y="699"/>
                        </a:lnTo>
                        <a:lnTo>
                          <a:pt x="24" y="710"/>
                        </a:lnTo>
                        <a:lnTo>
                          <a:pt x="54" y="722"/>
                        </a:lnTo>
                        <a:lnTo>
                          <a:pt x="88" y="722"/>
                        </a:lnTo>
                        <a:lnTo>
                          <a:pt x="129" y="703"/>
                        </a:lnTo>
                        <a:lnTo>
                          <a:pt x="135" y="564"/>
                        </a:lnTo>
                        <a:lnTo>
                          <a:pt x="138" y="428"/>
                        </a:lnTo>
                        <a:lnTo>
                          <a:pt x="151" y="195"/>
                        </a:lnTo>
                        <a:lnTo>
                          <a:pt x="174" y="338"/>
                        </a:lnTo>
                        <a:lnTo>
                          <a:pt x="198" y="436"/>
                        </a:lnTo>
                        <a:lnTo>
                          <a:pt x="217" y="538"/>
                        </a:lnTo>
                        <a:lnTo>
                          <a:pt x="241" y="688"/>
                        </a:lnTo>
                        <a:lnTo>
                          <a:pt x="265" y="703"/>
                        </a:lnTo>
                        <a:lnTo>
                          <a:pt x="292" y="710"/>
                        </a:lnTo>
                        <a:lnTo>
                          <a:pt x="326" y="710"/>
                        </a:lnTo>
                        <a:lnTo>
                          <a:pt x="356" y="707"/>
                        </a:lnTo>
                        <a:lnTo>
                          <a:pt x="384" y="696"/>
                        </a:lnTo>
                        <a:lnTo>
                          <a:pt x="362" y="556"/>
                        </a:lnTo>
                        <a:lnTo>
                          <a:pt x="341" y="432"/>
                        </a:lnTo>
                        <a:lnTo>
                          <a:pt x="323" y="354"/>
                        </a:lnTo>
                        <a:lnTo>
                          <a:pt x="314" y="233"/>
                        </a:lnTo>
                        <a:lnTo>
                          <a:pt x="285" y="34"/>
                        </a:lnTo>
                        <a:lnTo>
                          <a:pt x="276" y="0"/>
                        </a:lnTo>
                        <a:lnTo>
                          <a:pt x="194" y="11"/>
                        </a:lnTo>
                        <a:lnTo>
                          <a:pt x="107" y="15"/>
                        </a:lnTo>
                        <a:lnTo>
                          <a:pt x="50" y="11"/>
                        </a:lnTo>
                        <a:lnTo>
                          <a:pt x="12" y="4"/>
                        </a:lnTo>
                        <a:lnTo>
                          <a:pt x="6" y="79"/>
                        </a:lnTo>
                      </a:path>
                    </a:pathLst>
                  </a:custGeom>
                  <a:solidFill>
                    <a:srgbClr val="990033"/>
                  </a:solidFill>
                  <a:ln w="12700" cap="rnd" cmpd="sng">
                    <a:solidFill>
                      <a:srgbClr val="000000"/>
                    </a:solidFill>
                    <a:prstDash val="solid"/>
                    <a:round/>
                    <a:headEnd/>
                    <a:tailEnd/>
                  </a:ln>
                  <a:effectLst/>
                </p:spPr>
                <p:txBody>
                  <a:bodyPr/>
                  <a:lstStyle/>
                  <a:p>
                    <a:endParaRPr lang="ko-KR" altLang="en-US" sz="1400"/>
                  </a:p>
                </p:txBody>
              </p:sp>
              <p:sp>
                <p:nvSpPr>
                  <p:cNvPr id="169" name="Freeform 21"/>
                  <p:cNvSpPr>
                    <a:spLocks/>
                  </p:cNvSpPr>
                  <p:nvPr/>
                </p:nvSpPr>
                <p:spPr bwMode="auto">
                  <a:xfrm>
                    <a:off x="3759" y="2439"/>
                    <a:ext cx="123" cy="160"/>
                  </a:xfrm>
                  <a:custGeom>
                    <a:avLst/>
                    <a:gdLst/>
                    <a:ahLst/>
                    <a:cxnLst>
                      <a:cxn ang="0">
                        <a:pos x="84" y="86"/>
                      </a:cxn>
                      <a:cxn ang="0">
                        <a:pos x="75" y="76"/>
                      </a:cxn>
                      <a:cxn ang="0">
                        <a:pos x="69" y="61"/>
                      </a:cxn>
                      <a:cxn ang="0">
                        <a:pos x="66" y="41"/>
                      </a:cxn>
                      <a:cxn ang="0">
                        <a:pos x="61" y="29"/>
                      </a:cxn>
                      <a:cxn ang="0">
                        <a:pos x="53" y="13"/>
                      </a:cxn>
                      <a:cxn ang="0">
                        <a:pos x="42" y="0"/>
                      </a:cxn>
                      <a:cxn ang="0">
                        <a:pos x="30" y="0"/>
                      </a:cxn>
                      <a:cxn ang="0">
                        <a:pos x="25" y="4"/>
                      </a:cxn>
                      <a:cxn ang="0">
                        <a:pos x="24" y="14"/>
                      </a:cxn>
                      <a:cxn ang="0">
                        <a:pos x="35" y="33"/>
                      </a:cxn>
                      <a:cxn ang="0">
                        <a:pos x="41" y="46"/>
                      </a:cxn>
                      <a:cxn ang="0">
                        <a:pos x="32" y="43"/>
                      </a:cxn>
                      <a:cxn ang="0">
                        <a:pos x="19" y="41"/>
                      </a:cxn>
                      <a:cxn ang="0">
                        <a:pos x="8" y="43"/>
                      </a:cxn>
                      <a:cxn ang="0">
                        <a:pos x="0" y="47"/>
                      </a:cxn>
                      <a:cxn ang="0">
                        <a:pos x="10" y="87"/>
                      </a:cxn>
                      <a:cxn ang="0">
                        <a:pos x="18" y="124"/>
                      </a:cxn>
                      <a:cxn ang="0">
                        <a:pos x="19" y="140"/>
                      </a:cxn>
                      <a:cxn ang="0">
                        <a:pos x="21" y="150"/>
                      </a:cxn>
                      <a:cxn ang="0">
                        <a:pos x="36" y="150"/>
                      </a:cxn>
                      <a:cxn ang="0">
                        <a:pos x="49" y="152"/>
                      </a:cxn>
                      <a:cxn ang="0">
                        <a:pos x="66" y="150"/>
                      </a:cxn>
                      <a:cxn ang="0">
                        <a:pos x="87" y="153"/>
                      </a:cxn>
                      <a:cxn ang="0">
                        <a:pos x="108" y="159"/>
                      </a:cxn>
                      <a:cxn ang="0">
                        <a:pos x="122" y="96"/>
                      </a:cxn>
                      <a:cxn ang="0">
                        <a:pos x="84" y="86"/>
                      </a:cxn>
                    </a:cxnLst>
                    <a:rect l="0" t="0" r="r" b="b"/>
                    <a:pathLst>
                      <a:path w="123" h="160">
                        <a:moveTo>
                          <a:pt x="84" y="86"/>
                        </a:moveTo>
                        <a:lnTo>
                          <a:pt x="75" y="76"/>
                        </a:lnTo>
                        <a:lnTo>
                          <a:pt x="69" y="61"/>
                        </a:lnTo>
                        <a:lnTo>
                          <a:pt x="66" y="41"/>
                        </a:lnTo>
                        <a:lnTo>
                          <a:pt x="61" y="29"/>
                        </a:lnTo>
                        <a:lnTo>
                          <a:pt x="53" y="13"/>
                        </a:lnTo>
                        <a:lnTo>
                          <a:pt x="42" y="0"/>
                        </a:lnTo>
                        <a:lnTo>
                          <a:pt x="30" y="0"/>
                        </a:lnTo>
                        <a:lnTo>
                          <a:pt x="25" y="4"/>
                        </a:lnTo>
                        <a:lnTo>
                          <a:pt x="24" y="14"/>
                        </a:lnTo>
                        <a:lnTo>
                          <a:pt x="35" y="33"/>
                        </a:lnTo>
                        <a:lnTo>
                          <a:pt x="41" y="46"/>
                        </a:lnTo>
                        <a:lnTo>
                          <a:pt x="32" y="43"/>
                        </a:lnTo>
                        <a:lnTo>
                          <a:pt x="19" y="41"/>
                        </a:lnTo>
                        <a:lnTo>
                          <a:pt x="8" y="43"/>
                        </a:lnTo>
                        <a:lnTo>
                          <a:pt x="0" y="47"/>
                        </a:lnTo>
                        <a:lnTo>
                          <a:pt x="10" y="87"/>
                        </a:lnTo>
                        <a:lnTo>
                          <a:pt x="18" y="124"/>
                        </a:lnTo>
                        <a:lnTo>
                          <a:pt x="19" y="140"/>
                        </a:lnTo>
                        <a:lnTo>
                          <a:pt x="21" y="150"/>
                        </a:lnTo>
                        <a:lnTo>
                          <a:pt x="36" y="150"/>
                        </a:lnTo>
                        <a:lnTo>
                          <a:pt x="49" y="152"/>
                        </a:lnTo>
                        <a:lnTo>
                          <a:pt x="66" y="150"/>
                        </a:lnTo>
                        <a:lnTo>
                          <a:pt x="87" y="153"/>
                        </a:lnTo>
                        <a:lnTo>
                          <a:pt x="108" y="159"/>
                        </a:lnTo>
                        <a:lnTo>
                          <a:pt x="122" y="96"/>
                        </a:lnTo>
                        <a:lnTo>
                          <a:pt x="84" y="86"/>
                        </a:lnTo>
                      </a:path>
                    </a:pathLst>
                  </a:custGeom>
                  <a:solidFill>
                    <a:srgbClr val="FFE0C0"/>
                  </a:solidFill>
                  <a:ln w="12700" cap="rnd" cmpd="sng">
                    <a:solidFill>
                      <a:srgbClr val="000000"/>
                    </a:solidFill>
                    <a:prstDash val="solid"/>
                    <a:round/>
                    <a:headEnd/>
                    <a:tailEnd/>
                  </a:ln>
                  <a:effectLst/>
                </p:spPr>
                <p:txBody>
                  <a:bodyPr/>
                  <a:lstStyle/>
                  <a:p>
                    <a:endParaRPr lang="ko-KR" altLang="en-US" sz="1400"/>
                  </a:p>
                </p:txBody>
              </p:sp>
              <p:grpSp>
                <p:nvGrpSpPr>
                  <p:cNvPr id="13" name="Group 22"/>
                  <p:cNvGrpSpPr>
                    <a:grpSpLocks/>
                  </p:cNvGrpSpPr>
                  <p:nvPr/>
                </p:nvGrpSpPr>
                <p:grpSpPr bwMode="auto">
                  <a:xfrm>
                    <a:off x="3831" y="2151"/>
                    <a:ext cx="796" cy="746"/>
                    <a:chOff x="3831" y="2151"/>
                    <a:chExt cx="796" cy="746"/>
                  </a:xfrm>
                </p:grpSpPr>
                <p:grpSp>
                  <p:nvGrpSpPr>
                    <p:cNvPr id="14" name="Group 23"/>
                    <p:cNvGrpSpPr>
                      <a:grpSpLocks/>
                    </p:cNvGrpSpPr>
                    <p:nvPr/>
                  </p:nvGrpSpPr>
                  <p:grpSpPr bwMode="auto">
                    <a:xfrm>
                      <a:off x="3831" y="2151"/>
                      <a:ext cx="796" cy="746"/>
                      <a:chOff x="3831" y="2151"/>
                      <a:chExt cx="796" cy="746"/>
                    </a:xfrm>
                  </p:grpSpPr>
                  <p:sp>
                    <p:nvSpPr>
                      <p:cNvPr id="206" name="Freeform 24"/>
                      <p:cNvSpPr>
                        <a:spLocks/>
                      </p:cNvSpPr>
                      <p:nvPr/>
                    </p:nvSpPr>
                    <p:spPr bwMode="auto">
                      <a:xfrm>
                        <a:off x="4449" y="2551"/>
                        <a:ext cx="58" cy="129"/>
                      </a:xfrm>
                      <a:custGeom>
                        <a:avLst/>
                        <a:gdLst/>
                        <a:ahLst/>
                        <a:cxnLst>
                          <a:cxn ang="0">
                            <a:pos x="18" y="0"/>
                          </a:cxn>
                          <a:cxn ang="0">
                            <a:pos x="0" y="25"/>
                          </a:cxn>
                          <a:cxn ang="0">
                            <a:pos x="15" y="41"/>
                          </a:cxn>
                          <a:cxn ang="0">
                            <a:pos x="25" y="65"/>
                          </a:cxn>
                          <a:cxn ang="0">
                            <a:pos x="30" y="90"/>
                          </a:cxn>
                          <a:cxn ang="0">
                            <a:pos x="36" y="116"/>
                          </a:cxn>
                          <a:cxn ang="0">
                            <a:pos x="36" y="128"/>
                          </a:cxn>
                          <a:cxn ang="0">
                            <a:pos x="57" y="90"/>
                          </a:cxn>
                          <a:cxn ang="0">
                            <a:pos x="51" y="54"/>
                          </a:cxn>
                          <a:cxn ang="0">
                            <a:pos x="40" y="27"/>
                          </a:cxn>
                          <a:cxn ang="0">
                            <a:pos x="18" y="0"/>
                          </a:cxn>
                        </a:cxnLst>
                        <a:rect l="0" t="0" r="r" b="b"/>
                        <a:pathLst>
                          <a:path w="58" h="129">
                            <a:moveTo>
                              <a:pt x="18" y="0"/>
                            </a:moveTo>
                            <a:lnTo>
                              <a:pt x="0" y="25"/>
                            </a:lnTo>
                            <a:lnTo>
                              <a:pt x="15" y="41"/>
                            </a:lnTo>
                            <a:lnTo>
                              <a:pt x="25" y="65"/>
                            </a:lnTo>
                            <a:lnTo>
                              <a:pt x="30" y="90"/>
                            </a:lnTo>
                            <a:lnTo>
                              <a:pt x="36" y="116"/>
                            </a:lnTo>
                            <a:lnTo>
                              <a:pt x="36" y="128"/>
                            </a:lnTo>
                            <a:lnTo>
                              <a:pt x="57" y="90"/>
                            </a:lnTo>
                            <a:lnTo>
                              <a:pt x="51" y="54"/>
                            </a:lnTo>
                            <a:lnTo>
                              <a:pt x="40" y="27"/>
                            </a:lnTo>
                            <a:lnTo>
                              <a:pt x="18" y="0"/>
                            </a:lnTo>
                          </a:path>
                        </a:pathLst>
                      </a:custGeom>
                      <a:solidFill>
                        <a:srgbClr val="990033"/>
                      </a:solidFill>
                      <a:ln w="12700" cap="rnd" cmpd="sng">
                        <a:solidFill>
                          <a:srgbClr val="000000"/>
                        </a:solidFill>
                        <a:prstDash val="solid"/>
                        <a:round/>
                        <a:headEnd/>
                        <a:tailEnd/>
                      </a:ln>
                      <a:effectLst/>
                    </p:spPr>
                    <p:txBody>
                      <a:bodyPr/>
                      <a:lstStyle/>
                      <a:p>
                        <a:endParaRPr lang="ko-KR" altLang="en-US" sz="1400"/>
                      </a:p>
                    </p:txBody>
                  </p:sp>
                  <p:sp>
                    <p:nvSpPr>
                      <p:cNvPr id="207" name="Freeform 25"/>
                      <p:cNvSpPr>
                        <a:spLocks/>
                      </p:cNvSpPr>
                      <p:nvPr/>
                    </p:nvSpPr>
                    <p:spPr bwMode="auto">
                      <a:xfrm>
                        <a:off x="3831" y="2515"/>
                        <a:ext cx="46" cy="98"/>
                      </a:xfrm>
                      <a:custGeom>
                        <a:avLst/>
                        <a:gdLst/>
                        <a:ahLst/>
                        <a:cxnLst>
                          <a:cxn ang="0">
                            <a:pos x="45" y="11"/>
                          </a:cxn>
                          <a:cxn ang="0">
                            <a:pos x="17" y="0"/>
                          </a:cxn>
                          <a:cxn ang="0">
                            <a:pos x="7" y="26"/>
                          </a:cxn>
                          <a:cxn ang="0">
                            <a:pos x="0" y="62"/>
                          </a:cxn>
                          <a:cxn ang="0">
                            <a:pos x="0" y="90"/>
                          </a:cxn>
                          <a:cxn ang="0">
                            <a:pos x="28" y="97"/>
                          </a:cxn>
                          <a:cxn ang="0">
                            <a:pos x="45" y="11"/>
                          </a:cxn>
                        </a:cxnLst>
                        <a:rect l="0" t="0" r="r" b="b"/>
                        <a:pathLst>
                          <a:path w="46" h="98">
                            <a:moveTo>
                              <a:pt x="45" y="11"/>
                            </a:moveTo>
                            <a:lnTo>
                              <a:pt x="17" y="0"/>
                            </a:lnTo>
                            <a:lnTo>
                              <a:pt x="7" y="26"/>
                            </a:lnTo>
                            <a:lnTo>
                              <a:pt x="0" y="62"/>
                            </a:lnTo>
                            <a:lnTo>
                              <a:pt x="0" y="90"/>
                            </a:lnTo>
                            <a:lnTo>
                              <a:pt x="28" y="97"/>
                            </a:lnTo>
                            <a:lnTo>
                              <a:pt x="45" y="11"/>
                            </a:lnTo>
                          </a:path>
                        </a:pathLst>
                      </a:custGeom>
                      <a:solidFill>
                        <a:srgbClr val="990033"/>
                      </a:solidFill>
                      <a:ln w="12700" cap="rnd" cmpd="sng">
                        <a:solidFill>
                          <a:srgbClr val="000000"/>
                        </a:solidFill>
                        <a:prstDash val="solid"/>
                        <a:round/>
                        <a:headEnd/>
                        <a:tailEnd/>
                      </a:ln>
                      <a:effectLst/>
                    </p:spPr>
                    <p:txBody>
                      <a:bodyPr/>
                      <a:lstStyle/>
                      <a:p>
                        <a:endParaRPr lang="ko-KR" altLang="en-US" sz="1400"/>
                      </a:p>
                    </p:txBody>
                  </p:sp>
                  <p:sp>
                    <p:nvSpPr>
                      <p:cNvPr id="208" name="Freeform 26"/>
                      <p:cNvSpPr>
                        <a:spLocks/>
                      </p:cNvSpPr>
                      <p:nvPr/>
                    </p:nvSpPr>
                    <p:spPr bwMode="auto">
                      <a:xfrm>
                        <a:off x="3840" y="2151"/>
                        <a:ext cx="787" cy="746"/>
                      </a:xfrm>
                      <a:custGeom>
                        <a:avLst/>
                        <a:gdLst/>
                        <a:ahLst/>
                        <a:cxnLst>
                          <a:cxn ang="0">
                            <a:pos x="631" y="424"/>
                          </a:cxn>
                          <a:cxn ang="0">
                            <a:pos x="648" y="454"/>
                          </a:cxn>
                          <a:cxn ang="0">
                            <a:pos x="653" y="490"/>
                          </a:cxn>
                          <a:cxn ang="0">
                            <a:pos x="656" y="526"/>
                          </a:cxn>
                          <a:cxn ang="0">
                            <a:pos x="692" y="469"/>
                          </a:cxn>
                          <a:cxn ang="0">
                            <a:pos x="750" y="350"/>
                          </a:cxn>
                          <a:cxn ang="0">
                            <a:pos x="772" y="300"/>
                          </a:cxn>
                          <a:cxn ang="0">
                            <a:pos x="786" y="252"/>
                          </a:cxn>
                          <a:cxn ang="0">
                            <a:pos x="750" y="193"/>
                          </a:cxn>
                          <a:cxn ang="0">
                            <a:pos x="708" y="126"/>
                          </a:cxn>
                          <a:cxn ang="0">
                            <a:pos x="680" y="79"/>
                          </a:cxn>
                          <a:cxn ang="0">
                            <a:pos x="648" y="32"/>
                          </a:cxn>
                          <a:cxn ang="0">
                            <a:pos x="632" y="7"/>
                          </a:cxn>
                          <a:cxn ang="0">
                            <a:pos x="614" y="2"/>
                          </a:cxn>
                          <a:cxn ang="0">
                            <a:pos x="571" y="0"/>
                          </a:cxn>
                          <a:cxn ang="0">
                            <a:pos x="524" y="5"/>
                          </a:cxn>
                          <a:cxn ang="0">
                            <a:pos x="416" y="336"/>
                          </a:cxn>
                          <a:cxn ang="0">
                            <a:pos x="315" y="71"/>
                          </a:cxn>
                          <a:cxn ang="0">
                            <a:pos x="274" y="81"/>
                          </a:cxn>
                          <a:cxn ang="0">
                            <a:pos x="228" y="100"/>
                          </a:cxn>
                          <a:cxn ang="0">
                            <a:pos x="217" y="119"/>
                          </a:cxn>
                          <a:cxn ang="0">
                            <a:pos x="210" y="154"/>
                          </a:cxn>
                          <a:cxn ang="0">
                            <a:pos x="185" y="225"/>
                          </a:cxn>
                          <a:cxn ang="0">
                            <a:pos x="175" y="304"/>
                          </a:cxn>
                          <a:cxn ang="0">
                            <a:pos x="107" y="381"/>
                          </a:cxn>
                          <a:cxn ang="0">
                            <a:pos x="26" y="366"/>
                          </a:cxn>
                          <a:cxn ang="0">
                            <a:pos x="11" y="401"/>
                          </a:cxn>
                          <a:cxn ang="0">
                            <a:pos x="0" y="447"/>
                          </a:cxn>
                          <a:cxn ang="0">
                            <a:pos x="29" y="482"/>
                          </a:cxn>
                          <a:cxn ang="0">
                            <a:pos x="89" y="495"/>
                          </a:cxn>
                          <a:cxn ang="0">
                            <a:pos x="185" y="501"/>
                          </a:cxn>
                          <a:cxn ang="0">
                            <a:pos x="246" y="449"/>
                          </a:cxn>
                          <a:cxn ang="0">
                            <a:pos x="281" y="304"/>
                          </a:cxn>
                          <a:cxn ang="0">
                            <a:pos x="278" y="316"/>
                          </a:cxn>
                          <a:cxn ang="0">
                            <a:pos x="274" y="433"/>
                          </a:cxn>
                          <a:cxn ang="0">
                            <a:pos x="274" y="540"/>
                          </a:cxn>
                          <a:cxn ang="0">
                            <a:pos x="256" y="670"/>
                          </a:cxn>
                          <a:cxn ang="0">
                            <a:pos x="263" y="725"/>
                          </a:cxn>
                          <a:cxn ang="0">
                            <a:pos x="351" y="741"/>
                          </a:cxn>
                          <a:cxn ang="0">
                            <a:pos x="409" y="709"/>
                          </a:cxn>
                          <a:cxn ang="0">
                            <a:pos x="437" y="604"/>
                          </a:cxn>
                          <a:cxn ang="0">
                            <a:pos x="455" y="694"/>
                          </a:cxn>
                          <a:cxn ang="0">
                            <a:pos x="511" y="745"/>
                          </a:cxn>
                          <a:cxn ang="0">
                            <a:pos x="616" y="717"/>
                          </a:cxn>
                          <a:cxn ang="0">
                            <a:pos x="636" y="627"/>
                          </a:cxn>
                          <a:cxn ang="0">
                            <a:pos x="602" y="480"/>
                          </a:cxn>
                          <a:cxn ang="0">
                            <a:pos x="597" y="420"/>
                          </a:cxn>
                          <a:cxn ang="0">
                            <a:pos x="600" y="320"/>
                          </a:cxn>
                          <a:cxn ang="0">
                            <a:pos x="603" y="229"/>
                          </a:cxn>
                          <a:cxn ang="0">
                            <a:pos x="608" y="201"/>
                          </a:cxn>
                          <a:cxn ang="0">
                            <a:pos x="634" y="242"/>
                          </a:cxn>
                          <a:cxn ang="0">
                            <a:pos x="655" y="260"/>
                          </a:cxn>
                          <a:cxn ang="0">
                            <a:pos x="662" y="292"/>
                          </a:cxn>
                          <a:cxn ang="0">
                            <a:pos x="636" y="348"/>
                          </a:cxn>
                          <a:cxn ang="0">
                            <a:pos x="615" y="411"/>
                          </a:cxn>
                        </a:cxnLst>
                        <a:rect l="0" t="0" r="r" b="b"/>
                        <a:pathLst>
                          <a:path w="787" h="746">
                            <a:moveTo>
                              <a:pt x="623" y="415"/>
                            </a:moveTo>
                            <a:lnTo>
                              <a:pt x="631" y="424"/>
                            </a:lnTo>
                            <a:lnTo>
                              <a:pt x="640" y="436"/>
                            </a:lnTo>
                            <a:lnTo>
                              <a:pt x="648" y="454"/>
                            </a:lnTo>
                            <a:lnTo>
                              <a:pt x="650" y="470"/>
                            </a:lnTo>
                            <a:lnTo>
                              <a:pt x="653" y="490"/>
                            </a:lnTo>
                            <a:lnTo>
                              <a:pt x="656" y="508"/>
                            </a:lnTo>
                            <a:lnTo>
                              <a:pt x="656" y="526"/>
                            </a:lnTo>
                            <a:lnTo>
                              <a:pt x="673" y="498"/>
                            </a:lnTo>
                            <a:lnTo>
                              <a:pt x="692" y="469"/>
                            </a:lnTo>
                            <a:lnTo>
                              <a:pt x="725" y="405"/>
                            </a:lnTo>
                            <a:lnTo>
                              <a:pt x="750" y="350"/>
                            </a:lnTo>
                            <a:lnTo>
                              <a:pt x="765" y="316"/>
                            </a:lnTo>
                            <a:lnTo>
                              <a:pt x="772" y="300"/>
                            </a:lnTo>
                            <a:lnTo>
                              <a:pt x="782" y="276"/>
                            </a:lnTo>
                            <a:lnTo>
                              <a:pt x="786" y="252"/>
                            </a:lnTo>
                            <a:lnTo>
                              <a:pt x="775" y="232"/>
                            </a:lnTo>
                            <a:lnTo>
                              <a:pt x="750" y="193"/>
                            </a:lnTo>
                            <a:lnTo>
                              <a:pt x="729" y="154"/>
                            </a:lnTo>
                            <a:lnTo>
                              <a:pt x="708" y="126"/>
                            </a:lnTo>
                            <a:lnTo>
                              <a:pt x="694" y="107"/>
                            </a:lnTo>
                            <a:lnTo>
                              <a:pt x="680" y="79"/>
                            </a:lnTo>
                            <a:lnTo>
                              <a:pt x="662" y="51"/>
                            </a:lnTo>
                            <a:lnTo>
                              <a:pt x="648" y="32"/>
                            </a:lnTo>
                            <a:lnTo>
                              <a:pt x="641" y="16"/>
                            </a:lnTo>
                            <a:lnTo>
                              <a:pt x="632" y="7"/>
                            </a:lnTo>
                            <a:lnTo>
                              <a:pt x="625" y="3"/>
                            </a:lnTo>
                            <a:lnTo>
                              <a:pt x="614" y="2"/>
                            </a:lnTo>
                            <a:lnTo>
                              <a:pt x="598" y="2"/>
                            </a:lnTo>
                            <a:lnTo>
                              <a:pt x="571" y="0"/>
                            </a:lnTo>
                            <a:lnTo>
                              <a:pt x="543" y="3"/>
                            </a:lnTo>
                            <a:lnTo>
                              <a:pt x="524" y="5"/>
                            </a:lnTo>
                            <a:lnTo>
                              <a:pt x="507" y="7"/>
                            </a:lnTo>
                            <a:lnTo>
                              <a:pt x="416" y="336"/>
                            </a:lnTo>
                            <a:lnTo>
                              <a:pt x="336" y="62"/>
                            </a:lnTo>
                            <a:lnTo>
                              <a:pt x="315" y="71"/>
                            </a:lnTo>
                            <a:lnTo>
                              <a:pt x="291" y="75"/>
                            </a:lnTo>
                            <a:lnTo>
                              <a:pt x="274" y="81"/>
                            </a:lnTo>
                            <a:lnTo>
                              <a:pt x="251" y="89"/>
                            </a:lnTo>
                            <a:lnTo>
                              <a:pt x="228" y="100"/>
                            </a:lnTo>
                            <a:lnTo>
                              <a:pt x="221" y="107"/>
                            </a:lnTo>
                            <a:lnTo>
                              <a:pt x="217" y="119"/>
                            </a:lnTo>
                            <a:lnTo>
                              <a:pt x="217" y="128"/>
                            </a:lnTo>
                            <a:lnTo>
                              <a:pt x="210" y="154"/>
                            </a:lnTo>
                            <a:lnTo>
                              <a:pt x="200" y="181"/>
                            </a:lnTo>
                            <a:lnTo>
                              <a:pt x="185" y="225"/>
                            </a:lnTo>
                            <a:lnTo>
                              <a:pt x="178" y="268"/>
                            </a:lnTo>
                            <a:lnTo>
                              <a:pt x="175" y="304"/>
                            </a:lnTo>
                            <a:lnTo>
                              <a:pt x="153" y="382"/>
                            </a:lnTo>
                            <a:lnTo>
                              <a:pt x="107" y="381"/>
                            </a:lnTo>
                            <a:lnTo>
                              <a:pt x="66" y="375"/>
                            </a:lnTo>
                            <a:lnTo>
                              <a:pt x="26" y="366"/>
                            </a:lnTo>
                            <a:lnTo>
                              <a:pt x="15" y="388"/>
                            </a:lnTo>
                            <a:lnTo>
                              <a:pt x="11" y="401"/>
                            </a:lnTo>
                            <a:lnTo>
                              <a:pt x="4" y="419"/>
                            </a:lnTo>
                            <a:lnTo>
                              <a:pt x="0" y="447"/>
                            </a:lnTo>
                            <a:lnTo>
                              <a:pt x="0" y="469"/>
                            </a:lnTo>
                            <a:lnTo>
                              <a:pt x="29" y="482"/>
                            </a:lnTo>
                            <a:lnTo>
                              <a:pt x="57" y="491"/>
                            </a:lnTo>
                            <a:lnTo>
                              <a:pt x="89" y="495"/>
                            </a:lnTo>
                            <a:lnTo>
                              <a:pt x="153" y="501"/>
                            </a:lnTo>
                            <a:lnTo>
                              <a:pt x="185" y="501"/>
                            </a:lnTo>
                            <a:lnTo>
                              <a:pt x="217" y="493"/>
                            </a:lnTo>
                            <a:lnTo>
                              <a:pt x="246" y="449"/>
                            </a:lnTo>
                            <a:lnTo>
                              <a:pt x="267" y="366"/>
                            </a:lnTo>
                            <a:lnTo>
                              <a:pt x="281" y="304"/>
                            </a:lnTo>
                            <a:lnTo>
                              <a:pt x="284" y="240"/>
                            </a:lnTo>
                            <a:lnTo>
                              <a:pt x="278" y="316"/>
                            </a:lnTo>
                            <a:lnTo>
                              <a:pt x="274" y="387"/>
                            </a:lnTo>
                            <a:lnTo>
                              <a:pt x="274" y="433"/>
                            </a:lnTo>
                            <a:lnTo>
                              <a:pt x="274" y="473"/>
                            </a:lnTo>
                            <a:lnTo>
                              <a:pt x="274" y="540"/>
                            </a:lnTo>
                            <a:lnTo>
                              <a:pt x="267" y="591"/>
                            </a:lnTo>
                            <a:lnTo>
                              <a:pt x="256" y="670"/>
                            </a:lnTo>
                            <a:lnTo>
                              <a:pt x="256" y="709"/>
                            </a:lnTo>
                            <a:lnTo>
                              <a:pt x="263" y="725"/>
                            </a:lnTo>
                            <a:lnTo>
                              <a:pt x="307" y="741"/>
                            </a:lnTo>
                            <a:lnTo>
                              <a:pt x="351" y="741"/>
                            </a:lnTo>
                            <a:lnTo>
                              <a:pt x="393" y="725"/>
                            </a:lnTo>
                            <a:lnTo>
                              <a:pt x="409" y="709"/>
                            </a:lnTo>
                            <a:lnTo>
                              <a:pt x="423" y="686"/>
                            </a:lnTo>
                            <a:lnTo>
                              <a:pt x="437" y="604"/>
                            </a:lnTo>
                            <a:lnTo>
                              <a:pt x="443" y="653"/>
                            </a:lnTo>
                            <a:lnTo>
                              <a:pt x="455" y="694"/>
                            </a:lnTo>
                            <a:lnTo>
                              <a:pt x="477" y="741"/>
                            </a:lnTo>
                            <a:lnTo>
                              <a:pt x="511" y="745"/>
                            </a:lnTo>
                            <a:lnTo>
                              <a:pt x="565" y="733"/>
                            </a:lnTo>
                            <a:lnTo>
                              <a:pt x="616" y="717"/>
                            </a:lnTo>
                            <a:lnTo>
                              <a:pt x="658" y="706"/>
                            </a:lnTo>
                            <a:lnTo>
                              <a:pt x="636" y="627"/>
                            </a:lnTo>
                            <a:lnTo>
                              <a:pt x="619" y="575"/>
                            </a:lnTo>
                            <a:lnTo>
                              <a:pt x="602" y="480"/>
                            </a:lnTo>
                            <a:lnTo>
                              <a:pt x="598" y="441"/>
                            </a:lnTo>
                            <a:lnTo>
                              <a:pt x="597" y="420"/>
                            </a:lnTo>
                            <a:lnTo>
                              <a:pt x="597" y="398"/>
                            </a:lnTo>
                            <a:lnTo>
                              <a:pt x="600" y="320"/>
                            </a:lnTo>
                            <a:lnTo>
                              <a:pt x="601" y="268"/>
                            </a:lnTo>
                            <a:lnTo>
                              <a:pt x="603" y="229"/>
                            </a:lnTo>
                            <a:lnTo>
                              <a:pt x="604" y="192"/>
                            </a:lnTo>
                            <a:lnTo>
                              <a:pt x="608" y="201"/>
                            </a:lnTo>
                            <a:lnTo>
                              <a:pt x="623" y="226"/>
                            </a:lnTo>
                            <a:lnTo>
                              <a:pt x="634" y="242"/>
                            </a:lnTo>
                            <a:lnTo>
                              <a:pt x="645" y="252"/>
                            </a:lnTo>
                            <a:lnTo>
                              <a:pt x="655" y="260"/>
                            </a:lnTo>
                            <a:lnTo>
                              <a:pt x="669" y="276"/>
                            </a:lnTo>
                            <a:lnTo>
                              <a:pt x="662" y="292"/>
                            </a:lnTo>
                            <a:lnTo>
                              <a:pt x="651" y="317"/>
                            </a:lnTo>
                            <a:lnTo>
                              <a:pt x="636" y="348"/>
                            </a:lnTo>
                            <a:lnTo>
                              <a:pt x="608" y="410"/>
                            </a:lnTo>
                            <a:lnTo>
                              <a:pt x="615" y="411"/>
                            </a:lnTo>
                            <a:lnTo>
                              <a:pt x="623" y="415"/>
                            </a:lnTo>
                          </a:path>
                        </a:pathLst>
                      </a:custGeom>
                      <a:solidFill>
                        <a:srgbClr val="990033"/>
                      </a:solidFill>
                      <a:ln w="12700" cap="rnd" cmpd="sng">
                        <a:solidFill>
                          <a:srgbClr val="000000"/>
                        </a:solidFill>
                        <a:prstDash val="solid"/>
                        <a:round/>
                        <a:headEnd/>
                        <a:tailEnd/>
                      </a:ln>
                      <a:effectLst/>
                    </p:spPr>
                    <p:txBody>
                      <a:bodyPr/>
                      <a:lstStyle/>
                      <a:p>
                        <a:endParaRPr lang="ko-KR" altLang="en-US" sz="1400"/>
                      </a:p>
                    </p:txBody>
                  </p:sp>
                </p:grpSp>
                <p:grpSp>
                  <p:nvGrpSpPr>
                    <p:cNvPr id="16" name="Group 27"/>
                    <p:cNvGrpSpPr>
                      <a:grpSpLocks/>
                    </p:cNvGrpSpPr>
                    <p:nvPr/>
                  </p:nvGrpSpPr>
                  <p:grpSpPr bwMode="auto">
                    <a:xfrm>
                      <a:off x="4143" y="2157"/>
                      <a:ext cx="251" cy="599"/>
                      <a:chOff x="4143" y="2157"/>
                      <a:chExt cx="251" cy="599"/>
                    </a:xfrm>
                  </p:grpSpPr>
                  <p:grpSp>
                    <p:nvGrpSpPr>
                      <p:cNvPr id="17" name="Group 28"/>
                      <p:cNvGrpSpPr>
                        <a:grpSpLocks/>
                      </p:cNvGrpSpPr>
                      <p:nvPr/>
                    </p:nvGrpSpPr>
                    <p:grpSpPr bwMode="auto">
                      <a:xfrm>
                        <a:off x="4143" y="2157"/>
                        <a:ext cx="251" cy="599"/>
                        <a:chOff x="4143" y="2157"/>
                        <a:chExt cx="251" cy="599"/>
                      </a:xfrm>
                    </p:grpSpPr>
                    <p:sp>
                      <p:nvSpPr>
                        <p:cNvPr id="203" name="Freeform 29"/>
                        <p:cNvSpPr>
                          <a:spLocks/>
                        </p:cNvSpPr>
                        <p:nvPr/>
                      </p:nvSpPr>
                      <p:spPr bwMode="auto">
                        <a:xfrm>
                          <a:off x="4143" y="2221"/>
                          <a:ext cx="118" cy="287"/>
                        </a:xfrm>
                        <a:custGeom>
                          <a:avLst/>
                          <a:gdLst/>
                          <a:ahLst/>
                          <a:cxnLst>
                            <a:cxn ang="0">
                              <a:pos x="14" y="0"/>
                            </a:cxn>
                            <a:cxn ang="0">
                              <a:pos x="0" y="68"/>
                            </a:cxn>
                            <a:cxn ang="0">
                              <a:pos x="31" y="73"/>
                            </a:cxn>
                            <a:cxn ang="0">
                              <a:pos x="10" y="115"/>
                            </a:cxn>
                            <a:cxn ang="0">
                              <a:pos x="117" y="286"/>
                            </a:cxn>
                          </a:cxnLst>
                          <a:rect l="0" t="0" r="r" b="b"/>
                          <a:pathLst>
                            <a:path w="118" h="287">
                              <a:moveTo>
                                <a:pt x="14" y="0"/>
                              </a:moveTo>
                              <a:lnTo>
                                <a:pt x="0" y="68"/>
                              </a:lnTo>
                              <a:lnTo>
                                <a:pt x="31" y="73"/>
                              </a:lnTo>
                              <a:lnTo>
                                <a:pt x="10" y="115"/>
                              </a:lnTo>
                              <a:lnTo>
                                <a:pt x="117" y="286"/>
                              </a:lnTo>
                            </a:path>
                          </a:pathLst>
                        </a:custGeom>
                        <a:solidFill>
                          <a:srgbClr val="990033"/>
                        </a:solidFill>
                        <a:ln w="12700" cap="rnd" cmpd="sng">
                          <a:solidFill>
                            <a:srgbClr val="000000"/>
                          </a:solidFill>
                          <a:prstDash val="solid"/>
                          <a:round/>
                          <a:headEnd type="none" w="sm" len="sm"/>
                          <a:tailEnd type="none" w="sm" len="sm"/>
                        </a:ln>
                        <a:effectLst/>
                      </p:spPr>
                      <p:txBody>
                        <a:bodyPr/>
                        <a:lstStyle/>
                        <a:p>
                          <a:endParaRPr lang="ko-KR" altLang="en-US" sz="1400"/>
                        </a:p>
                      </p:txBody>
                    </p:sp>
                    <p:sp>
                      <p:nvSpPr>
                        <p:cNvPr id="204" name="Freeform 30"/>
                        <p:cNvSpPr>
                          <a:spLocks/>
                        </p:cNvSpPr>
                        <p:nvPr/>
                      </p:nvSpPr>
                      <p:spPr bwMode="auto">
                        <a:xfrm>
                          <a:off x="4260" y="2157"/>
                          <a:ext cx="134" cy="347"/>
                        </a:xfrm>
                        <a:custGeom>
                          <a:avLst/>
                          <a:gdLst/>
                          <a:ahLst/>
                          <a:cxnLst>
                            <a:cxn ang="0">
                              <a:pos x="119" y="0"/>
                            </a:cxn>
                            <a:cxn ang="0">
                              <a:pos x="133" y="54"/>
                            </a:cxn>
                            <a:cxn ang="0">
                              <a:pos x="93" y="101"/>
                            </a:cxn>
                            <a:cxn ang="0">
                              <a:pos x="131" y="105"/>
                            </a:cxn>
                            <a:cxn ang="0">
                              <a:pos x="0" y="346"/>
                            </a:cxn>
                          </a:cxnLst>
                          <a:rect l="0" t="0" r="r" b="b"/>
                          <a:pathLst>
                            <a:path w="134" h="347">
                              <a:moveTo>
                                <a:pt x="119" y="0"/>
                              </a:moveTo>
                              <a:lnTo>
                                <a:pt x="133" y="54"/>
                              </a:lnTo>
                              <a:lnTo>
                                <a:pt x="93" y="101"/>
                              </a:lnTo>
                              <a:lnTo>
                                <a:pt x="131" y="105"/>
                              </a:lnTo>
                              <a:lnTo>
                                <a:pt x="0" y="346"/>
                              </a:lnTo>
                            </a:path>
                          </a:pathLst>
                        </a:custGeom>
                        <a:solidFill>
                          <a:srgbClr val="990033"/>
                        </a:solidFill>
                        <a:ln w="12700" cap="rnd" cmpd="sng">
                          <a:solidFill>
                            <a:srgbClr val="000000"/>
                          </a:solidFill>
                          <a:prstDash val="solid"/>
                          <a:round/>
                          <a:headEnd type="none" w="sm" len="sm"/>
                          <a:tailEnd type="none" w="sm" len="sm"/>
                        </a:ln>
                        <a:effectLst/>
                      </p:spPr>
                      <p:txBody>
                        <a:bodyPr/>
                        <a:lstStyle/>
                        <a:p>
                          <a:endParaRPr lang="ko-KR" altLang="en-US" sz="1400"/>
                        </a:p>
                      </p:txBody>
                    </p:sp>
                    <p:sp>
                      <p:nvSpPr>
                        <p:cNvPr id="205" name="Freeform 31"/>
                        <p:cNvSpPr>
                          <a:spLocks/>
                        </p:cNvSpPr>
                        <p:nvPr/>
                      </p:nvSpPr>
                      <p:spPr bwMode="auto">
                        <a:xfrm>
                          <a:off x="4257" y="2489"/>
                          <a:ext cx="19" cy="267"/>
                        </a:xfrm>
                        <a:custGeom>
                          <a:avLst/>
                          <a:gdLst/>
                          <a:ahLst/>
                          <a:cxnLst>
                            <a:cxn ang="0">
                              <a:pos x="0" y="0"/>
                            </a:cxn>
                            <a:cxn ang="0">
                              <a:pos x="3" y="80"/>
                            </a:cxn>
                            <a:cxn ang="0">
                              <a:pos x="6" y="155"/>
                            </a:cxn>
                            <a:cxn ang="0">
                              <a:pos x="18" y="266"/>
                            </a:cxn>
                          </a:cxnLst>
                          <a:rect l="0" t="0" r="r" b="b"/>
                          <a:pathLst>
                            <a:path w="19" h="267">
                              <a:moveTo>
                                <a:pt x="0" y="0"/>
                              </a:moveTo>
                              <a:lnTo>
                                <a:pt x="3" y="80"/>
                              </a:lnTo>
                              <a:lnTo>
                                <a:pt x="6" y="155"/>
                              </a:lnTo>
                              <a:lnTo>
                                <a:pt x="18" y="266"/>
                              </a:lnTo>
                            </a:path>
                          </a:pathLst>
                        </a:custGeom>
                        <a:solidFill>
                          <a:srgbClr val="990033"/>
                        </a:solidFill>
                        <a:ln w="12700" cap="rnd" cmpd="sng">
                          <a:solidFill>
                            <a:srgbClr val="000000"/>
                          </a:solidFill>
                          <a:prstDash val="solid"/>
                          <a:round/>
                          <a:headEnd type="none" w="sm" len="sm"/>
                          <a:tailEnd type="none" w="sm" len="sm"/>
                        </a:ln>
                        <a:effectLst/>
                      </p:spPr>
                      <p:txBody>
                        <a:bodyPr/>
                        <a:lstStyle/>
                        <a:p>
                          <a:endParaRPr lang="ko-KR" altLang="en-US" sz="1400"/>
                        </a:p>
                      </p:txBody>
                    </p:sp>
                  </p:grpSp>
                  <p:grpSp>
                    <p:nvGrpSpPr>
                      <p:cNvPr id="18" name="Group 32"/>
                      <p:cNvGrpSpPr>
                        <a:grpSpLocks/>
                      </p:cNvGrpSpPr>
                      <p:nvPr/>
                    </p:nvGrpSpPr>
                    <p:grpSpPr bwMode="auto">
                      <a:xfrm>
                        <a:off x="4235" y="2536"/>
                        <a:ext cx="27" cy="154"/>
                        <a:chOff x="4235" y="2536"/>
                        <a:chExt cx="27" cy="154"/>
                      </a:xfrm>
                    </p:grpSpPr>
                    <p:sp>
                      <p:nvSpPr>
                        <p:cNvPr id="201" name="Oval 33"/>
                        <p:cNvSpPr>
                          <a:spLocks noChangeArrowheads="1"/>
                        </p:cNvSpPr>
                        <p:nvPr/>
                      </p:nvSpPr>
                      <p:spPr bwMode="auto">
                        <a:xfrm>
                          <a:off x="4235" y="2536"/>
                          <a:ext cx="17" cy="15"/>
                        </a:xfrm>
                        <a:prstGeom prst="ellipse">
                          <a:avLst/>
                        </a:prstGeom>
                        <a:solidFill>
                          <a:srgbClr val="990033"/>
                        </a:solidFill>
                        <a:ln w="12700">
                          <a:solidFill>
                            <a:srgbClr val="000000"/>
                          </a:solidFill>
                          <a:round/>
                          <a:headEnd/>
                          <a:tailEnd/>
                        </a:ln>
                        <a:effectLst/>
                      </p:spPr>
                      <p:txBody>
                        <a:bodyPr wrap="none" anchor="ctr"/>
                        <a:lstStyle/>
                        <a:p>
                          <a:endParaRPr lang="ko-KR" altLang="en-US" sz="1400"/>
                        </a:p>
                      </p:txBody>
                    </p:sp>
                    <p:sp>
                      <p:nvSpPr>
                        <p:cNvPr id="202" name="Oval 34"/>
                        <p:cNvSpPr>
                          <a:spLocks noChangeArrowheads="1"/>
                        </p:cNvSpPr>
                        <p:nvPr/>
                      </p:nvSpPr>
                      <p:spPr bwMode="auto">
                        <a:xfrm>
                          <a:off x="4245" y="2674"/>
                          <a:ext cx="17" cy="16"/>
                        </a:xfrm>
                        <a:prstGeom prst="ellipse">
                          <a:avLst/>
                        </a:prstGeom>
                        <a:solidFill>
                          <a:srgbClr val="990033"/>
                        </a:solidFill>
                        <a:ln w="12700">
                          <a:solidFill>
                            <a:srgbClr val="000000"/>
                          </a:solidFill>
                          <a:round/>
                          <a:headEnd/>
                          <a:tailEnd/>
                        </a:ln>
                        <a:effectLst/>
                      </p:spPr>
                      <p:txBody>
                        <a:bodyPr wrap="none" anchor="ctr"/>
                        <a:lstStyle/>
                        <a:p>
                          <a:endParaRPr lang="ko-KR" altLang="en-US" sz="1400"/>
                        </a:p>
                      </p:txBody>
                    </p:sp>
                  </p:grpSp>
                </p:grpSp>
              </p:grpSp>
              <p:grpSp>
                <p:nvGrpSpPr>
                  <p:cNvPr id="19" name="Group 35"/>
                  <p:cNvGrpSpPr>
                    <a:grpSpLocks/>
                  </p:cNvGrpSpPr>
                  <p:nvPr/>
                </p:nvGrpSpPr>
                <p:grpSpPr bwMode="auto">
                  <a:xfrm>
                    <a:off x="4094" y="1926"/>
                    <a:ext cx="234" cy="351"/>
                    <a:chOff x="4094" y="1926"/>
                    <a:chExt cx="234" cy="351"/>
                  </a:xfrm>
                </p:grpSpPr>
                <p:sp>
                  <p:nvSpPr>
                    <p:cNvPr id="177" name="Freeform 36"/>
                    <p:cNvSpPr>
                      <a:spLocks/>
                    </p:cNvSpPr>
                    <p:nvPr/>
                  </p:nvSpPr>
                  <p:spPr bwMode="auto">
                    <a:xfrm>
                      <a:off x="4108" y="1945"/>
                      <a:ext cx="220" cy="332"/>
                    </a:xfrm>
                    <a:custGeom>
                      <a:avLst/>
                      <a:gdLst/>
                      <a:ahLst/>
                      <a:cxnLst>
                        <a:cxn ang="0">
                          <a:pos x="211" y="173"/>
                        </a:cxn>
                        <a:cxn ang="0">
                          <a:pos x="215" y="211"/>
                        </a:cxn>
                        <a:cxn ang="0">
                          <a:pos x="210" y="227"/>
                        </a:cxn>
                        <a:cxn ang="0">
                          <a:pos x="202" y="246"/>
                        </a:cxn>
                        <a:cxn ang="0">
                          <a:pos x="191" y="268"/>
                        </a:cxn>
                        <a:cxn ang="0">
                          <a:pos x="177" y="293"/>
                        </a:cxn>
                        <a:cxn ang="0">
                          <a:pos x="160" y="314"/>
                        </a:cxn>
                        <a:cxn ang="0">
                          <a:pos x="139" y="326"/>
                        </a:cxn>
                        <a:cxn ang="0">
                          <a:pos x="117" y="331"/>
                        </a:cxn>
                        <a:cxn ang="0">
                          <a:pos x="103" y="331"/>
                        </a:cxn>
                        <a:cxn ang="0">
                          <a:pos x="90" y="323"/>
                        </a:cxn>
                        <a:cxn ang="0">
                          <a:pos x="82" y="313"/>
                        </a:cxn>
                        <a:cxn ang="0">
                          <a:pos x="76" y="296"/>
                        </a:cxn>
                        <a:cxn ang="0">
                          <a:pos x="68" y="271"/>
                        </a:cxn>
                        <a:cxn ang="0">
                          <a:pos x="61" y="246"/>
                        </a:cxn>
                        <a:cxn ang="0">
                          <a:pos x="49" y="238"/>
                        </a:cxn>
                        <a:cxn ang="0">
                          <a:pos x="36" y="241"/>
                        </a:cxn>
                        <a:cxn ang="0">
                          <a:pos x="27" y="238"/>
                        </a:cxn>
                        <a:cxn ang="0">
                          <a:pos x="31" y="228"/>
                        </a:cxn>
                        <a:cxn ang="0">
                          <a:pos x="37" y="207"/>
                        </a:cxn>
                        <a:cxn ang="0">
                          <a:pos x="38" y="183"/>
                        </a:cxn>
                        <a:cxn ang="0">
                          <a:pos x="30" y="170"/>
                        </a:cxn>
                        <a:cxn ang="0">
                          <a:pos x="11" y="131"/>
                        </a:cxn>
                        <a:cxn ang="0">
                          <a:pos x="1" y="98"/>
                        </a:cxn>
                        <a:cxn ang="0">
                          <a:pos x="3" y="64"/>
                        </a:cxn>
                        <a:cxn ang="0">
                          <a:pos x="15" y="36"/>
                        </a:cxn>
                        <a:cxn ang="0">
                          <a:pos x="33" y="18"/>
                        </a:cxn>
                        <a:cxn ang="0">
                          <a:pos x="65" y="4"/>
                        </a:cxn>
                        <a:cxn ang="0">
                          <a:pos x="116" y="0"/>
                        </a:cxn>
                        <a:cxn ang="0">
                          <a:pos x="152" y="8"/>
                        </a:cxn>
                        <a:cxn ang="0">
                          <a:pos x="179" y="34"/>
                        </a:cxn>
                        <a:cxn ang="0">
                          <a:pos x="210" y="88"/>
                        </a:cxn>
                        <a:cxn ang="0">
                          <a:pos x="216" y="101"/>
                        </a:cxn>
                        <a:cxn ang="0">
                          <a:pos x="219" y="121"/>
                        </a:cxn>
                        <a:cxn ang="0">
                          <a:pos x="217" y="135"/>
                        </a:cxn>
                        <a:cxn ang="0">
                          <a:pos x="210" y="147"/>
                        </a:cxn>
                      </a:cxnLst>
                      <a:rect l="0" t="0" r="r" b="b"/>
                      <a:pathLst>
                        <a:path w="220" h="332">
                          <a:moveTo>
                            <a:pt x="208" y="149"/>
                          </a:moveTo>
                          <a:lnTo>
                            <a:pt x="211" y="173"/>
                          </a:lnTo>
                          <a:lnTo>
                            <a:pt x="214" y="193"/>
                          </a:lnTo>
                          <a:lnTo>
                            <a:pt x="215" y="211"/>
                          </a:lnTo>
                          <a:lnTo>
                            <a:pt x="212" y="220"/>
                          </a:lnTo>
                          <a:lnTo>
                            <a:pt x="210" y="227"/>
                          </a:lnTo>
                          <a:lnTo>
                            <a:pt x="206" y="235"/>
                          </a:lnTo>
                          <a:lnTo>
                            <a:pt x="202" y="246"/>
                          </a:lnTo>
                          <a:lnTo>
                            <a:pt x="197" y="257"/>
                          </a:lnTo>
                          <a:lnTo>
                            <a:pt x="191" y="268"/>
                          </a:lnTo>
                          <a:lnTo>
                            <a:pt x="186" y="278"/>
                          </a:lnTo>
                          <a:lnTo>
                            <a:pt x="177" y="293"/>
                          </a:lnTo>
                          <a:lnTo>
                            <a:pt x="169" y="305"/>
                          </a:lnTo>
                          <a:lnTo>
                            <a:pt x="160" y="314"/>
                          </a:lnTo>
                          <a:lnTo>
                            <a:pt x="149" y="321"/>
                          </a:lnTo>
                          <a:lnTo>
                            <a:pt x="139" y="326"/>
                          </a:lnTo>
                          <a:lnTo>
                            <a:pt x="128" y="329"/>
                          </a:lnTo>
                          <a:lnTo>
                            <a:pt x="117" y="331"/>
                          </a:lnTo>
                          <a:lnTo>
                            <a:pt x="110" y="331"/>
                          </a:lnTo>
                          <a:lnTo>
                            <a:pt x="103" y="331"/>
                          </a:lnTo>
                          <a:lnTo>
                            <a:pt x="95" y="326"/>
                          </a:lnTo>
                          <a:lnTo>
                            <a:pt x="90" y="323"/>
                          </a:lnTo>
                          <a:lnTo>
                            <a:pt x="86" y="318"/>
                          </a:lnTo>
                          <a:lnTo>
                            <a:pt x="82" y="313"/>
                          </a:lnTo>
                          <a:lnTo>
                            <a:pt x="80" y="306"/>
                          </a:lnTo>
                          <a:lnTo>
                            <a:pt x="76" y="296"/>
                          </a:lnTo>
                          <a:lnTo>
                            <a:pt x="72" y="282"/>
                          </a:lnTo>
                          <a:lnTo>
                            <a:pt x="68" y="271"/>
                          </a:lnTo>
                          <a:lnTo>
                            <a:pt x="65" y="258"/>
                          </a:lnTo>
                          <a:lnTo>
                            <a:pt x="61" y="246"/>
                          </a:lnTo>
                          <a:lnTo>
                            <a:pt x="55" y="236"/>
                          </a:lnTo>
                          <a:lnTo>
                            <a:pt x="49" y="238"/>
                          </a:lnTo>
                          <a:lnTo>
                            <a:pt x="44" y="240"/>
                          </a:lnTo>
                          <a:lnTo>
                            <a:pt x="36" y="241"/>
                          </a:lnTo>
                          <a:lnTo>
                            <a:pt x="29" y="241"/>
                          </a:lnTo>
                          <a:lnTo>
                            <a:pt x="27" y="238"/>
                          </a:lnTo>
                          <a:lnTo>
                            <a:pt x="29" y="233"/>
                          </a:lnTo>
                          <a:lnTo>
                            <a:pt x="31" y="228"/>
                          </a:lnTo>
                          <a:lnTo>
                            <a:pt x="35" y="217"/>
                          </a:lnTo>
                          <a:lnTo>
                            <a:pt x="37" y="207"/>
                          </a:lnTo>
                          <a:lnTo>
                            <a:pt x="39" y="193"/>
                          </a:lnTo>
                          <a:lnTo>
                            <a:pt x="38" y="183"/>
                          </a:lnTo>
                          <a:lnTo>
                            <a:pt x="35" y="176"/>
                          </a:lnTo>
                          <a:lnTo>
                            <a:pt x="30" y="170"/>
                          </a:lnTo>
                          <a:lnTo>
                            <a:pt x="19" y="150"/>
                          </a:lnTo>
                          <a:lnTo>
                            <a:pt x="11" y="131"/>
                          </a:lnTo>
                          <a:lnTo>
                            <a:pt x="7" y="114"/>
                          </a:lnTo>
                          <a:lnTo>
                            <a:pt x="1" y="98"/>
                          </a:lnTo>
                          <a:lnTo>
                            <a:pt x="0" y="82"/>
                          </a:lnTo>
                          <a:lnTo>
                            <a:pt x="3" y="64"/>
                          </a:lnTo>
                          <a:lnTo>
                            <a:pt x="11" y="45"/>
                          </a:lnTo>
                          <a:lnTo>
                            <a:pt x="15" y="36"/>
                          </a:lnTo>
                          <a:lnTo>
                            <a:pt x="23" y="26"/>
                          </a:lnTo>
                          <a:lnTo>
                            <a:pt x="33" y="18"/>
                          </a:lnTo>
                          <a:lnTo>
                            <a:pt x="44" y="11"/>
                          </a:lnTo>
                          <a:lnTo>
                            <a:pt x="65" y="4"/>
                          </a:lnTo>
                          <a:lnTo>
                            <a:pt x="94" y="0"/>
                          </a:lnTo>
                          <a:lnTo>
                            <a:pt x="116" y="0"/>
                          </a:lnTo>
                          <a:lnTo>
                            <a:pt x="132" y="1"/>
                          </a:lnTo>
                          <a:lnTo>
                            <a:pt x="152" y="8"/>
                          </a:lnTo>
                          <a:lnTo>
                            <a:pt x="169" y="21"/>
                          </a:lnTo>
                          <a:lnTo>
                            <a:pt x="179" y="34"/>
                          </a:lnTo>
                          <a:lnTo>
                            <a:pt x="202" y="78"/>
                          </a:lnTo>
                          <a:lnTo>
                            <a:pt x="210" y="88"/>
                          </a:lnTo>
                          <a:lnTo>
                            <a:pt x="214" y="94"/>
                          </a:lnTo>
                          <a:lnTo>
                            <a:pt x="216" y="101"/>
                          </a:lnTo>
                          <a:lnTo>
                            <a:pt x="218" y="112"/>
                          </a:lnTo>
                          <a:lnTo>
                            <a:pt x="219" y="121"/>
                          </a:lnTo>
                          <a:lnTo>
                            <a:pt x="218" y="127"/>
                          </a:lnTo>
                          <a:lnTo>
                            <a:pt x="217" y="135"/>
                          </a:lnTo>
                          <a:lnTo>
                            <a:pt x="214" y="141"/>
                          </a:lnTo>
                          <a:lnTo>
                            <a:pt x="210" y="147"/>
                          </a:lnTo>
                          <a:lnTo>
                            <a:pt x="208" y="149"/>
                          </a:lnTo>
                        </a:path>
                      </a:pathLst>
                    </a:custGeom>
                    <a:solidFill>
                      <a:srgbClr val="FFE0C0"/>
                    </a:solidFill>
                    <a:ln w="12700" cap="rnd" cmpd="sng">
                      <a:solidFill>
                        <a:srgbClr val="000000"/>
                      </a:solidFill>
                      <a:prstDash val="solid"/>
                      <a:round/>
                      <a:headEnd/>
                      <a:tailEnd/>
                    </a:ln>
                    <a:effectLst/>
                  </p:spPr>
                  <p:txBody>
                    <a:bodyPr/>
                    <a:lstStyle/>
                    <a:p>
                      <a:endParaRPr lang="ko-KR" altLang="en-US" sz="1400"/>
                    </a:p>
                  </p:txBody>
                </p:sp>
                <p:sp>
                  <p:nvSpPr>
                    <p:cNvPr id="178" name="Freeform 37"/>
                    <p:cNvSpPr>
                      <a:spLocks/>
                    </p:cNvSpPr>
                    <p:nvPr/>
                  </p:nvSpPr>
                  <p:spPr bwMode="auto">
                    <a:xfrm>
                      <a:off x="4094" y="1926"/>
                      <a:ext cx="218" cy="153"/>
                    </a:xfrm>
                    <a:custGeom>
                      <a:avLst/>
                      <a:gdLst/>
                      <a:ahLst/>
                      <a:cxnLst>
                        <a:cxn ang="0">
                          <a:pos x="111" y="47"/>
                        </a:cxn>
                        <a:cxn ang="0">
                          <a:pos x="97" y="66"/>
                        </a:cxn>
                        <a:cxn ang="0">
                          <a:pos x="84" y="80"/>
                        </a:cxn>
                        <a:cxn ang="0">
                          <a:pos x="70" y="92"/>
                        </a:cxn>
                        <a:cxn ang="0">
                          <a:pos x="76" y="77"/>
                        </a:cxn>
                        <a:cxn ang="0">
                          <a:pos x="59" y="100"/>
                        </a:cxn>
                        <a:cxn ang="0">
                          <a:pos x="43" y="116"/>
                        </a:cxn>
                        <a:cxn ang="0">
                          <a:pos x="49" y="102"/>
                        </a:cxn>
                        <a:cxn ang="0">
                          <a:pos x="36" y="123"/>
                        </a:cxn>
                        <a:cxn ang="0">
                          <a:pos x="27" y="118"/>
                        </a:cxn>
                        <a:cxn ang="0">
                          <a:pos x="18" y="139"/>
                        </a:cxn>
                        <a:cxn ang="0">
                          <a:pos x="10" y="152"/>
                        </a:cxn>
                        <a:cxn ang="0">
                          <a:pos x="11" y="128"/>
                        </a:cxn>
                        <a:cxn ang="0">
                          <a:pos x="3" y="139"/>
                        </a:cxn>
                        <a:cxn ang="0">
                          <a:pos x="7" y="118"/>
                        </a:cxn>
                        <a:cxn ang="0">
                          <a:pos x="9" y="102"/>
                        </a:cxn>
                        <a:cxn ang="0">
                          <a:pos x="0" y="116"/>
                        </a:cxn>
                        <a:cxn ang="0">
                          <a:pos x="2" y="89"/>
                        </a:cxn>
                        <a:cxn ang="0">
                          <a:pos x="9" y="70"/>
                        </a:cxn>
                        <a:cxn ang="0">
                          <a:pos x="19" y="48"/>
                        </a:cxn>
                        <a:cxn ang="0">
                          <a:pos x="33" y="32"/>
                        </a:cxn>
                        <a:cxn ang="0">
                          <a:pos x="54" y="15"/>
                        </a:cxn>
                        <a:cxn ang="0">
                          <a:pos x="77" y="4"/>
                        </a:cxn>
                        <a:cxn ang="0">
                          <a:pos x="101" y="0"/>
                        </a:cxn>
                        <a:cxn ang="0">
                          <a:pos x="123" y="0"/>
                        </a:cxn>
                        <a:cxn ang="0">
                          <a:pos x="143" y="1"/>
                        </a:cxn>
                        <a:cxn ang="0">
                          <a:pos x="156" y="6"/>
                        </a:cxn>
                        <a:cxn ang="0">
                          <a:pos x="167" y="11"/>
                        </a:cxn>
                        <a:cxn ang="0">
                          <a:pos x="176" y="18"/>
                        </a:cxn>
                        <a:cxn ang="0">
                          <a:pos x="191" y="34"/>
                        </a:cxn>
                        <a:cxn ang="0">
                          <a:pos x="204" y="57"/>
                        </a:cxn>
                        <a:cxn ang="0">
                          <a:pos x="212" y="81"/>
                        </a:cxn>
                        <a:cxn ang="0">
                          <a:pos x="217" y="98"/>
                        </a:cxn>
                        <a:cxn ang="0">
                          <a:pos x="208" y="92"/>
                        </a:cxn>
                        <a:cxn ang="0">
                          <a:pos x="203" y="90"/>
                        </a:cxn>
                        <a:cxn ang="0">
                          <a:pos x="198" y="90"/>
                        </a:cxn>
                        <a:cxn ang="0">
                          <a:pos x="190" y="93"/>
                        </a:cxn>
                        <a:cxn ang="0">
                          <a:pos x="185" y="102"/>
                        </a:cxn>
                        <a:cxn ang="0">
                          <a:pos x="183" y="112"/>
                        </a:cxn>
                        <a:cxn ang="0">
                          <a:pos x="184" y="117"/>
                        </a:cxn>
                        <a:cxn ang="0">
                          <a:pos x="185" y="124"/>
                        </a:cxn>
                        <a:cxn ang="0">
                          <a:pos x="185" y="129"/>
                        </a:cxn>
                        <a:cxn ang="0">
                          <a:pos x="177" y="134"/>
                        </a:cxn>
                        <a:cxn ang="0">
                          <a:pos x="170" y="122"/>
                        </a:cxn>
                        <a:cxn ang="0">
                          <a:pos x="159" y="116"/>
                        </a:cxn>
                        <a:cxn ang="0">
                          <a:pos x="143" y="107"/>
                        </a:cxn>
                        <a:cxn ang="0">
                          <a:pos x="137" y="98"/>
                        </a:cxn>
                        <a:cxn ang="0">
                          <a:pos x="138" y="79"/>
                        </a:cxn>
                        <a:cxn ang="0">
                          <a:pos x="128" y="86"/>
                        </a:cxn>
                        <a:cxn ang="0">
                          <a:pos x="132" y="64"/>
                        </a:cxn>
                        <a:cxn ang="0">
                          <a:pos x="125" y="51"/>
                        </a:cxn>
                        <a:cxn ang="0">
                          <a:pos x="119" y="59"/>
                        </a:cxn>
                        <a:cxn ang="0">
                          <a:pos x="111" y="47"/>
                        </a:cxn>
                      </a:cxnLst>
                      <a:rect l="0" t="0" r="r" b="b"/>
                      <a:pathLst>
                        <a:path w="218" h="153">
                          <a:moveTo>
                            <a:pt x="111" y="47"/>
                          </a:moveTo>
                          <a:lnTo>
                            <a:pt x="97" y="66"/>
                          </a:lnTo>
                          <a:lnTo>
                            <a:pt x="84" y="80"/>
                          </a:lnTo>
                          <a:lnTo>
                            <a:pt x="70" y="92"/>
                          </a:lnTo>
                          <a:lnTo>
                            <a:pt x="76" y="77"/>
                          </a:lnTo>
                          <a:lnTo>
                            <a:pt x="59" y="100"/>
                          </a:lnTo>
                          <a:lnTo>
                            <a:pt x="43" y="116"/>
                          </a:lnTo>
                          <a:lnTo>
                            <a:pt x="49" y="102"/>
                          </a:lnTo>
                          <a:lnTo>
                            <a:pt x="36" y="123"/>
                          </a:lnTo>
                          <a:lnTo>
                            <a:pt x="27" y="118"/>
                          </a:lnTo>
                          <a:lnTo>
                            <a:pt x="18" y="139"/>
                          </a:lnTo>
                          <a:lnTo>
                            <a:pt x="10" y="152"/>
                          </a:lnTo>
                          <a:lnTo>
                            <a:pt x="11" y="128"/>
                          </a:lnTo>
                          <a:lnTo>
                            <a:pt x="3" y="139"/>
                          </a:lnTo>
                          <a:lnTo>
                            <a:pt x="7" y="118"/>
                          </a:lnTo>
                          <a:lnTo>
                            <a:pt x="9" y="102"/>
                          </a:lnTo>
                          <a:lnTo>
                            <a:pt x="0" y="116"/>
                          </a:lnTo>
                          <a:lnTo>
                            <a:pt x="2" y="89"/>
                          </a:lnTo>
                          <a:lnTo>
                            <a:pt x="9" y="70"/>
                          </a:lnTo>
                          <a:lnTo>
                            <a:pt x="19" y="48"/>
                          </a:lnTo>
                          <a:lnTo>
                            <a:pt x="33" y="32"/>
                          </a:lnTo>
                          <a:lnTo>
                            <a:pt x="54" y="15"/>
                          </a:lnTo>
                          <a:lnTo>
                            <a:pt x="77" y="4"/>
                          </a:lnTo>
                          <a:lnTo>
                            <a:pt x="101" y="0"/>
                          </a:lnTo>
                          <a:lnTo>
                            <a:pt x="123" y="0"/>
                          </a:lnTo>
                          <a:lnTo>
                            <a:pt x="143" y="1"/>
                          </a:lnTo>
                          <a:lnTo>
                            <a:pt x="156" y="6"/>
                          </a:lnTo>
                          <a:lnTo>
                            <a:pt x="167" y="11"/>
                          </a:lnTo>
                          <a:lnTo>
                            <a:pt x="176" y="18"/>
                          </a:lnTo>
                          <a:lnTo>
                            <a:pt x="191" y="34"/>
                          </a:lnTo>
                          <a:lnTo>
                            <a:pt x="204" y="57"/>
                          </a:lnTo>
                          <a:lnTo>
                            <a:pt x="212" y="81"/>
                          </a:lnTo>
                          <a:lnTo>
                            <a:pt x="217" y="98"/>
                          </a:lnTo>
                          <a:lnTo>
                            <a:pt x="208" y="92"/>
                          </a:lnTo>
                          <a:lnTo>
                            <a:pt x="203" y="90"/>
                          </a:lnTo>
                          <a:lnTo>
                            <a:pt x="198" y="90"/>
                          </a:lnTo>
                          <a:lnTo>
                            <a:pt x="190" y="93"/>
                          </a:lnTo>
                          <a:lnTo>
                            <a:pt x="185" y="102"/>
                          </a:lnTo>
                          <a:lnTo>
                            <a:pt x="183" y="112"/>
                          </a:lnTo>
                          <a:lnTo>
                            <a:pt x="184" y="117"/>
                          </a:lnTo>
                          <a:lnTo>
                            <a:pt x="185" y="124"/>
                          </a:lnTo>
                          <a:lnTo>
                            <a:pt x="185" y="129"/>
                          </a:lnTo>
                          <a:lnTo>
                            <a:pt x="177" y="134"/>
                          </a:lnTo>
                          <a:lnTo>
                            <a:pt x="170" y="122"/>
                          </a:lnTo>
                          <a:lnTo>
                            <a:pt x="159" y="116"/>
                          </a:lnTo>
                          <a:lnTo>
                            <a:pt x="143" y="107"/>
                          </a:lnTo>
                          <a:lnTo>
                            <a:pt x="137" y="98"/>
                          </a:lnTo>
                          <a:lnTo>
                            <a:pt x="138" y="79"/>
                          </a:lnTo>
                          <a:lnTo>
                            <a:pt x="128" y="86"/>
                          </a:lnTo>
                          <a:lnTo>
                            <a:pt x="132" y="64"/>
                          </a:lnTo>
                          <a:lnTo>
                            <a:pt x="125" y="51"/>
                          </a:lnTo>
                          <a:lnTo>
                            <a:pt x="119" y="59"/>
                          </a:lnTo>
                          <a:lnTo>
                            <a:pt x="111" y="47"/>
                          </a:lnTo>
                        </a:path>
                      </a:pathLst>
                    </a:custGeom>
                    <a:solidFill>
                      <a:srgbClr val="804000"/>
                    </a:solidFill>
                    <a:ln w="12700" cap="rnd" cmpd="sng">
                      <a:solidFill>
                        <a:srgbClr val="000000"/>
                      </a:solidFill>
                      <a:prstDash val="solid"/>
                      <a:round/>
                      <a:headEnd/>
                      <a:tailEnd/>
                    </a:ln>
                    <a:effectLst/>
                  </p:spPr>
                  <p:txBody>
                    <a:bodyPr/>
                    <a:lstStyle/>
                    <a:p>
                      <a:endParaRPr lang="ko-KR" altLang="en-US" sz="1400"/>
                    </a:p>
                  </p:txBody>
                </p:sp>
                <p:grpSp>
                  <p:nvGrpSpPr>
                    <p:cNvPr id="20" name="Group 38"/>
                    <p:cNvGrpSpPr>
                      <a:grpSpLocks/>
                    </p:cNvGrpSpPr>
                    <p:nvPr/>
                  </p:nvGrpSpPr>
                  <p:grpSpPr bwMode="auto">
                    <a:xfrm>
                      <a:off x="4126" y="2048"/>
                      <a:ext cx="202" cy="186"/>
                      <a:chOff x="4126" y="2048"/>
                      <a:chExt cx="202" cy="186"/>
                    </a:xfrm>
                  </p:grpSpPr>
                  <p:grpSp>
                    <p:nvGrpSpPr>
                      <p:cNvPr id="21" name="Group 39"/>
                      <p:cNvGrpSpPr>
                        <a:grpSpLocks/>
                      </p:cNvGrpSpPr>
                      <p:nvPr/>
                    </p:nvGrpSpPr>
                    <p:grpSpPr bwMode="auto">
                      <a:xfrm>
                        <a:off x="4126" y="2048"/>
                        <a:ext cx="91" cy="63"/>
                        <a:chOff x="4126" y="2048"/>
                        <a:chExt cx="91" cy="63"/>
                      </a:xfrm>
                    </p:grpSpPr>
                    <p:sp>
                      <p:nvSpPr>
                        <p:cNvPr id="195" name="Freeform 40"/>
                        <p:cNvSpPr>
                          <a:spLocks/>
                        </p:cNvSpPr>
                        <p:nvPr/>
                      </p:nvSpPr>
                      <p:spPr bwMode="auto">
                        <a:xfrm>
                          <a:off x="4158" y="2048"/>
                          <a:ext cx="59" cy="22"/>
                        </a:xfrm>
                        <a:custGeom>
                          <a:avLst/>
                          <a:gdLst/>
                          <a:ahLst/>
                          <a:cxnLst>
                            <a:cxn ang="0">
                              <a:pos x="4" y="5"/>
                            </a:cxn>
                            <a:cxn ang="0">
                              <a:pos x="9" y="1"/>
                            </a:cxn>
                            <a:cxn ang="0">
                              <a:pos x="16" y="0"/>
                            </a:cxn>
                            <a:cxn ang="0">
                              <a:pos x="25" y="0"/>
                            </a:cxn>
                            <a:cxn ang="0">
                              <a:pos x="34" y="1"/>
                            </a:cxn>
                            <a:cxn ang="0">
                              <a:pos x="42" y="3"/>
                            </a:cxn>
                            <a:cxn ang="0">
                              <a:pos x="47" y="5"/>
                            </a:cxn>
                            <a:cxn ang="0">
                              <a:pos x="52" y="11"/>
                            </a:cxn>
                            <a:cxn ang="0">
                              <a:pos x="55" y="15"/>
                            </a:cxn>
                            <a:cxn ang="0">
                              <a:pos x="58" y="21"/>
                            </a:cxn>
                            <a:cxn ang="0">
                              <a:pos x="49" y="15"/>
                            </a:cxn>
                            <a:cxn ang="0">
                              <a:pos x="41" y="11"/>
                            </a:cxn>
                            <a:cxn ang="0">
                              <a:pos x="32" y="10"/>
                            </a:cxn>
                            <a:cxn ang="0">
                              <a:pos x="22" y="11"/>
                            </a:cxn>
                            <a:cxn ang="0">
                              <a:pos x="14" y="13"/>
                            </a:cxn>
                            <a:cxn ang="0">
                              <a:pos x="6" y="14"/>
                            </a:cxn>
                            <a:cxn ang="0">
                              <a:pos x="1" y="13"/>
                            </a:cxn>
                            <a:cxn ang="0">
                              <a:pos x="0" y="11"/>
                            </a:cxn>
                            <a:cxn ang="0">
                              <a:pos x="1" y="7"/>
                            </a:cxn>
                            <a:cxn ang="0">
                              <a:pos x="4" y="5"/>
                            </a:cxn>
                          </a:cxnLst>
                          <a:rect l="0" t="0" r="r" b="b"/>
                          <a:pathLst>
                            <a:path w="59" h="22">
                              <a:moveTo>
                                <a:pt x="4" y="5"/>
                              </a:moveTo>
                              <a:lnTo>
                                <a:pt x="9" y="1"/>
                              </a:lnTo>
                              <a:lnTo>
                                <a:pt x="16" y="0"/>
                              </a:lnTo>
                              <a:lnTo>
                                <a:pt x="25" y="0"/>
                              </a:lnTo>
                              <a:lnTo>
                                <a:pt x="34" y="1"/>
                              </a:lnTo>
                              <a:lnTo>
                                <a:pt x="42" y="3"/>
                              </a:lnTo>
                              <a:lnTo>
                                <a:pt x="47" y="5"/>
                              </a:lnTo>
                              <a:lnTo>
                                <a:pt x="52" y="11"/>
                              </a:lnTo>
                              <a:lnTo>
                                <a:pt x="55" y="15"/>
                              </a:lnTo>
                              <a:lnTo>
                                <a:pt x="58" y="21"/>
                              </a:lnTo>
                              <a:lnTo>
                                <a:pt x="49" y="15"/>
                              </a:lnTo>
                              <a:lnTo>
                                <a:pt x="41" y="11"/>
                              </a:lnTo>
                              <a:lnTo>
                                <a:pt x="32" y="10"/>
                              </a:lnTo>
                              <a:lnTo>
                                <a:pt x="22" y="11"/>
                              </a:lnTo>
                              <a:lnTo>
                                <a:pt x="14" y="13"/>
                              </a:lnTo>
                              <a:lnTo>
                                <a:pt x="6" y="14"/>
                              </a:lnTo>
                              <a:lnTo>
                                <a:pt x="1" y="13"/>
                              </a:lnTo>
                              <a:lnTo>
                                <a:pt x="0" y="11"/>
                              </a:lnTo>
                              <a:lnTo>
                                <a:pt x="1" y="7"/>
                              </a:lnTo>
                              <a:lnTo>
                                <a:pt x="4" y="5"/>
                              </a:lnTo>
                            </a:path>
                          </a:pathLst>
                        </a:custGeom>
                        <a:solidFill>
                          <a:srgbClr val="804000"/>
                        </a:solidFill>
                        <a:ln w="12700" cap="rnd" cmpd="sng">
                          <a:solidFill>
                            <a:srgbClr val="000000"/>
                          </a:solidFill>
                          <a:prstDash val="solid"/>
                          <a:round/>
                          <a:headEnd/>
                          <a:tailEnd/>
                        </a:ln>
                        <a:effectLst/>
                      </p:spPr>
                      <p:txBody>
                        <a:bodyPr/>
                        <a:lstStyle/>
                        <a:p>
                          <a:endParaRPr lang="ko-KR" altLang="en-US" sz="1400"/>
                        </a:p>
                      </p:txBody>
                    </p:sp>
                    <p:sp>
                      <p:nvSpPr>
                        <p:cNvPr id="196" name="Freeform 41"/>
                        <p:cNvSpPr>
                          <a:spLocks/>
                        </p:cNvSpPr>
                        <p:nvPr/>
                      </p:nvSpPr>
                      <p:spPr bwMode="auto">
                        <a:xfrm>
                          <a:off x="4126" y="2066"/>
                          <a:ext cx="18" cy="45"/>
                        </a:xfrm>
                        <a:custGeom>
                          <a:avLst/>
                          <a:gdLst/>
                          <a:ahLst/>
                          <a:cxnLst>
                            <a:cxn ang="0">
                              <a:pos x="10" y="0"/>
                            </a:cxn>
                            <a:cxn ang="0">
                              <a:pos x="13" y="0"/>
                            </a:cxn>
                            <a:cxn ang="0">
                              <a:pos x="17" y="2"/>
                            </a:cxn>
                            <a:cxn ang="0">
                              <a:pos x="15" y="6"/>
                            </a:cxn>
                            <a:cxn ang="0">
                              <a:pos x="12" y="9"/>
                            </a:cxn>
                            <a:cxn ang="0">
                              <a:pos x="8" y="15"/>
                            </a:cxn>
                            <a:cxn ang="0">
                              <a:pos x="4" y="23"/>
                            </a:cxn>
                            <a:cxn ang="0">
                              <a:pos x="3" y="37"/>
                            </a:cxn>
                            <a:cxn ang="0">
                              <a:pos x="4" y="44"/>
                            </a:cxn>
                            <a:cxn ang="0">
                              <a:pos x="0" y="29"/>
                            </a:cxn>
                            <a:cxn ang="0">
                              <a:pos x="0" y="18"/>
                            </a:cxn>
                            <a:cxn ang="0">
                              <a:pos x="1" y="11"/>
                            </a:cxn>
                            <a:cxn ang="0">
                              <a:pos x="5" y="6"/>
                            </a:cxn>
                            <a:cxn ang="0">
                              <a:pos x="10" y="0"/>
                            </a:cxn>
                          </a:cxnLst>
                          <a:rect l="0" t="0" r="r" b="b"/>
                          <a:pathLst>
                            <a:path w="18" h="45">
                              <a:moveTo>
                                <a:pt x="10" y="0"/>
                              </a:moveTo>
                              <a:lnTo>
                                <a:pt x="13" y="0"/>
                              </a:lnTo>
                              <a:lnTo>
                                <a:pt x="17" y="2"/>
                              </a:lnTo>
                              <a:lnTo>
                                <a:pt x="15" y="6"/>
                              </a:lnTo>
                              <a:lnTo>
                                <a:pt x="12" y="9"/>
                              </a:lnTo>
                              <a:lnTo>
                                <a:pt x="8" y="15"/>
                              </a:lnTo>
                              <a:lnTo>
                                <a:pt x="4" y="23"/>
                              </a:lnTo>
                              <a:lnTo>
                                <a:pt x="3" y="37"/>
                              </a:lnTo>
                              <a:lnTo>
                                <a:pt x="4" y="44"/>
                              </a:lnTo>
                              <a:lnTo>
                                <a:pt x="0" y="29"/>
                              </a:lnTo>
                              <a:lnTo>
                                <a:pt x="0" y="18"/>
                              </a:lnTo>
                              <a:lnTo>
                                <a:pt x="1" y="11"/>
                              </a:lnTo>
                              <a:lnTo>
                                <a:pt x="5" y="6"/>
                              </a:lnTo>
                              <a:lnTo>
                                <a:pt x="10" y="0"/>
                              </a:lnTo>
                            </a:path>
                          </a:pathLst>
                        </a:custGeom>
                        <a:solidFill>
                          <a:srgbClr val="804000"/>
                        </a:solidFill>
                        <a:ln w="12700" cap="rnd" cmpd="sng">
                          <a:solidFill>
                            <a:srgbClr val="000000"/>
                          </a:solidFill>
                          <a:prstDash val="solid"/>
                          <a:round/>
                          <a:headEnd/>
                          <a:tailEnd/>
                        </a:ln>
                        <a:effectLst/>
                      </p:spPr>
                      <p:txBody>
                        <a:bodyPr/>
                        <a:lstStyle/>
                        <a:p>
                          <a:endParaRPr lang="ko-KR" altLang="en-US" sz="1400"/>
                        </a:p>
                      </p:txBody>
                    </p:sp>
                  </p:grpSp>
                  <p:grpSp>
                    <p:nvGrpSpPr>
                      <p:cNvPr id="22" name="Group 42"/>
                      <p:cNvGrpSpPr>
                        <a:grpSpLocks/>
                      </p:cNvGrpSpPr>
                      <p:nvPr/>
                    </p:nvGrpSpPr>
                    <p:grpSpPr bwMode="auto">
                      <a:xfrm>
                        <a:off x="4182" y="2103"/>
                        <a:ext cx="98" cy="131"/>
                        <a:chOff x="4182" y="2103"/>
                        <a:chExt cx="98" cy="131"/>
                      </a:xfrm>
                    </p:grpSpPr>
                    <p:sp>
                      <p:nvSpPr>
                        <p:cNvPr id="193" name="Freeform 43"/>
                        <p:cNvSpPr>
                          <a:spLocks/>
                        </p:cNvSpPr>
                        <p:nvPr/>
                      </p:nvSpPr>
                      <p:spPr bwMode="auto">
                        <a:xfrm>
                          <a:off x="4182" y="2105"/>
                          <a:ext cx="88" cy="129"/>
                        </a:xfrm>
                        <a:custGeom>
                          <a:avLst/>
                          <a:gdLst/>
                          <a:ahLst/>
                          <a:cxnLst>
                            <a:cxn ang="0">
                              <a:pos x="0" y="91"/>
                            </a:cxn>
                            <a:cxn ang="0">
                              <a:pos x="3" y="100"/>
                            </a:cxn>
                            <a:cxn ang="0">
                              <a:pos x="9" y="116"/>
                            </a:cxn>
                            <a:cxn ang="0">
                              <a:pos x="10" y="128"/>
                            </a:cxn>
                            <a:cxn ang="0">
                              <a:pos x="22" y="125"/>
                            </a:cxn>
                            <a:cxn ang="0">
                              <a:pos x="29" y="123"/>
                            </a:cxn>
                            <a:cxn ang="0">
                              <a:pos x="41" y="116"/>
                            </a:cxn>
                            <a:cxn ang="0">
                              <a:pos x="48" y="110"/>
                            </a:cxn>
                            <a:cxn ang="0">
                              <a:pos x="54" y="104"/>
                            </a:cxn>
                            <a:cxn ang="0">
                              <a:pos x="59" y="98"/>
                            </a:cxn>
                            <a:cxn ang="0">
                              <a:pos x="66" y="89"/>
                            </a:cxn>
                            <a:cxn ang="0">
                              <a:pos x="71" y="78"/>
                            </a:cxn>
                            <a:cxn ang="0">
                              <a:pos x="75" y="67"/>
                            </a:cxn>
                            <a:cxn ang="0">
                              <a:pos x="79" y="55"/>
                            </a:cxn>
                            <a:cxn ang="0">
                              <a:pos x="82" y="40"/>
                            </a:cxn>
                            <a:cxn ang="0">
                              <a:pos x="85" y="24"/>
                            </a:cxn>
                            <a:cxn ang="0">
                              <a:pos x="86" y="14"/>
                            </a:cxn>
                            <a:cxn ang="0">
                              <a:pos x="87" y="0"/>
                            </a:cxn>
                            <a:cxn ang="0">
                              <a:pos x="82" y="13"/>
                            </a:cxn>
                            <a:cxn ang="0">
                              <a:pos x="79" y="19"/>
                            </a:cxn>
                            <a:cxn ang="0">
                              <a:pos x="77" y="25"/>
                            </a:cxn>
                            <a:cxn ang="0">
                              <a:pos x="72" y="37"/>
                            </a:cxn>
                            <a:cxn ang="0">
                              <a:pos x="66" y="47"/>
                            </a:cxn>
                            <a:cxn ang="0">
                              <a:pos x="59" y="58"/>
                            </a:cxn>
                            <a:cxn ang="0">
                              <a:pos x="52" y="65"/>
                            </a:cxn>
                            <a:cxn ang="0">
                              <a:pos x="43" y="73"/>
                            </a:cxn>
                            <a:cxn ang="0">
                              <a:pos x="33" y="79"/>
                            </a:cxn>
                            <a:cxn ang="0">
                              <a:pos x="27" y="81"/>
                            </a:cxn>
                            <a:cxn ang="0">
                              <a:pos x="21" y="85"/>
                            </a:cxn>
                            <a:cxn ang="0">
                              <a:pos x="9" y="88"/>
                            </a:cxn>
                            <a:cxn ang="0">
                              <a:pos x="0" y="91"/>
                            </a:cxn>
                          </a:cxnLst>
                          <a:rect l="0" t="0" r="r" b="b"/>
                          <a:pathLst>
                            <a:path w="88" h="129">
                              <a:moveTo>
                                <a:pt x="0" y="91"/>
                              </a:moveTo>
                              <a:lnTo>
                                <a:pt x="3" y="100"/>
                              </a:lnTo>
                              <a:lnTo>
                                <a:pt x="9" y="116"/>
                              </a:lnTo>
                              <a:lnTo>
                                <a:pt x="10" y="128"/>
                              </a:lnTo>
                              <a:lnTo>
                                <a:pt x="22" y="125"/>
                              </a:lnTo>
                              <a:lnTo>
                                <a:pt x="29" y="123"/>
                              </a:lnTo>
                              <a:lnTo>
                                <a:pt x="41" y="116"/>
                              </a:lnTo>
                              <a:lnTo>
                                <a:pt x="48" y="110"/>
                              </a:lnTo>
                              <a:lnTo>
                                <a:pt x="54" y="104"/>
                              </a:lnTo>
                              <a:lnTo>
                                <a:pt x="59" y="98"/>
                              </a:lnTo>
                              <a:lnTo>
                                <a:pt x="66" y="89"/>
                              </a:lnTo>
                              <a:lnTo>
                                <a:pt x="71" y="78"/>
                              </a:lnTo>
                              <a:lnTo>
                                <a:pt x="75" y="67"/>
                              </a:lnTo>
                              <a:lnTo>
                                <a:pt x="79" y="55"/>
                              </a:lnTo>
                              <a:lnTo>
                                <a:pt x="82" y="40"/>
                              </a:lnTo>
                              <a:lnTo>
                                <a:pt x="85" y="24"/>
                              </a:lnTo>
                              <a:lnTo>
                                <a:pt x="86" y="14"/>
                              </a:lnTo>
                              <a:lnTo>
                                <a:pt x="87" y="0"/>
                              </a:lnTo>
                              <a:lnTo>
                                <a:pt x="82" y="13"/>
                              </a:lnTo>
                              <a:lnTo>
                                <a:pt x="79" y="19"/>
                              </a:lnTo>
                              <a:lnTo>
                                <a:pt x="77" y="25"/>
                              </a:lnTo>
                              <a:lnTo>
                                <a:pt x="72" y="37"/>
                              </a:lnTo>
                              <a:lnTo>
                                <a:pt x="66" y="47"/>
                              </a:lnTo>
                              <a:lnTo>
                                <a:pt x="59" y="58"/>
                              </a:lnTo>
                              <a:lnTo>
                                <a:pt x="52" y="65"/>
                              </a:lnTo>
                              <a:lnTo>
                                <a:pt x="43" y="73"/>
                              </a:lnTo>
                              <a:lnTo>
                                <a:pt x="33" y="79"/>
                              </a:lnTo>
                              <a:lnTo>
                                <a:pt x="27" y="81"/>
                              </a:lnTo>
                              <a:lnTo>
                                <a:pt x="21" y="85"/>
                              </a:lnTo>
                              <a:lnTo>
                                <a:pt x="9" y="88"/>
                              </a:lnTo>
                              <a:lnTo>
                                <a:pt x="0" y="91"/>
                              </a:lnTo>
                            </a:path>
                          </a:pathLst>
                        </a:custGeom>
                        <a:solidFill>
                          <a:srgbClr val="FFFFFF"/>
                        </a:solidFill>
                        <a:ln w="12700" cap="rnd" cmpd="sng">
                          <a:solidFill>
                            <a:srgbClr val="000000"/>
                          </a:solidFill>
                          <a:prstDash val="solid"/>
                          <a:round/>
                          <a:headEnd/>
                          <a:tailEnd/>
                        </a:ln>
                        <a:effectLst/>
                      </p:spPr>
                      <p:txBody>
                        <a:bodyPr/>
                        <a:lstStyle/>
                        <a:p>
                          <a:endParaRPr lang="ko-KR" altLang="en-US" sz="1400"/>
                        </a:p>
                      </p:txBody>
                    </p:sp>
                    <p:sp>
                      <p:nvSpPr>
                        <p:cNvPr id="194" name="Freeform 44"/>
                        <p:cNvSpPr>
                          <a:spLocks/>
                        </p:cNvSpPr>
                        <p:nvPr/>
                      </p:nvSpPr>
                      <p:spPr bwMode="auto">
                        <a:xfrm>
                          <a:off x="4258" y="2103"/>
                          <a:ext cx="22" cy="17"/>
                        </a:xfrm>
                        <a:custGeom>
                          <a:avLst/>
                          <a:gdLst/>
                          <a:ahLst/>
                          <a:cxnLst>
                            <a:cxn ang="0">
                              <a:pos x="0" y="3"/>
                            </a:cxn>
                            <a:cxn ang="0">
                              <a:pos x="4" y="0"/>
                            </a:cxn>
                            <a:cxn ang="0">
                              <a:pos x="7" y="0"/>
                            </a:cxn>
                            <a:cxn ang="0">
                              <a:pos x="11" y="1"/>
                            </a:cxn>
                            <a:cxn ang="0">
                              <a:pos x="15" y="3"/>
                            </a:cxn>
                            <a:cxn ang="0">
                              <a:pos x="18" y="6"/>
                            </a:cxn>
                            <a:cxn ang="0">
                              <a:pos x="21" y="16"/>
                            </a:cxn>
                          </a:cxnLst>
                          <a:rect l="0" t="0" r="r" b="b"/>
                          <a:pathLst>
                            <a:path w="22" h="17">
                              <a:moveTo>
                                <a:pt x="0" y="3"/>
                              </a:moveTo>
                              <a:lnTo>
                                <a:pt x="4" y="0"/>
                              </a:lnTo>
                              <a:lnTo>
                                <a:pt x="7" y="0"/>
                              </a:lnTo>
                              <a:lnTo>
                                <a:pt x="11" y="1"/>
                              </a:lnTo>
                              <a:lnTo>
                                <a:pt x="15" y="3"/>
                              </a:lnTo>
                              <a:lnTo>
                                <a:pt x="18" y="6"/>
                              </a:lnTo>
                              <a:lnTo>
                                <a:pt x="21" y="16"/>
                              </a:lnTo>
                            </a:path>
                          </a:pathLst>
                        </a:custGeom>
                        <a:noFill/>
                        <a:ln w="12700" cap="rnd" cmpd="sng">
                          <a:solidFill>
                            <a:srgbClr val="000000"/>
                          </a:solidFill>
                          <a:prstDash val="solid"/>
                          <a:round/>
                          <a:headEnd type="none" w="sm" len="sm"/>
                          <a:tailEnd type="none" w="sm" len="sm"/>
                        </a:ln>
                        <a:effectLst/>
                      </p:spPr>
                      <p:txBody>
                        <a:bodyPr/>
                        <a:lstStyle/>
                        <a:p>
                          <a:endParaRPr lang="ko-KR" altLang="en-US" sz="1400"/>
                        </a:p>
                      </p:txBody>
                    </p:sp>
                  </p:grpSp>
                  <p:grpSp>
                    <p:nvGrpSpPr>
                      <p:cNvPr id="23" name="Group 45"/>
                      <p:cNvGrpSpPr>
                        <a:grpSpLocks/>
                      </p:cNvGrpSpPr>
                      <p:nvPr/>
                    </p:nvGrpSpPr>
                    <p:grpSpPr bwMode="auto">
                      <a:xfrm>
                        <a:off x="4164" y="2095"/>
                        <a:ext cx="164" cy="96"/>
                        <a:chOff x="4164" y="2095"/>
                        <a:chExt cx="164" cy="96"/>
                      </a:xfrm>
                    </p:grpSpPr>
                    <p:sp>
                      <p:nvSpPr>
                        <p:cNvPr id="190" name="Freeform 46"/>
                        <p:cNvSpPr>
                          <a:spLocks/>
                        </p:cNvSpPr>
                        <p:nvPr/>
                      </p:nvSpPr>
                      <p:spPr bwMode="auto">
                        <a:xfrm>
                          <a:off x="4164" y="2169"/>
                          <a:ext cx="17" cy="17"/>
                        </a:xfrm>
                        <a:custGeom>
                          <a:avLst/>
                          <a:gdLst/>
                          <a:ahLst/>
                          <a:cxnLst>
                            <a:cxn ang="0">
                              <a:pos x="0" y="16"/>
                            </a:cxn>
                            <a:cxn ang="0">
                              <a:pos x="6" y="11"/>
                            </a:cxn>
                            <a:cxn ang="0">
                              <a:pos x="10" y="8"/>
                            </a:cxn>
                            <a:cxn ang="0">
                              <a:pos x="12" y="5"/>
                            </a:cxn>
                            <a:cxn ang="0">
                              <a:pos x="16" y="0"/>
                            </a:cxn>
                          </a:cxnLst>
                          <a:rect l="0" t="0" r="r" b="b"/>
                          <a:pathLst>
                            <a:path w="17" h="17">
                              <a:moveTo>
                                <a:pt x="0" y="16"/>
                              </a:moveTo>
                              <a:lnTo>
                                <a:pt x="6" y="11"/>
                              </a:lnTo>
                              <a:lnTo>
                                <a:pt x="10" y="8"/>
                              </a:lnTo>
                              <a:lnTo>
                                <a:pt x="12" y="5"/>
                              </a:lnTo>
                              <a:lnTo>
                                <a:pt x="16" y="0"/>
                              </a:lnTo>
                            </a:path>
                          </a:pathLst>
                        </a:custGeom>
                        <a:noFill/>
                        <a:ln w="12700" cap="rnd" cmpd="sng">
                          <a:solidFill>
                            <a:srgbClr val="000000"/>
                          </a:solidFill>
                          <a:prstDash val="solid"/>
                          <a:round/>
                          <a:headEnd type="none" w="sm" len="sm"/>
                          <a:tailEnd type="none" w="sm" len="sm"/>
                        </a:ln>
                        <a:effectLst/>
                      </p:spPr>
                      <p:txBody>
                        <a:bodyPr/>
                        <a:lstStyle/>
                        <a:p>
                          <a:endParaRPr lang="ko-KR" altLang="en-US" sz="1400"/>
                        </a:p>
                      </p:txBody>
                    </p:sp>
                    <p:sp>
                      <p:nvSpPr>
                        <p:cNvPr id="191" name="Freeform 47"/>
                        <p:cNvSpPr>
                          <a:spLocks/>
                        </p:cNvSpPr>
                        <p:nvPr/>
                      </p:nvSpPr>
                      <p:spPr bwMode="auto">
                        <a:xfrm>
                          <a:off x="4311" y="2144"/>
                          <a:ext cx="17" cy="47"/>
                        </a:xfrm>
                        <a:custGeom>
                          <a:avLst/>
                          <a:gdLst/>
                          <a:ahLst/>
                          <a:cxnLst>
                            <a:cxn ang="0">
                              <a:pos x="0" y="46"/>
                            </a:cxn>
                            <a:cxn ang="0">
                              <a:pos x="10" y="29"/>
                            </a:cxn>
                            <a:cxn ang="0">
                              <a:pos x="16" y="15"/>
                            </a:cxn>
                            <a:cxn ang="0">
                              <a:pos x="16" y="0"/>
                            </a:cxn>
                          </a:cxnLst>
                          <a:rect l="0" t="0" r="r" b="b"/>
                          <a:pathLst>
                            <a:path w="17" h="47">
                              <a:moveTo>
                                <a:pt x="0" y="46"/>
                              </a:moveTo>
                              <a:lnTo>
                                <a:pt x="10" y="29"/>
                              </a:lnTo>
                              <a:lnTo>
                                <a:pt x="16" y="15"/>
                              </a:lnTo>
                              <a:lnTo>
                                <a:pt x="16" y="0"/>
                              </a:lnTo>
                            </a:path>
                          </a:pathLst>
                        </a:custGeom>
                        <a:noFill/>
                        <a:ln w="12700" cap="rnd" cmpd="sng">
                          <a:solidFill>
                            <a:srgbClr val="000000"/>
                          </a:solidFill>
                          <a:prstDash val="solid"/>
                          <a:round/>
                          <a:headEnd type="none" w="sm" len="sm"/>
                          <a:tailEnd type="none" w="sm" len="sm"/>
                        </a:ln>
                        <a:effectLst/>
                      </p:spPr>
                      <p:txBody>
                        <a:bodyPr/>
                        <a:lstStyle/>
                        <a:p>
                          <a:endParaRPr lang="ko-KR" altLang="en-US" sz="1400"/>
                        </a:p>
                      </p:txBody>
                    </p:sp>
                    <p:sp>
                      <p:nvSpPr>
                        <p:cNvPr id="192" name="Freeform 48"/>
                        <p:cNvSpPr>
                          <a:spLocks/>
                        </p:cNvSpPr>
                        <p:nvPr/>
                      </p:nvSpPr>
                      <p:spPr bwMode="auto">
                        <a:xfrm>
                          <a:off x="4305" y="2095"/>
                          <a:ext cx="17" cy="17"/>
                        </a:xfrm>
                        <a:custGeom>
                          <a:avLst/>
                          <a:gdLst/>
                          <a:ahLst/>
                          <a:cxnLst>
                            <a:cxn ang="0">
                              <a:pos x="16" y="0"/>
                            </a:cxn>
                            <a:cxn ang="0">
                              <a:pos x="8" y="16"/>
                            </a:cxn>
                            <a:cxn ang="0">
                              <a:pos x="0" y="0"/>
                            </a:cxn>
                          </a:cxnLst>
                          <a:rect l="0" t="0" r="r" b="b"/>
                          <a:pathLst>
                            <a:path w="17" h="17">
                              <a:moveTo>
                                <a:pt x="16" y="0"/>
                              </a:moveTo>
                              <a:lnTo>
                                <a:pt x="8" y="16"/>
                              </a:lnTo>
                              <a:lnTo>
                                <a:pt x="0" y="0"/>
                              </a:lnTo>
                            </a:path>
                          </a:pathLst>
                        </a:custGeom>
                        <a:noFill/>
                        <a:ln w="12700" cap="rnd" cmpd="sng">
                          <a:solidFill>
                            <a:srgbClr val="000000"/>
                          </a:solidFill>
                          <a:prstDash val="solid"/>
                          <a:round/>
                          <a:headEnd type="none" w="sm" len="sm"/>
                          <a:tailEnd type="none" w="sm" len="sm"/>
                        </a:ln>
                        <a:effectLst/>
                      </p:spPr>
                      <p:txBody>
                        <a:bodyPr/>
                        <a:lstStyle/>
                        <a:p>
                          <a:endParaRPr lang="ko-KR" altLang="en-US" sz="1400"/>
                        </a:p>
                      </p:txBody>
                    </p:sp>
                  </p:grpSp>
                  <p:grpSp>
                    <p:nvGrpSpPr>
                      <p:cNvPr id="24" name="Group 49"/>
                      <p:cNvGrpSpPr>
                        <a:grpSpLocks/>
                      </p:cNvGrpSpPr>
                      <p:nvPr/>
                    </p:nvGrpSpPr>
                    <p:grpSpPr bwMode="auto">
                      <a:xfrm>
                        <a:off x="4139" y="2071"/>
                        <a:ext cx="59" cy="49"/>
                        <a:chOff x="4139" y="2071"/>
                        <a:chExt cx="59" cy="49"/>
                      </a:xfrm>
                    </p:grpSpPr>
                    <p:grpSp>
                      <p:nvGrpSpPr>
                        <p:cNvPr id="25" name="Group 50"/>
                        <p:cNvGrpSpPr>
                          <a:grpSpLocks/>
                        </p:cNvGrpSpPr>
                        <p:nvPr/>
                      </p:nvGrpSpPr>
                      <p:grpSpPr bwMode="auto">
                        <a:xfrm>
                          <a:off x="4175" y="2071"/>
                          <a:ext cx="23" cy="28"/>
                          <a:chOff x="4175" y="2071"/>
                          <a:chExt cx="23" cy="28"/>
                        </a:xfrm>
                      </p:grpSpPr>
                      <p:sp>
                        <p:nvSpPr>
                          <p:cNvPr id="188" name="Freeform 51"/>
                          <p:cNvSpPr>
                            <a:spLocks/>
                          </p:cNvSpPr>
                          <p:nvPr/>
                        </p:nvSpPr>
                        <p:spPr bwMode="auto">
                          <a:xfrm>
                            <a:off x="4175" y="2071"/>
                            <a:ext cx="19" cy="28"/>
                          </a:xfrm>
                          <a:custGeom>
                            <a:avLst/>
                            <a:gdLst/>
                            <a:ahLst/>
                            <a:cxnLst>
                              <a:cxn ang="0">
                                <a:pos x="5" y="0"/>
                              </a:cxn>
                              <a:cxn ang="0">
                                <a:pos x="2" y="1"/>
                              </a:cxn>
                              <a:cxn ang="0">
                                <a:pos x="0" y="4"/>
                              </a:cxn>
                              <a:cxn ang="0">
                                <a:pos x="0" y="8"/>
                              </a:cxn>
                              <a:cxn ang="0">
                                <a:pos x="0" y="14"/>
                              </a:cxn>
                              <a:cxn ang="0">
                                <a:pos x="2" y="18"/>
                              </a:cxn>
                              <a:cxn ang="0">
                                <a:pos x="5" y="22"/>
                              </a:cxn>
                              <a:cxn ang="0">
                                <a:pos x="9" y="24"/>
                              </a:cxn>
                              <a:cxn ang="0">
                                <a:pos x="12" y="27"/>
                              </a:cxn>
                              <a:cxn ang="0">
                                <a:pos x="15" y="25"/>
                              </a:cxn>
                              <a:cxn ang="0">
                                <a:pos x="18" y="23"/>
                              </a:cxn>
                              <a:cxn ang="0">
                                <a:pos x="18" y="16"/>
                              </a:cxn>
                              <a:cxn ang="0">
                                <a:pos x="16" y="13"/>
                              </a:cxn>
                              <a:cxn ang="0">
                                <a:pos x="16" y="9"/>
                              </a:cxn>
                              <a:cxn ang="0">
                                <a:pos x="15" y="6"/>
                              </a:cxn>
                              <a:cxn ang="0">
                                <a:pos x="12" y="4"/>
                              </a:cxn>
                              <a:cxn ang="0">
                                <a:pos x="9" y="0"/>
                              </a:cxn>
                              <a:cxn ang="0">
                                <a:pos x="5" y="0"/>
                              </a:cxn>
                            </a:cxnLst>
                            <a:rect l="0" t="0" r="r" b="b"/>
                            <a:pathLst>
                              <a:path w="19" h="28">
                                <a:moveTo>
                                  <a:pt x="5" y="0"/>
                                </a:moveTo>
                                <a:lnTo>
                                  <a:pt x="2" y="1"/>
                                </a:lnTo>
                                <a:lnTo>
                                  <a:pt x="0" y="4"/>
                                </a:lnTo>
                                <a:lnTo>
                                  <a:pt x="0" y="8"/>
                                </a:lnTo>
                                <a:lnTo>
                                  <a:pt x="0" y="14"/>
                                </a:lnTo>
                                <a:lnTo>
                                  <a:pt x="2" y="18"/>
                                </a:lnTo>
                                <a:lnTo>
                                  <a:pt x="5" y="22"/>
                                </a:lnTo>
                                <a:lnTo>
                                  <a:pt x="9" y="24"/>
                                </a:lnTo>
                                <a:lnTo>
                                  <a:pt x="12" y="27"/>
                                </a:lnTo>
                                <a:lnTo>
                                  <a:pt x="15" y="25"/>
                                </a:lnTo>
                                <a:lnTo>
                                  <a:pt x="18" y="23"/>
                                </a:lnTo>
                                <a:lnTo>
                                  <a:pt x="18" y="16"/>
                                </a:lnTo>
                                <a:lnTo>
                                  <a:pt x="16" y="13"/>
                                </a:lnTo>
                                <a:lnTo>
                                  <a:pt x="16" y="9"/>
                                </a:lnTo>
                                <a:lnTo>
                                  <a:pt x="15" y="6"/>
                                </a:lnTo>
                                <a:lnTo>
                                  <a:pt x="12" y="4"/>
                                </a:lnTo>
                                <a:lnTo>
                                  <a:pt x="9" y="0"/>
                                </a:lnTo>
                                <a:lnTo>
                                  <a:pt x="5" y="0"/>
                                </a:lnTo>
                              </a:path>
                            </a:pathLst>
                          </a:custGeom>
                          <a:solidFill>
                            <a:srgbClr val="000000"/>
                          </a:solidFill>
                          <a:ln w="12700" cap="rnd" cmpd="sng">
                            <a:solidFill>
                              <a:srgbClr val="000000"/>
                            </a:solidFill>
                            <a:prstDash val="solid"/>
                            <a:round/>
                            <a:headEnd/>
                            <a:tailEnd/>
                          </a:ln>
                          <a:effectLst/>
                        </p:spPr>
                        <p:txBody>
                          <a:bodyPr/>
                          <a:lstStyle/>
                          <a:p>
                            <a:endParaRPr lang="ko-KR" altLang="en-US" sz="1400"/>
                          </a:p>
                        </p:txBody>
                      </p:sp>
                      <p:sp>
                        <p:nvSpPr>
                          <p:cNvPr id="189" name="Freeform 52"/>
                          <p:cNvSpPr>
                            <a:spLocks/>
                          </p:cNvSpPr>
                          <p:nvPr/>
                        </p:nvSpPr>
                        <p:spPr bwMode="auto">
                          <a:xfrm>
                            <a:off x="4181" y="2076"/>
                            <a:ext cx="17" cy="17"/>
                          </a:xfrm>
                          <a:custGeom>
                            <a:avLst/>
                            <a:gdLst/>
                            <a:ahLst/>
                            <a:cxnLst>
                              <a:cxn ang="0">
                                <a:pos x="5" y="0"/>
                              </a:cxn>
                              <a:cxn ang="0">
                                <a:pos x="3" y="0"/>
                              </a:cxn>
                              <a:cxn ang="0">
                                <a:pos x="1" y="1"/>
                              </a:cxn>
                              <a:cxn ang="0">
                                <a:pos x="0" y="4"/>
                              </a:cxn>
                              <a:cxn ang="0">
                                <a:pos x="1" y="8"/>
                              </a:cxn>
                              <a:cxn ang="0">
                                <a:pos x="3" y="11"/>
                              </a:cxn>
                              <a:cxn ang="0">
                                <a:pos x="5" y="12"/>
                              </a:cxn>
                              <a:cxn ang="0">
                                <a:pos x="7" y="14"/>
                              </a:cxn>
                              <a:cxn ang="0">
                                <a:pos x="10" y="16"/>
                              </a:cxn>
                              <a:cxn ang="0">
                                <a:pos x="14" y="14"/>
                              </a:cxn>
                              <a:cxn ang="0">
                                <a:pos x="16" y="12"/>
                              </a:cxn>
                              <a:cxn ang="0">
                                <a:pos x="16" y="9"/>
                              </a:cxn>
                              <a:cxn ang="0">
                                <a:pos x="14" y="8"/>
                              </a:cxn>
                              <a:cxn ang="0">
                                <a:pos x="14" y="4"/>
                              </a:cxn>
                              <a:cxn ang="0">
                                <a:pos x="12" y="3"/>
                              </a:cxn>
                              <a:cxn ang="0">
                                <a:pos x="10" y="0"/>
                              </a:cxn>
                              <a:cxn ang="0">
                                <a:pos x="7" y="0"/>
                              </a:cxn>
                              <a:cxn ang="0">
                                <a:pos x="5" y="0"/>
                              </a:cxn>
                            </a:cxnLst>
                            <a:rect l="0" t="0" r="r" b="b"/>
                            <a:pathLst>
                              <a:path w="17" h="17">
                                <a:moveTo>
                                  <a:pt x="5" y="0"/>
                                </a:moveTo>
                                <a:lnTo>
                                  <a:pt x="3" y="0"/>
                                </a:lnTo>
                                <a:lnTo>
                                  <a:pt x="1" y="1"/>
                                </a:lnTo>
                                <a:lnTo>
                                  <a:pt x="0" y="4"/>
                                </a:lnTo>
                                <a:lnTo>
                                  <a:pt x="1" y="8"/>
                                </a:lnTo>
                                <a:lnTo>
                                  <a:pt x="3" y="11"/>
                                </a:lnTo>
                                <a:lnTo>
                                  <a:pt x="5" y="12"/>
                                </a:lnTo>
                                <a:lnTo>
                                  <a:pt x="7" y="14"/>
                                </a:lnTo>
                                <a:lnTo>
                                  <a:pt x="10" y="16"/>
                                </a:lnTo>
                                <a:lnTo>
                                  <a:pt x="14" y="14"/>
                                </a:lnTo>
                                <a:lnTo>
                                  <a:pt x="16" y="12"/>
                                </a:lnTo>
                                <a:lnTo>
                                  <a:pt x="16" y="9"/>
                                </a:lnTo>
                                <a:lnTo>
                                  <a:pt x="14" y="8"/>
                                </a:lnTo>
                                <a:lnTo>
                                  <a:pt x="14" y="4"/>
                                </a:lnTo>
                                <a:lnTo>
                                  <a:pt x="12" y="3"/>
                                </a:lnTo>
                                <a:lnTo>
                                  <a:pt x="10" y="0"/>
                                </a:lnTo>
                                <a:lnTo>
                                  <a:pt x="7" y="0"/>
                                </a:lnTo>
                                <a:lnTo>
                                  <a:pt x="5" y="0"/>
                                </a:lnTo>
                              </a:path>
                            </a:pathLst>
                          </a:custGeom>
                          <a:solidFill>
                            <a:srgbClr val="FFFFFF"/>
                          </a:solidFill>
                          <a:ln w="12700" cap="rnd" cmpd="sng">
                            <a:solidFill>
                              <a:srgbClr val="000000"/>
                            </a:solidFill>
                            <a:prstDash val="solid"/>
                            <a:round/>
                            <a:headEnd/>
                            <a:tailEnd/>
                          </a:ln>
                          <a:effectLst/>
                        </p:spPr>
                        <p:txBody>
                          <a:bodyPr/>
                          <a:lstStyle/>
                          <a:p>
                            <a:endParaRPr lang="ko-KR" altLang="en-US" sz="1400"/>
                          </a:p>
                        </p:txBody>
                      </p:sp>
                    </p:grpSp>
                    <p:grpSp>
                      <p:nvGrpSpPr>
                        <p:cNvPr id="26" name="Group 53"/>
                        <p:cNvGrpSpPr>
                          <a:grpSpLocks/>
                        </p:cNvGrpSpPr>
                        <p:nvPr/>
                      </p:nvGrpSpPr>
                      <p:grpSpPr bwMode="auto">
                        <a:xfrm>
                          <a:off x="4139" y="2094"/>
                          <a:ext cx="23" cy="26"/>
                          <a:chOff x="4139" y="2094"/>
                          <a:chExt cx="23" cy="26"/>
                        </a:xfrm>
                      </p:grpSpPr>
                      <p:sp>
                        <p:nvSpPr>
                          <p:cNvPr id="186" name="Freeform 54"/>
                          <p:cNvSpPr>
                            <a:spLocks/>
                          </p:cNvSpPr>
                          <p:nvPr/>
                        </p:nvSpPr>
                        <p:spPr bwMode="auto">
                          <a:xfrm>
                            <a:off x="4139" y="2094"/>
                            <a:ext cx="18" cy="26"/>
                          </a:xfrm>
                          <a:custGeom>
                            <a:avLst/>
                            <a:gdLst/>
                            <a:ahLst/>
                            <a:cxnLst>
                              <a:cxn ang="0">
                                <a:pos x="5" y="0"/>
                              </a:cxn>
                              <a:cxn ang="0">
                                <a:pos x="2" y="0"/>
                              </a:cxn>
                              <a:cxn ang="0">
                                <a:pos x="1" y="2"/>
                              </a:cxn>
                              <a:cxn ang="0">
                                <a:pos x="0" y="7"/>
                              </a:cxn>
                              <a:cxn ang="0">
                                <a:pos x="1" y="12"/>
                              </a:cxn>
                              <a:cxn ang="0">
                                <a:pos x="2" y="17"/>
                              </a:cxn>
                              <a:cxn ang="0">
                                <a:pos x="5" y="21"/>
                              </a:cxn>
                              <a:cxn ang="0">
                                <a:pos x="8" y="23"/>
                              </a:cxn>
                              <a:cxn ang="0">
                                <a:pos x="12" y="25"/>
                              </a:cxn>
                              <a:cxn ang="0">
                                <a:pos x="15" y="24"/>
                              </a:cxn>
                              <a:cxn ang="0">
                                <a:pos x="17" y="22"/>
                              </a:cxn>
                              <a:cxn ang="0">
                                <a:pos x="17" y="16"/>
                              </a:cxn>
                              <a:cxn ang="0">
                                <a:pos x="16" y="12"/>
                              </a:cxn>
                              <a:cxn ang="0">
                                <a:pos x="16" y="9"/>
                              </a:cxn>
                              <a:cxn ang="0">
                                <a:pos x="14" y="5"/>
                              </a:cxn>
                              <a:cxn ang="0">
                                <a:pos x="12" y="2"/>
                              </a:cxn>
                              <a:cxn ang="0">
                                <a:pos x="8" y="0"/>
                              </a:cxn>
                              <a:cxn ang="0">
                                <a:pos x="5" y="0"/>
                              </a:cxn>
                            </a:cxnLst>
                            <a:rect l="0" t="0" r="r" b="b"/>
                            <a:pathLst>
                              <a:path w="18" h="26">
                                <a:moveTo>
                                  <a:pt x="5" y="0"/>
                                </a:moveTo>
                                <a:lnTo>
                                  <a:pt x="2" y="0"/>
                                </a:lnTo>
                                <a:lnTo>
                                  <a:pt x="1" y="2"/>
                                </a:lnTo>
                                <a:lnTo>
                                  <a:pt x="0" y="7"/>
                                </a:lnTo>
                                <a:lnTo>
                                  <a:pt x="1" y="12"/>
                                </a:lnTo>
                                <a:lnTo>
                                  <a:pt x="2" y="17"/>
                                </a:lnTo>
                                <a:lnTo>
                                  <a:pt x="5" y="21"/>
                                </a:lnTo>
                                <a:lnTo>
                                  <a:pt x="8" y="23"/>
                                </a:lnTo>
                                <a:lnTo>
                                  <a:pt x="12" y="25"/>
                                </a:lnTo>
                                <a:lnTo>
                                  <a:pt x="15" y="24"/>
                                </a:lnTo>
                                <a:lnTo>
                                  <a:pt x="17" y="22"/>
                                </a:lnTo>
                                <a:lnTo>
                                  <a:pt x="17" y="16"/>
                                </a:lnTo>
                                <a:lnTo>
                                  <a:pt x="16" y="12"/>
                                </a:lnTo>
                                <a:lnTo>
                                  <a:pt x="16" y="9"/>
                                </a:lnTo>
                                <a:lnTo>
                                  <a:pt x="14" y="5"/>
                                </a:lnTo>
                                <a:lnTo>
                                  <a:pt x="12" y="2"/>
                                </a:lnTo>
                                <a:lnTo>
                                  <a:pt x="8" y="0"/>
                                </a:lnTo>
                                <a:lnTo>
                                  <a:pt x="5" y="0"/>
                                </a:lnTo>
                              </a:path>
                            </a:pathLst>
                          </a:custGeom>
                          <a:solidFill>
                            <a:srgbClr val="000000"/>
                          </a:solidFill>
                          <a:ln w="12700" cap="rnd" cmpd="sng">
                            <a:solidFill>
                              <a:srgbClr val="000000"/>
                            </a:solidFill>
                            <a:prstDash val="solid"/>
                            <a:round/>
                            <a:headEnd/>
                            <a:tailEnd/>
                          </a:ln>
                          <a:effectLst/>
                        </p:spPr>
                        <p:txBody>
                          <a:bodyPr/>
                          <a:lstStyle/>
                          <a:p>
                            <a:endParaRPr lang="ko-KR" altLang="en-US" sz="1400"/>
                          </a:p>
                        </p:txBody>
                      </p:sp>
                      <p:sp>
                        <p:nvSpPr>
                          <p:cNvPr id="187" name="Freeform 55"/>
                          <p:cNvSpPr>
                            <a:spLocks/>
                          </p:cNvSpPr>
                          <p:nvPr/>
                        </p:nvSpPr>
                        <p:spPr bwMode="auto">
                          <a:xfrm>
                            <a:off x="4145" y="2097"/>
                            <a:ext cx="17" cy="17"/>
                          </a:xfrm>
                          <a:custGeom>
                            <a:avLst/>
                            <a:gdLst/>
                            <a:ahLst/>
                            <a:cxnLst>
                              <a:cxn ang="0">
                                <a:pos x="6" y="0"/>
                              </a:cxn>
                              <a:cxn ang="0">
                                <a:pos x="4" y="0"/>
                              </a:cxn>
                              <a:cxn ang="0">
                                <a:pos x="2" y="1"/>
                              </a:cxn>
                              <a:cxn ang="0">
                                <a:pos x="0" y="4"/>
                              </a:cxn>
                              <a:cxn ang="0">
                                <a:pos x="2" y="8"/>
                              </a:cxn>
                              <a:cxn ang="0">
                                <a:pos x="4" y="11"/>
                              </a:cxn>
                              <a:cxn ang="0">
                                <a:pos x="6" y="14"/>
                              </a:cxn>
                              <a:cxn ang="0">
                                <a:pos x="8" y="14"/>
                              </a:cxn>
                              <a:cxn ang="0">
                                <a:pos x="12" y="16"/>
                              </a:cxn>
                              <a:cxn ang="0">
                                <a:pos x="16" y="14"/>
                              </a:cxn>
                              <a:cxn ang="0">
                                <a:pos x="16" y="14"/>
                              </a:cxn>
                              <a:cxn ang="0">
                                <a:pos x="16" y="9"/>
                              </a:cxn>
                              <a:cxn ang="0">
                                <a:pos x="16" y="8"/>
                              </a:cxn>
                              <a:cxn ang="0">
                                <a:pos x="16" y="6"/>
                              </a:cxn>
                              <a:cxn ang="0">
                                <a:pos x="14" y="3"/>
                              </a:cxn>
                              <a:cxn ang="0">
                                <a:pos x="12" y="1"/>
                              </a:cxn>
                              <a:cxn ang="0">
                                <a:pos x="8" y="0"/>
                              </a:cxn>
                              <a:cxn ang="0">
                                <a:pos x="6" y="0"/>
                              </a:cxn>
                            </a:cxnLst>
                            <a:rect l="0" t="0" r="r" b="b"/>
                            <a:pathLst>
                              <a:path w="17" h="17">
                                <a:moveTo>
                                  <a:pt x="6" y="0"/>
                                </a:moveTo>
                                <a:lnTo>
                                  <a:pt x="4" y="0"/>
                                </a:lnTo>
                                <a:lnTo>
                                  <a:pt x="2" y="1"/>
                                </a:lnTo>
                                <a:lnTo>
                                  <a:pt x="0" y="4"/>
                                </a:lnTo>
                                <a:lnTo>
                                  <a:pt x="2" y="8"/>
                                </a:lnTo>
                                <a:lnTo>
                                  <a:pt x="4" y="11"/>
                                </a:lnTo>
                                <a:lnTo>
                                  <a:pt x="6" y="14"/>
                                </a:lnTo>
                                <a:lnTo>
                                  <a:pt x="8" y="14"/>
                                </a:lnTo>
                                <a:lnTo>
                                  <a:pt x="12" y="16"/>
                                </a:lnTo>
                                <a:lnTo>
                                  <a:pt x="16" y="14"/>
                                </a:lnTo>
                                <a:lnTo>
                                  <a:pt x="16" y="14"/>
                                </a:lnTo>
                                <a:lnTo>
                                  <a:pt x="16" y="9"/>
                                </a:lnTo>
                                <a:lnTo>
                                  <a:pt x="16" y="8"/>
                                </a:lnTo>
                                <a:lnTo>
                                  <a:pt x="16" y="6"/>
                                </a:lnTo>
                                <a:lnTo>
                                  <a:pt x="14" y="3"/>
                                </a:lnTo>
                                <a:lnTo>
                                  <a:pt x="12" y="1"/>
                                </a:lnTo>
                                <a:lnTo>
                                  <a:pt x="8" y="0"/>
                                </a:lnTo>
                                <a:lnTo>
                                  <a:pt x="6" y="0"/>
                                </a:lnTo>
                              </a:path>
                            </a:pathLst>
                          </a:custGeom>
                          <a:solidFill>
                            <a:srgbClr val="FFFFFF"/>
                          </a:solidFill>
                          <a:ln w="12700" cap="rnd" cmpd="sng">
                            <a:solidFill>
                              <a:srgbClr val="000000"/>
                            </a:solidFill>
                            <a:prstDash val="solid"/>
                            <a:round/>
                            <a:headEnd/>
                            <a:tailEnd/>
                          </a:ln>
                          <a:effectLst/>
                        </p:spPr>
                        <p:txBody>
                          <a:bodyPr/>
                          <a:lstStyle/>
                          <a:p>
                            <a:endParaRPr lang="ko-KR" altLang="en-US" sz="1400"/>
                          </a:p>
                        </p:txBody>
                      </p:sp>
                    </p:grpSp>
                  </p:grpSp>
                </p:grpSp>
              </p:grpSp>
              <p:sp>
                <p:nvSpPr>
                  <p:cNvPr id="172" name="Freeform 56"/>
                  <p:cNvSpPr>
                    <a:spLocks/>
                  </p:cNvSpPr>
                  <p:nvPr/>
                </p:nvSpPr>
                <p:spPr bwMode="auto">
                  <a:xfrm>
                    <a:off x="4351" y="2568"/>
                    <a:ext cx="135" cy="171"/>
                  </a:xfrm>
                  <a:custGeom>
                    <a:avLst/>
                    <a:gdLst/>
                    <a:ahLst/>
                    <a:cxnLst>
                      <a:cxn ang="0">
                        <a:pos x="127" y="106"/>
                      </a:cxn>
                      <a:cxn ang="0">
                        <a:pos x="115" y="128"/>
                      </a:cxn>
                      <a:cxn ang="0">
                        <a:pos x="97" y="145"/>
                      </a:cxn>
                      <a:cxn ang="0">
                        <a:pos x="73" y="158"/>
                      </a:cxn>
                      <a:cxn ang="0">
                        <a:pos x="54" y="165"/>
                      </a:cxn>
                      <a:cxn ang="0">
                        <a:pos x="40" y="170"/>
                      </a:cxn>
                      <a:cxn ang="0">
                        <a:pos x="35" y="163"/>
                      </a:cxn>
                      <a:cxn ang="0">
                        <a:pos x="36" y="155"/>
                      </a:cxn>
                      <a:cxn ang="0">
                        <a:pos x="38" y="148"/>
                      </a:cxn>
                      <a:cxn ang="0">
                        <a:pos x="65" y="132"/>
                      </a:cxn>
                      <a:cxn ang="0">
                        <a:pos x="83" y="121"/>
                      </a:cxn>
                      <a:cxn ang="0">
                        <a:pos x="58" y="138"/>
                      </a:cxn>
                      <a:cxn ang="0">
                        <a:pos x="36" y="148"/>
                      </a:cxn>
                      <a:cxn ang="0">
                        <a:pos x="24" y="148"/>
                      </a:cxn>
                      <a:cxn ang="0">
                        <a:pos x="17" y="140"/>
                      </a:cxn>
                      <a:cxn ang="0">
                        <a:pos x="18" y="130"/>
                      </a:cxn>
                      <a:cxn ang="0">
                        <a:pos x="24" y="124"/>
                      </a:cxn>
                      <a:cxn ang="0">
                        <a:pos x="40" y="112"/>
                      </a:cxn>
                      <a:cxn ang="0">
                        <a:pos x="46" y="110"/>
                      </a:cxn>
                      <a:cxn ang="0">
                        <a:pos x="60" y="104"/>
                      </a:cxn>
                      <a:cxn ang="0">
                        <a:pos x="80" y="94"/>
                      </a:cxn>
                      <a:cxn ang="0">
                        <a:pos x="56" y="106"/>
                      </a:cxn>
                      <a:cxn ang="0">
                        <a:pos x="40" y="112"/>
                      </a:cxn>
                      <a:cxn ang="0">
                        <a:pos x="33" y="117"/>
                      </a:cxn>
                      <a:cxn ang="0">
                        <a:pos x="20" y="119"/>
                      </a:cxn>
                      <a:cxn ang="0">
                        <a:pos x="16" y="119"/>
                      </a:cxn>
                      <a:cxn ang="0">
                        <a:pos x="7" y="114"/>
                      </a:cxn>
                      <a:cxn ang="0">
                        <a:pos x="6" y="103"/>
                      </a:cxn>
                      <a:cxn ang="0">
                        <a:pos x="8" y="93"/>
                      </a:cxn>
                      <a:cxn ang="0">
                        <a:pos x="29" y="82"/>
                      </a:cxn>
                      <a:cxn ang="0">
                        <a:pos x="50" y="73"/>
                      </a:cxn>
                      <a:cxn ang="0">
                        <a:pos x="58" y="71"/>
                      </a:cxn>
                      <a:cxn ang="0">
                        <a:pos x="73" y="64"/>
                      </a:cxn>
                      <a:cxn ang="0">
                        <a:pos x="24" y="82"/>
                      </a:cxn>
                      <a:cxn ang="0">
                        <a:pos x="9" y="84"/>
                      </a:cxn>
                      <a:cxn ang="0">
                        <a:pos x="1" y="80"/>
                      </a:cxn>
                      <a:cxn ang="0">
                        <a:pos x="0" y="69"/>
                      </a:cxn>
                      <a:cxn ang="0">
                        <a:pos x="3" y="59"/>
                      </a:cxn>
                      <a:cxn ang="0">
                        <a:pos x="17" y="54"/>
                      </a:cxn>
                      <a:cxn ang="0">
                        <a:pos x="32" y="51"/>
                      </a:cxn>
                      <a:cxn ang="0">
                        <a:pos x="52" y="44"/>
                      </a:cxn>
                      <a:cxn ang="0">
                        <a:pos x="71" y="35"/>
                      </a:cxn>
                      <a:cxn ang="0">
                        <a:pos x="87" y="27"/>
                      </a:cxn>
                      <a:cxn ang="0">
                        <a:pos x="87" y="21"/>
                      </a:cxn>
                      <a:cxn ang="0">
                        <a:pos x="86" y="0"/>
                      </a:cxn>
                      <a:cxn ang="0">
                        <a:pos x="97" y="14"/>
                      </a:cxn>
                      <a:cxn ang="0">
                        <a:pos x="103" y="21"/>
                      </a:cxn>
                      <a:cxn ang="0">
                        <a:pos x="106" y="18"/>
                      </a:cxn>
                      <a:cxn ang="0">
                        <a:pos x="114" y="27"/>
                      </a:cxn>
                      <a:cxn ang="0">
                        <a:pos x="120" y="39"/>
                      </a:cxn>
                      <a:cxn ang="0">
                        <a:pos x="126" y="60"/>
                      </a:cxn>
                      <a:cxn ang="0">
                        <a:pos x="130" y="80"/>
                      </a:cxn>
                      <a:cxn ang="0">
                        <a:pos x="134" y="93"/>
                      </a:cxn>
                      <a:cxn ang="0">
                        <a:pos x="127" y="106"/>
                      </a:cxn>
                    </a:cxnLst>
                    <a:rect l="0" t="0" r="r" b="b"/>
                    <a:pathLst>
                      <a:path w="135" h="171">
                        <a:moveTo>
                          <a:pt x="127" y="106"/>
                        </a:moveTo>
                        <a:lnTo>
                          <a:pt x="115" y="128"/>
                        </a:lnTo>
                        <a:lnTo>
                          <a:pt x="97" y="145"/>
                        </a:lnTo>
                        <a:lnTo>
                          <a:pt x="73" y="158"/>
                        </a:lnTo>
                        <a:lnTo>
                          <a:pt x="54" y="165"/>
                        </a:lnTo>
                        <a:lnTo>
                          <a:pt x="40" y="170"/>
                        </a:lnTo>
                        <a:lnTo>
                          <a:pt x="35" y="163"/>
                        </a:lnTo>
                        <a:lnTo>
                          <a:pt x="36" y="155"/>
                        </a:lnTo>
                        <a:lnTo>
                          <a:pt x="38" y="148"/>
                        </a:lnTo>
                        <a:lnTo>
                          <a:pt x="65" y="132"/>
                        </a:lnTo>
                        <a:lnTo>
                          <a:pt x="83" y="121"/>
                        </a:lnTo>
                        <a:lnTo>
                          <a:pt x="58" y="138"/>
                        </a:lnTo>
                        <a:lnTo>
                          <a:pt x="36" y="148"/>
                        </a:lnTo>
                        <a:lnTo>
                          <a:pt x="24" y="148"/>
                        </a:lnTo>
                        <a:lnTo>
                          <a:pt x="17" y="140"/>
                        </a:lnTo>
                        <a:lnTo>
                          <a:pt x="18" y="130"/>
                        </a:lnTo>
                        <a:lnTo>
                          <a:pt x="24" y="124"/>
                        </a:lnTo>
                        <a:lnTo>
                          <a:pt x="40" y="112"/>
                        </a:lnTo>
                        <a:lnTo>
                          <a:pt x="46" y="110"/>
                        </a:lnTo>
                        <a:lnTo>
                          <a:pt x="60" y="104"/>
                        </a:lnTo>
                        <a:lnTo>
                          <a:pt x="80" y="94"/>
                        </a:lnTo>
                        <a:lnTo>
                          <a:pt x="56" y="106"/>
                        </a:lnTo>
                        <a:lnTo>
                          <a:pt x="40" y="112"/>
                        </a:lnTo>
                        <a:lnTo>
                          <a:pt x="33" y="117"/>
                        </a:lnTo>
                        <a:lnTo>
                          <a:pt x="20" y="119"/>
                        </a:lnTo>
                        <a:lnTo>
                          <a:pt x="16" y="119"/>
                        </a:lnTo>
                        <a:lnTo>
                          <a:pt x="7" y="114"/>
                        </a:lnTo>
                        <a:lnTo>
                          <a:pt x="6" y="103"/>
                        </a:lnTo>
                        <a:lnTo>
                          <a:pt x="8" y="93"/>
                        </a:lnTo>
                        <a:lnTo>
                          <a:pt x="29" y="82"/>
                        </a:lnTo>
                        <a:lnTo>
                          <a:pt x="50" y="73"/>
                        </a:lnTo>
                        <a:lnTo>
                          <a:pt x="58" y="71"/>
                        </a:lnTo>
                        <a:lnTo>
                          <a:pt x="73" y="64"/>
                        </a:lnTo>
                        <a:lnTo>
                          <a:pt x="24" y="82"/>
                        </a:lnTo>
                        <a:lnTo>
                          <a:pt x="9" y="84"/>
                        </a:lnTo>
                        <a:lnTo>
                          <a:pt x="1" y="80"/>
                        </a:lnTo>
                        <a:lnTo>
                          <a:pt x="0" y="69"/>
                        </a:lnTo>
                        <a:lnTo>
                          <a:pt x="3" y="59"/>
                        </a:lnTo>
                        <a:lnTo>
                          <a:pt x="17" y="54"/>
                        </a:lnTo>
                        <a:lnTo>
                          <a:pt x="32" y="51"/>
                        </a:lnTo>
                        <a:lnTo>
                          <a:pt x="52" y="44"/>
                        </a:lnTo>
                        <a:lnTo>
                          <a:pt x="71" y="35"/>
                        </a:lnTo>
                        <a:lnTo>
                          <a:pt x="87" y="27"/>
                        </a:lnTo>
                        <a:lnTo>
                          <a:pt x="87" y="21"/>
                        </a:lnTo>
                        <a:lnTo>
                          <a:pt x="86" y="0"/>
                        </a:lnTo>
                        <a:lnTo>
                          <a:pt x="97" y="14"/>
                        </a:lnTo>
                        <a:lnTo>
                          <a:pt x="103" y="21"/>
                        </a:lnTo>
                        <a:lnTo>
                          <a:pt x="106" y="18"/>
                        </a:lnTo>
                        <a:lnTo>
                          <a:pt x="114" y="27"/>
                        </a:lnTo>
                        <a:lnTo>
                          <a:pt x="120" y="39"/>
                        </a:lnTo>
                        <a:lnTo>
                          <a:pt x="126" y="60"/>
                        </a:lnTo>
                        <a:lnTo>
                          <a:pt x="130" y="80"/>
                        </a:lnTo>
                        <a:lnTo>
                          <a:pt x="134" y="93"/>
                        </a:lnTo>
                        <a:lnTo>
                          <a:pt x="127" y="106"/>
                        </a:lnTo>
                      </a:path>
                    </a:pathLst>
                  </a:custGeom>
                  <a:solidFill>
                    <a:srgbClr val="FFE0C0"/>
                  </a:solidFill>
                  <a:ln w="12700" cap="rnd" cmpd="sng">
                    <a:solidFill>
                      <a:srgbClr val="000000"/>
                    </a:solidFill>
                    <a:prstDash val="solid"/>
                    <a:round/>
                    <a:headEnd/>
                    <a:tailEnd/>
                  </a:ln>
                  <a:effectLst/>
                </p:spPr>
                <p:txBody>
                  <a:bodyPr/>
                  <a:lstStyle/>
                  <a:p>
                    <a:endParaRPr lang="ko-KR" altLang="en-US" sz="1400"/>
                  </a:p>
                </p:txBody>
              </p:sp>
              <p:sp>
                <p:nvSpPr>
                  <p:cNvPr id="173" name="Freeform 57"/>
                  <p:cNvSpPr>
                    <a:spLocks/>
                  </p:cNvSpPr>
                  <p:nvPr/>
                </p:nvSpPr>
                <p:spPr bwMode="auto">
                  <a:xfrm>
                    <a:off x="3759" y="2552"/>
                    <a:ext cx="54" cy="48"/>
                  </a:xfrm>
                  <a:custGeom>
                    <a:avLst/>
                    <a:gdLst/>
                    <a:ahLst/>
                    <a:cxnLst>
                      <a:cxn ang="0">
                        <a:pos x="18" y="0"/>
                      </a:cxn>
                      <a:cxn ang="0">
                        <a:pos x="23" y="22"/>
                      </a:cxn>
                      <a:cxn ang="0">
                        <a:pos x="33" y="17"/>
                      </a:cxn>
                      <a:cxn ang="0">
                        <a:pos x="38" y="15"/>
                      </a:cxn>
                      <a:cxn ang="0">
                        <a:pos x="45" y="13"/>
                      </a:cxn>
                      <a:cxn ang="0">
                        <a:pos x="53" y="20"/>
                      </a:cxn>
                      <a:cxn ang="0">
                        <a:pos x="51" y="29"/>
                      </a:cxn>
                      <a:cxn ang="0">
                        <a:pos x="43" y="33"/>
                      </a:cxn>
                      <a:cxn ang="0">
                        <a:pos x="36" y="39"/>
                      </a:cxn>
                      <a:cxn ang="0">
                        <a:pos x="24" y="44"/>
                      </a:cxn>
                      <a:cxn ang="0">
                        <a:pos x="15" y="47"/>
                      </a:cxn>
                      <a:cxn ang="0">
                        <a:pos x="7" y="47"/>
                      </a:cxn>
                      <a:cxn ang="0">
                        <a:pos x="2" y="44"/>
                      </a:cxn>
                      <a:cxn ang="0">
                        <a:pos x="0" y="38"/>
                      </a:cxn>
                      <a:cxn ang="0">
                        <a:pos x="0" y="30"/>
                      </a:cxn>
                      <a:cxn ang="0">
                        <a:pos x="3" y="20"/>
                      </a:cxn>
                      <a:cxn ang="0">
                        <a:pos x="6" y="13"/>
                      </a:cxn>
                      <a:cxn ang="0">
                        <a:pos x="18" y="0"/>
                      </a:cxn>
                    </a:cxnLst>
                    <a:rect l="0" t="0" r="r" b="b"/>
                    <a:pathLst>
                      <a:path w="54" h="48">
                        <a:moveTo>
                          <a:pt x="18" y="0"/>
                        </a:moveTo>
                        <a:lnTo>
                          <a:pt x="23" y="22"/>
                        </a:lnTo>
                        <a:lnTo>
                          <a:pt x="33" y="17"/>
                        </a:lnTo>
                        <a:lnTo>
                          <a:pt x="38" y="15"/>
                        </a:lnTo>
                        <a:lnTo>
                          <a:pt x="45" y="13"/>
                        </a:lnTo>
                        <a:lnTo>
                          <a:pt x="53" y="20"/>
                        </a:lnTo>
                        <a:lnTo>
                          <a:pt x="51" y="29"/>
                        </a:lnTo>
                        <a:lnTo>
                          <a:pt x="43" y="33"/>
                        </a:lnTo>
                        <a:lnTo>
                          <a:pt x="36" y="39"/>
                        </a:lnTo>
                        <a:lnTo>
                          <a:pt x="24" y="44"/>
                        </a:lnTo>
                        <a:lnTo>
                          <a:pt x="15" y="47"/>
                        </a:lnTo>
                        <a:lnTo>
                          <a:pt x="7" y="47"/>
                        </a:lnTo>
                        <a:lnTo>
                          <a:pt x="2" y="44"/>
                        </a:lnTo>
                        <a:lnTo>
                          <a:pt x="0" y="38"/>
                        </a:lnTo>
                        <a:lnTo>
                          <a:pt x="0" y="30"/>
                        </a:lnTo>
                        <a:lnTo>
                          <a:pt x="3" y="20"/>
                        </a:lnTo>
                        <a:lnTo>
                          <a:pt x="6" y="13"/>
                        </a:lnTo>
                        <a:lnTo>
                          <a:pt x="18" y="0"/>
                        </a:lnTo>
                      </a:path>
                    </a:pathLst>
                  </a:custGeom>
                  <a:solidFill>
                    <a:srgbClr val="FFE0C0"/>
                  </a:solidFill>
                  <a:ln w="12700" cap="rnd" cmpd="sng">
                    <a:solidFill>
                      <a:srgbClr val="000000"/>
                    </a:solidFill>
                    <a:prstDash val="solid"/>
                    <a:round/>
                    <a:headEnd/>
                    <a:tailEnd/>
                  </a:ln>
                  <a:effectLst/>
                </p:spPr>
                <p:txBody>
                  <a:bodyPr/>
                  <a:lstStyle/>
                  <a:p>
                    <a:endParaRPr lang="ko-KR" altLang="en-US" sz="1400"/>
                  </a:p>
                </p:txBody>
              </p:sp>
              <p:sp>
                <p:nvSpPr>
                  <p:cNvPr id="174" name="Freeform 58"/>
                  <p:cNvSpPr>
                    <a:spLocks/>
                  </p:cNvSpPr>
                  <p:nvPr/>
                </p:nvSpPr>
                <p:spPr bwMode="auto">
                  <a:xfrm>
                    <a:off x="3746" y="2524"/>
                    <a:ext cx="71" cy="64"/>
                  </a:xfrm>
                  <a:custGeom>
                    <a:avLst/>
                    <a:gdLst/>
                    <a:ahLst/>
                    <a:cxnLst>
                      <a:cxn ang="0">
                        <a:pos x="24" y="0"/>
                      </a:cxn>
                      <a:cxn ang="0">
                        <a:pos x="31" y="28"/>
                      </a:cxn>
                      <a:cxn ang="0">
                        <a:pos x="43" y="22"/>
                      </a:cxn>
                      <a:cxn ang="0">
                        <a:pos x="51" y="19"/>
                      </a:cxn>
                      <a:cxn ang="0">
                        <a:pos x="62" y="18"/>
                      </a:cxn>
                      <a:cxn ang="0">
                        <a:pos x="70" y="26"/>
                      </a:cxn>
                      <a:cxn ang="0">
                        <a:pos x="68" y="37"/>
                      </a:cxn>
                      <a:cxn ang="0">
                        <a:pos x="58" y="44"/>
                      </a:cxn>
                      <a:cxn ang="0">
                        <a:pos x="48" y="51"/>
                      </a:cxn>
                      <a:cxn ang="0">
                        <a:pos x="31" y="59"/>
                      </a:cxn>
                      <a:cxn ang="0">
                        <a:pos x="20" y="63"/>
                      </a:cxn>
                      <a:cxn ang="0">
                        <a:pos x="10" y="63"/>
                      </a:cxn>
                      <a:cxn ang="0">
                        <a:pos x="4" y="58"/>
                      </a:cxn>
                      <a:cxn ang="0">
                        <a:pos x="0" y="49"/>
                      </a:cxn>
                      <a:cxn ang="0">
                        <a:pos x="0" y="39"/>
                      </a:cxn>
                      <a:cxn ang="0">
                        <a:pos x="4" y="26"/>
                      </a:cxn>
                      <a:cxn ang="0">
                        <a:pos x="7" y="18"/>
                      </a:cxn>
                      <a:cxn ang="0">
                        <a:pos x="24" y="0"/>
                      </a:cxn>
                    </a:cxnLst>
                    <a:rect l="0" t="0" r="r" b="b"/>
                    <a:pathLst>
                      <a:path w="71" h="64">
                        <a:moveTo>
                          <a:pt x="24" y="0"/>
                        </a:moveTo>
                        <a:lnTo>
                          <a:pt x="31" y="28"/>
                        </a:lnTo>
                        <a:lnTo>
                          <a:pt x="43" y="22"/>
                        </a:lnTo>
                        <a:lnTo>
                          <a:pt x="51" y="19"/>
                        </a:lnTo>
                        <a:lnTo>
                          <a:pt x="62" y="18"/>
                        </a:lnTo>
                        <a:lnTo>
                          <a:pt x="70" y="26"/>
                        </a:lnTo>
                        <a:lnTo>
                          <a:pt x="68" y="37"/>
                        </a:lnTo>
                        <a:lnTo>
                          <a:pt x="58" y="44"/>
                        </a:lnTo>
                        <a:lnTo>
                          <a:pt x="48" y="51"/>
                        </a:lnTo>
                        <a:lnTo>
                          <a:pt x="31" y="59"/>
                        </a:lnTo>
                        <a:lnTo>
                          <a:pt x="20" y="63"/>
                        </a:lnTo>
                        <a:lnTo>
                          <a:pt x="10" y="63"/>
                        </a:lnTo>
                        <a:lnTo>
                          <a:pt x="4" y="58"/>
                        </a:lnTo>
                        <a:lnTo>
                          <a:pt x="0" y="49"/>
                        </a:lnTo>
                        <a:lnTo>
                          <a:pt x="0" y="39"/>
                        </a:lnTo>
                        <a:lnTo>
                          <a:pt x="4" y="26"/>
                        </a:lnTo>
                        <a:lnTo>
                          <a:pt x="7" y="18"/>
                        </a:lnTo>
                        <a:lnTo>
                          <a:pt x="24" y="0"/>
                        </a:lnTo>
                      </a:path>
                    </a:pathLst>
                  </a:custGeom>
                  <a:solidFill>
                    <a:srgbClr val="FFE0C0"/>
                  </a:solidFill>
                  <a:ln w="12700" cap="rnd" cmpd="sng">
                    <a:solidFill>
                      <a:srgbClr val="000000"/>
                    </a:solidFill>
                    <a:prstDash val="solid"/>
                    <a:round/>
                    <a:headEnd/>
                    <a:tailEnd/>
                  </a:ln>
                  <a:effectLst/>
                </p:spPr>
                <p:txBody>
                  <a:bodyPr/>
                  <a:lstStyle/>
                  <a:p>
                    <a:endParaRPr lang="ko-KR" altLang="en-US" sz="1400"/>
                  </a:p>
                </p:txBody>
              </p:sp>
              <p:sp>
                <p:nvSpPr>
                  <p:cNvPr id="175" name="Freeform 59"/>
                  <p:cNvSpPr>
                    <a:spLocks/>
                  </p:cNvSpPr>
                  <p:nvPr/>
                </p:nvSpPr>
                <p:spPr bwMode="auto">
                  <a:xfrm>
                    <a:off x="3738" y="2498"/>
                    <a:ext cx="74" cy="69"/>
                  </a:xfrm>
                  <a:custGeom>
                    <a:avLst/>
                    <a:gdLst/>
                    <a:ahLst/>
                    <a:cxnLst>
                      <a:cxn ang="0">
                        <a:pos x="24" y="0"/>
                      </a:cxn>
                      <a:cxn ang="0">
                        <a:pos x="31" y="30"/>
                      </a:cxn>
                      <a:cxn ang="0">
                        <a:pos x="45" y="24"/>
                      </a:cxn>
                      <a:cxn ang="0">
                        <a:pos x="54" y="22"/>
                      </a:cxn>
                      <a:cxn ang="0">
                        <a:pos x="63" y="19"/>
                      </a:cxn>
                      <a:cxn ang="0">
                        <a:pos x="73" y="28"/>
                      </a:cxn>
                      <a:cxn ang="0">
                        <a:pos x="72" y="40"/>
                      </a:cxn>
                      <a:cxn ang="0">
                        <a:pos x="60" y="48"/>
                      </a:cxn>
                      <a:cxn ang="0">
                        <a:pos x="50" y="55"/>
                      </a:cxn>
                      <a:cxn ang="0">
                        <a:pos x="33" y="64"/>
                      </a:cxn>
                      <a:cxn ang="0">
                        <a:pos x="20" y="68"/>
                      </a:cxn>
                      <a:cxn ang="0">
                        <a:pos x="9" y="68"/>
                      </a:cxn>
                      <a:cxn ang="0">
                        <a:pos x="3" y="62"/>
                      </a:cxn>
                      <a:cxn ang="0">
                        <a:pos x="0" y="53"/>
                      </a:cxn>
                      <a:cxn ang="0">
                        <a:pos x="0" y="43"/>
                      </a:cxn>
                      <a:cxn ang="0">
                        <a:pos x="4" y="28"/>
                      </a:cxn>
                      <a:cxn ang="0">
                        <a:pos x="8" y="19"/>
                      </a:cxn>
                      <a:cxn ang="0">
                        <a:pos x="24" y="0"/>
                      </a:cxn>
                    </a:cxnLst>
                    <a:rect l="0" t="0" r="r" b="b"/>
                    <a:pathLst>
                      <a:path w="74" h="69">
                        <a:moveTo>
                          <a:pt x="24" y="0"/>
                        </a:moveTo>
                        <a:lnTo>
                          <a:pt x="31" y="30"/>
                        </a:lnTo>
                        <a:lnTo>
                          <a:pt x="45" y="24"/>
                        </a:lnTo>
                        <a:lnTo>
                          <a:pt x="54" y="22"/>
                        </a:lnTo>
                        <a:lnTo>
                          <a:pt x="63" y="19"/>
                        </a:lnTo>
                        <a:lnTo>
                          <a:pt x="73" y="28"/>
                        </a:lnTo>
                        <a:lnTo>
                          <a:pt x="72" y="40"/>
                        </a:lnTo>
                        <a:lnTo>
                          <a:pt x="60" y="48"/>
                        </a:lnTo>
                        <a:lnTo>
                          <a:pt x="50" y="55"/>
                        </a:lnTo>
                        <a:lnTo>
                          <a:pt x="33" y="64"/>
                        </a:lnTo>
                        <a:lnTo>
                          <a:pt x="20" y="68"/>
                        </a:lnTo>
                        <a:lnTo>
                          <a:pt x="9" y="68"/>
                        </a:lnTo>
                        <a:lnTo>
                          <a:pt x="3" y="62"/>
                        </a:lnTo>
                        <a:lnTo>
                          <a:pt x="0" y="53"/>
                        </a:lnTo>
                        <a:lnTo>
                          <a:pt x="0" y="43"/>
                        </a:lnTo>
                        <a:lnTo>
                          <a:pt x="4" y="28"/>
                        </a:lnTo>
                        <a:lnTo>
                          <a:pt x="8" y="19"/>
                        </a:lnTo>
                        <a:lnTo>
                          <a:pt x="24" y="0"/>
                        </a:lnTo>
                      </a:path>
                    </a:pathLst>
                  </a:custGeom>
                  <a:solidFill>
                    <a:srgbClr val="FFE0C0"/>
                  </a:solidFill>
                  <a:ln w="12700" cap="rnd" cmpd="sng">
                    <a:solidFill>
                      <a:srgbClr val="000000"/>
                    </a:solidFill>
                    <a:prstDash val="solid"/>
                    <a:round/>
                    <a:headEnd/>
                    <a:tailEnd/>
                  </a:ln>
                  <a:effectLst/>
                </p:spPr>
                <p:txBody>
                  <a:bodyPr/>
                  <a:lstStyle/>
                  <a:p>
                    <a:endParaRPr lang="ko-KR" altLang="en-US" sz="1400"/>
                  </a:p>
                </p:txBody>
              </p:sp>
              <p:sp>
                <p:nvSpPr>
                  <p:cNvPr id="176" name="Freeform 60"/>
                  <p:cNvSpPr>
                    <a:spLocks/>
                  </p:cNvSpPr>
                  <p:nvPr/>
                </p:nvSpPr>
                <p:spPr bwMode="auto">
                  <a:xfrm>
                    <a:off x="3739" y="2485"/>
                    <a:ext cx="66" cy="56"/>
                  </a:xfrm>
                  <a:custGeom>
                    <a:avLst/>
                    <a:gdLst/>
                    <a:ahLst/>
                    <a:cxnLst>
                      <a:cxn ang="0">
                        <a:pos x="22" y="0"/>
                      </a:cxn>
                      <a:cxn ang="0">
                        <a:pos x="28" y="23"/>
                      </a:cxn>
                      <a:cxn ang="0">
                        <a:pos x="40" y="17"/>
                      </a:cxn>
                      <a:cxn ang="0">
                        <a:pos x="48" y="15"/>
                      </a:cxn>
                      <a:cxn ang="0">
                        <a:pos x="57" y="13"/>
                      </a:cxn>
                      <a:cxn ang="0">
                        <a:pos x="65" y="21"/>
                      </a:cxn>
                      <a:cxn ang="0">
                        <a:pos x="64" y="31"/>
                      </a:cxn>
                      <a:cxn ang="0">
                        <a:pos x="54" y="37"/>
                      </a:cxn>
                      <a:cxn ang="0">
                        <a:pos x="45" y="44"/>
                      </a:cxn>
                      <a:cxn ang="0">
                        <a:pos x="30" y="52"/>
                      </a:cxn>
                      <a:cxn ang="0">
                        <a:pos x="18" y="55"/>
                      </a:cxn>
                      <a:cxn ang="0">
                        <a:pos x="9" y="55"/>
                      </a:cxn>
                      <a:cxn ang="0">
                        <a:pos x="4" y="50"/>
                      </a:cxn>
                      <a:cxn ang="0">
                        <a:pos x="0" y="42"/>
                      </a:cxn>
                      <a:cxn ang="0">
                        <a:pos x="0" y="33"/>
                      </a:cxn>
                      <a:cxn ang="0">
                        <a:pos x="4" y="21"/>
                      </a:cxn>
                      <a:cxn ang="0">
                        <a:pos x="9" y="13"/>
                      </a:cxn>
                      <a:cxn ang="0">
                        <a:pos x="22" y="0"/>
                      </a:cxn>
                    </a:cxnLst>
                    <a:rect l="0" t="0" r="r" b="b"/>
                    <a:pathLst>
                      <a:path w="66" h="56">
                        <a:moveTo>
                          <a:pt x="22" y="0"/>
                        </a:moveTo>
                        <a:lnTo>
                          <a:pt x="28" y="23"/>
                        </a:lnTo>
                        <a:lnTo>
                          <a:pt x="40" y="17"/>
                        </a:lnTo>
                        <a:lnTo>
                          <a:pt x="48" y="15"/>
                        </a:lnTo>
                        <a:lnTo>
                          <a:pt x="57" y="13"/>
                        </a:lnTo>
                        <a:lnTo>
                          <a:pt x="65" y="21"/>
                        </a:lnTo>
                        <a:lnTo>
                          <a:pt x="64" y="31"/>
                        </a:lnTo>
                        <a:lnTo>
                          <a:pt x="54" y="37"/>
                        </a:lnTo>
                        <a:lnTo>
                          <a:pt x="45" y="44"/>
                        </a:lnTo>
                        <a:lnTo>
                          <a:pt x="30" y="52"/>
                        </a:lnTo>
                        <a:lnTo>
                          <a:pt x="18" y="55"/>
                        </a:lnTo>
                        <a:lnTo>
                          <a:pt x="9" y="55"/>
                        </a:lnTo>
                        <a:lnTo>
                          <a:pt x="4" y="50"/>
                        </a:lnTo>
                        <a:lnTo>
                          <a:pt x="0" y="42"/>
                        </a:lnTo>
                        <a:lnTo>
                          <a:pt x="0" y="33"/>
                        </a:lnTo>
                        <a:lnTo>
                          <a:pt x="4" y="21"/>
                        </a:lnTo>
                        <a:lnTo>
                          <a:pt x="9" y="13"/>
                        </a:lnTo>
                        <a:lnTo>
                          <a:pt x="22" y="0"/>
                        </a:lnTo>
                      </a:path>
                    </a:pathLst>
                  </a:custGeom>
                  <a:solidFill>
                    <a:srgbClr val="FFE0C0"/>
                  </a:solidFill>
                  <a:ln w="12700" cap="rnd" cmpd="sng">
                    <a:solidFill>
                      <a:srgbClr val="000000"/>
                    </a:solidFill>
                    <a:prstDash val="solid"/>
                    <a:round/>
                    <a:headEnd/>
                    <a:tailEnd/>
                  </a:ln>
                  <a:effectLst/>
                </p:spPr>
                <p:txBody>
                  <a:bodyPr/>
                  <a:lstStyle/>
                  <a:p>
                    <a:endParaRPr lang="ko-KR" altLang="en-US" sz="1400"/>
                  </a:p>
                </p:txBody>
              </p:sp>
            </p:grpSp>
            <p:sp>
              <p:nvSpPr>
                <p:cNvPr id="215" name="AutoShape 61"/>
                <p:cNvSpPr>
                  <a:spLocks noChangeArrowheads="1"/>
                </p:cNvSpPr>
                <p:nvPr/>
              </p:nvSpPr>
              <p:spPr bwMode="auto">
                <a:xfrm>
                  <a:off x="1104186" y="4371758"/>
                  <a:ext cx="495711" cy="420931"/>
                </a:xfrm>
                <a:prstGeom prst="wedgeRoundRectCallout">
                  <a:avLst>
                    <a:gd name="adj1" fmla="val -16342"/>
                    <a:gd name="adj2" fmla="val 80400"/>
                    <a:gd name="adj3" fmla="val 16667"/>
                  </a:avLst>
                </a:prstGeom>
                <a:solidFill>
                  <a:srgbClr val="FFD89F"/>
                </a:solidFill>
                <a:ln w="6350">
                  <a:solidFill>
                    <a:srgbClr val="00B0F0"/>
                  </a:solidFill>
                  <a:miter lim="800000"/>
                  <a:headEnd/>
                  <a:tailEnd/>
                </a:ln>
                <a:effectLst>
                  <a:outerShdw blurRad="50800" dist="38100" dir="2700000" algn="tl" rotWithShape="0">
                    <a:prstClr val="black">
                      <a:alpha val="40000"/>
                    </a:prstClr>
                  </a:outerShdw>
                </a:effectLst>
              </p:spPr>
              <p:txBody>
                <a:bodyPr wrap="none" anchor="ctr"/>
                <a:lstStyle/>
                <a:p>
                  <a:endParaRPr lang="ko-KR" altLang="en-US" sz="1400"/>
                </a:p>
              </p:txBody>
            </p:sp>
            <p:sp>
              <p:nvSpPr>
                <p:cNvPr id="216" name="AutoShape 62" descr="짜서 만든 돗자리"/>
                <p:cNvSpPr>
                  <a:spLocks noChangeArrowheads="1"/>
                </p:cNvSpPr>
                <p:nvPr/>
              </p:nvSpPr>
              <p:spPr bwMode="auto">
                <a:xfrm>
                  <a:off x="1180489" y="4417942"/>
                  <a:ext cx="340948" cy="316420"/>
                </a:xfrm>
                <a:prstGeom prst="star5">
                  <a:avLst/>
                </a:prstGeom>
                <a:blipFill dpi="0" rotWithShape="0">
                  <a:blip r:embed="rId12" cstate="print"/>
                  <a:srcRect/>
                  <a:tile tx="0" ty="0" sx="100000" sy="100000" flip="none" algn="tl"/>
                </a:blipFill>
                <a:ln w="12700">
                  <a:solidFill>
                    <a:schemeClr val="tx1"/>
                  </a:solidFill>
                  <a:miter lim="800000"/>
                  <a:headEnd/>
                  <a:tailEnd/>
                </a:ln>
                <a:effectLst/>
              </p:spPr>
              <p:txBody>
                <a:bodyPr wrap="none" anchor="ctr"/>
                <a:lstStyle/>
                <a:p>
                  <a:endParaRPr lang="ko-KR" altLang="en-US" sz="1400"/>
                </a:p>
              </p:txBody>
            </p:sp>
          </p:grpSp>
          <p:sp>
            <p:nvSpPr>
              <p:cNvPr id="217" name="직사각형 216"/>
              <p:cNvSpPr/>
              <p:nvPr/>
            </p:nvSpPr>
            <p:spPr>
              <a:xfrm>
                <a:off x="3270167" y="4575629"/>
                <a:ext cx="1298753" cy="307777"/>
              </a:xfrm>
              <a:prstGeom prst="rect">
                <a:avLst/>
              </a:prstGeom>
            </p:spPr>
            <p:txBody>
              <a:bodyPr wrap="none" anchor="ctr">
                <a:spAutoFit/>
              </a:bodyPr>
              <a:lstStyle/>
              <a:p>
                <a:r>
                  <a:rPr lang="en-US" altLang="ko-KR" sz="1400" dirty="0"/>
                  <a:t>Requirements</a:t>
                </a:r>
                <a:endParaRPr lang="ko-KR" altLang="en-US" sz="1400" dirty="0"/>
              </a:p>
            </p:txBody>
          </p:sp>
          <p:sp>
            <p:nvSpPr>
              <p:cNvPr id="218" name="줄무늬가 있는 오른쪽 화살표 217"/>
              <p:cNvSpPr/>
              <p:nvPr/>
            </p:nvSpPr>
            <p:spPr bwMode="auto">
              <a:xfrm>
                <a:off x="5199740" y="4939483"/>
                <a:ext cx="302441" cy="131164"/>
              </a:xfrm>
              <a:prstGeom prst="stripedRightArrow">
                <a:avLst/>
              </a:prstGeom>
              <a:solidFill>
                <a:srgbClr val="FFC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noAutofit/>
              </a:bodyPr>
              <a:lstStyle/>
              <a:p>
                <a:pPr defTabSz="914400" fontAlgn="base">
                  <a:spcBef>
                    <a:spcPct val="0"/>
                  </a:spcBef>
                  <a:spcAft>
                    <a:spcPct val="0"/>
                  </a:spcAft>
                </a:pPr>
                <a:endParaRPr lang="ko-KR" altLang="en-US" sz="1400" b="1" u="sng">
                  <a:latin typeface="Book Antiqua" pitchFamily="18" charset="0"/>
                  <a:ea typeface="HY신명조" pitchFamily="18" charset="-127"/>
                </a:endParaRPr>
              </a:p>
            </p:txBody>
          </p:sp>
          <p:pic>
            <p:nvPicPr>
              <p:cNvPr id="1041" name="Picture 17" descr="C:\Users\최성운\AppData\Local\Microsoft\Windows\Temporary Internet Files\Content.IE5\4K1E791G\MC900353215[1].wmf"/>
              <p:cNvPicPr>
                <a:picLocks noChangeAspect="1" noChangeArrowheads="1"/>
              </p:cNvPicPr>
              <p:nvPr/>
            </p:nvPicPr>
            <p:blipFill>
              <a:blip r:embed="rId13" cstate="print"/>
              <a:srcRect/>
              <a:stretch>
                <a:fillRect/>
              </a:stretch>
            </p:blipFill>
            <p:spPr bwMode="auto">
              <a:xfrm>
                <a:off x="5386254" y="5033934"/>
                <a:ext cx="860106" cy="426212"/>
              </a:xfrm>
              <a:prstGeom prst="rect">
                <a:avLst/>
              </a:prstGeom>
              <a:noFill/>
              <a:effectLst>
                <a:outerShdw blurRad="50800" dist="38100" dir="2700000" algn="tl" rotWithShape="0">
                  <a:prstClr val="black">
                    <a:alpha val="40000"/>
                  </a:prstClr>
                </a:outerShdw>
              </a:effectLst>
            </p:spPr>
          </p:pic>
          <p:sp>
            <p:nvSpPr>
              <p:cNvPr id="219" name="직사각형 218"/>
              <p:cNvSpPr/>
              <p:nvPr/>
            </p:nvSpPr>
            <p:spPr>
              <a:xfrm>
                <a:off x="4127359" y="5396979"/>
                <a:ext cx="1465466" cy="307777"/>
              </a:xfrm>
              <a:prstGeom prst="rect">
                <a:avLst/>
              </a:prstGeom>
            </p:spPr>
            <p:txBody>
              <a:bodyPr wrap="none">
                <a:spAutoFit/>
              </a:bodyPr>
              <a:lstStyle/>
              <a:p>
                <a:r>
                  <a:rPr lang="en-US" altLang="ko-KR" sz="1400" dirty="0"/>
                  <a:t>Analysis/Design</a:t>
                </a:r>
                <a:endParaRPr lang="ko-KR" altLang="en-US" sz="1400" dirty="0"/>
              </a:p>
            </p:txBody>
          </p:sp>
          <p:sp>
            <p:nvSpPr>
              <p:cNvPr id="220" name="직사각형 219"/>
              <p:cNvSpPr/>
              <p:nvPr/>
            </p:nvSpPr>
            <p:spPr>
              <a:xfrm>
                <a:off x="4798770" y="4609011"/>
                <a:ext cx="1473481" cy="307777"/>
              </a:xfrm>
              <a:prstGeom prst="rect">
                <a:avLst/>
              </a:prstGeom>
            </p:spPr>
            <p:txBody>
              <a:bodyPr wrap="none" anchor="ctr">
                <a:spAutoFit/>
              </a:bodyPr>
              <a:lstStyle/>
              <a:p>
                <a:r>
                  <a:rPr lang="en-US" altLang="ko-KR" sz="1400" dirty="0"/>
                  <a:t>Implementation</a:t>
                </a:r>
                <a:endParaRPr lang="ko-KR" altLang="en-US" sz="1400" dirty="0"/>
              </a:p>
            </p:txBody>
          </p:sp>
        </p:grpSp>
        <p:sp>
          <p:nvSpPr>
            <p:cNvPr id="97" name="직사각형 96"/>
            <p:cNvSpPr/>
            <p:nvPr/>
          </p:nvSpPr>
          <p:spPr>
            <a:xfrm>
              <a:off x="8099302" y="3197801"/>
              <a:ext cx="1086195" cy="307777"/>
            </a:xfrm>
            <a:prstGeom prst="rect">
              <a:avLst/>
            </a:prstGeom>
          </p:spPr>
          <p:txBody>
            <a:bodyPr wrap="none" anchor="ctr">
              <a:spAutoFit/>
            </a:bodyPr>
            <a:lstStyle/>
            <a:p>
              <a:r>
                <a:rPr lang="en-US" altLang="ko-KR" sz="1400" i="1" dirty="0" smtClean="0">
                  <a:solidFill>
                    <a:srgbClr val="FF0000"/>
                  </a:solidFill>
                </a:rPr>
                <a:t>Predictable</a:t>
              </a:r>
              <a:endParaRPr lang="ko-KR" altLang="en-US" sz="1400" i="1" dirty="0">
                <a:solidFill>
                  <a:srgbClr val="FF0000"/>
                </a:solidFill>
              </a:endParaRPr>
            </a:p>
          </p:txBody>
        </p:sp>
        <p:sp>
          <p:nvSpPr>
            <p:cNvPr id="98" name="직사각형 97"/>
            <p:cNvSpPr/>
            <p:nvPr/>
          </p:nvSpPr>
          <p:spPr>
            <a:xfrm>
              <a:off x="3264841" y="3268295"/>
              <a:ext cx="1321837" cy="307777"/>
            </a:xfrm>
            <a:prstGeom prst="rect">
              <a:avLst/>
            </a:prstGeom>
          </p:spPr>
          <p:txBody>
            <a:bodyPr wrap="none" anchor="ctr">
              <a:spAutoFit/>
            </a:bodyPr>
            <a:lstStyle/>
            <a:p>
              <a:r>
                <a:rPr lang="en-US" altLang="ko-KR" sz="1400" i="1" dirty="0" smtClean="0">
                  <a:solidFill>
                    <a:srgbClr val="FF0000"/>
                  </a:solidFill>
                </a:rPr>
                <a:t>Unpredictable</a:t>
              </a:r>
              <a:endParaRPr lang="ko-KR" altLang="en-US" sz="1400" i="1" dirty="0">
                <a:solidFill>
                  <a:srgbClr val="FF0000"/>
                </a:solidFill>
              </a:endParaRPr>
            </a:p>
          </p:txBody>
        </p:sp>
      </p:grpSp>
      <p:sp>
        <p:nvSpPr>
          <p:cNvPr id="3" name="슬라이드 번호 개체 틀 2"/>
          <p:cNvSpPr>
            <a:spLocks noGrp="1"/>
          </p:cNvSpPr>
          <p:nvPr>
            <p:ph type="sldNum" sz="quarter" idx="4"/>
          </p:nvPr>
        </p:nvSpPr>
        <p:spPr/>
        <p:txBody>
          <a:bodyPr/>
          <a:lstStyle/>
          <a:p>
            <a:fld id="{B190697A-B2E1-4A65-8046-F11842298BFE}" type="slidenum">
              <a:rPr lang="ko-KR" altLang="en-US" smtClean="0"/>
              <a:pPr/>
              <a:t>2</a:t>
            </a:fld>
            <a:endParaRPr lang="ko-KR" altLang="en-US" dirty="0"/>
          </a:p>
        </p:txBody>
      </p:sp>
      <p:sp>
        <p:nvSpPr>
          <p:cNvPr id="6" name="바닥글 개체 틀 5"/>
          <p:cNvSpPr>
            <a:spLocks noGrp="1"/>
          </p:cNvSpPr>
          <p:nvPr>
            <p:ph type="ftr" sz="quarter" idx="3"/>
          </p:nvPr>
        </p:nvSpPr>
        <p:spPr/>
        <p:txBody>
          <a:bodyPr/>
          <a:lstStyle/>
          <a:p>
            <a:r>
              <a:rPr lang="en-US" altLang="ko-KR" smtClean="0"/>
              <a:t>Sungwoon Choi 2015</a:t>
            </a:r>
            <a:endParaRPr lang="ko-KR" altLang="en-US" dirty="0"/>
          </a:p>
        </p:txBody>
      </p:sp>
    </p:spTree>
    <p:extLst>
      <p:ext uri="{BB962C8B-B14F-4D97-AF65-F5344CB8AC3E}">
        <p14:creationId xmlns:p14="http://schemas.microsoft.com/office/powerpoint/2010/main" val="184760396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endParaRPr lang="ko-KR" altLang="en-US"/>
          </a:p>
        </p:txBody>
      </p:sp>
      <p:sp>
        <p:nvSpPr>
          <p:cNvPr id="7" name="텍스트 개체 틀 6"/>
          <p:cNvSpPr>
            <a:spLocks noGrp="1"/>
          </p:cNvSpPr>
          <p:nvPr>
            <p:ph type="body" sz="quarter" idx="13"/>
          </p:nvPr>
        </p:nvSpPr>
        <p:spPr/>
        <p:txBody>
          <a:bodyPr/>
          <a:lstStyle/>
          <a:p>
            <a:endParaRPr lang="ko-KR" altLang="en-US"/>
          </a:p>
        </p:txBody>
      </p:sp>
      <p:sp>
        <p:nvSpPr>
          <p:cNvPr id="8" name="내용 개체 틀 7"/>
          <p:cNvSpPr>
            <a:spLocks noGrp="1"/>
          </p:cNvSpPr>
          <p:nvPr>
            <p:ph sz="quarter" idx="14"/>
          </p:nvPr>
        </p:nvSpPr>
        <p:spPr/>
        <p:txBody>
          <a:bodyPr/>
          <a:lstStyle/>
          <a:p>
            <a:r>
              <a:rPr lang="en-US" altLang="ko-KR" dirty="0"/>
              <a:t>Next week on Thursday morning, January 26, the BIG minister shows up for the end-of-iteration demo, a Scrum practice. The iris scan demo doesn’t do very much, but it runs and doesn’t crash. The minister has never seen an iterative project before and is impressed that  three weeks into a new project, the team has some software to show. She’s used to waiting six months. In addition to encouraging the team with future efforts, the minister shares this: I just attended a cabinet meeting where the Prime Minister enthused about a TV report she saw on automated face recognition in crowds, being  used in </a:t>
            </a:r>
            <a:r>
              <a:rPr lang="en-US" altLang="ko-KR" dirty="0" err="1"/>
              <a:t>Grepland</a:t>
            </a:r>
            <a:r>
              <a:rPr lang="en-US" altLang="ko-KR" dirty="0"/>
              <a:t>. She saw on automated face recognition in crowds, being used in </a:t>
            </a:r>
            <a:r>
              <a:rPr lang="en-US" altLang="ko-KR" dirty="0" err="1"/>
              <a:t>Grepland</a:t>
            </a:r>
            <a:r>
              <a:rPr lang="en-US" altLang="ko-KR" dirty="0"/>
              <a:t>. She wants it. As soon as possible! This is a matter of national pride; we </a:t>
            </a:r>
            <a:r>
              <a:rPr lang="en-US" altLang="ko-KR" dirty="0" err="1"/>
              <a:t>FooBarKhans</a:t>
            </a:r>
            <a:r>
              <a:rPr lang="en-US" altLang="ko-KR" dirty="0"/>
              <a:t> </a:t>
            </a:r>
            <a:r>
              <a:rPr lang="en-US" altLang="ko-KR" dirty="0" smtClean="0"/>
              <a:t>can’t </a:t>
            </a:r>
            <a:r>
              <a:rPr lang="en-US" altLang="ko-KR" dirty="0"/>
              <a:t>be outdone by the </a:t>
            </a:r>
            <a:r>
              <a:rPr lang="en-US" altLang="ko-KR" dirty="0" err="1"/>
              <a:t>Greplanders</a:t>
            </a:r>
            <a:r>
              <a:rPr lang="en-US" altLang="ko-KR" dirty="0"/>
              <a:t>!</a:t>
            </a:r>
            <a:endParaRPr lang="ko-KR" altLang="en-US" dirty="0"/>
          </a:p>
          <a:p>
            <a:r>
              <a:rPr lang="en-US" altLang="ko-KR" dirty="0" smtClean="0"/>
              <a:t>Thursday afternoon and Friday are reserved for a second requirements workshop and iteration 2 planning session. Multiple requirements workshops across early iterations is a UP practice. Since the team is applying the </a:t>
            </a:r>
            <a:r>
              <a:rPr lang="en-US" altLang="ko-KR" dirty="0" err="1" smtClean="0"/>
              <a:t>Evo</a:t>
            </a:r>
            <a:r>
              <a:rPr lang="en-US" altLang="ko-KR" dirty="0" smtClean="0"/>
              <a:t>, Scrum, and XP practice of </a:t>
            </a:r>
            <a:r>
              <a:rPr lang="en-US" altLang="ko-KR" dirty="0" smtClean="0">
                <a:solidFill>
                  <a:srgbClr val="FF0000"/>
                </a:solidFill>
              </a:rPr>
              <a:t>adaptive planning</a:t>
            </a:r>
            <a:r>
              <a:rPr lang="en-US" altLang="ko-KR" dirty="0" smtClean="0"/>
              <a:t>, they had not previously decided what to do in iteration 2, although they had some likely ideas based on the iteration 1 planning session. Rather, they deferred the decision until this time, using their latest information to decide what would be most valuable. With the unexpected overhead and novelty of buying, learning, and integrating a third party face recognition system, the team decides the next iteration needs more slacks and should be four weeks rather than three. The team is very clear what should happen at the iteration 2 demo.</a:t>
            </a:r>
            <a:endParaRPr lang="ko-KR" altLang="en-US" dirty="0"/>
          </a:p>
        </p:txBody>
      </p:sp>
      <p:sp>
        <p:nvSpPr>
          <p:cNvPr id="9" name="바닥글 개체 틀 8"/>
          <p:cNvSpPr>
            <a:spLocks noGrp="1"/>
          </p:cNvSpPr>
          <p:nvPr>
            <p:ph type="ftr" sz="quarter" idx="3"/>
          </p:nvPr>
        </p:nvSpPr>
        <p:spPr/>
        <p:txBody>
          <a:bodyPr/>
          <a:lstStyle/>
          <a:p>
            <a:r>
              <a:rPr lang="en-US" altLang="ko-KR" smtClean="0"/>
              <a:t>Sungwoon Choi 2015</a:t>
            </a:r>
            <a:endParaRPr lang="ko-KR" altLang="en-US" dirty="0"/>
          </a:p>
        </p:txBody>
      </p:sp>
      <p:sp>
        <p:nvSpPr>
          <p:cNvPr id="10" name="슬라이드 번호 개체 틀 9"/>
          <p:cNvSpPr>
            <a:spLocks noGrp="1"/>
          </p:cNvSpPr>
          <p:nvPr>
            <p:ph type="sldNum" sz="quarter" idx="4"/>
          </p:nvPr>
        </p:nvSpPr>
        <p:spPr/>
        <p:txBody>
          <a:bodyPr/>
          <a:lstStyle/>
          <a:p>
            <a:fld id="{B190697A-B2E1-4A65-8046-F11842298BFE}" type="slidenum">
              <a:rPr lang="ko-KR" altLang="en-US" smtClean="0"/>
              <a:pPr/>
              <a:t>20</a:t>
            </a:fld>
            <a:endParaRPr lang="ko-KR" altLang="en-US" dirty="0"/>
          </a:p>
        </p:txBody>
      </p:sp>
    </p:spTree>
    <p:extLst>
      <p:ext uri="{BB962C8B-B14F-4D97-AF65-F5344CB8AC3E}">
        <p14:creationId xmlns:p14="http://schemas.microsoft.com/office/powerpoint/2010/main" val="389660044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Process Meta-Model</a:t>
            </a:r>
            <a:endParaRPr lang="ko-KR" altLang="en-US" dirty="0" smtClean="0"/>
          </a:p>
        </p:txBody>
      </p:sp>
      <p:sp>
        <p:nvSpPr>
          <p:cNvPr id="6" name="텍스트 개체 틀 5"/>
          <p:cNvSpPr>
            <a:spLocks noGrp="1"/>
          </p:cNvSpPr>
          <p:nvPr>
            <p:ph type="body" sz="quarter" idx="13"/>
          </p:nvPr>
        </p:nvSpPr>
        <p:spPr/>
        <p:txBody>
          <a:bodyPr/>
          <a:lstStyle/>
          <a:p>
            <a:endParaRPr lang="ko-KR" altLang="en-US"/>
          </a:p>
        </p:txBody>
      </p:sp>
      <p:sp>
        <p:nvSpPr>
          <p:cNvPr id="11267" name="내용 개체 틀 2"/>
          <p:cNvSpPr>
            <a:spLocks noGrp="1"/>
          </p:cNvSpPr>
          <p:nvPr>
            <p:ph sz="quarter" idx="14"/>
          </p:nvPr>
        </p:nvSpPr>
        <p:spPr/>
        <p:txBody>
          <a:bodyPr>
            <a:normAutofit/>
          </a:bodyPr>
          <a:lstStyle/>
          <a:p>
            <a:r>
              <a:rPr lang="en-US" altLang="ko-KR" dirty="0"/>
              <a:t>Activity</a:t>
            </a:r>
          </a:p>
          <a:p>
            <a:pPr lvl="1"/>
            <a:r>
              <a:rPr lang="en-US" altLang="ko-KR" dirty="0"/>
              <a:t>A tangible unit of work performed by a role in a workflow that yields a well-defined result based on a well-defined input.</a:t>
            </a:r>
          </a:p>
          <a:p>
            <a:r>
              <a:rPr lang="en-US" altLang="ko-KR" dirty="0"/>
              <a:t>Work-Product</a:t>
            </a:r>
          </a:p>
          <a:p>
            <a:pPr lvl="1"/>
            <a:r>
              <a:rPr lang="en-US" altLang="ko-KR" dirty="0"/>
              <a:t>A tangible piece of information that is created, changed, and used by roles when performing activities and represents an area of responsibility. A work-product can be a model, model-element, or a document.</a:t>
            </a:r>
          </a:p>
          <a:p>
            <a:r>
              <a:rPr lang="en-US" altLang="ko-KR" dirty="0"/>
              <a:t>Role</a:t>
            </a:r>
          </a:p>
          <a:p>
            <a:pPr lvl="1"/>
            <a:r>
              <a:rPr lang="en-US" altLang="ko-KR" dirty="0"/>
              <a:t>A position that can be assigned to a person or a team, requiring responsibilities and abilities such as performing certain activities and developing certain work-product.</a:t>
            </a:r>
            <a:endParaRPr lang="ko-KR" altLang="en-US" dirty="0"/>
          </a:p>
        </p:txBody>
      </p:sp>
      <p:sp>
        <p:nvSpPr>
          <p:cNvPr id="30" name="Rectangle 13"/>
          <p:cNvSpPr>
            <a:spLocks noChangeArrowheads="1"/>
          </p:cNvSpPr>
          <p:nvPr/>
        </p:nvSpPr>
        <p:spPr bwMode="auto">
          <a:xfrm>
            <a:off x="2499947" y="5705474"/>
            <a:ext cx="1051570" cy="184666"/>
          </a:xfrm>
          <a:prstGeom prst="rect">
            <a:avLst/>
          </a:prstGeom>
          <a:noFill/>
          <a:ln w="9525">
            <a:noFill/>
            <a:miter lim="800000"/>
            <a:headEnd/>
            <a:tailEnd/>
          </a:ln>
        </p:spPr>
        <p:txBody>
          <a:bodyPr wrap="none" lIns="0" tIns="0" rIns="0" bIns="0">
            <a:spAutoFit/>
          </a:bodyPr>
          <a:lstStyle/>
          <a:p>
            <a:r>
              <a:rPr lang="ko-KR" altLang="ko-KR" sz="1200" b="0" i="1" u="none">
                <a:solidFill>
                  <a:srgbClr val="000000"/>
                </a:solidFill>
              </a:rPr>
              <a:t>IsResponsibleFor</a:t>
            </a:r>
            <a:endParaRPr lang="ko-KR" altLang="ko-KR" u="none"/>
          </a:p>
        </p:txBody>
      </p:sp>
      <p:sp>
        <p:nvSpPr>
          <p:cNvPr id="31" name="Rectangle 14"/>
          <p:cNvSpPr>
            <a:spLocks noChangeArrowheads="1"/>
          </p:cNvSpPr>
          <p:nvPr/>
        </p:nvSpPr>
        <p:spPr bwMode="auto">
          <a:xfrm>
            <a:off x="3746989" y="4495800"/>
            <a:ext cx="1166446" cy="385763"/>
          </a:xfrm>
          <a:prstGeom prst="rect">
            <a:avLst/>
          </a:prstGeom>
          <a:solidFill>
            <a:srgbClr val="FFFFCC"/>
          </a:solidFill>
          <a:ln w="0">
            <a:solidFill>
              <a:srgbClr val="990033"/>
            </a:solidFill>
            <a:miter lim="800000"/>
            <a:headEnd/>
            <a:tailEnd/>
          </a:ln>
        </p:spPr>
        <p:txBody>
          <a:bodyPr anchor="ctr"/>
          <a:lstStyle/>
          <a:p>
            <a:pPr algn="ctr"/>
            <a:r>
              <a:rPr lang="en-US" altLang="ko-KR" sz="1200" b="0" u="none"/>
              <a:t>Activity</a:t>
            </a:r>
            <a:endParaRPr lang="ko-KR" altLang="en-US" sz="1200" b="0" u="none"/>
          </a:p>
        </p:txBody>
      </p:sp>
      <p:sp>
        <p:nvSpPr>
          <p:cNvPr id="32" name="Rectangle 20"/>
          <p:cNvSpPr>
            <a:spLocks noChangeArrowheads="1"/>
          </p:cNvSpPr>
          <p:nvPr/>
        </p:nvSpPr>
        <p:spPr bwMode="auto">
          <a:xfrm>
            <a:off x="2939563" y="4476749"/>
            <a:ext cx="564257" cy="184666"/>
          </a:xfrm>
          <a:prstGeom prst="rect">
            <a:avLst/>
          </a:prstGeom>
          <a:noFill/>
          <a:ln w="9525">
            <a:noFill/>
            <a:miter lim="800000"/>
            <a:headEnd/>
            <a:tailEnd/>
          </a:ln>
        </p:spPr>
        <p:txBody>
          <a:bodyPr wrap="none" lIns="0" tIns="0" rIns="0" bIns="0">
            <a:spAutoFit/>
          </a:bodyPr>
          <a:lstStyle/>
          <a:p>
            <a:r>
              <a:rPr lang="ko-KR" altLang="ko-KR" sz="1200" b="0" i="1" u="none">
                <a:solidFill>
                  <a:srgbClr val="000000"/>
                </a:solidFill>
              </a:rPr>
              <a:t>Performs</a:t>
            </a:r>
            <a:endParaRPr lang="ko-KR" altLang="ko-KR" u="none"/>
          </a:p>
        </p:txBody>
      </p:sp>
      <p:sp>
        <p:nvSpPr>
          <p:cNvPr id="33" name="Rectangle 29"/>
          <p:cNvSpPr>
            <a:spLocks noChangeArrowheads="1"/>
          </p:cNvSpPr>
          <p:nvPr/>
        </p:nvSpPr>
        <p:spPr bwMode="auto">
          <a:xfrm>
            <a:off x="4444512" y="5146674"/>
            <a:ext cx="565861" cy="184666"/>
          </a:xfrm>
          <a:prstGeom prst="rect">
            <a:avLst/>
          </a:prstGeom>
          <a:noFill/>
          <a:ln w="9525">
            <a:noFill/>
            <a:miter lim="800000"/>
            <a:headEnd/>
            <a:tailEnd/>
          </a:ln>
        </p:spPr>
        <p:txBody>
          <a:bodyPr wrap="none" lIns="0" tIns="0" rIns="0" bIns="0">
            <a:spAutoFit/>
          </a:bodyPr>
          <a:lstStyle/>
          <a:p>
            <a:r>
              <a:rPr lang="ko-KR" altLang="ko-KR" sz="1200" b="0" i="1" u="none">
                <a:solidFill>
                  <a:srgbClr val="000000"/>
                </a:solidFill>
              </a:rPr>
              <a:t>Produces</a:t>
            </a:r>
            <a:endParaRPr lang="ko-KR" altLang="ko-KR" u="none"/>
          </a:p>
        </p:txBody>
      </p:sp>
      <p:sp>
        <p:nvSpPr>
          <p:cNvPr id="34" name="Rectangle 30"/>
          <p:cNvSpPr>
            <a:spLocks noChangeArrowheads="1"/>
          </p:cNvSpPr>
          <p:nvPr/>
        </p:nvSpPr>
        <p:spPr bwMode="auto">
          <a:xfrm>
            <a:off x="3899389" y="5146674"/>
            <a:ext cx="298159" cy="184666"/>
          </a:xfrm>
          <a:prstGeom prst="rect">
            <a:avLst/>
          </a:prstGeom>
          <a:noFill/>
          <a:ln w="9525">
            <a:noFill/>
            <a:miter lim="800000"/>
            <a:headEnd/>
            <a:tailEnd/>
          </a:ln>
        </p:spPr>
        <p:txBody>
          <a:bodyPr wrap="none" lIns="0" tIns="0" rIns="0" bIns="0">
            <a:spAutoFit/>
          </a:bodyPr>
          <a:lstStyle/>
          <a:p>
            <a:r>
              <a:rPr lang="ko-KR" altLang="ko-KR" sz="1200" b="0" i="1" u="none">
                <a:solidFill>
                  <a:srgbClr val="000000"/>
                </a:solidFill>
              </a:rPr>
              <a:t>Uses</a:t>
            </a:r>
            <a:endParaRPr lang="ko-KR" altLang="ko-KR" u="none"/>
          </a:p>
        </p:txBody>
      </p:sp>
      <p:sp>
        <p:nvSpPr>
          <p:cNvPr id="35" name="Rectangle 32"/>
          <p:cNvSpPr>
            <a:spLocks noChangeArrowheads="1"/>
          </p:cNvSpPr>
          <p:nvPr/>
        </p:nvSpPr>
        <p:spPr bwMode="auto">
          <a:xfrm>
            <a:off x="3994639" y="5394324"/>
            <a:ext cx="274026" cy="153988"/>
          </a:xfrm>
          <a:prstGeom prst="rect">
            <a:avLst/>
          </a:prstGeom>
          <a:noFill/>
          <a:ln w="9525">
            <a:noFill/>
            <a:miter lim="800000"/>
            <a:headEnd/>
            <a:tailEnd/>
          </a:ln>
        </p:spPr>
        <p:txBody>
          <a:bodyPr lIns="0" tIns="0" rIns="0" bIns="0">
            <a:spAutoFit/>
          </a:bodyPr>
          <a:lstStyle/>
          <a:p>
            <a:pPr algn="ctr">
              <a:defRPr/>
            </a:pPr>
            <a:r>
              <a:rPr lang="ko-KR" altLang="ko-KR" sz="1000" b="0" u="none" dirty="0">
                <a:solidFill>
                  <a:srgbClr val="000000"/>
                </a:solidFill>
              </a:rPr>
              <a:t>0..*</a:t>
            </a:r>
            <a:endParaRPr lang="ko-KR" altLang="ko-KR" sz="1050" b="0" u="none" dirty="0"/>
          </a:p>
        </p:txBody>
      </p:sp>
      <p:sp>
        <p:nvSpPr>
          <p:cNvPr id="36" name="Rectangle 35"/>
          <p:cNvSpPr>
            <a:spLocks noChangeArrowheads="1"/>
          </p:cNvSpPr>
          <p:nvPr/>
        </p:nvSpPr>
        <p:spPr bwMode="auto">
          <a:xfrm>
            <a:off x="3893527" y="5561013"/>
            <a:ext cx="384721" cy="153888"/>
          </a:xfrm>
          <a:prstGeom prst="rect">
            <a:avLst/>
          </a:prstGeom>
          <a:noFill/>
          <a:ln w="9525">
            <a:noFill/>
            <a:miter lim="800000"/>
            <a:headEnd/>
            <a:tailEnd/>
          </a:ln>
        </p:spPr>
        <p:txBody>
          <a:bodyPr wrap="none" lIns="0" tIns="0" rIns="0" bIns="0">
            <a:spAutoFit/>
          </a:bodyPr>
          <a:lstStyle/>
          <a:p>
            <a:pPr>
              <a:defRPr/>
            </a:pPr>
            <a:r>
              <a:rPr lang="ko-KR" altLang="ko-KR" sz="1000" b="0" u="none" dirty="0">
                <a:solidFill>
                  <a:srgbClr val="000000"/>
                </a:solidFill>
              </a:rPr>
              <a:t>+input</a:t>
            </a:r>
            <a:endParaRPr lang="ko-KR" altLang="ko-KR" sz="1050" b="0" u="none" dirty="0"/>
          </a:p>
        </p:txBody>
      </p:sp>
      <p:sp>
        <p:nvSpPr>
          <p:cNvPr id="37" name="Rectangle 36"/>
          <p:cNvSpPr>
            <a:spLocks noChangeArrowheads="1"/>
          </p:cNvSpPr>
          <p:nvPr/>
        </p:nvSpPr>
        <p:spPr bwMode="auto">
          <a:xfrm>
            <a:off x="4406412" y="5561013"/>
            <a:ext cx="461665" cy="153888"/>
          </a:xfrm>
          <a:prstGeom prst="rect">
            <a:avLst/>
          </a:prstGeom>
          <a:noFill/>
          <a:ln w="9525">
            <a:noFill/>
            <a:miter lim="800000"/>
            <a:headEnd/>
            <a:tailEnd/>
          </a:ln>
        </p:spPr>
        <p:txBody>
          <a:bodyPr wrap="none" lIns="0" tIns="0" rIns="0" bIns="0">
            <a:spAutoFit/>
          </a:bodyPr>
          <a:lstStyle/>
          <a:p>
            <a:pPr>
              <a:defRPr/>
            </a:pPr>
            <a:r>
              <a:rPr lang="ko-KR" altLang="ko-KR" sz="1000" b="0" u="none" dirty="0">
                <a:solidFill>
                  <a:srgbClr val="000000"/>
                </a:solidFill>
              </a:rPr>
              <a:t>+output</a:t>
            </a:r>
            <a:endParaRPr lang="ko-KR" altLang="ko-KR" sz="1050" b="0" u="none" dirty="0"/>
          </a:p>
        </p:txBody>
      </p:sp>
      <p:sp>
        <p:nvSpPr>
          <p:cNvPr id="38" name="Rectangle 5"/>
          <p:cNvSpPr>
            <a:spLocks noChangeArrowheads="1"/>
          </p:cNvSpPr>
          <p:nvPr/>
        </p:nvSpPr>
        <p:spPr bwMode="auto">
          <a:xfrm>
            <a:off x="6188319" y="5726112"/>
            <a:ext cx="1055077" cy="385762"/>
          </a:xfrm>
          <a:prstGeom prst="rect">
            <a:avLst/>
          </a:prstGeom>
          <a:solidFill>
            <a:schemeClr val="accent5">
              <a:lumMod val="60000"/>
              <a:lumOff val="40000"/>
            </a:schemeClr>
          </a:solidFill>
          <a:ln w="0">
            <a:solidFill>
              <a:srgbClr val="990033"/>
            </a:solidFill>
            <a:prstDash val="solid"/>
            <a:miter lim="800000"/>
            <a:headEnd/>
            <a:tailEnd/>
          </a:ln>
        </p:spPr>
        <p:txBody>
          <a:bodyPr anchor="ctr"/>
          <a:lstStyle/>
          <a:p>
            <a:pPr algn="ctr">
              <a:defRPr/>
            </a:pPr>
            <a:r>
              <a:rPr lang="en-US" altLang="ko-KR" sz="1200" b="0" u="none" dirty="0">
                <a:latin typeface="Arial" charset="0"/>
              </a:rPr>
              <a:t>Customer</a:t>
            </a:r>
            <a:endParaRPr lang="ko-KR" altLang="en-US" sz="1200" b="0" u="none" dirty="0">
              <a:latin typeface="Arial" charset="0"/>
            </a:endParaRPr>
          </a:p>
        </p:txBody>
      </p:sp>
      <p:sp>
        <p:nvSpPr>
          <p:cNvPr id="39" name="Rectangle 14"/>
          <p:cNvSpPr>
            <a:spLocks noChangeArrowheads="1"/>
          </p:cNvSpPr>
          <p:nvPr/>
        </p:nvSpPr>
        <p:spPr bwMode="auto">
          <a:xfrm>
            <a:off x="3746989" y="5726112"/>
            <a:ext cx="1166446" cy="385762"/>
          </a:xfrm>
          <a:prstGeom prst="rect">
            <a:avLst/>
          </a:prstGeom>
          <a:solidFill>
            <a:srgbClr val="FFFFCC"/>
          </a:solidFill>
          <a:ln w="0">
            <a:solidFill>
              <a:srgbClr val="990033"/>
            </a:solidFill>
            <a:miter lim="800000"/>
            <a:headEnd/>
            <a:tailEnd/>
          </a:ln>
        </p:spPr>
        <p:txBody>
          <a:bodyPr anchor="ctr"/>
          <a:lstStyle/>
          <a:p>
            <a:pPr algn="ctr"/>
            <a:r>
              <a:rPr lang="en-US" altLang="ko-KR" sz="1200" b="0" u="none"/>
              <a:t>Work-Product</a:t>
            </a:r>
            <a:endParaRPr lang="ko-KR" altLang="en-US" sz="1200" b="0" u="none"/>
          </a:p>
        </p:txBody>
      </p:sp>
      <p:sp>
        <p:nvSpPr>
          <p:cNvPr id="40" name="Rectangle 32"/>
          <p:cNvSpPr>
            <a:spLocks noChangeArrowheads="1"/>
          </p:cNvSpPr>
          <p:nvPr/>
        </p:nvSpPr>
        <p:spPr bwMode="auto">
          <a:xfrm>
            <a:off x="4429858" y="5403849"/>
            <a:ext cx="272562" cy="153988"/>
          </a:xfrm>
          <a:prstGeom prst="rect">
            <a:avLst/>
          </a:prstGeom>
          <a:noFill/>
          <a:ln w="9525">
            <a:noFill/>
            <a:miter lim="800000"/>
            <a:headEnd/>
            <a:tailEnd/>
          </a:ln>
        </p:spPr>
        <p:txBody>
          <a:bodyPr lIns="0" tIns="0" rIns="0" bIns="0">
            <a:spAutoFit/>
          </a:bodyPr>
          <a:lstStyle/>
          <a:p>
            <a:pPr algn="ctr">
              <a:defRPr/>
            </a:pPr>
            <a:r>
              <a:rPr lang="ko-KR" altLang="ko-KR" sz="1000" b="0" u="none" dirty="0">
                <a:solidFill>
                  <a:srgbClr val="000000"/>
                </a:solidFill>
              </a:rPr>
              <a:t>0..*</a:t>
            </a:r>
            <a:endParaRPr lang="ko-KR" altLang="ko-KR" sz="1050" b="0" u="none" dirty="0"/>
          </a:p>
        </p:txBody>
      </p:sp>
      <p:sp>
        <p:nvSpPr>
          <p:cNvPr id="41" name="Rectangle 33"/>
          <p:cNvSpPr>
            <a:spLocks noChangeArrowheads="1"/>
          </p:cNvSpPr>
          <p:nvPr/>
        </p:nvSpPr>
        <p:spPr bwMode="auto">
          <a:xfrm>
            <a:off x="4053255" y="4916488"/>
            <a:ext cx="186103" cy="153987"/>
          </a:xfrm>
          <a:prstGeom prst="rect">
            <a:avLst/>
          </a:prstGeom>
          <a:noFill/>
          <a:ln w="9525">
            <a:noFill/>
            <a:miter lim="800000"/>
            <a:headEnd/>
            <a:tailEnd/>
          </a:ln>
        </p:spPr>
        <p:txBody>
          <a:bodyPr lIns="0" tIns="0" rIns="0" bIns="0">
            <a:spAutoFit/>
          </a:bodyPr>
          <a:lstStyle/>
          <a:p>
            <a:pPr algn="ctr">
              <a:defRPr/>
            </a:pPr>
            <a:r>
              <a:rPr lang="ko-KR" altLang="ko-KR" sz="1000" b="0" u="none" dirty="0">
                <a:solidFill>
                  <a:srgbClr val="000000"/>
                </a:solidFill>
              </a:rPr>
              <a:t>1</a:t>
            </a:r>
            <a:endParaRPr lang="ko-KR" altLang="ko-KR" sz="1050" u="none" dirty="0"/>
          </a:p>
        </p:txBody>
      </p:sp>
      <p:sp>
        <p:nvSpPr>
          <p:cNvPr id="42" name="Rectangle 33"/>
          <p:cNvSpPr>
            <a:spLocks noChangeArrowheads="1"/>
          </p:cNvSpPr>
          <p:nvPr/>
        </p:nvSpPr>
        <p:spPr bwMode="auto">
          <a:xfrm>
            <a:off x="4415205" y="4918074"/>
            <a:ext cx="186104" cy="153988"/>
          </a:xfrm>
          <a:prstGeom prst="rect">
            <a:avLst/>
          </a:prstGeom>
          <a:noFill/>
          <a:ln w="9525">
            <a:noFill/>
            <a:miter lim="800000"/>
            <a:headEnd/>
            <a:tailEnd/>
          </a:ln>
        </p:spPr>
        <p:txBody>
          <a:bodyPr lIns="0" tIns="0" rIns="0" bIns="0">
            <a:spAutoFit/>
          </a:bodyPr>
          <a:lstStyle/>
          <a:p>
            <a:pPr algn="ctr">
              <a:defRPr/>
            </a:pPr>
            <a:r>
              <a:rPr lang="ko-KR" altLang="ko-KR" sz="1000" b="0" u="none" dirty="0">
                <a:solidFill>
                  <a:srgbClr val="000000"/>
                </a:solidFill>
              </a:rPr>
              <a:t>1</a:t>
            </a:r>
            <a:endParaRPr lang="ko-KR" altLang="ko-KR" sz="1050" u="none" dirty="0"/>
          </a:p>
        </p:txBody>
      </p:sp>
      <p:cxnSp>
        <p:nvCxnSpPr>
          <p:cNvPr id="43" name="직선 연결선 68"/>
          <p:cNvCxnSpPr>
            <a:cxnSpLocks noChangeShapeType="1"/>
            <a:stCxn id="39" idx="3"/>
            <a:endCxn id="38" idx="1"/>
          </p:cNvCxnSpPr>
          <p:nvPr/>
        </p:nvCxnSpPr>
        <p:spPr bwMode="auto">
          <a:xfrm flipV="1">
            <a:off x="4913435" y="5919787"/>
            <a:ext cx="1274885" cy="0"/>
          </a:xfrm>
          <a:prstGeom prst="line">
            <a:avLst/>
          </a:prstGeom>
          <a:noFill/>
          <a:ln w="9525" algn="ctr">
            <a:solidFill>
              <a:srgbClr val="C00000"/>
            </a:solidFill>
            <a:round/>
            <a:headEnd/>
            <a:tailEnd/>
          </a:ln>
        </p:spPr>
      </p:cxnSp>
      <p:sp>
        <p:nvSpPr>
          <p:cNvPr id="44" name="Rectangle 29"/>
          <p:cNvSpPr>
            <a:spLocks noChangeArrowheads="1"/>
          </p:cNvSpPr>
          <p:nvPr/>
        </p:nvSpPr>
        <p:spPr bwMode="auto">
          <a:xfrm>
            <a:off x="5200651" y="5711824"/>
            <a:ext cx="596412" cy="185738"/>
          </a:xfrm>
          <a:prstGeom prst="rect">
            <a:avLst/>
          </a:prstGeom>
          <a:noFill/>
          <a:ln w="9525">
            <a:noFill/>
            <a:miter lim="800000"/>
            <a:headEnd/>
            <a:tailEnd/>
          </a:ln>
        </p:spPr>
        <p:txBody>
          <a:bodyPr wrap="none" lIns="0" tIns="0" rIns="0" bIns="0">
            <a:spAutoFit/>
          </a:bodyPr>
          <a:lstStyle/>
          <a:p>
            <a:r>
              <a:rPr lang="en-US" altLang="ko-KR" sz="1200" b="0" i="1" u="none">
                <a:solidFill>
                  <a:srgbClr val="000000"/>
                </a:solidFill>
              </a:rPr>
              <a:t>Delivered</a:t>
            </a:r>
            <a:endParaRPr lang="ko-KR" altLang="ko-KR" u="none"/>
          </a:p>
        </p:txBody>
      </p:sp>
      <p:sp>
        <p:nvSpPr>
          <p:cNvPr id="45" name="Rectangle 5"/>
          <p:cNvSpPr>
            <a:spLocks noChangeArrowheads="1"/>
          </p:cNvSpPr>
          <p:nvPr/>
        </p:nvSpPr>
        <p:spPr bwMode="auto">
          <a:xfrm>
            <a:off x="1727689" y="4503737"/>
            <a:ext cx="1055077" cy="385762"/>
          </a:xfrm>
          <a:prstGeom prst="rect">
            <a:avLst/>
          </a:prstGeom>
          <a:solidFill>
            <a:srgbClr val="FFC000"/>
          </a:solidFill>
          <a:ln w="0">
            <a:solidFill>
              <a:srgbClr val="990033"/>
            </a:solidFill>
            <a:miter lim="800000"/>
            <a:headEnd/>
            <a:tailEnd/>
          </a:ln>
        </p:spPr>
        <p:txBody>
          <a:bodyPr anchor="ctr"/>
          <a:lstStyle/>
          <a:p>
            <a:pPr algn="ctr"/>
            <a:r>
              <a:rPr lang="en-US" altLang="ko-KR" sz="1200" b="0" u="none"/>
              <a:t>Role</a:t>
            </a:r>
            <a:endParaRPr lang="ko-KR" altLang="en-US" sz="1200" b="0" u="none"/>
          </a:p>
        </p:txBody>
      </p:sp>
      <p:cxnSp>
        <p:nvCxnSpPr>
          <p:cNvPr id="46" name="직선 연결선 75"/>
          <p:cNvCxnSpPr>
            <a:cxnSpLocks noChangeShapeType="1"/>
            <a:stCxn id="45" idx="3"/>
            <a:endCxn id="31" idx="1"/>
          </p:cNvCxnSpPr>
          <p:nvPr/>
        </p:nvCxnSpPr>
        <p:spPr bwMode="auto">
          <a:xfrm flipV="1">
            <a:off x="2782766" y="4687888"/>
            <a:ext cx="964223" cy="7937"/>
          </a:xfrm>
          <a:prstGeom prst="line">
            <a:avLst/>
          </a:prstGeom>
          <a:noFill/>
          <a:ln w="9525" algn="ctr">
            <a:solidFill>
              <a:srgbClr val="C00000"/>
            </a:solidFill>
            <a:round/>
            <a:headEnd/>
            <a:tailEnd/>
          </a:ln>
        </p:spPr>
      </p:cxnSp>
      <p:cxnSp>
        <p:nvCxnSpPr>
          <p:cNvPr id="47" name="꺾인 연결선 79"/>
          <p:cNvCxnSpPr>
            <a:cxnSpLocks noChangeShapeType="1"/>
            <a:stCxn id="45" idx="2"/>
            <a:endCxn id="39" idx="1"/>
          </p:cNvCxnSpPr>
          <p:nvPr/>
        </p:nvCxnSpPr>
        <p:spPr bwMode="auto">
          <a:xfrm rot="16200000" flipH="1">
            <a:off x="2485964" y="4658762"/>
            <a:ext cx="1030288" cy="1491762"/>
          </a:xfrm>
          <a:prstGeom prst="bentConnector2">
            <a:avLst/>
          </a:prstGeom>
          <a:noFill/>
          <a:ln w="9525" algn="ctr">
            <a:solidFill>
              <a:srgbClr val="C00000"/>
            </a:solidFill>
            <a:round/>
            <a:headEnd/>
            <a:tailEnd/>
          </a:ln>
        </p:spPr>
      </p:cxnSp>
      <p:sp>
        <p:nvSpPr>
          <p:cNvPr id="48" name="Rectangle 32"/>
          <p:cNvSpPr>
            <a:spLocks noChangeArrowheads="1"/>
          </p:cNvSpPr>
          <p:nvPr/>
        </p:nvSpPr>
        <p:spPr bwMode="auto">
          <a:xfrm>
            <a:off x="3446586" y="4727574"/>
            <a:ext cx="272562" cy="153988"/>
          </a:xfrm>
          <a:prstGeom prst="rect">
            <a:avLst/>
          </a:prstGeom>
          <a:noFill/>
          <a:ln w="9525">
            <a:noFill/>
            <a:miter lim="800000"/>
            <a:headEnd/>
            <a:tailEnd/>
          </a:ln>
        </p:spPr>
        <p:txBody>
          <a:bodyPr lIns="0" tIns="0" rIns="0" bIns="0">
            <a:spAutoFit/>
          </a:bodyPr>
          <a:lstStyle/>
          <a:p>
            <a:pPr algn="ctr">
              <a:defRPr/>
            </a:pPr>
            <a:r>
              <a:rPr lang="ko-KR" altLang="ko-KR" sz="1000" b="0" u="none" dirty="0">
                <a:solidFill>
                  <a:srgbClr val="000000"/>
                </a:solidFill>
              </a:rPr>
              <a:t>0..*</a:t>
            </a:r>
            <a:endParaRPr lang="ko-KR" altLang="ko-KR" sz="1050" b="0" u="none" dirty="0"/>
          </a:p>
        </p:txBody>
      </p:sp>
      <p:sp>
        <p:nvSpPr>
          <p:cNvPr id="49" name="Rectangle 32"/>
          <p:cNvSpPr>
            <a:spLocks noChangeArrowheads="1"/>
          </p:cNvSpPr>
          <p:nvPr/>
        </p:nvSpPr>
        <p:spPr bwMode="auto">
          <a:xfrm>
            <a:off x="3461239" y="5953124"/>
            <a:ext cx="272562" cy="152400"/>
          </a:xfrm>
          <a:prstGeom prst="rect">
            <a:avLst/>
          </a:prstGeom>
          <a:noFill/>
          <a:ln w="9525">
            <a:noFill/>
            <a:miter lim="800000"/>
            <a:headEnd/>
            <a:tailEnd/>
          </a:ln>
        </p:spPr>
        <p:txBody>
          <a:bodyPr lIns="0" tIns="0" rIns="0" bIns="0">
            <a:spAutoFit/>
          </a:bodyPr>
          <a:lstStyle/>
          <a:p>
            <a:pPr algn="ctr">
              <a:defRPr/>
            </a:pPr>
            <a:r>
              <a:rPr lang="ko-KR" altLang="ko-KR" sz="1000" b="0" u="none" dirty="0">
                <a:solidFill>
                  <a:srgbClr val="000000"/>
                </a:solidFill>
              </a:rPr>
              <a:t>0..*</a:t>
            </a:r>
            <a:endParaRPr lang="ko-KR" altLang="ko-KR" sz="1050" b="0" u="none" dirty="0"/>
          </a:p>
        </p:txBody>
      </p:sp>
      <p:sp>
        <p:nvSpPr>
          <p:cNvPr id="50" name="Rectangle 33"/>
          <p:cNvSpPr>
            <a:spLocks noChangeArrowheads="1"/>
          </p:cNvSpPr>
          <p:nvPr/>
        </p:nvSpPr>
        <p:spPr bwMode="auto">
          <a:xfrm>
            <a:off x="2785697" y="4719638"/>
            <a:ext cx="186104" cy="153987"/>
          </a:xfrm>
          <a:prstGeom prst="rect">
            <a:avLst/>
          </a:prstGeom>
          <a:noFill/>
          <a:ln w="9525">
            <a:noFill/>
            <a:miter lim="800000"/>
            <a:headEnd/>
            <a:tailEnd/>
          </a:ln>
        </p:spPr>
        <p:txBody>
          <a:bodyPr lIns="0" tIns="0" rIns="0" bIns="0">
            <a:spAutoFit/>
          </a:bodyPr>
          <a:lstStyle/>
          <a:p>
            <a:pPr algn="ctr">
              <a:defRPr/>
            </a:pPr>
            <a:r>
              <a:rPr lang="ko-KR" altLang="ko-KR" sz="1000" b="0" u="none" dirty="0">
                <a:solidFill>
                  <a:srgbClr val="000000"/>
                </a:solidFill>
              </a:rPr>
              <a:t>1</a:t>
            </a:r>
            <a:endParaRPr lang="ko-KR" altLang="ko-KR" sz="1050" u="none" dirty="0"/>
          </a:p>
        </p:txBody>
      </p:sp>
      <p:sp>
        <p:nvSpPr>
          <p:cNvPr id="51" name="Rectangle 33"/>
          <p:cNvSpPr>
            <a:spLocks noChangeArrowheads="1"/>
          </p:cNvSpPr>
          <p:nvPr/>
        </p:nvSpPr>
        <p:spPr bwMode="auto">
          <a:xfrm>
            <a:off x="2264020" y="4926013"/>
            <a:ext cx="186104" cy="153987"/>
          </a:xfrm>
          <a:prstGeom prst="rect">
            <a:avLst/>
          </a:prstGeom>
          <a:noFill/>
          <a:ln w="9525">
            <a:noFill/>
            <a:miter lim="800000"/>
            <a:headEnd/>
            <a:tailEnd/>
          </a:ln>
        </p:spPr>
        <p:txBody>
          <a:bodyPr lIns="0" tIns="0" rIns="0" bIns="0">
            <a:spAutoFit/>
          </a:bodyPr>
          <a:lstStyle/>
          <a:p>
            <a:pPr algn="ctr">
              <a:defRPr/>
            </a:pPr>
            <a:r>
              <a:rPr lang="ko-KR" altLang="ko-KR" sz="1000" b="0" u="none" dirty="0">
                <a:solidFill>
                  <a:srgbClr val="000000"/>
                </a:solidFill>
              </a:rPr>
              <a:t>1</a:t>
            </a:r>
            <a:endParaRPr lang="ko-KR" altLang="ko-KR" sz="1050" u="none" dirty="0"/>
          </a:p>
        </p:txBody>
      </p:sp>
      <p:sp>
        <p:nvSpPr>
          <p:cNvPr id="52" name="Rectangle 32"/>
          <p:cNvSpPr>
            <a:spLocks noChangeArrowheads="1"/>
          </p:cNvSpPr>
          <p:nvPr/>
        </p:nvSpPr>
        <p:spPr bwMode="auto">
          <a:xfrm>
            <a:off x="4929555" y="5738813"/>
            <a:ext cx="274026" cy="153987"/>
          </a:xfrm>
          <a:prstGeom prst="rect">
            <a:avLst/>
          </a:prstGeom>
          <a:noFill/>
          <a:ln w="9525">
            <a:noFill/>
            <a:miter lim="800000"/>
            <a:headEnd/>
            <a:tailEnd/>
          </a:ln>
        </p:spPr>
        <p:txBody>
          <a:bodyPr lIns="0" tIns="0" rIns="0" bIns="0">
            <a:spAutoFit/>
          </a:bodyPr>
          <a:lstStyle/>
          <a:p>
            <a:pPr algn="ctr">
              <a:defRPr/>
            </a:pPr>
            <a:r>
              <a:rPr lang="en-US" altLang="ko-KR" sz="1000" b="0" u="none" dirty="0">
                <a:solidFill>
                  <a:srgbClr val="000000"/>
                </a:solidFill>
              </a:rPr>
              <a:t>1</a:t>
            </a:r>
            <a:r>
              <a:rPr lang="ko-KR" altLang="ko-KR" sz="1000" b="0" u="none" dirty="0">
                <a:solidFill>
                  <a:srgbClr val="000000"/>
                </a:solidFill>
              </a:rPr>
              <a:t>..*</a:t>
            </a:r>
            <a:endParaRPr lang="ko-KR" altLang="ko-KR" sz="1050" b="0" u="none" dirty="0"/>
          </a:p>
        </p:txBody>
      </p:sp>
      <p:sp>
        <p:nvSpPr>
          <p:cNvPr id="53" name="Rectangle 32"/>
          <p:cNvSpPr>
            <a:spLocks noChangeArrowheads="1"/>
          </p:cNvSpPr>
          <p:nvPr/>
        </p:nvSpPr>
        <p:spPr bwMode="auto">
          <a:xfrm>
            <a:off x="5863005" y="5740399"/>
            <a:ext cx="274027" cy="153988"/>
          </a:xfrm>
          <a:prstGeom prst="rect">
            <a:avLst/>
          </a:prstGeom>
          <a:noFill/>
          <a:ln w="9525">
            <a:noFill/>
            <a:miter lim="800000"/>
            <a:headEnd/>
            <a:tailEnd/>
          </a:ln>
        </p:spPr>
        <p:txBody>
          <a:bodyPr lIns="0" tIns="0" rIns="0" bIns="0">
            <a:spAutoFit/>
          </a:bodyPr>
          <a:lstStyle/>
          <a:p>
            <a:pPr algn="ctr">
              <a:defRPr/>
            </a:pPr>
            <a:r>
              <a:rPr lang="en-US" altLang="ko-KR" sz="1000" b="0" u="none" dirty="0">
                <a:solidFill>
                  <a:srgbClr val="000000"/>
                </a:solidFill>
              </a:rPr>
              <a:t>1</a:t>
            </a:r>
            <a:r>
              <a:rPr lang="ko-KR" altLang="ko-KR" sz="1000" b="0" u="none" dirty="0">
                <a:solidFill>
                  <a:srgbClr val="000000"/>
                </a:solidFill>
              </a:rPr>
              <a:t>..*</a:t>
            </a:r>
            <a:endParaRPr lang="ko-KR" altLang="ko-KR" sz="1050" b="0" u="none" dirty="0"/>
          </a:p>
        </p:txBody>
      </p:sp>
      <p:sp>
        <p:nvSpPr>
          <p:cNvPr id="54" name="Rectangle 5"/>
          <p:cNvSpPr>
            <a:spLocks noChangeArrowheads="1"/>
          </p:cNvSpPr>
          <p:nvPr/>
        </p:nvSpPr>
        <p:spPr bwMode="auto">
          <a:xfrm>
            <a:off x="6160478" y="4495800"/>
            <a:ext cx="1055077" cy="385763"/>
          </a:xfrm>
          <a:prstGeom prst="rect">
            <a:avLst/>
          </a:prstGeom>
          <a:solidFill>
            <a:schemeClr val="accent5">
              <a:lumMod val="60000"/>
              <a:lumOff val="40000"/>
            </a:schemeClr>
          </a:solidFill>
          <a:ln w="0">
            <a:solidFill>
              <a:srgbClr val="990033"/>
            </a:solidFill>
            <a:prstDash val="solid"/>
            <a:miter lim="800000"/>
            <a:headEnd/>
            <a:tailEnd/>
          </a:ln>
        </p:spPr>
        <p:txBody>
          <a:bodyPr anchor="ctr"/>
          <a:lstStyle/>
          <a:p>
            <a:pPr algn="ctr">
              <a:defRPr/>
            </a:pPr>
            <a:r>
              <a:rPr lang="en-US" altLang="ko-KR" sz="1200" b="0" u="none" dirty="0">
                <a:latin typeface="Arial" charset="0"/>
              </a:rPr>
              <a:t>Resource</a:t>
            </a:r>
            <a:endParaRPr lang="ko-KR" altLang="en-US" sz="1200" b="0" u="none" dirty="0">
              <a:latin typeface="Arial" charset="0"/>
            </a:endParaRPr>
          </a:p>
        </p:txBody>
      </p:sp>
      <p:cxnSp>
        <p:nvCxnSpPr>
          <p:cNvPr id="55" name="직선 연결선 93"/>
          <p:cNvCxnSpPr>
            <a:cxnSpLocks noChangeShapeType="1"/>
            <a:stCxn id="31" idx="3"/>
            <a:endCxn id="54" idx="1"/>
          </p:cNvCxnSpPr>
          <p:nvPr/>
        </p:nvCxnSpPr>
        <p:spPr bwMode="auto">
          <a:xfrm flipV="1">
            <a:off x="4913435" y="4687887"/>
            <a:ext cx="1247043" cy="0"/>
          </a:xfrm>
          <a:prstGeom prst="line">
            <a:avLst/>
          </a:prstGeom>
          <a:noFill/>
          <a:ln w="9525" algn="ctr">
            <a:solidFill>
              <a:srgbClr val="C00000"/>
            </a:solidFill>
            <a:round/>
            <a:headEnd/>
            <a:tailEnd/>
          </a:ln>
        </p:spPr>
      </p:cxnSp>
      <p:sp>
        <p:nvSpPr>
          <p:cNvPr id="56" name="Rectangle 29"/>
          <p:cNvSpPr>
            <a:spLocks noChangeArrowheads="1"/>
          </p:cNvSpPr>
          <p:nvPr/>
        </p:nvSpPr>
        <p:spPr bwMode="auto">
          <a:xfrm>
            <a:off x="5679831" y="4035424"/>
            <a:ext cx="385396" cy="185738"/>
          </a:xfrm>
          <a:prstGeom prst="rect">
            <a:avLst/>
          </a:prstGeom>
          <a:noFill/>
          <a:ln w="9525">
            <a:noFill/>
            <a:miter lim="800000"/>
            <a:headEnd/>
            <a:tailEnd/>
          </a:ln>
        </p:spPr>
        <p:txBody>
          <a:bodyPr wrap="none" lIns="0" tIns="0" rIns="0" bIns="0">
            <a:spAutoFit/>
          </a:bodyPr>
          <a:lstStyle/>
          <a:p>
            <a:r>
              <a:rPr lang="en-US" altLang="ko-KR" sz="1200" b="0" i="1" u="none">
                <a:solidFill>
                  <a:srgbClr val="000000"/>
                </a:solidFill>
              </a:rPr>
              <a:t>Meets</a:t>
            </a:r>
            <a:endParaRPr lang="ko-KR" altLang="ko-KR" u="none"/>
          </a:p>
        </p:txBody>
      </p:sp>
      <p:sp>
        <p:nvSpPr>
          <p:cNvPr id="57" name="Rectangle 32"/>
          <p:cNvSpPr>
            <a:spLocks noChangeArrowheads="1"/>
          </p:cNvSpPr>
          <p:nvPr/>
        </p:nvSpPr>
        <p:spPr bwMode="auto">
          <a:xfrm>
            <a:off x="4916366" y="4524374"/>
            <a:ext cx="274027" cy="153988"/>
          </a:xfrm>
          <a:prstGeom prst="rect">
            <a:avLst/>
          </a:prstGeom>
          <a:noFill/>
          <a:ln w="9525">
            <a:noFill/>
            <a:miter lim="800000"/>
            <a:headEnd/>
            <a:tailEnd/>
          </a:ln>
        </p:spPr>
        <p:txBody>
          <a:bodyPr lIns="0" tIns="0" rIns="0" bIns="0">
            <a:spAutoFit/>
          </a:bodyPr>
          <a:lstStyle/>
          <a:p>
            <a:pPr algn="ctr">
              <a:defRPr/>
            </a:pPr>
            <a:r>
              <a:rPr lang="en-US" altLang="ko-KR" sz="1000" b="0" u="none" dirty="0">
                <a:solidFill>
                  <a:srgbClr val="000000"/>
                </a:solidFill>
              </a:rPr>
              <a:t>1</a:t>
            </a:r>
            <a:r>
              <a:rPr lang="ko-KR" altLang="ko-KR" sz="1000" b="0" u="none" dirty="0">
                <a:solidFill>
                  <a:srgbClr val="000000"/>
                </a:solidFill>
              </a:rPr>
              <a:t>..*</a:t>
            </a:r>
            <a:endParaRPr lang="ko-KR" altLang="ko-KR" sz="1050" b="0" u="none" dirty="0"/>
          </a:p>
        </p:txBody>
      </p:sp>
      <p:sp>
        <p:nvSpPr>
          <p:cNvPr id="58" name="Rectangle 32"/>
          <p:cNvSpPr>
            <a:spLocks noChangeArrowheads="1"/>
          </p:cNvSpPr>
          <p:nvPr/>
        </p:nvSpPr>
        <p:spPr bwMode="auto">
          <a:xfrm>
            <a:off x="5871797" y="4724399"/>
            <a:ext cx="274027" cy="153988"/>
          </a:xfrm>
          <a:prstGeom prst="rect">
            <a:avLst/>
          </a:prstGeom>
          <a:noFill/>
          <a:ln w="9525">
            <a:noFill/>
            <a:miter lim="800000"/>
            <a:headEnd/>
            <a:tailEnd/>
          </a:ln>
        </p:spPr>
        <p:txBody>
          <a:bodyPr lIns="0" tIns="0" rIns="0" bIns="0">
            <a:spAutoFit/>
          </a:bodyPr>
          <a:lstStyle/>
          <a:p>
            <a:pPr algn="ctr">
              <a:defRPr/>
            </a:pPr>
            <a:r>
              <a:rPr lang="en-US" altLang="ko-KR" sz="1000" b="0" u="none" dirty="0">
                <a:solidFill>
                  <a:srgbClr val="000000"/>
                </a:solidFill>
              </a:rPr>
              <a:t>1</a:t>
            </a:r>
            <a:r>
              <a:rPr lang="ko-KR" altLang="ko-KR" sz="1000" b="0" u="none" dirty="0">
                <a:solidFill>
                  <a:srgbClr val="000000"/>
                </a:solidFill>
              </a:rPr>
              <a:t>..*</a:t>
            </a:r>
            <a:endParaRPr lang="ko-KR" altLang="ko-KR" sz="1050" b="0" u="none" dirty="0"/>
          </a:p>
        </p:txBody>
      </p:sp>
      <p:sp>
        <p:nvSpPr>
          <p:cNvPr id="59" name="Rectangle 5"/>
          <p:cNvSpPr>
            <a:spLocks noChangeArrowheads="1"/>
          </p:cNvSpPr>
          <p:nvPr/>
        </p:nvSpPr>
        <p:spPr bwMode="auto">
          <a:xfrm>
            <a:off x="6169270" y="4981575"/>
            <a:ext cx="1055077" cy="385763"/>
          </a:xfrm>
          <a:prstGeom prst="rect">
            <a:avLst/>
          </a:prstGeom>
          <a:solidFill>
            <a:schemeClr val="accent5">
              <a:lumMod val="60000"/>
              <a:lumOff val="40000"/>
            </a:schemeClr>
          </a:solidFill>
          <a:ln w="0">
            <a:solidFill>
              <a:srgbClr val="990033"/>
            </a:solidFill>
            <a:prstDash val="solid"/>
            <a:miter lim="800000"/>
            <a:headEnd/>
            <a:tailEnd/>
          </a:ln>
        </p:spPr>
        <p:txBody>
          <a:bodyPr anchor="ctr"/>
          <a:lstStyle/>
          <a:p>
            <a:pPr algn="ctr">
              <a:defRPr/>
            </a:pPr>
            <a:r>
              <a:rPr lang="en-US" altLang="ko-KR" sz="1200" b="0" u="none" dirty="0">
                <a:latin typeface="Arial" charset="0"/>
              </a:rPr>
              <a:t>Constraint</a:t>
            </a:r>
            <a:endParaRPr lang="ko-KR" altLang="en-US" sz="1200" b="0" u="none" dirty="0">
              <a:latin typeface="Arial" charset="0"/>
            </a:endParaRPr>
          </a:p>
        </p:txBody>
      </p:sp>
      <p:cxnSp>
        <p:nvCxnSpPr>
          <p:cNvPr id="60" name="꺾인 연결선 100"/>
          <p:cNvCxnSpPr>
            <a:cxnSpLocks noChangeShapeType="1"/>
            <a:stCxn id="31" idx="3"/>
            <a:endCxn id="59" idx="1"/>
          </p:cNvCxnSpPr>
          <p:nvPr/>
        </p:nvCxnSpPr>
        <p:spPr bwMode="auto">
          <a:xfrm>
            <a:off x="4913435" y="4687887"/>
            <a:ext cx="1255835" cy="487362"/>
          </a:xfrm>
          <a:prstGeom prst="bentConnector3">
            <a:avLst>
              <a:gd name="adj1" fmla="val 40069"/>
            </a:avLst>
          </a:prstGeom>
          <a:noFill/>
          <a:ln w="9525" algn="ctr">
            <a:solidFill>
              <a:srgbClr val="C00000"/>
            </a:solidFill>
            <a:round/>
            <a:headEnd/>
            <a:tailEnd/>
          </a:ln>
        </p:spPr>
      </p:cxnSp>
      <p:cxnSp>
        <p:nvCxnSpPr>
          <p:cNvPr id="61" name="직선 연결선 106"/>
          <p:cNvCxnSpPr>
            <a:cxnSpLocks noChangeShapeType="1"/>
            <a:stCxn id="31" idx="2"/>
            <a:endCxn id="39" idx="0"/>
          </p:cNvCxnSpPr>
          <p:nvPr/>
        </p:nvCxnSpPr>
        <p:spPr bwMode="auto">
          <a:xfrm rot="5400000">
            <a:off x="3906411" y="5303899"/>
            <a:ext cx="846137" cy="1465"/>
          </a:xfrm>
          <a:prstGeom prst="line">
            <a:avLst/>
          </a:prstGeom>
          <a:noFill/>
          <a:ln w="9525" algn="ctr">
            <a:solidFill>
              <a:srgbClr val="C00000"/>
            </a:solidFill>
            <a:round/>
            <a:headEnd/>
            <a:tailEnd/>
          </a:ln>
        </p:spPr>
      </p:cxnSp>
      <p:sp>
        <p:nvSpPr>
          <p:cNvPr id="62" name="Rectangle 29"/>
          <p:cNvSpPr>
            <a:spLocks noChangeArrowheads="1"/>
          </p:cNvSpPr>
          <p:nvPr/>
        </p:nvSpPr>
        <p:spPr bwMode="auto">
          <a:xfrm>
            <a:off x="5518639" y="4967288"/>
            <a:ext cx="530594" cy="184666"/>
          </a:xfrm>
          <a:prstGeom prst="rect">
            <a:avLst/>
          </a:prstGeom>
          <a:noFill/>
          <a:ln w="9525">
            <a:noFill/>
            <a:miter lim="800000"/>
            <a:headEnd/>
            <a:tailEnd/>
          </a:ln>
        </p:spPr>
        <p:txBody>
          <a:bodyPr wrap="none" lIns="0" tIns="0" rIns="0" bIns="0">
            <a:spAutoFit/>
          </a:bodyPr>
          <a:lstStyle/>
          <a:p>
            <a:r>
              <a:rPr lang="en-US" altLang="ko-KR" sz="1200" b="0" i="1" u="none">
                <a:solidFill>
                  <a:srgbClr val="000000"/>
                </a:solidFill>
              </a:rPr>
              <a:t>Respects</a:t>
            </a:r>
            <a:endParaRPr lang="ko-KR" altLang="ko-KR" u="none"/>
          </a:p>
        </p:txBody>
      </p:sp>
      <p:sp>
        <p:nvSpPr>
          <p:cNvPr id="63" name="Rectangle 32"/>
          <p:cNvSpPr>
            <a:spLocks noChangeArrowheads="1"/>
          </p:cNvSpPr>
          <p:nvPr/>
        </p:nvSpPr>
        <p:spPr bwMode="auto">
          <a:xfrm>
            <a:off x="5880589" y="5210174"/>
            <a:ext cx="274027" cy="153988"/>
          </a:xfrm>
          <a:prstGeom prst="rect">
            <a:avLst/>
          </a:prstGeom>
          <a:noFill/>
          <a:ln w="9525">
            <a:noFill/>
            <a:miter lim="800000"/>
            <a:headEnd/>
            <a:tailEnd/>
          </a:ln>
        </p:spPr>
        <p:txBody>
          <a:bodyPr lIns="0" tIns="0" rIns="0" bIns="0">
            <a:spAutoFit/>
          </a:bodyPr>
          <a:lstStyle/>
          <a:p>
            <a:pPr algn="ctr">
              <a:defRPr/>
            </a:pPr>
            <a:r>
              <a:rPr lang="en-US" altLang="ko-KR" sz="1000" b="0" u="none" dirty="0">
                <a:solidFill>
                  <a:srgbClr val="000000"/>
                </a:solidFill>
              </a:rPr>
              <a:t>1</a:t>
            </a:r>
            <a:r>
              <a:rPr lang="ko-KR" altLang="ko-KR" sz="1000" b="0" u="none" dirty="0">
                <a:solidFill>
                  <a:srgbClr val="000000"/>
                </a:solidFill>
              </a:rPr>
              <a:t>..*</a:t>
            </a:r>
            <a:endParaRPr lang="ko-KR" altLang="ko-KR" sz="1050" b="0" u="none" dirty="0"/>
          </a:p>
        </p:txBody>
      </p:sp>
      <p:sp>
        <p:nvSpPr>
          <p:cNvPr id="64" name="Rectangle 5"/>
          <p:cNvSpPr>
            <a:spLocks noChangeArrowheads="1"/>
          </p:cNvSpPr>
          <p:nvPr/>
        </p:nvSpPr>
        <p:spPr bwMode="auto">
          <a:xfrm>
            <a:off x="6161943" y="4035425"/>
            <a:ext cx="1055077" cy="385763"/>
          </a:xfrm>
          <a:prstGeom prst="rect">
            <a:avLst/>
          </a:prstGeom>
          <a:solidFill>
            <a:schemeClr val="accent5">
              <a:lumMod val="60000"/>
              <a:lumOff val="40000"/>
            </a:schemeClr>
          </a:solidFill>
          <a:ln w="0">
            <a:solidFill>
              <a:srgbClr val="990033"/>
            </a:solidFill>
            <a:prstDash val="solid"/>
            <a:miter lim="800000"/>
            <a:headEnd/>
            <a:tailEnd/>
          </a:ln>
        </p:spPr>
        <p:txBody>
          <a:bodyPr anchor="ctr"/>
          <a:lstStyle/>
          <a:p>
            <a:pPr algn="ctr">
              <a:defRPr/>
            </a:pPr>
            <a:r>
              <a:rPr lang="en-US" altLang="ko-KR" sz="1200" b="0" u="none" dirty="0">
                <a:latin typeface="Arial" charset="0"/>
              </a:rPr>
              <a:t>Mission</a:t>
            </a:r>
            <a:endParaRPr lang="ko-KR" altLang="en-US" sz="1200" b="0" u="none" dirty="0">
              <a:latin typeface="Arial" charset="0"/>
            </a:endParaRPr>
          </a:p>
        </p:txBody>
      </p:sp>
      <p:cxnSp>
        <p:nvCxnSpPr>
          <p:cNvPr id="65" name="꺾인 연결선 112"/>
          <p:cNvCxnSpPr>
            <a:cxnSpLocks noChangeShapeType="1"/>
            <a:stCxn id="31" idx="3"/>
            <a:endCxn id="64" idx="1"/>
          </p:cNvCxnSpPr>
          <p:nvPr/>
        </p:nvCxnSpPr>
        <p:spPr bwMode="auto">
          <a:xfrm flipV="1">
            <a:off x="4913435" y="4229099"/>
            <a:ext cx="1248508" cy="458788"/>
          </a:xfrm>
          <a:prstGeom prst="bentConnector3">
            <a:avLst>
              <a:gd name="adj1" fmla="val 40009"/>
            </a:avLst>
          </a:prstGeom>
          <a:noFill/>
          <a:ln w="9525" algn="ctr">
            <a:solidFill>
              <a:srgbClr val="C00000"/>
            </a:solidFill>
            <a:round/>
            <a:headEnd/>
            <a:tailEnd/>
          </a:ln>
        </p:spPr>
      </p:cxnSp>
      <p:sp>
        <p:nvSpPr>
          <p:cNvPr id="66" name="Rectangle 29"/>
          <p:cNvSpPr>
            <a:spLocks noChangeArrowheads="1"/>
          </p:cNvSpPr>
          <p:nvPr/>
        </p:nvSpPr>
        <p:spPr bwMode="auto">
          <a:xfrm>
            <a:off x="5533294" y="4491037"/>
            <a:ext cx="538609" cy="184666"/>
          </a:xfrm>
          <a:prstGeom prst="rect">
            <a:avLst/>
          </a:prstGeom>
          <a:noFill/>
          <a:ln w="9525">
            <a:noFill/>
            <a:miter lim="800000"/>
            <a:headEnd/>
            <a:tailEnd/>
          </a:ln>
        </p:spPr>
        <p:txBody>
          <a:bodyPr wrap="none" lIns="0" tIns="0" rIns="0" bIns="0">
            <a:spAutoFit/>
          </a:bodyPr>
          <a:lstStyle/>
          <a:p>
            <a:r>
              <a:rPr lang="en-US" altLang="ko-KR" sz="1200" b="0" i="1" u="none">
                <a:solidFill>
                  <a:srgbClr val="000000"/>
                </a:solidFill>
              </a:rPr>
              <a:t>Requires</a:t>
            </a:r>
            <a:endParaRPr lang="ko-KR" altLang="ko-KR" u="none"/>
          </a:p>
        </p:txBody>
      </p:sp>
      <p:sp>
        <p:nvSpPr>
          <p:cNvPr id="67" name="Rectangle 32"/>
          <p:cNvSpPr>
            <a:spLocks noChangeArrowheads="1"/>
          </p:cNvSpPr>
          <p:nvPr/>
        </p:nvSpPr>
        <p:spPr bwMode="auto">
          <a:xfrm>
            <a:off x="5865935" y="4248149"/>
            <a:ext cx="272562" cy="153988"/>
          </a:xfrm>
          <a:prstGeom prst="rect">
            <a:avLst/>
          </a:prstGeom>
          <a:noFill/>
          <a:ln w="9525">
            <a:noFill/>
            <a:miter lim="800000"/>
            <a:headEnd/>
            <a:tailEnd/>
          </a:ln>
        </p:spPr>
        <p:txBody>
          <a:bodyPr lIns="0" tIns="0" rIns="0" bIns="0">
            <a:spAutoFit/>
          </a:bodyPr>
          <a:lstStyle/>
          <a:p>
            <a:pPr algn="ctr">
              <a:defRPr/>
            </a:pPr>
            <a:r>
              <a:rPr lang="en-US" altLang="ko-KR" sz="1000" b="0" u="none" dirty="0">
                <a:solidFill>
                  <a:srgbClr val="000000"/>
                </a:solidFill>
              </a:rPr>
              <a:t>1</a:t>
            </a:r>
            <a:r>
              <a:rPr lang="ko-KR" altLang="ko-KR" sz="1000" b="0" u="none" dirty="0">
                <a:solidFill>
                  <a:srgbClr val="000000"/>
                </a:solidFill>
              </a:rPr>
              <a:t>..*</a:t>
            </a:r>
            <a:endParaRPr lang="ko-KR" altLang="ko-KR" sz="1050" b="0" u="none" dirty="0"/>
          </a:p>
        </p:txBody>
      </p:sp>
      <p:cxnSp>
        <p:nvCxnSpPr>
          <p:cNvPr id="68" name="꺾인 연결선 119"/>
          <p:cNvCxnSpPr>
            <a:cxnSpLocks noChangeShapeType="1"/>
            <a:stCxn id="64" idx="3"/>
            <a:endCxn id="38" idx="3"/>
          </p:cNvCxnSpPr>
          <p:nvPr/>
        </p:nvCxnSpPr>
        <p:spPr bwMode="auto">
          <a:xfrm>
            <a:off x="7217020" y="4229099"/>
            <a:ext cx="26377" cy="1690688"/>
          </a:xfrm>
          <a:prstGeom prst="bentConnector3">
            <a:avLst>
              <a:gd name="adj1" fmla="val 1702153"/>
            </a:avLst>
          </a:prstGeom>
          <a:noFill/>
          <a:ln w="9525" algn="ctr">
            <a:solidFill>
              <a:srgbClr val="C00000"/>
            </a:solidFill>
            <a:round/>
            <a:headEnd/>
            <a:tailEnd/>
          </a:ln>
        </p:spPr>
      </p:cxnSp>
      <p:sp>
        <p:nvSpPr>
          <p:cNvPr id="69" name="Rectangle 29"/>
          <p:cNvSpPr>
            <a:spLocks noChangeArrowheads="1"/>
          </p:cNvSpPr>
          <p:nvPr/>
        </p:nvSpPr>
        <p:spPr bwMode="auto">
          <a:xfrm>
            <a:off x="7735766" y="4872037"/>
            <a:ext cx="479181" cy="184150"/>
          </a:xfrm>
          <a:prstGeom prst="rect">
            <a:avLst/>
          </a:prstGeom>
          <a:noFill/>
          <a:ln w="9525">
            <a:noFill/>
            <a:miter lim="800000"/>
            <a:headEnd/>
            <a:tailEnd/>
          </a:ln>
        </p:spPr>
        <p:txBody>
          <a:bodyPr wrap="none" lIns="0" tIns="0" rIns="0" bIns="0">
            <a:spAutoFit/>
          </a:bodyPr>
          <a:lstStyle/>
          <a:p>
            <a:r>
              <a:rPr lang="en-US" altLang="ko-KR" sz="1200" b="0" i="1" u="none">
                <a:solidFill>
                  <a:srgbClr val="000000"/>
                </a:solidFill>
              </a:rPr>
              <a:t>Defines</a:t>
            </a:r>
            <a:endParaRPr lang="ko-KR" altLang="ko-KR" u="none"/>
          </a:p>
        </p:txBody>
      </p:sp>
      <p:sp>
        <p:nvSpPr>
          <p:cNvPr id="70" name="Rectangle 32"/>
          <p:cNvSpPr>
            <a:spLocks noChangeArrowheads="1"/>
          </p:cNvSpPr>
          <p:nvPr/>
        </p:nvSpPr>
        <p:spPr bwMode="auto">
          <a:xfrm>
            <a:off x="7231674" y="4075113"/>
            <a:ext cx="274027" cy="153987"/>
          </a:xfrm>
          <a:prstGeom prst="rect">
            <a:avLst/>
          </a:prstGeom>
          <a:noFill/>
          <a:ln w="9525">
            <a:noFill/>
            <a:miter lim="800000"/>
            <a:headEnd/>
            <a:tailEnd/>
          </a:ln>
        </p:spPr>
        <p:txBody>
          <a:bodyPr lIns="0" tIns="0" rIns="0" bIns="0">
            <a:spAutoFit/>
          </a:bodyPr>
          <a:lstStyle/>
          <a:p>
            <a:pPr algn="ctr">
              <a:defRPr/>
            </a:pPr>
            <a:r>
              <a:rPr lang="en-US" altLang="ko-KR" sz="1000" b="0" u="none" dirty="0">
                <a:solidFill>
                  <a:srgbClr val="000000"/>
                </a:solidFill>
              </a:rPr>
              <a:t>1</a:t>
            </a:r>
            <a:r>
              <a:rPr lang="ko-KR" altLang="ko-KR" sz="1000" b="0" u="none" dirty="0">
                <a:solidFill>
                  <a:srgbClr val="000000"/>
                </a:solidFill>
              </a:rPr>
              <a:t>..*</a:t>
            </a:r>
            <a:endParaRPr lang="ko-KR" altLang="ko-KR" sz="1050" b="0" u="none" dirty="0"/>
          </a:p>
        </p:txBody>
      </p:sp>
      <p:sp>
        <p:nvSpPr>
          <p:cNvPr id="71" name="Rectangle 32"/>
          <p:cNvSpPr>
            <a:spLocks noChangeArrowheads="1"/>
          </p:cNvSpPr>
          <p:nvPr/>
        </p:nvSpPr>
        <p:spPr bwMode="auto">
          <a:xfrm>
            <a:off x="7260982" y="5943599"/>
            <a:ext cx="274027" cy="153988"/>
          </a:xfrm>
          <a:prstGeom prst="rect">
            <a:avLst/>
          </a:prstGeom>
          <a:noFill/>
          <a:ln w="9525">
            <a:noFill/>
            <a:miter lim="800000"/>
            <a:headEnd/>
            <a:tailEnd/>
          </a:ln>
        </p:spPr>
        <p:txBody>
          <a:bodyPr lIns="0" tIns="0" rIns="0" bIns="0">
            <a:spAutoFit/>
          </a:bodyPr>
          <a:lstStyle/>
          <a:p>
            <a:pPr algn="ctr">
              <a:defRPr/>
            </a:pPr>
            <a:r>
              <a:rPr lang="en-US" altLang="ko-KR" sz="1000" b="0" u="none" dirty="0">
                <a:solidFill>
                  <a:srgbClr val="000000"/>
                </a:solidFill>
              </a:rPr>
              <a:t>1</a:t>
            </a:r>
            <a:r>
              <a:rPr lang="ko-KR" altLang="ko-KR" sz="1000" b="0" u="none" dirty="0">
                <a:solidFill>
                  <a:srgbClr val="000000"/>
                </a:solidFill>
              </a:rPr>
              <a:t>..*</a:t>
            </a:r>
            <a:endParaRPr lang="ko-KR" altLang="ko-KR" sz="1050" b="0" u="none" dirty="0"/>
          </a:p>
        </p:txBody>
      </p:sp>
      <p:sp>
        <p:nvSpPr>
          <p:cNvPr id="7" name="바닥글 개체 틀 6"/>
          <p:cNvSpPr>
            <a:spLocks noGrp="1"/>
          </p:cNvSpPr>
          <p:nvPr>
            <p:ph type="ftr" sz="quarter" idx="3"/>
          </p:nvPr>
        </p:nvSpPr>
        <p:spPr/>
        <p:txBody>
          <a:bodyPr/>
          <a:lstStyle/>
          <a:p>
            <a:r>
              <a:rPr lang="en-US" altLang="ko-KR" smtClean="0"/>
              <a:t>Sungwoon Choi 2015</a:t>
            </a:r>
            <a:endParaRPr lang="ko-KR" altLang="en-US" dirty="0"/>
          </a:p>
        </p:txBody>
      </p:sp>
      <p:sp>
        <p:nvSpPr>
          <p:cNvPr id="8" name="슬라이드 번호 개체 틀 7"/>
          <p:cNvSpPr>
            <a:spLocks noGrp="1"/>
          </p:cNvSpPr>
          <p:nvPr>
            <p:ph type="sldNum" sz="quarter" idx="4"/>
          </p:nvPr>
        </p:nvSpPr>
        <p:spPr/>
        <p:txBody>
          <a:bodyPr/>
          <a:lstStyle/>
          <a:p>
            <a:fld id="{B190697A-B2E1-4A65-8046-F11842298BFE}" type="slidenum">
              <a:rPr lang="ko-KR" altLang="en-US" smtClean="0"/>
              <a:pPr/>
              <a:t>21</a:t>
            </a:fld>
            <a:endParaRPr lang="ko-KR" altLang="en-US" dirty="0"/>
          </a:p>
        </p:txBody>
      </p:sp>
    </p:spTree>
    <p:extLst>
      <p:ext uri="{BB962C8B-B14F-4D97-AF65-F5344CB8AC3E}">
        <p14:creationId xmlns:p14="http://schemas.microsoft.com/office/powerpoint/2010/main" val="273059464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sz="2400" dirty="0" smtClean="0"/>
              <a:t>Motivation</a:t>
            </a:r>
            <a:endParaRPr lang="ko-KR" altLang="en-US" sz="2400" dirty="0"/>
          </a:p>
        </p:txBody>
      </p:sp>
      <p:pic>
        <p:nvPicPr>
          <p:cNvPr id="5" name="그림 개체 틀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6" b="6"/>
          <a:stretch>
            <a:fillRect/>
          </a:stretch>
        </p:blipFill>
        <p:spPr/>
      </p:pic>
      <p:sp>
        <p:nvSpPr>
          <p:cNvPr id="6" name="텍스트 개체 틀 5"/>
          <p:cNvSpPr>
            <a:spLocks noGrp="1"/>
          </p:cNvSpPr>
          <p:nvPr>
            <p:ph type="body" sz="quarter" idx="11"/>
          </p:nvPr>
        </p:nvSpPr>
        <p:spPr/>
        <p:txBody>
          <a:bodyPr>
            <a:normAutofit lnSpcReduction="10000"/>
          </a:bodyPr>
          <a:lstStyle/>
          <a:p>
            <a:pPr marL="179388" indent="-179388">
              <a:buFont typeface="Arial" panose="020B0604020202020204" pitchFamily="34" charset="0"/>
              <a:buChar char="•"/>
            </a:pPr>
            <a:r>
              <a:rPr lang="en-US" altLang="ko-KR" b="0" i="1" dirty="0" smtClean="0"/>
              <a:t>The facts of change on software projects.</a:t>
            </a:r>
          </a:p>
          <a:p>
            <a:pPr marL="179388" indent="-179388">
              <a:buFont typeface="Arial" panose="020B0604020202020204" pitchFamily="34" charset="0"/>
              <a:buChar char="•"/>
            </a:pPr>
            <a:r>
              <a:rPr lang="en-US" altLang="ko-KR" i="1" dirty="0" smtClean="0"/>
              <a:t>Key reasons to adopt iterative and agile development.</a:t>
            </a:r>
          </a:p>
          <a:p>
            <a:pPr marL="179388" indent="-179388">
              <a:buFont typeface="Arial" panose="020B0604020202020204" pitchFamily="34" charset="0"/>
              <a:buChar char="•"/>
            </a:pPr>
            <a:r>
              <a:rPr lang="en-US" altLang="ko-KR" b="0" i="1" dirty="0" smtClean="0"/>
              <a:t>Meeting the requirements challenge iteratively.</a:t>
            </a:r>
          </a:p>
          <a:p>
            <a:pPr marL="179388" indent="-179388">
              <a:buFont typeface="Arial" panose="020B0604020202020204" pitchFamily="34" charset="0"/>
              <a:buChar char="•"/>
            </a:pPr>
            <a:r>
              <a:rPr lang="en-US" altLang="ko-KR" i="1" dirty="0" smtClean="0"/>
              <a:t>Problems with the waterfall.</a:t>
            </a:r>
            <a:endParaRPr lang="en-US" altLang="ko-KR" b="0" i="1" dirty="0" smtClean="0"/>
          </a:p>
        </p:txBody>
      </p:sp>
      <p:sp>
        <p:nvSpPr>
          <p:cNvPr id="2" name="직사각형 1"/>
          <p:cNvSpPr/>
          <p:nvPr/>
        </p:nvSpPr>
        <p:spPr>
          <a:xfrm>
            <a:off x="660400" y="503565"/>
            <a:ext cx="4953000" cy="523220"/>
          </a:xfrm>
          <a:prstGeom prst="rect">
            <a:avLst/>
          </a:prstGeom>
        </p:spPr>
        <p:txBody>
          <a:bodyPr>
            <a:spAutoFit/>
          </a:bodyPr>
          <a:lstStyle/>
          <a:p>
            <a:r>
              <a:rPr lang="en-US" altLang="ko-KR" sz="1400" i="1" dirty="0">
                <a:solidFill>
                  <a:srgbClr val="FFC000"/>
                </a:solidFill>
              </a:rPr>
              <a:t>If you are going through hell, keep going</a:t>
            </a:r>
          </a:p>
          <a:p>
            <a:r>
              <a:rPr lang="en-US" altLang="ko-KR" sz="1400" i="1" dirty="0">
                <a:solidFill>
                  <a:srgbClr val="FFC000"/>
                </a:solidFill>
              </a:rPr>
              <a:t>- Sir Winston Churchill -</a:t>
            </a:r>
            <a:endParaRPr lang="ko-KR" altLang="en-US" sz="1400" i="1" dirty="0">
              <a:solidFill>
                <a:srgbClr val="FFC000"/>
              </a:solidFill>
            </a:endParaRPr>
          </a:p>
        </p:txBody>
      </p:sp>
    </p:spTree>
    <p:extLst>
      <p:ext uri="{BB962C8B-B14F-4D97-AF65-F5344CB8AC3E}">
        <p14:creationId xmlns:p14="http://schemas.microsoft.com/office/powerpoint/2010/main" val="145706156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dirty="0"/>
              <a:t>If it </a:t>
            </a:r>
            <a:r>
              <a:rPr lang="en-US" altLang="ko-KR" dirty="0" err="1"/>
              <a:t>ain’t</a:t>
            </a:r>
            <a:r>
              <a:rPr lang="en-US" altLang="ko-KR" dirty="0"/>
              <a:t> broke, don’t fix </a:t>
            </a:r>
            <a:r>
              <a:rPr lang="en-US" altLang="ko-KR" dirty="0" smtClean="0"/>
              <a:t>it</a:t>
            </a:r>
            <a:endParaRPr lang="ko-KR" altLang="en-US" dirty="0"/>
          </a:p>
        </p:txBody>
      </p:sp>
      <p:sp>
        <p:nvSpPr>
          <p:cNvPr id="6" name="텍스트 개체 틀 5"/>
          <p:cNvSpPr>
            <a:spLocks noGrp="1"/>
          </p:cNvSpPr>
          <p:nvPr>
            <p:ph type="body" sz="quarter" idx="13"/>
          </p:nvPr>
        </p:nvSpPr>
        <p:spPr/>
        <p:txBody>
          <a:bodyPr/>
          <a:lstStyle/>
          <a:p>
            <a:r>
              <a:rPr lang="en-US" altLang="ko-KR" dirty="0" smtClean="0"/>
              <a:t>Motivation</a:t>
            </a:r>
            <a:endParaRPr lang="ko-KR" altLang="en-US" dirty="0"/>
          </a:p>
        </p:txBody>
      </p:sp>
      <p:sp>
        <p:nvSpPr>
          <p:cNvPr id="7" name="내용 개체 틀 6"/>
          <p:cNvSpPr>
            <a:spLocks noGrp="1"/>
          </p:cNvSpPr>
          <p:nvPr>
            <p:ph sz="quarter" idx="14"/>
          </p:nvPr>
        </p:nvSpPr>
        <p:spPr/>
        <p:txBody>
          <a:bodyPr/>
          <a:lstStyle/>
          <a:p>
            <a:r>
              <a:rPr lang="en-US" altLang="ko-KR" dirty="0" smtClean="0"/>
              <a:t>If your organization is applying a waterfall-oriented (or any other) process and high </a:t>
            </a:r>
            <a:r>
              <a:rPr lang="en-US" altLang="ko-KR" dirty="0"/>
              <a:t>s</a:t>
            </a:r>
            <a:r>
              <a:rPr lang="en-US" altLang="ko-KR" dirty="0" smtClean="0"/>
              <a:t>uccess rates, productivity, and so forth, don’t change. Adopting an iterative or agile method should be motivated by a challenge, not method-du-jour fads.</a:t>
            </a:r>
          </a:p>
          <a:p>
            <a:r>
              <a:rPr lang="en-US" altLang="ko-KR" dirty="0" smtClean="0"/>
              <a:t>Failure has several meanings.</a:t>
            </a:r>
          </a:p>
          <a:p>
            <a:pPr lvl="1"/>
            <a:r>
              <a:rPr lang="en-US" altLang="ko-KR" dirty="0" smtClean="0"/>
              <a:t>For example, late schedule, over budget, wrong product</a:t>
            </a:r>
          </a:p>
        </p:txBody>
      </p:sp>
      <p:sp>
        <p:nvSpPr>
          <p:cNvPr id="12" name="바닥글 개체 틀 11"/>
          <p:cNvSpPr>
            <a:spLocks noGrp="1"/>
          </p:cNvSpPr>
          <p:nvPr>
            <p:ph type="ftr" sz="quarter" idx="3"/>
          </p:nvPr>
        </p:nvSpPr>
        <p:spPr/>
        <p:txBody>
          <a:bodyPr/>
          <a:lstStyle/>
          <a:p>
            <a:r>
              <a:rPr lang="en-US" altLang="ko-KR" smtClean="0"/>
              <a:t>Sungwoon Choi 2015</a:t>
            </a:r>
            <a:endParaRPr lang="ko-KR" altLang="en-US" dirty="0"/>
          </a:p>
        </p:txBody>
      </p:sp>
      <p:sp>
        <p:nvSpPr>
          <p:cNvPr id="13" name="슬라이드 번호 개체 틀 12"/>
          <p:cNvSpPr>
            <a:spLocks noGrp="1"/>
          </p:cNvSpPr>
          <p:nvPr>
            <p:ph type="sldNum" sz="quarter" idx="4"/>
          </p:nvPr>
        </p:nvSpPr>
        <p:spPr/>
        <p:txBody>
          <a:bodyPr/>
          <a:lstStyle/>
          <a:p>
            <a:fld id="{B190697A-B2E1-4A65-8046-F11842298BFE}" type="slidenum">
              <a:rPr lang="ko-KR" altLang="en-US" smtClean="0"/>
              <a:pPr/>
              <a:t>23</a:t>
            </a:fld>
            <a:endParaRPr lang="ko-KR" altLang="en-US" dirty="0"/>
          </a:p>
        </p:txBody>
      </p:sp>
    </p:spTree>
    <p:extLst>
      <p:ext uri="{BB962C8B-B14F-4D97-AF65-F5344CB8AC3E}">
        <p14:creationId xmlns:p14="http://schemas.microsoft.com/office/powerpoint/2010/main" val="354539736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The facts of change on software </a:t>
            </a:r>
            <a:r>
              <a:rPr lang="en-US" altLang="ko-KR" dirty="0" smtClean="0"/>
              <a:t>projects</a:t>
            </a:r>
            <a:endParaRPr lang="ko-KR" altLang="en-US" dirty="0"/>
          </a:p>
        </p:txBody>
      </p:sp>
      <p:sp>
        <p:nvSpPr>
          <p:cNvPr id="7" name="텍스트 개체 틀 6"/>
          <p:cNvSpPr>
            <a:spLocks noGrp="1"/>
          </p:cNvSpPr>
          <p:nvPr>
            <p:ph type="body" sz="quarter" idx="13"/>
          </p:nvPr>
        </p:nvSpPr>
        <p:spPr/>
        <p:txBody>
          <a:bodyPr/>
          <a:lstStyle/>
          <a:p>
            <a:r>
              <a:rPr lang="en-US" altLang="ko-KR" dirty="0" smtClean="0"/>
              <a:t>Motivation</a:t>
            </a:r>
            <a:endParaRPr lang="ko-KR" altLang="en-US" dirty="0"/>
          </a:p>
        </p:txBody>
      </p:sp>
      <p:sp>
        <p:nvSpPr>
          <p:cNvPr id="8" name="내용 개체 틀 7"/>
          <p:cNvSpPr>
            <a:spLocks noGrp="1"/>
          </p:cNvSpPr>
          <p:nvPr>
            <p:ph sz="quarter" idx="14"/>
          </p:nvPr>
        </p:nvSpPr>
        <p:spPr/>
        <p:txBody>
          <a:bodyPr/>
          <a:lstStyle/>
          <a:p>
            <a:r>
              <a:rPr lang="en-US" altLang="ko-KR" dirty="0" smtClean="0"/>
              <a:t>The </a:t>
            </a:r>
            <a:r>
              <a:rPr lang="en-US" altLang="ko-KR" dirty="0"/>
              <a:t>uncertainty principle in software [ZR97]: Uncertainty is inherent and inevitable in software projects and processes.</a:t>
            </a:r>
          </a:p>
          <a:p>
            <a:r>
              <a:rPr lang="en-US" altLang="ko-KR" dirty="0"/>
              <a:t>Jones97 illustrates that software development is a domain of inventive high-change projects</a:t>
            </a:r>
          </a:p>
          <a:p>
            <a:pPr lvl="1"/>
            <a:r>
              <a:rPr lang="en-US" altLang="ko-KR" dirty="0"/>
              <a:t>Boehm and </a:t>
            </a:r>
            <a:r>
              <a:rPr lang="en-US" altLang="ko-KR" dirty="0" err="1"/>
              <a:t>Papaccio</a:t>
            </a:r>
            <a:r>
              <a:rPr lang="en-US" altLang="ko-KR" dirty="0"/>
              <a:t> also shows that a typical software project experienced a 25% change in requirements [BP88]</a:t>
            </a:r>
          </a:p>
          <a:p>
            <a:pPr lvl="1"/>
            <a:r>
              <a:rPr lang="en-US" altLang="ko-KR" dirty="0"/>
              <a:t>X axis: project size in function points</a:t>
            </a:r>
          </a:p>
          <a:p>
            <a:pPr lvl="1"/>
            <a:r>
              <a:rPr lang="en-US" altLang="ko-KR" dirty="0"/>
              <a:t>Y axis: requirement change rates in percentage</a:t>
            </a:r>
          </a:p>
          <a:p>
            <a:pPr lvl="1"/>
            <a:endParaRPr lang="en-US" altLang="ko-KR" dirty="0"/>
          </a:p>
          <a:p>
            <a:endParaRPr lang="ko-KR" altLang="en-US" dirty="0"/>
          </a:p>
        </p:txBody>
      </p:sp>
      <p:graphicFrame>
        <p:nvGraphicFramePr>
          <p:cNvPr id="9" name="차트 8"/>
          <p:cNvGraphicFramePr/>
          <p:nvPr>
            <p:extLst>
              <p:ext uri="{D42A27DB-BD31-4B8C-83A1-F6EECF244321}">
                <p14:modId xmlns:p14="http://schemas.microsoft.com/office/powerpoint/2010/main" val="2421356316"/>
              </p:ext>
            </p:extLst>
          </p:nvPr>
        </p:nvGraphicFramePr>
        <p:xfrm>
          <a:off x="4917650" y="3703436"/>
          <a:ext cx="4564184" cy="2457285"/>
        </p:xfrm>
        <a:graphic>
          <a:graphicData uri="http://schemas.openxmlformats.org/drawingml/2006/chart">
            <c:chart xmlns:c="http://schemas.openxmlformats.org/drawingml/2006/chart" xmlns:r="http://schemas.openxmlformats.org/officeDocument/2006/relationships" r:id="rId2"/>
          </a:graphicData>
        </a:graphic>
      </p:graphicFrame>
      <p:sp>
        <p:nvSpPr>
          <p:cNvPr id="10" name="바닥글 개체 틀 9"/>
          <p:cNvSpPr>
            <a:spLocks noGrp="1"/>
          </p:cNvSpPr>
          <p:nvPr>
            <p:ph type="ftr" sz="quarter" idx="3"/>
          </p:nvPr>
        </p:nvSpPr>
        <p:spPr/>
        <p:txBody>
          <a:bodyPr/>
          <a:lstStyle/>
          <a:p>
            <a:r>
              <a:rPr lang="en-US" altLang="ko-KR" smtClean="0"/>
              <a:t>Sungwoon Choi 2015</a:t>
            </a:r>
            <a:endParaRPr lang="ko-KR" altLang="en-US" dirty="0"/>
          </a:p>
        </p:txBody>
      </p:sp>
      <p:sp>
        <p:nvSpPr>
          <p:cNvPr id="11" name="슬라이드 번호 개체 틀 10"/>
          <p:cNvSpPr>
            <a:spLocks noGrp="1"/>
          </p:cNvSpPr>
          <p:nvPr>
            <p:ph type="sldNum" sz="quarter" idx="4"/>
          </p:nvPr>
        </p:nvSpPr>
        <p:spPr/>
        <p:txBody>
          <a:bodyPr/>
          <a:lstStyle/>
          <a:p>
            <a:fld id="{B190697A-B2E1-4A65-8046-F11842298BFE}" type="slidenum">
              <a:rPr lang="ko-KR" altLang="en-US" smtClean="0"/>
              <a:pPr/>
              <a:t>24</a:t>
            </a:fld>
            <a:endParaRPr lang="ko-KR" altLang="en-US" dirty="0"/>
          </a:p>
        </p:txBody>
      </p:sp>
    </p:spTree>
    <p:extLst>
      <p:ext uri="{BB962C8B-B14F-4D97-AF65-F5344CB8AC3E}">
        <p14:creationId xmlns:p14="http://schemas.microsoft.com/office/powerpoint/2010/main" val="30447005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Key Motivations for Iterative </a:t>
            </a:r>
            <a:r>
              <a:rPr lang="en-US" altLang="ko-KR" dirty="0" smtClean="0"/>
              <a:t>Development</a:t>
            </a:r>
            <a:endParaRPr lang="ko-KR" altLang="en-US" dirty="0"/>
          </a:p>
        </p:txBody>
      </p:sp>
      <p:sp>
        <p:nvSpPr>
          <p:cNvPr id="7" name="텍스트 개체 틀 6"/>
          <p:cNvSpPr>
            <a:spLocks noGrp="1"/>
          </p:cNvSpPr>
          <p:nvPr>
            <p:ph type="body" sz="quarter" idx="13"/>
          </p:nvPr>
        </p:nvSpPr>
        <p:spPr/>
        <p:txBody>
          <a:bodyPr/>
          <a:lstStyle/>
          <a:p>
            <a:r>
              <a:rPr lang="en-US" altLang="ko-KR" dirty="0" smtClean="0"/>
              <a:t>Motivation</a:t>
            </a:r>
            <a:endParaRPr lang="ko-KR" altLang="en-US" dirty="0"/>
          </a:p>
        </p:txBody>
      </p:sp>
      <p:sp>
        <p:nvSpPr>
          <p:cNvPr id="8" name="내용 개체 틀 7"/>
          <p:cNvSpPr>
            <a:spLocks noGrp="1"/>
          </p:cNvSpPr>
          <p:nvPr>
            <p:ph sz="quarter" idx="14"/>
          </p:nvPr>
        </p:nvSpPr>
        <p:spPr>
          <a:xfrm>
            <a:off x="581114" y="1410056"/>
            <a:ext cx="8923250" cy="4975113"/>
          </a:xfrm>
        </p:spPr>
        <p:txBody>
          <a:bodyPr>
            <a:normAutofit fontScale="92500" lnSpcReduction="20000"/>
          </a:bodyPr>
          <a:lstStyle/>
          <a:p>
            <a:r>
              <a:rPr lang="en-US" altLang="ko-KR" dirty="0" smtClean="0"/>
              <a:t>Iterative development is lower risk</a:t>
            </a:r>
          </a:p>
          <a:p>
            <a:r>
              <a:rPr lang="en-US" altLang="ko-KR" dirty="0" smtClean="0"/>
              <a:t>Early risk mitigation and discovery</a:t>
            </a:r>
          </a:p>
          <a:p>
            <a:pPr lvl="1"/>
            <a:r>
              <a:rPr lang="en-US" altLang="ko-KR" dirty="0" smtClean="0"/>
              <a:t>Risk-driven iterative development forces tackling the hardest, riskiest problems first, such as architecture, integration, and so on.</a:t>
            </a:r>
          </a:p>
          <a:p>
            <a:pPr lvl="1"/>
            <a:r>
              <a:rPr lang="en-US" altLang="ko-KR" dirty="0" smtClean="0"/>
              <a:t>And Early development iterations exercise and reveal the true nature of the team and individual skills, the tools, and third-party software.</a:t>
            </a:r>
          </a:p>
          <a:p>
            <a:pPr lvl="1"/>
            <a:r>
              <a:rPr lang="en-US" altLang="ko-KR" dirty="0" smtClean="0"/>
              <a:t>Finally the truth of the risks emerges: Perceived risks prove not to be, and unsuspected issues are forced into open</a:t>
            </a:r>
          </a:p>
          <a:p>
            <a:r>
              <a:rPr lang="en-US" altLang="ko-KR" dirty="0" smtClean="0"/>
              <a:t>Accommodates and provokes early change; consistent with new product development</a:t>
            </a:r>
          </a:p>
          <a:p>
            <a:r>
              <a:rPr lang="en-US" altLang="ko-KR" dirty="0" smtClean="0"/>
              <a:t>Manageable complexity</a:t>
            </a:r>
          </a:p>
          <a:p>
            <a:pPr lvl="1"/>
            <a:r>
              <a:rPr lang="en-US" altLang="ko-KR" dirty="0" smtClean="0"/>
              <a:t>Iterative development decomposes complex projects or phases into small and bounded mini-projects of manageable complexity</a:t>
            </a:r>
          </a:p>
          <a:p>
            <a:r>
              <a:rPr lang="en-US" altLang="ko-KR" dirty="0" smtClean="0"/>
              <a:t>Confidence and satisfaction from early, repeated success</a:t>
            </a:r>
          </a:p>
          <a:p>
            <a:r>
              <a:rPr lang="en-US" altLang="ko-KR" dirty="0" smtClean="0"/>
              <a:t>Early partial product</a:t>
            </a:r>
          </a:p>
          <a:p>
            <a:pPr lvl="1"/>
            <a:r>
              <a:rPr lang="en-US" altLang="ko-KR" dirty="0" smtClean="0"/>
              <a:t>Increase client confidence</a:t>
            </a:r>
          </a:p>
          <a:p>
            <a:r>
              <a:rPr lang="en-US" altLang="ko-KR" dirty="0" smtClean="0"/>
              <a:t>Relevant progress tracking; better predictability</a:t>
            </a:r>
          </a:p>
          <a:p>
            <a:r>
              <a:rPr lang="en-US" altLang="ko-KR" dirty="0" smtClean="0"/>
              <a:t>Higher quality; less defects</a:t>
            </a:r>
          </a:p>
          <a:p>
            <a:r>
              <a:rPr lang="en-US" altLang="ko-KR" dirty="0" smtClean="0"/>
              <a:t>Final product better matches true client desires</a:t>
            </a:r>
          </a:p>
          <a:p>
            <a:r>
              <a:rPr lang="en-US" altLang="ko-KR" dirty="0" smtClean="0"/>
              <a:t>Early and regular process improvement</a:t>
            </a:r>
          </a:p>
          <a:p>
            <a:r>
              <a:rPr lang="en-US" altLang="ko-KR" dirty="0" smtClean="0"/>
              <a:t>Communication and engagement required</a:t>
            </a:r>
          </a:p>
          <a:p>
            <a:r>
              <a:rPr lang="en-US" altLang="ko-KR" dirty="0" smtClean="0"/>
              <a:t>IKIWISI(I’ll Know It, When I See It) required</a:t>
            </a:r>
          </a:p>
        </p:txBody>
      </p:sp>
      <p:sp>
        <p:nvSpPr>
          <p:cNvPr id="9" name="바닥글 개체 틀 8"/>
          <p:cNvSpPr>
            <a:spLocks noGrp="1"/>
          </p:cNvSpPr>
          <p:nvPr>
            <p:ph type="ftr" sz="quarter" idx="3"/>
          </p:nvPr>
        </p:nvSpPr>
        <p:spPr/>
        <p:txBody>
          <a:bodyPr/>
          <a:lstStyle/>
          <a:p>
            <a:r>
              <a:rPr lang="en-US" altLang="ko-KR" smtClean="0"/>
              <a:t>Sungwoon Choi 2015</a:t>
            </a:r>
            <a:endParaRPr lang="ko-KR" altLang="en-US" dirty="0"/>
          </a:p>
        </p:txBody>
      </p:sp>
      <p:sp>
        <p:nvSpPr>
          <p:cNvPr id="10" name="슬라이드 번호 개체 틀 9"/>
          <p:cNvSpPr>
            <a:spLocks noGrp="1"/>
          </p:cNvSpPr>
          <p:nvPr>
            <p:ph type="sldNum" sz="quarter" idx="4"/>
          </p:nvPr>
        </p:nvSpPr>
        <p:spPr/>
        <p:txBody>
          <a:bodyPr/>
          <a:lstStyle/>
          <a:p>
            <a:fld id="{B190697A-B2E1-4A65-8046-F11842298BFE}" type="slidenum">
              <a:rPr lang="ko-KR" altLang="en-US" smtClean="0"/>
              <a:pPr/>
              <a:t>25</a:t>
            </a:fld>
            <a:endParaRPr lang="ko-KR" altLang="en-US" dirty="0"/>
          </a:p>
        </p:txBody>
      </p:sp>
    </p:spTree>
    <p:extLst>
      <p:ext uri="{BB962C8B-B14F-4D97-AF65-F5344CB8AC3E}">
        <p14:creationId xmlns:p14="http://schemas.microsoft.com/office/powerpoint/2010/main" val="39796300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err="1" smtClean="0"/>
              <a:t>Timeboxing</a:t>
            </a:r>
            <a:r>
              <a:rPr lang="en-US" altLang="ko-KR" dirty="0" smtClean="0"/>
              <a:t> Benefits</a:t>
            </a:r>
            <a:endParaRPr lang="ko-KR" altLang="en-US" dirty="0"/>
          </a:p>
        </p:txBody>
      </p:sp>
      <p:sp>
        <p:nvSpPr>
          <p:cNvPr id="7" name="텍스트 개체 틀 6"/>
          <p:cNvSpPr>
            <a:spLocks noGrp="1"/>
          </p:cNvSpPr>
          <p:nvPr>
            <p:ph type="body" sz="quarter" idx="13"/>
          </p:nvPr>
        </p:nvSpPr>
        <p:spPr/>
        <p:txBody>
          <a:bodyPr/>
          <a:lstStyle/>
          <a:p>
            <a:r>
              <a:rPr lang="en-US" altLang="ko-KR" dirty="0" smtClean="0"/>
              <a:t>Motivation</a:t>
            </a:r>
            <a:endParaRPr lang="ko-KR" altLang="en-US" dirty="0"/>
          </a:p>
        </p:txBody>
      </p:sp>
      <p:sp>
        <p:nvSpPr>
          <p:cNvPr id="8" name="내용 개체 틀 7"/>
          <p:cNvSpPr>
            <a:spLocks noGrp="1"/>
          </p:cNvSpPr>
          <p:nvPr>
            <p:ph sz="quarter" idx="14"/>
          </p:nvPr>
        </p:nvSpPr>
        <p:spPr/>
        <p:txBody>
          <a:bodyPr/>
          <a:lstStyle/>
          <a:p>
            <a:r>
              <a:rPr lang="en-US" altLang="ko-KR" dirty="0" smtClean="0"/>
              <a:t>Increased Productivity</a:t>
            </a:r>
          </a:p>
          <a:p>
            <a:pPr lvl="1"/>
            <a:r>
              <a:rPr lang="en-US" altLang="ko-KR" dirty="0" smtClean="0"/>
              <a:t>Focus: Psychological focus promoted by a fixed end date</a:t>
            </a:r>
          </a:p>
          <a:p>
            <a:pPr lvl="2"/>
            <a:r>
              <a:rPr lang="en-US" altLang="ko-KR" dirty="0" smtClean="0"/>
              <a:t>Parkinson’s </a:t>
            </a:r>
            <a:r>
              <a:rPr lang="en-US" altLang="ko-KR" dirty="0"/>
              <a:t>l</a:t>
            </a:r>
            <a:r>
              <a:rPr lang="en-US" altLang="ko-KR" dirty="0" smtClean="0"/>
              <a:t>aw: “Work expands so as to fill the time available for its completion” [Parkinson58]</a:t>
            </a:r>
          </a:p>
          <a:p>
            <a:pPr lvl="1"/>
            <a:r>
              <a:rPr lang="en-US" altLang="ko-KR" dirty="0" smtClean="0"/>
              <a:t>People remember the slipped dates, not slipped features</a:t>
            </a:r>
          </a:p>
          <a:p>
            <a:pPr lvl="2"/>
            <a:r>
              <a:rPr lang="en-US" altLang="ko-KR" dirty="0" smtClean="0"/>
              <a:t>Delay a project 3 months to include 100% of the desired feature set will be remembered as failure</a:t>
            </a:r>
          </a:p>
          <a:p>
            <a:pPr lvl="2"/>
            <a:r>
              <a:rPr lang="en-US" altLang="ko-KR" dirty="0" smtClean="0"/>
              <a:t>Deliver with 75% of the most important features on time, is a success.</a:t>
            </a:r>
          </a:p>
          <a:p>
            <a:pPr lvl="1"/>
            <a:r>
              <a:rPr lang="en-US" altLang="ko-KR" dirty="0" smtClean="0"/>
              <a:t>The team tackle on manageable complexity</a:t>
            </a:r>
          </a:p>
          <a:p>
            <a:pPr lvl="2"/>
            <a:r>
              <a:rPr lang="en-US" altLang="ko-KR" dirty="0" smtClean="0"/>
              <a:t>Research show that lower-complexity steps are done more productively</a:t>
            </a:r>
          </a:p>
          <a:p>
            <a:pPr lvl="1"/>
            <a:r>
              <a:rPr lang="en-US" altLang="ko-KR" dirty="0" smtClean="0"/>
              <a:t>The team has to be very realistic about what gets done and what gets deferred</a:t>
            </a:r>
          </a:p>
          <a:p>
            <a:pPr lvl="2"/>
            <a:r>
              <a:rPr lang="en-US" altLang="ko-KR" dirty="0" smtClean="0"/>
              <a:t>Since the demo to the client is definitely in the iteration.</a:t>
            </a:r>
          </a:p>
          <a:p>
            <a:pPr lvl="1"/>
            <a:endParaRPr lang="ko-KR" altLang="en-US" dirty="0"/>
          </a:p>
        </p:txBody>
      </p:sp>
      <p:sp>
        <p:nvSpPr>
          <p:cNvPr id="9" name="바닥글 개체 틀 8"/>
          <p:cNvSpPr>
            <a:spLocks noGrp="1"/>
          </p:cNvSpPr>
          <p:nvPr>
            <p:ph type="ftr" sz="quarter" idx="3"/>
          </p:nvPr>
        </p:nvSpPr>
        <p:spPr/>
        <p:txBody>
          <a:bodyPr/>
          <a:lstStyle/>
          <a:p>
            <a:r>
              <a:rPr lang="en-US" altLang="ko-KR" smtClean="0"/>
              <a:t>Sungwoon Choi 2015</a:t>
            </a:r>
            <a:endParaRPr lang="ko-KR" altLang="en-US" dirty="0"/>
          </a:p>
        </p:txBody>
      </p:sp>
      <p:sp>
        <p:nvSpPr>
          <p:cNvPr id="10" name="슬라이드 번호 개체 틀 9"/>
          <p:cNvSpPr>
            <a:spLocks noGrp="1"/>
          </p:cNvSpPr>
          <p:nvPr>
            <p:ph type="sldNum" sz="quarter" idx="4"/>
          </p:nvPr>
        </p:nvSpPr>
        <p:spPr/>
        <p:txBody>
          <a:bodyPr/>
          <a:lstStyle/>
          <a:p>
            <a:fld id="{B190697A-B2E1-4A65-8046-F11842298BFE}" type="slidenum">
              <a:rPr lang="ko-KR" altLang="en-US" smtClean="0"/>
              <a:pPr/>
              <a:t>26</a:t>
            </a:fld>
            <a:endParaRPr lang="ko-KR" altLang="en-US" dirty="0"/>
          </a:p>
        </p:txBody>
      </p:sp>
    </p:spTree>
    <p:extLst>
      <p:ext uri="{BB962C8B-B14F-4D97-AF65-F5344CB8AC3E}">
        <p14:creationId xmlns:p14="http://schemas.microsoft.com/office/powerpoint/2010/main" val="349674601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Meeting the requirements challenge iteratively</a:t>
            </a:r>
            <a:endParaRPr lang="ko-KR" altLang="en-US" dirty="0"/>
          </a:p>
        </p:txBody>
      </p:sp>
      <p:sp>
        <p:nvSpPr>
          <p:cNvPr id="5" name="텍스트 개체 틀 4"/>
          <p:cNvSpPr>
            <a:spLocks noGrp="1"/>
          </p:cNvSpPr>
          <p:nvPr>
            <p:ph type="body" sz="quarter" idx="13"/>
          </p:nvPr>
        </p:nvSpPr>
        <p:spPr/>
        <p:txBody>
          <a:bodyPr/>
          <a:lstStyle/>
          <a:p>
            <a:r>
              <a:rPr lang="en-US" altLang="ko-KR" dirty="0"/>
              <a:t>Motivation</a:t>
            </a:r>
            <a:endParaRPr lang="ko-KR" altLang="en-US" dirty="0"/>
          </a:p>
        </p:txBody>
      </p:sp>
      <p:sp>
        <p:nvSpPr>
          <p:cNvPr id="6" name="내용 개체 틀 5"/>
          <p:cNvSpPr>
            <a:spLocks noGrp="1"/>
          </p:cNvSpPr>
          <p:nvPr>
            <p:ph sz="quarter" idx="14"/>
          </p:nvPr>
        </p:nvSpPr>
        <p:spPr/>
        <p:txBody>
          <a:bodyPr/>
          <a:lstStyle/>
          <a:p>
            <a:r>
              <a:rPr lang="en-US" altLang="ko-KR" dirty="0" smtClean="0">
                <a:solidFill>
                  <a:schemeClr val="tx1">
                    <a:lumMod val="85000"/>
                    <a:lumOff val="15000"/>
                  </a:schemeClr>
                </a:solidFill>
              </a:rPr>
              <a:t>Some interesting statistics</a:t>
            </a:r>
          </a:p>
          <a:p>
            <a:pPr lvl="1"/>
            <a:r>
              <a:rPr lang="en-US" altLang="ko-KR" dirty="0" smtClean="0">
                <a:solidFill>
                  <a:schemeClr val="tx1">
                    <a:lumMod val="85000"/>
                    <a:lumOff val="15000"/>
                  </a:schemeClr>
                </a:solidFill>
              </a:rPr>
              <a:t>In a study of over 8,000 projects [Standish94], 37% of the factors on challenged projects were related to requirements</a:t>
            </a:r>
          </a:p>
          <a:p>
            <a:pPr lvl="1"/>
            <a:r>
              <a:rPr lang="en-US" altLang="ko-KR" dirty="0" smtClean="0">
                <a:solidFill>
                  <a:schemeClr val="tx1">
                    <a:lumMod val="85000"/>
                    <a:lumOff val="15000"/>
                  </a:schemeClr>
                </a:solidFill>
              </a:rPr>
              <a:t>A study of defects by category [SKTYBE92] found that the largest category was in requirements – 41%</a:t>
            </a:r>
          </a:p>
          <a:p>
            <a:pPr lvl="1"/>
            <a:r>
              <a:rPr lang="en-US" altLang="ko-KR" dirty="0" smtClean="0">
                <a:solidFill>
                  <a:schemeClr val="tx1">
                    <a:lumMod val="85000"/>
                    <a:lumOff val="15000"/>
                  </a:schemeClr>
                </a:solidFill>
              </a:rPr>
              <a:t>Boehm [BP88] showed that the cost of fixing a requirement defect increased non-linearly from early to late in the project</a:t>
            </a:r>
          </a:p>
          <a:p>
            <a:pPr lvl="1"/>
            <a:r>
              <a:rPr lang="en-US" altLang="ko-KR" dirty="0" smtClean="0">
                <a:solidFill>
                  <a:schemeClr val="tx1">
                    <a:lumMod val="85000"/>
                    <a:lumOff val="15000"/>
                  </a:schemeClr>
                </a:solidFill>
              </a:rPr>
              <a:t>Requirements change 25% or more pJones97, BP88]</a:t>
            </a:r>
          </a:p>
          <a:p>
            <a:pPr lvl="1"/>
            <a:r>
              <a:rPr lang="en-US" altLang="ko-KR" dirty="0" smtClean="0">
                <a:solidFill>
                  <a:schemeClr val="tx1">
                    <a:lumMod val="85000"/>
                    <a:lumOff val="15000"/>
                  </a:schemeClr>
                </a:solidFill>
              </a:rPr>
              <a:t>Johnson[Johnson02] showed that 45% of features were not used-with an additional 19% rarely used</a:t>
            </a:r>
            <a:endParaRPr lang="ko-KR" altLang="en-US" dirty="0">
              <a:solidFill>
                <a:schemeClr val="tx1">
                  <a:lumMod val="85000"/>
                  <a:lumOff val="15000"/>
                </a:schemeClr>
              </a:solidFill>
            </a:endParaRPr>
          </a:p>
        </p:txBody>
      </p:sp>
      <p:graphicFrame>
        <p:nvGraphicFramePr>
          <p:cNvPr id="10" name="차트 9"/>
          <p:cNvGraphicFramePr/>
          <p:nvPr>
            <p:extLst>
              <p:ext uri="{D42A27DB-BD31-4B8C-83A1-F6EECF244321}">
                <p14:modId xmlns:p14="http://schemas.microsoft.com/office/powerpoint/2010/main" val="1340063287"/>
              </p:ext>
            </p:extLst>
          </p:nvPr>
        </p:nvGraphicFramePr>
        <p:xfrm>
          <a:off x="495300" y="3382737"/>
          <a:ext cx="3857869" cy="32311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차트 10"/>
          <p:cNvGraphicFramePr/>
          <p:nvPr>
            <p:extLst>
              <p:ext uri="{D42A27DB-BD31-4B8C-83A1-F6EECF244321}">
                <p14:modId xmlns:p14="http://schemas.microsoft.com/office/powerpoint/2010/main" val="531044092"/>
              </p:ext>
            </p:extLst>
          </p:nvPr>
        </p:nvGraphicFramePr>
        <p:xfrm>
          <a:off x="5150338" y="3402717"/>
          <a:ext cx="3579448" cy="3231126"/>
        </p:xfrm>
        <a:graphic>
          <a:graphicData uri="http://schemas.openxmlformats.org/drawingml/2006/chart">
            <c:chart xmlns:c="http://schemas.openxmlformats.org/drawingml/2006/chart" xmlns:r="http://schemas.openxmlformats.org/officeDocument/2006/relationships" r:id="rId3"/>
          </a:graphicData>
        </a:graphic>
      </p:graphicFrame>
      <p:sp>
        <p:nvSpPr>
          <p:cNvPr id="12" name="바닥글 개체 틀 11"/>
          <p:cNvSpPr>
            <a:spLocks noGrp="1"/>
          </p:cNvSpPr>
          <p:nvPr>
            <p:ph type="ftr" sz="quarter" idx="3"/>
          </p:nvPr>
        </p:nvSpPr>
        <p:spPr/>
        <p:txBody>
          <a:bodyPr/>
          <a:lstStyle/>
          <a:p>
            <a:r>
              <a:rPr lang="en-US" altLang="ko-KR" smtClean="0"/>
              <a:t>Sungwoon Choi 2015</a:t>
            </a:r>
            <a:endParaRPr lang="ko-KR" altLang="en-US" dirty="0"/>
          </a:p>
        </p:txBody>
      </p:sp>
      <p:sp>
        <p:nvSpPr>
          <p:cNvPr id="13" name="슬라이드 번호 개체 틀 12"/>
          <p:cNvSpPr>
            <a:spLocks noGrp="1"/>
          </p:cNvSpPr>
          <p:nvPr>
            <p:ph type="sldNum" sz="quarter" idx="4"/>
          </p:nvPr>
        </p:nvSpPr>
        <p:spPr/>
        <p:txBody>
          <a:bodyPr/>
          <a:lstStyle/>
          <a:p>
            <a:fld id="{B190697A-B2E1-4A65-8046-F11842298BFE}" type="slidenum">
              <a:rPr lang="ko-KR" altLang="en-US" smtClean="0"/>
              <a:pPr/>
              <a:t>27</a:t>
            </a:fld>
            <a:endParaRPr lang="ko-KR" altLang="en-US" dirty="0"/>
          </a:p>
        </p:txBody>
      </p:sp>
    </p:spTree>
    <p:extLst>
      <p:ext uri="{BB962C8B-B14F-4D97-AF65-F5344CB8AC3E}">
        <p14:creationId xmlns:p14="http://schemas.microsoft.com/office/powerpoint/2010/main" val="154608170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smtClean="0"/>
              <a:t>Problems with the Waterfall</a:t>
            </a:r>
            <a:endParaRPr lang="ko-KR" altLang="en-US" dirty="0"/>
          </a:p>
        </p:txBody>
      </p:sp>
      <p:sp>
        <p:nvSpPr>
          <p:cNvPr id="7" name="텍스트 개체 틀 6"/>
          <p:cNvSpPr>
            <a:spLocks noGrp="1"/>
          </p:cNvSpPr>
          <p:nvPr>
            <p:ph type="body" sz="quarter" idx="13"/>
          </p:nvPr>
        </p:nvSpPr>
        <p:spPr/>
        <p:txBody>
          <a:bodyPr/>
          <a:lstStyle/>
          <a:p>
            <a:r>
              <a:rPr lang="en-US" altLang="ko-KR" dirty="0" smtClean="0"/>
              <a:t>Motivation</a:t>
            </a:r>
            <a:endParaRPr lang="ko-KR" altLang="en-US" dirty="0"/>
          </a:p>
        </p:txBody>
      </p:sp>
      <p:sp>
        <p:nvSpPr>
          <p:cNvPr id="8" name="내용 개체 틀 7"/>
          <p:cNvSpPr>
            <a:spLocks noGrp="1"/>
          </p:cNvSpPr>
          <p:nvPr>
            <p:ph sz="quarter" idx="14"/>
          </p:nvPr>
        </p:nvSpPr>
        <p:spPr/>
        <p:txBody>
          <a:bodyPr/>
          <a:lstStyle/>
          <a:p>
            <a:r>
              <a:rPr lang="en-US" altLang="ko-KR" dirty="0" smtClean="0"/>
              <a:t>A waterfall lifecycle pushes many high-risk and difficult elements toward the end of a project, </a:t>
            </a:r>
          </a:p>
          <a:p>
            <a:r>
              <a:rPr lang="en-US" altLang="ko-KR" dirty="0" smtClean="0"/>
              <a:t>While Iterative-Incremental Development methods, run by risk-driven iterations, surface and resolve the hardest and riskiest elements early.</a:t>
            </a:r>
          </a:p>
          <a:p>
            <a:endParaRPr lang="ko-KR" altLang="en-US" dirty="0"/>
          </a:p>
        </p:txBody>
      </p:sp>
      <p:graphicFrame>
        <p:nvGraphicFramePr>
          <p:cNvPr id="12" name="차트 11"/>
          <p:cNvGraphicFramePr/>
          <p:nvPr>
            <p:extLst>
              <p:ext uri="{D42A27DB-BD31-4B8C-83A1-F6EECF244321}">
                <p14:modId xmlns:p14="http://schemas.microsoft.com/office/powerpoint/2010/main" val="3958075429"/>
              </p:ext>
            </p:extLst>
          </p:nvPr>
        </p:nvGraphicFramePr>
        <p:xfrm>
          <a:off x="848279" y="2819013"/>
          <a:ext cx="3843215" cy="296203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차트 12"/>
          <p:cNvGraphicFramePr/>
          <p:nvPr>
            <p:extLst>
              <p:ext uri="{D42A27DB-BD31-4B8C-83A1-F6EECF244321}">
                <p14:modId xmlns:p14="http://schemas.microsoft.com/office/powerpoint/2010/main" val="1468395027"/>
              </p:ext>
            </p:extLst>
          </p:nvPr>
        </p:nvGraphicFramePr>
        <p:xfrm>
          <a:off x="5303870" y="2821353"/>
          <a:ext cx="3843215" cy="2797909"/>
        </p:xfrm>
        <a:graphic>
          <a:graphicData uri="http://schemas.openxmlformats.org/drawingml/2006/chart">
            <c:chart xmlns:c="http://schemas.openxmlformats.org/drawingml/2006/chart" xmlns:r="http://schemas.openxmlformats.org/officeDocument/2006/relationships" r:id="rId3"/>
          </a:graphicData>
        </a:graphic>
      </p:graphicFrame>
      <p:sp>
        <p:nvSpPr>
          <p:cNvPr id="14" name="자유형 13"/>
          <p:cNvSpPr/>
          <p:nvPr/>
        </p:nvSpPr>
        <p:spPr>
          <a:xfrm>
            <a:off x="1266092" y="3306474"/>
            <a:ext cx="3031514" cy="1750080"/>
          </a:xfrm>
          <a:custGeom>
            <a:avLst/>
            <a:gdLst>
              <a:gd name="connsiteX0" fmla="*/ 0 w 3532554"/>
              <a:gd name="connsiteY0" fmla="*/ 1508386 h 1508386"/>
              <a:gd name="connsiteX1" fmla="*/ 46893 w 3532554"/>
              <a:gd name="connsiteY1" fmla="*/ 1500570 h 1508386"/>
              <a:gd name="connsiteX2" fmla="*/ 70339 w 3532554"/>
              <a:gd name="connsiteY2" fmla="*/ 1492755 h 1508386"/>
              <a:gd name="connsiteX3" fmla="*/ 101600 w 3532554"/>
              <a:gd name="connsiteY3" fmla="*/ 1484940 h 1508386"/>
              <a:gd name="connsiteX4" fmla="*/ 171939 w 3532554"/>
              <a:gd name="connsiteY4" fmla="*/ 1430232 h 1508386"/>
              <a:gd name="connsiteX5" fmla="*/ 195385 w 3532554"/>
              <a:gd name="connsiteY5" fmla="*/ 1398970 h 1508386"/>
              <a:gd name="connsiteX6" fmla="*/ 211016 w 3532554"/>
              <a:gd name="connsiteY6" fmla="*/ 1375524 h 1508386"/>
              <a:gd name="connsiteX7" fmla="*/ 242277 w 3532554"/>
              <a:gd name="connsiteY7" fmla="*/ 1352078 h 1508386"/>
              <a:gd name="connsiteX8" fmla="*/ 257908 w 3532554"/>
              <a:gd name="connsiteY8" fmla="*/ 1328632 h 1508386"/>
              <a:gd name="connsiteX9" fmla="*/ 336062 w 3532554"/>
              <a:gd name="connsiteY9" fmla="*/ 1258294 h 1508386"/>
              <a:gd name="connsiteX10" fmla="*/ 375139 w 3532554"/>
              <a:gd name="connsiteY10" fmla="*/ 1211401 h 1508386"/>
              <a:gd name="connsiteX11" fmla="*/ 390770 w 3532554"/>
              <a:gd name="connsiteY11" fmla="*/ 1187955 h 1508386"/>
              <a:gd name="connsiteX12" fmla="*/ 414216 w 3532554"/>
              <a:gd name="connsiteY12" fmla="*/ 1172324 h 1508386"/>
              <a:gd name="connsiteX13" fmla="*/ 437662 w 3532554"/>
              <a:gd name="connsiteY13" fmla="*/ 1148878 h 1508386"/>
              <a:gd name="connsiteX14" fmla="*/ 547077 w 3532554"/>
              <a:gd name="connsiteY14" fmla="*/ 1133247 h 1508386"/>
              <a:gd name="connsiteX15" fmla="*/ 633047 w 3532554"/>
              <a:gd name="connsiteY15" fmla="*/ 1109801 h 1508386"/>
              <a:gd name="connsiteX16" fmla="*/ 961293 w 3532554"/>
              <a:gd name="connsiteY16" fmla="*/ 1094170 h 1508386"/>
              <a:gd name="connsiteX17" fmla="*/ 1125416 w 3532554"/>
              <a:gd name="connsiteY17" fmla="*/ 1078540 h 1508386"/>
              <a:gd name="connsiteX18" fmla="*/ 1242647 w 3532554"/>
              <a:gd name="connsiteY18" fmla="*/ 1062909 h 1508386"/>
              <a:gd name="connsiteX19" fmla="*/ 1312985 w 3532554"/>
              <a:gd name="connsiteY19" fmla="*/ 1039463 h 1508386"/>
              <a:gd name="connsiteX20" fmla="*/ 1344247 w 3532554"/>
              <a:gd name="connsiteY20" fmla="*/ 1023832 h 1508386"/>
              <a:gd name="connsiteX21" fmla="*/ 1406770 w 3532554"/>
              <a:gd name="connsiteY21" fmla="*/ 1008201 h 1508386"/>
              <a:gd name="connsiteX22" fmla="*/ 1453662 w 3532554"/>
              <a:gd name="connsiteY22" fmla="*/ 976940 h 1508386"/>
              <a:gd name="connsiteX23" fmla="*/ 1477108 w 3532554"/>
              <a:gd name="connsiteY23" fmla="*/ 961309 h 1508386"/>
              <a:gd name="connsiteX24" fmla="*/ 1492739 w 3532554"/>
              <a:gd name="connsiteY24" fmla="*/ 937863 h 1508386"/>
              <a:gd name="connsiteX25" fmla="*/ 1500554 w 3532554"/>
              <a:gd name="connsiteY25" fmla="*/ 914417 h 1508386"/>
              <a:gd name="connsiteX26" fmla="*/ 1555262 w 3532554"/>
              <a:gd name="connsiteY26" fmla="*/ 883155 h 1508386"/>
              <a:gd name="connsiteX27" fmla="*/ 1563077 w 3532554"/>
              <a:gd name="connsiteY27" fmla="*/ 859709 h 1508386"/>
              <a:gd name="connsiteX28" fmla="*/ 1609970 w 3532554"/>
              <a:gd name="connsiteY28" fmla="*/ 844078 h 1508386"/>
              <a:gd name="connsiteX29" fmla="*/ 1633416 w 3532554"/>
              <a:gd name="connsiteY29" fmla="*/ 828447 h 1508386"/>
              <a:gd name="connsiteX30" fmla="*/ 1672493 w 3532554"/>
              <a:gd name="connsiteY30" fmla="*/ 797186 h 1508386"/>
              <a:gd name="connsiteX31" fmla="*/ 1688123 w 3532554"/>
              <a:gd name="connsiteY31" fmla="*/ 773740 h 1508386"/>
              <a:gd name="connsiteX32" fmla="*/ 1727200 w 3532554"/>
              <a:gd name="connsiteY32" fmla="*/ 758109 h 1508386"/>
              <a:gd name="connsiteX33" fmla="*/ 1742831 w 3532554"/>
              <a:gd name="connsiteY33" fmla="*/ 734663 h 1508386"/>
              <a:gd name="connsiteX34" fmla="*/ 1766277 w 3532554"/>
              <a:gd name="connsiteY34" fmla="*/ 726847 h 1508386"/>
              <a:gd name="connsiteX35" fmla="*/ 1774093 w 3532554"/>
              <a:gd name="connsiteY35" fmla="*/ 703401 h 1508386"/>
              <a:gd name="connsiteX36" fmla="*/ 1797539 w 3532554"/>
              <a:gd name="connsiteY36" fmla="*/ 687770 h 1508386"/>
              <a:gd name="connsiteX37" fmla="*/ 1820985 w 3532554"/>
              <a:gd name="connsiteY37" fmla="*/ 640878 h 1508386"/>
              <a:gd name="connsiteX38" fmla="*/ 1828800 w 3532554"/>
              <a:gd name="connsiteY38" fmla="*/ 617432 h 1508386"/>
              <a:gd name="connsiteX39" fmla="*/ 1844431 w 3532554"/>
              <a:gd name="connsiteY39" fmla="*/ 593986 h 1508386"/>
              <a:gd name="connsiteX40" fmla="*/ 1852247 w 3532554"/>
              <a:gd name="connsiteY40" fmla="*/ 570540 h 1508386"/>
              <a:gd name="connsiteX41" fmla="*/ 1860062 w 3532554"/>
              <a:gd name="connsiteY41" fmla="*/ 539278 h 1508386"/>
              <a:gd name="connsiteX42" fmla="*/ 1883508 w 3532554"/>
              <a:gd name="connsiteY42" fmla="*/ 523647 h 1508386"/>
              <a:gd name="connsiteX43" fmla="*/ 1899139 w 3532554"/>
              <a:gd name="connsiteY43" fmla="*/ 500201 h 1508386"/>
              <a:gd name="connsiteX44" fmla="*/ 1922585 w 3532554"/>
              <a:gd name="connsiteY44" fmla="*/ 453309 h 1508386"/>
              <a:gd name="connsiteX45" fmla="*/ 1946031 w 3532554"/>
              <a:gd name="connsiteY45" fmla="*/ 406417 h 1508386"/>
              <a:gd name="connsiteX46" fmla="*/ 1977293 w 3532554"/>
              <a:gd name="connsiteY46" fmla="*/ 390786 h 1508386"/>
              <a:gd name="connsiteX47" fmla="*/ 2000739 w 3532554"/>
              <a:gd name="connsiteY47" fmla="*/ 343894 h 1508386"/>
              <a:gd name="connsiteX48" fmla="*/ 2024185 w 3532554"/>
              <a:gd name="connsiteY48" fmla="*/ 336078 h 1508386"/>
              <a:gd name="connsiteX49" fmla="*/ 2047631 w 3532554"/>
              <a:gd name="connsiteY49" fmla="*/ 320447 h 1508386"/>
              <a:gd name="connsiteX50" fmla="*/ 2071077 w 3532554"/>
              <a:gd name="connsiteY50" fmla="*/ 312632 h 1508386"/>
              <a:gd name="connsiteX51" fmla="*/ 2117970 w 3532554"/>
              <a:gd name="connsiteY51" fmla="*/ 289186 h 1508386"/>
              <a:gd name="connsiteX52" fmla="*/ 2188308 w 3532554"/>
              <a:gd name="connsiteY52" fmla="*/ 273555 h 1508386"/>
              <a:gd name="connsiteX53" fmla="*/ 2211754 w 3532554"/>
              <a:gd name="connsiteY53" fmla="*/ 250109 h 1508386"/>
              <a:gd name="connsiteX54" fmla="*/ 2250831 w 3532554"/>
              <a:gd name="connsiteY54" fmla="*/ 242294 h 1508386"/>
              <a:gd name="connsiteX55" fmla="*/ 2368062 w 3532554"/>
              <a:gd name="connsiteY55" fmla="*/ 218847 h 1508386"/>
              <a:gd name="connsiteX56" fmla="*/ 2602523 w 3532554"/>
              <a:gd name="connsiteY56" fmla="*/ 211032 h 1508386"/>
              <a:gd name="connsiteX57" fmla="*/ 2735385 w 3532554"/>
              <a:gd name="connsiteY57" fmla="*/ 203217 h 1508386"/>
              <a:gd name="connsiteX58" fmla="*/ 2860431 w 3532554"/>
              <a:gd name="connsiteY58" fmla="*/ 187586 h 1508386"/>
              <a:gd name="connsiteX59" fmla="*/ 3048000 w 3532554"/>
              <a:gd name="connsiteY59" fmla="*/ 179770 h 1508386"/>
              <a:gd name="connsiteX60" fmla="*/ 3071447 w 3532554"/>
              <a:gd name="connsiteY60" fmla="*/ 164140 h 1508386"/>
              <a:gd name="connsiteX61" fmla="*/ 3094893 w 3532554"/>
              <a:gd name="connsiteY61" fmla="*/ 156324 h 1508386"/>
              <a:gd name="connsiteX62" fmla="*/ 3180862 w 3532554"/>
              <a:gd name="connsiteY62" fmla="*/ 140694 h 1508386"/>
              <a:gd name="connsiteX63" fmla="*/ 3219939 w 3532554"/>
              <a:gd name="connsiteY63" fmla="*/ 132878 h 1508386"/>
              <a:gd name="connsiteX64" fmla="*/ 3235570 w 3532554"/>
              <a:gd name="connsiteY64" fmla="*/ 109432 h 1508386"/>
              <a:gd name="connsiteX65" fmla="*/ 3274647 w 3532554"/>
              <a:gd name="connsiteY65" fmla="*/ 101617 h 1508386"/>
              <a:gd name="connsiteX66" fmla="*/ 3298093 w 3532554"/>
              <a:gd name="connsiteY66" fmla="*/ 93801 h 1508386"/>
              <a:gd name="connsiteX67" fmla="*/ 3368431 w 3532554"/>
              <a:gd name="connsiteY67" fmla="*/ 78170 h 1508386"/>
              <a:gd name="connsiteX68" fmla="*/ 3376247 w 3532554"/>
              <a:gd name="connsiteY68" fmla="*/ 54724 h 1508386"/>
              <a:gd name="connsiteX69" fmla="*/ 3430954 w 3532554"/>
              <a:gd name="connsiteY69" fmla="*/ 39094 h 1508386"/>
              <a:gd name="connsiteX70" fmla="*/ 3470031 w 3532554"/>
              <a:gd name="connsiteY70" fmla="*/ 23463 h 1508386"/>
              <a:gd name="connsiteX71" fmla="*/ 3493477 w 3532554"/>
              <a:gd name="connsiteY71" fmla="*/ 15647 h 1508386"/>
              <a:gd name="connsiteX72" fmla="*/ 3532554 w 3532554"/>
              <a:gd name="connsiteY72" fmla="*/ 17 h 1508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532554" h="1508386">
                <a:moveTo>
                  <a:pt x="0" y="1508386"/>
                </a:moveTo>
                <a:cubicBezTo>
                  <a:pt x="15631" y="1505781"/>
                  <a:pt x="31424" y="1504008"/>
                  <a:pt x="46893" y="1500570"/>
                </a:cubicBezTo>
                <a:cubicBezTo>
                  <a:pt x="54935" y="1498783"/>
                  <a:pt x="62418" y="1495018"/>
                  <a:pt x="70339" y="1492755"/>
                </a:cubicBezTo>
                <a:cubicBezTo>
                  <a:pt x="80667" y="1489804"/>
                  <a:pt x="91180" y="1487545"/>
                  <a:pt x="101600" y="1484940"/>
                </a:cubicBezTo>
                <a:cubicBezTo>
                  <a:pt x="136878" y="1461421"/>
                  <a:pt x="147453" y="1458799"/>
                  <a:pt x="171939" y="1430232"/>
                </a:cubicBezTo>
                <a:cubicBezTo>
                  <a:pt x="180416" y="1420342"/>
                  <a:pt x="187814" y="1409569"/>
                  <a:pt x="195385" y="1398970"/>
                </a:cubicBezTo>
                <a:cubicBezTo>
                  <a:pt x="200845" y="1391327"/>
                  <a:pt x="204374" y="1382166"/>
                  <a:pt x="211016" y="1375524"/>
                </a:cubicBezTo>
                <a:cubicBezTo>
                  <a:pt x="220226" y="1366314"/>
                  <a:pt x="233067" y="1361288"/>
                  <a:pt x="242277" y="1352078"/>
                </a:cubicBezTo>
                <a:cubicBezTo>
                  <a:pt x="248919" y="1345436"/>
                  <a:pt x="251266" y="1335274"/>
                  <a:pt x="257908" y="1328632"/>
                </a:cubicBezTo>
                <a:cubicBezTo>
                  <a:pt x="298266" y="1288274"/>
                  <a:pt x="294533" y="1320588"/>
                  <a:pt x="336062" y="1258294"/>
                </a:cubicBezTo>
                <a:cubicBezTo>
                  <a:pt x="374868" y="1200084"/>
                  <a:pt x="324996" y="1271572"/>
                  <a:pt x="375139" y="1211401"/>
                </a:cubicBezTo>
                <a:cubicBezTo>
                  <a:pt x="381152" y="1204185"/>
                  <a:pt x="384128" y="1194597"/>
                  <a:pt x="390770" y="1187955"/>
                </a:cubicBezTo>
                <a:cubicBezTo>
                  <a:pt x="397412" y="1181313"/>
                  <a:pt x="407000" y="1178337"/>
                  <a:pt x="414216" y="1172324"/>
                </a:cubicBezTo>
                <a:cubicBezTo>
                  <a:pt x="422707" y="1165248"/>
                  <a:pt x="427059" y="1151997"/>
                  <a:pt x="437662" y="1148878"/>
                </a:cubicBezTo>
                <a:cubicBezTo>
                  <a:pt x="473007" y="1138482"/>
                  <a:pt x="510605" y="1138457"/>
                  <a:pt x="547077" y="1133247"/>
                </a:cubicBezTo>
                <a:cubicBezTo>
                  <a:pt x="584556" y="1108262"/>
                  <a:pt x="568901" y="1113650"/>
                  <a:pt x="633047" y="1109801"/>
                </a:cubicBezTo>
                <a:cubicBezTo>
                  <a:pt x="742390" y="1103240"/>
                  <a:pt x="851878" y="1099380"/>
                  <a:pt x="961293" y="1094170"/>
                </a:cubicBezTo>
                <a:cubicBezTo>
                  <a:pt x="1031160" y="1070882"/>
                  <a:pt x="965875" y="1090358"/>
                  <a:pt x="1125416" y="1078540"/>
                </a:cubicBezTo>
                <a:cubicBezTo>
                  <a:pt x="1177056" y="1074715"/>
                  <a:pt x="1195624" y="1070746"/>
                  <a:pt x="1242647" y="1062909"/>
                </a:cubicBezTo>
                <a:cubicBezTo>
                  <a:pt x="1266093" y="1055094"/>
                  <a:pt x="1289918" y="1048335"/>
                  <a:pt x="1312985" y="1039463"/>
                </a:cubicBezTo>
                <a:cubicBezTo>
                  <a:pt x="1323859" y="1035281"/>
                  <a:pt x="1333194" y="1027516"/>
                  <a:pt x="1344247" y="1023832"/>
                </a:cubicBezTo>
                <a:cubicBezTo>
                  <a:pt x="1364627" y="1017039"/>
                  <a:pt x="1406770" y="1008201"/>
                  <a:pt x="1406770" y="1008201"/>
                </a:cubicBezTo>
                <a:lnTo>
                  <a:pt x="1453662" y="976940"/>
                </a:lnTo>
                <a:lnTo>
                  <a:pt x="1477108" y="961309"/>
                </a:lnTo>
                <a:cubicBezTo>
                  <a:pt x="1482318" y="953494"/>
                  <a:pt x="1488538" y="946264"/>
                  <a:pt x="1492739" y="937863"/>
                </a:cubicBezTo>
                <a:cubicBezTo>
                  <a:pt x="1496423" y="930495"/>
                  <a:pt x="1495408" y="920850"/>
                  <a:pt x="1500554" y="914417"/>
                </a:cubicBezTo>
                <a:cubicBezTo>
                  <a:pt x="1507919" y="905211"/>
                  <a:pt x="1547569" y="887001"/>
                  <a:pt x="1555262" y="883155"/>
                </a:cubicBezTo>
                <a:cubicBezTo>
                  <a:pt x="1557867" y="875340"/>
                  <a:pt x="1556373" y="864497"/>
                  <a:pt x="1563077" y="859709"/>
                </a:cubicBezTo>
                <a:cubicBezTo>
                  <a:pt x="1576485" y="850132"/>
                  <a:pt x="1596261" y="853218"/>
                  <a:pt x="1609970" y="844078"/>
                </a:cubicBezTo>
                <a:lnTo>
                  <a:pt x="1633416" y="828447"/>
                </a:lnTo>
                <a:cubicBezTo>
                  <a:pt x="1678214" y="761251"/>
                  <a:pt x="1618563" y="840331"/>
                  <a:pt x="1672493" y="797186"/>
                </a:cubicBezTo>
                <a:cubicBezTo>
                  <a:pt x="1679827" y="791318"/>
                  <a:pt x="1680480" y="779199"/>
                  <a:pt x="1688123" y="773740"/>
                </a:cubicBezTo>
                <a:cubicBezTo>
                  <a:pt x="1699539" y="765586"/>
                  <a:pt x="1714174" y="763319"/>
                  <a:pt x="1727200" y="758109"/>
                </a:cubicBezTo>
                <a:cubicBezTo>
                  <a:pt x="1732410" y="750294"/>
                  <a:pt x="1735496" y="740531"/>
                  <a:pt x="1742831" y="734663"/>
                </a:cubicBezTo>
                <a:cubicBezTo>
                  <a:pt x="1749264" y="729517"/>
                  <a:pt x="1760452" y="732672"/>
                  <a:pt x="1766277" y="726847"/>
                </a:cubicBezTo>
                <a:cubicBezTo>
                  <a:pt x="1772102" y="721022"/>
                  <a:pt x="1768947" y="709834"/>
                  <a:pt x="1774093" y="703401"/>
                </a:cubicBezTo>
                <a:cubicBezTo>
                  <a:pt x="1779961" y="696066"/>
                  <a:pt x="1789724" y="692980"/>
                  <a:pt x="1797539" y="687770"/>
                </a:cubicBezTo>
                <a:cubicBezTo>
                  <a:pt x="1817182" y="628838"/>
                  <a:pt x="1790685" y="701479"/>
                  <a:pt x="1820985" y="640878"/>
                </a:cubicBezTo>
                <a:cubicBezTo>
                  <a:pt x="1824669" y="633510"/>
                  <a:pt x="1825116" y="624800"/>
                  <a:pt x="1828800" y="617432"/>
                </a:cubicBezTo>
                <a:cubicBezTo>
                  <a:pt x="1833001" y="609031"/>
                  <a:pt x="1840230" y="602387"/>
                  <a:pt x="1844431" y="593986"/>
                </a:cubicBezTo>
                <a:cubicBezTo>
                  <a:pt x="1848115" y="586618"/>
                  <a:pt x="1849984" y="578461"/>
                  <a:pt x="1852247" y="570540"/>
                </a:cubicBezTo>
                <a:cubicBezTo>
                  <a:pt x="1855198" y="560212"/>
                  <a:pt x="1854104" y="548215"/>
                  <a:pt x="1860062" y="539278"/>
                </a:cubicBezTo>
                <a:cubicBezTo>
                  <a:pt x="1865272" y="531463"/>
                  <a:pt x="1875693" y="528857"/>
                  <a:pt x="1883508" y="523647"/>
                </a:cubicBezTo>
                <a:cubicBezTo>
                  <a:pt x="1888718" y="515832"/>
                  <a:pt x="1894938" y="508602"/>
                  <a:pt x="1899139" y="500201"/>
                </a:cubicBezTo>
                <a:cubicBezTo>
                  <a:pt x="1931496" y="435487"/>
                  <a:pt x="1877788" y="520502"/>
                  <a:pt x="1922585" y="453309"/>
                </a:cubicBezTo>
                <a:cubicBezTo>
                  <a:pt x="1927919" y="437305"/>
                  <a:pt x="1932045" y="418072"/>
                  <a:pt x="1946031" y="406417"/>
                </a:cubicBezTo>
                <a:cubicBezTo>
                  <a:pt x="1954981" y="398958"/>
                  <a:pt x="1966872" y="395996"/>
                  <a:pt x="1977293" y="390786"/>
                </a:cubicBezTo>
                <a:cubicBezTo>
                  <a:pt x="1982442" y="375340"/>
                  <a:pt x="1986965" y="354913"/>
                  <a:pt x="2000739" y="343894"/>
                </a:cubicBezTo>
                <a:cubicBezTo>
                  <a:pt x="2007172" y="338748"/>
                  <a:pt x="2016817" y="339762"/>
                  <a:pt x="2024185" y="336078"/>
                </a:cubicBezTo>
                <a:cubicBezTo>
                  <a:pt x="2032586" y="331877"/>
                  <a:pt x="2039230" y="324648"/>
                  <a:pt x="2047631" y="320447"/>
                </a:cubicBezTo>
                <a:cubicBezTo>
                  <a:pt x="2054999" y="316763"/>
                  <a:pt x="2063549" y="315978"/>
                  <a:pt x="2071077" y="312632"/>
                </a:cubicBezTo>
                <a:cubicBezTo>
                  <a:pt x="2087047" y="305535"/>
                  <a:pt x="2101744" y="295676"/>
                  <a:pt x="2117970" y="289186"/>
                </a:cubicBezTo>
                <a:cubicBezTo>
                  <a:pt x="2129014" y="284768"/>
                  <a:pt x="2179639" y="275289"/>
                  <a:pt x="2188308" y="273555"/>
                </a:cubicBezTo>
                <a:cubicBezTo>
                  <a:pt x="2196123" y="265740"/>
                  <a:pt x="2201868" y="255052"/>
                  <a:pt x="2211754" y="250109"/>
                </a:cubicBezTo>
                <a:cubicBezTo>
                  <a:pt x="2223635" y="244168"/>
                  <a:pt x="2237944" y="245516"/>
                  <a:pt x="2250831" y="242294"/>
                </a:cubicBezTo>
                <a:cubicBezTo>
                  <a:pt x="2315194" y="226203"/>
                  <a:pt x="2224407" y="229108"/>
                  <a:pt x="2368062" y="218847"/>
                </a:cubicBezTo>
                <a:cubicBezTo>
                  <a:pt x="2446060" y="213276"/>
                  <a:pt x="2524397" y="214356"/>
                  <a:pt x="2602523" y="211032"/>
                </a:cubicBezTo>
                <a:cubicBezTo>
                  <a:pt x="2646847" y="209146"/>
                  <a:pt x="2691098" y="205822"/>
                  <a:pt x="2735385" y="203217"/>
                </a:cubicBezTo>
                <a:cubicBezTo>
                  <a:pt x="2791970" y="189070"/>
                  <a:pt x="2770866" y="192562"/>
                  <a:pt x="2860431" y="187586"/>
                </a:cubicBezTo>
                <a:cubicBezTo>
                  <a:pt x="2922912" y="184115"/>
                  <a:pt x="2985477" y="182375"/>
                  <a:pt x="3048000" y="179770"/>
                </a:cubicBezTo>
                <a:cubicBezTo>
                  <a:pt x="3055816" y="174560"/>
                  <a:pt x="3063046" y="168341"/>
                  <a:pt x="3071447" y="164140"/>
                </a:cubicBezTo>
                <a:cubicBezTo>
                  <a:pt x="3078815" y="160456"/>
                  <a:pt x="3086972" y="158587"/>
                  <a:pt x="3094893" y="156324"/>
                </a:cubicBezTo>
                <a:cubicBezTo>
                  <a:pt x="3136902" y="144321"/>
                  <a:pt x="3127737" y="149548"/>
                  <a:pt x="3180862" y="140694"/>
                </a:cubicBezTo>
                <a:cubicBezTo>
                  <a:pt x="3193965" y="138510"/>
                  <a:pt x="3206913" y="135483"/>
                  <a:pt x="3219939" y="132878"/>
                </a:cubicBezTo>
                <a:cubicBezTo>
                  <a:pt x="3225149" y="125063"/>
                  <a:pt x="3227415" y="114092"/>
                  <a:pt x="3235570" y="109432"/>
                </a:cubicBezTo>
                <a:cubicBezTo>
                  <a:pt x="3247103" y="102842"/>
                  <a:pt x="3261760" y="104839"/>
                  <a:pt x="3274647" y="101617"/>
                </a:cubicBezTo>
                <a:cubicBezTo>
                  <a:pt x="3282639" y="99619"/>
                  <a:pt x="3290172" y="96064"/>
                  <a:pt x="3298093" y="93801"/>
                </a:cubicBezTo>
                <a:cubicBezTo>
                  <a:pt x="3323836" y="86446"/>
                  <a:pt x="3341583" y="83540"/>
                  <a:pt x="3368431" y="78170"/>
                </a:cubicBezTo>
                <a:cubicBezTo>
                  <a:pt x="3371036" y="70355"/>
                  <a:pt x="3370422" y="60549"/>
                  <a:pt x="3376247" y="54724"/>
                </a:cubicBezTo>
                <a:cubicBezTo>
                  <a:pt x="3380010" y="50961"/>
                  <a:pt x="3430650" y="39195"/>
                  <a:pt x="3430954" y="39094"/>
                </a:cubicBezTo>
                <a:cubicBezTo>
                  <a:pt x="3444263" y="34658"/>
                  <a:pt x="3456895" y="28389"/>
                  <a:pt x="3470031" y="23463"/>
                </a:cubicBezTo>
                <a:cubicBezTo>
                  <a:pt x="3477745" y="20570"/>
                  <a:pt x="3485905" y="18892"/>
                  <a:pt x="3493477" y="15647"/>
                </a:cubicBezTo>
                <a:cubicBezTo>
                  <a:pt x="3532666" y="-1148"/>
                  <a:pt x="3511837" y="17"/>
                  <a:pt x="3532554" y="1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자유형 14"/>
          <p:cNvSpPr/>
          <p:nvPr/>
        </p:nvSpPr>
        <p:spPr>
          <a:xfrm>
            <a:off x="5548923" y="3196492"/>
            <a:ext cx="3102708" cy="2024185"/>
          </a:xfrm>
          <a:custGeom>
            <a:avLst/>
            <a:gdLst>
              <a:gd name="connsiteX0" fmla="*/ 0 w 3501293"/>
              <a:gd name="connsiteY0" fmla="*/ 1656862 h 1656862"/>
              <a:gd name="connsiteX1" fmla="*/ 218831 w 3501293"/>
              <a:gd name="connsiteY1" fmla="*/ 1609970 h 1656862"/>
              <a:gd name="connsiteX2" fmla="*/ 250093 w 3501293"/>
              <a:gd name="connsiteY2" fmla="*/ 1594339 h 1656862"/>
              <a:gd name="connsiteX3" fmla="*/ 281354 w 3501293"/>
              <a:gd name="connsiteY3" fmla="*/ 1586523 h 1656862"/>
              <a:gd name="connsiteX4" fmla="*/ 296985 w 3501293"/>
              <a:gd name="connsiteY4" fmla="*/ 1555262 h 1656862"/>
              <a:gd name="connsiteX5" fmla="*/ 328247 w 3501293"/>
              <a:gd name="connsiteY5" fmla="*/ 1547447 h 1656862"/>
              <a:gd name="connsiteX6" fmla="*/ 359508 w 3501293"/>
              <a:gd name="connsiteY6" fmla="*/ 1508370 h 1656862"/>
              <a:gd name="connsiteX7" fmla="*/ 422031 w 3501293"/>
              <a:gd name="connsiteY7" fmla="*/ 1398954 h 1656862"/>
              <a:gd name="connsiteX8" fmla="*/ 453293 w 3501293"/>
              <a:gd name="connsiteY8" fmla="*/ 1375508 h 1656862"/>
              <a:gd name="connsiteX9" fmla="*/ 468924 w 3501293"/>
              <a:gd name="connsiteY9" fmla="*/ 1328616 h 1656862"/>
              <a:gd name="connsiteX10" fmla="*/ 484554 w 3501293"/>
              <a:gd name="connsiteY10" fmla="*/ 1305170 h 1656862"/>
              <a:gd name="connsiteX11" fmla="*/ 500185 w 3501293"/>
              <a:gd name="connsiteY11" fmla="*/ 1258277 h 1656862"/>
              <a:gd name="connsiteX12" fmla="*/ 508000 w 3501293"/>
              <a:gd name="connsiteY12" fmla="*/ 1234831 h 1656862"/>
              <a:gd name="connsiteX13" fmla="*/ 515816 w 3501293"/>
              <a:gd name="connsiteY13" fmla="*/ 1211385 h 1656862"/>
              <a:gd name="connsiteX14" fmla="*/ 523631 w 3501293"/>
              <a:gd name="connsiteY14" fmla="*/ 1180123 h 1656862"/>
              <a:gd name="connsiteX15" fmla="*/ 539262 w 3501293"/>
              <a:gd name="connsiteY15" fmla="*/ 992554 h 1656862"/>
              <a:gd name="connsiteX16" fmla="*/ 554893 w 3501293"/>
              <a:gd name="connsiteY16" fmla="*/ 867508 h 1656862"/>
              <a:gd name="connsiteX17" fmla="*/ 562708 w 3501293"/>
              <a:gd name="connsiteY17" fmla="*/ 844062 h 1656862"/>
              <a:gd name="connsiteX18" fmla="*/ 578339 w 3501293"/>
              <a:gd name="connsiteY18" fmla="*/ 633047 h 1656862"/>
              <a:gd name="connsiteX19" fmla="*/ 609600 w 3501293"/>
              <a:gd name="connsiteY19" fmla="*/ 554893 h 1656862"/>
              <a:gd name="connsiteX20" fmla="*/ 617416 w 3501293"/>
              <a:gd name="connsiteY20" fmla="*/ 531447 h 1656862"/>
              <a:gd name="connsiteX21" fmla="*/ 625231 w 3501293"/>
              <a:gd name="connsiteY21" fmla="*/ 500185 h 1656862"/>
              <a:gd name="connsiteX22" fmla="*/ 656493 w 3501293"/>
              <a:gd name="connsiteY22" fmla="*/ 476739 h 1656862"/>
              <a:gd name="connsiteX23" fmla="*/ 679939 w 3501293"/>
              <a:gd name="connsiteY23" fmla="*/ 422031 h 1656862"/>
              <a:gd name="connsiteX24" fmla="*/ 703385 w 3501293"/>
              <a:gd name="connsiteY24" fmla="*/ 414216 h 1656862"/>
              <a:gd name="connsiteX25" fmla="*/ 711200 w 3501293"/>
              <a:gd name="connsiteY25" fmla="*/ 390770 h 1656862"/>
              <a:gd name="connsiteX26" fmla="*/ 734647 w 3501293"/>
              <a:gd name="connsiteY26" fmla="*/ 382954 h 1656862"/>
              <a:gd name="connsiteX27" fmla="*/ 758093 w 3501293"/>
              <a:gd name="connsiteY27" fmla="*/ 367323 h 1656862"/>
              <a:gd name="connsiteX28" fmla="*/ 773724 w 3501293"/>
              <a:gd name="connsiteY28" fmla="*/ 343877 h 1656862"/>
              <a:gd name="connsiteX29" fmla="*/ 804985 w 3501293"/>
              <a:gd name="connsiteY29" fmla="*/ 336062 h 1656862"/>
              <a:gd name="connsiteX30" fmla="*/ 836247 w 3501293"/>
              <a:gd name="connsiteY30" fmla="*/ 289170 h 1656862"/>
              <a:gd name="connsiteX31" fmla="*/ 859693 w 3501293"/>
              <a:gd name="connsiteY31" fmla="*/ 273539 h 1656862"/>
              <a:gd name="connsiteX32" fmla="*/ 883139 w 3501293"/>
              <a:gd name="connsiteY32" fmla="*/ 226647 h 1656862"/>
              <a:gd name="connsiteX33" fmla="*/ 890954 w 3501293"/>
              <a:gd name="connsiteY33" fmla="*/ 203200 h 1656862"/>
              <a:gd name="connsiteX34" fmla="*/ 898770 w 3501293"/>
              <a:gd name="connsiteY34" fmla="*/ 171939 h 1656862"/>
              <a:gd name="connsiteX35" fmla="*/ 922216 w 3501293"/>
              <a:gd name="connsiteY35" fmla="*/ 148493 h 1656862"/>
              <a:gd name="connsiteX36" fmla="*/ 930031 w 3501293"/>
              <a:gd name="connsiteY36" fmla="*/ 109416 h 1656862"/>
              <a:gd name="connsiteX37" fmla="*/ 953477 w 3501293"/>
              <a:gd name="connsiteY37" fmla="*/ 93785 h 1656862"/>
              <a:gd name="connsiteX38" fmla="*/ 1070708 w 3501293"/>
              <a:gd name="connsiteY38" fmla="*/ 62523 h 1656862"/>
              <a:gd name="connsiteX39" fmla="*/ 1094154 w 3501293"/>
              <a:gd name="connsiteY39" fmla="*/ 54708 h 1656862"/>
              <a:gd name="connsiteX40" fmla="*/ 1125416 w 3501293"/>
              <a:gd name="connsiteY40" fmla="*/ 46893 h 1656862"/>
              <a:gd name="connsiteX41" fmla="*/ 1195754 w 3501293"/>
              <a:gd name="connsiteY41" fmla="*/ 23447 h 1656862"/>
              <a:gd name="connsiteX42" fmla="*/ 1359877 w 3501293"/>
              <a:gd name="connsiteY42" fmla="*/ 0 h 1656862"/>
              <a:gd name="connsiteX43" fmla="*/ 1484924 w 3501293"/>
              <a:gd name="connsiteY43" fmla="*/ 7816 h 1656862"/>
              <a:gd name="connsiteX44" fmla="*/ 1570893 w 3501293"/>
              <a:gd name="connsiteY44" fmla="*/ 31262 h 1656862"/>
              <a:gd name="connsiteX45" fmla="*/ 1625600 w 3501293"/>
              <a:gd name="connsiteY45" fmla="*/ 70339 h 1656862"/>
              <a:gd name="connsiteX46" fmla="*/ 1664677 w 3501293"/>
              <a:gd name="connsiteY46" fmla="*/ 101600 h 1656862"/>
              <a:gd name="connsiteX47" fmla="*/ 1735016 w 3501293"/>
              <a:gd name="connsiteY47" fmla="*/ 164123 h 1656862"/>
              <a:gd name="connsiteX48" fmla="*/ 1766277 w 3501293"/>
              <a:gd name="connsiteY48" fmla="*/ 179754 h 1656862"/>
              <a:gd name="connsiteX49" fmla="*/ 1774093 w 3501293"/>
              <a:gd name="connsiteY49" fmla="*/ 203200 h 1656862"/>
              <a:gd name="connsiteX50" fmla="*/ 1820985 w 3501293"/>
              <a:gd name="connsiteY50" fmla="*/ 234462 h 1656862"/>
              <a:gd name="connsiteX51" fmla="*/ 1844431 w 3501293"/>
              <a:gd name="connsiteY51" fmla="*/ 281354 h 1656862"/>
              <a:gd name="connsiteX52" fmla="*/ 1875693 w 3501293"/>
              <a:gd name="connsiteY52" fmla="*/ 296985 h 1656862"/>
              <a:gd name="connsiteX53" fmla="*/ 1938216 w 3501293"/>
              <a:gd name="connsiteY53" fmla="*/ 382954 h 1656862"/>
              <a:gd name="connsiteX54" fmla="*/ 1969477 w 3501293"/>
              <a:gd name="connsiteY54" fmla="*/ 390770 h 1656862"/>
              <a:gd name="connsiteX55" fmla="*/ 1985108 w 3501293"/>
              <a:gd name="connsiteY55" fmla="*/ 414216 h 1656862"/>
              <a:gd name="connsiteX56" fmla="*/ 1992924 w 3501293"/>
              <a:gd name="connsiteY56" fmla="*/ 437662 h 1656862"/>
              <a:gd name="connsiteX57" fmla="*/ 2016370 w 3501293"/>
              <a:gd name="connsiteY57" fmla="*/ 453293 h 1656862"/>
              <a:gd name="connsiteX58" fmla="*/ 2032000 w 3501293"/>
              <a:gd name="connsiteY58" fmla="*/ 484554 h 1656862"/>
              <a:gd name="connsiteX59" fmla="*/ 2047631 w 3501293"/>
              <a:gd name="connsiteY59" fmla="*/ 508000 h 1656862"/>
              <a:gd name="connsiteX60" fmla="*/ 2071077 w 3501293"/>
              <a:gd name="connsiteY60" fmla="*/ 547077 h 1656862"/>
              <a:gd name="connsiteX61" fmla="*/ 2086708 w 3501293"/>
              <a:gd name="connsiteY61" fmla="*/ 601785 h 1656862"/>
              <a:gd name="connsiteX62" fmla="*/ 2094524 w 3501293"/>
              <a:gd name="connsiteY62" fmla="*/ 633047 h 1656862"/>
              <a:gd name="connsiteX63" fmla="*/ 2102339 w 3501293"/>
              <a:gd name="connsiteY63" fmla="*/ 656493 h 1656862"/>
              <a:gd name="connsiteX64" fmla="*/ 2125785 w 3501293"/>
              <a:gd name="connsiteY64" fmla="*/ 664308 h 1656862"/>
              <a:gd name="connsiteX65" fmla="*/ 2133600 w 3501293"/>
              <a:gd name="connsiteY65" fmla="*/ 695570 h 1656862"/>
              <a:gd name="connsiteX66" fmla="*/ 2164862 w 3501293"/>
              <a:gd name="connsiteY66" fmla="*/ 742462 h 1656862"/>
              <a:gd name="connsiteX67" fmla="*/ 2172677 w 3501293"/>
              <a:gd name="connsiteY67" fmla="*/ 773723 h 1656862"/>
              <a:gd name="connsiteX68" fmla="*/ 2219570 w 3501293"/>
              <a:gd name="connsiteY68" fmla="*/ 812800 h 1656862"/>
              <a:gd name="connsiteX69" fmla="*/ 2274277 w 3501293"/>
              <a:gd name="connsiteY69" fmla="*/ 851877 h 1656862"/>
              <a:gd name="connsiteX70" fmla="*/ 2297724 w 3501293"/>
              <a:gd name="connsiteY70" fmla="*/ 867508 h 1656862"/>
              <a:gd name="connsiteX71" fmla="*/ 2313354 w 3501293"/>
              <a:gd name="connsiteY71" fmla="*/ 890954 h 1656862"/>
              <a:gd name="connsiteX72" fmla="*/ 2336800 w 3501293"/>
              <a:gd name="connsiteY72" fmla="*/ 898770 h 1656862"/>
              <a:gd name="connsiteX73" fmla="*/ 2360247 w 3501293"/>
              <a:gd name="connsiteY73" fmla="*/ 914400 h 1656862"/>
              <a:gd name="connsiteX74" fmla="*/ 2407139 w 3501293"/>
              <a:gd name="connsiteY74" fmla="*/ 930031 h 1656862"/>
              <a:gd name="connsiteX75" fmla="*/ 2430585 w 3501293"/>
              <a:gd name="connsiteY75" fmla="*/ 945662 h 1656862"/>
              <a:gd name="connsiteX76" fmla="*/ 2438400 w 3501293"/>
              <a:gd name="connsiteY76" fmla="*/ 969108 h 1656862"/>
              <a:gd name="connsiteX77" fmla="*/ 2469662 w 3501293"/>
              <a:gd name="connsiteY77" fmla="*/ 976923 h 1656862"/>
              <a:gd name="connsiteX78" fmla="*/ 2532185 w 3501293"/>
              <a:gd name="connsiteY78" fmla="*/ 1008185 h 1656862"/>
              <a:gd name="connsiteX79" fmla="*/ 2555631 w 3501293"/>
              <a:gd name="connsiteY79" fmla="*/ 1023816 h 1656862"/>
              <a:gd name="connsiteX80" fmla="*/ 2586893 w 3501293"/>
              <a:gd name="connsiteY80" fmla="*/ 1039447 h 1656862"/>
              <a:gd name="connsiteX81" fmla="*/ 2618154 w 3501293"/>
              <a:gd name="connsiteY81" fmla="*/ 1062893 h 1656862"/>
              <a:gd name="connsiteX82" fmla="*/ 2680677 w 3501293"/>
              <a:gd name="connsiteY82" fmla="*/ 1078523 h 1656862"/>
              <a:gd name="connsiteX83" fmla="*/ 2704124 w 3501293"/>
              <a:gd name="connsiteY83" fmla="*/ 1086339 h 1656862"/>
              <a:gd name="connsiteX84" fmla="*/ 2735385 w 3501293"/>
              <a:gd name="connsiteY84" fmla="*/ 1125416 h 1656862"/>
              <a:gd name="connsiteX85" fmla="*/ 2782277 w 3501293"/>
              <a:gd name="connsiteY85" fmla="*/ 1164493 h 1656862"/>
              <a:gd name="connsiteX86" fmla="*/ 2836985 w 3501293"/>
              <a:gd name="connsiteY86" fmla="*/ 1180123 h 1656862"/>
              <a:gd name="connsiteX87" fmla="*/ 2891693 w 3501293"/>
              <a:gd name="connsiteY87" fmla="*/ 1203570 h 1656862"/>
              <a:gd name="connsiteX88" fmla="*/ 2915139 w 3501293"/>
              <a:gd name="connsiteY88" fmla="*/ 1250462 h 1656862"/>
              <a:gd name="connsiteX89" fmla="*/ 2938585 w 3501293"/>
              <a:gd name="connsiteY89" fmla="*/ 1266093 h 1656862"/>
              <a:gd name="connsiteX90" fmla="*/ 2985477 w 3501293"/>
              <a:gd name="connsiteY90" fmla="*/ 1305170 h 1656862"/>
              <a:gd name="connsiteX91" fmla="*/ 3024554 w 3501293"/>
              <a:gd name="connsiteY91" fmla="*/ 1352062 h 1656862"/>
              <a:gd name="connsiteX92" fmla="*/ 3087077 w 3501293"/>
              <a:gd name="connsiteY92" fmla="*/ 1391139 h 1656862"/>
              <a:gd name="connsiteX93" fmla="*/ 3165231 w 3501293"/>
              <a:gd name="connsiteY93" fmla="*/ 1430216 h 1656862"/>
              <a:gd name="connsiteX94" fmla="*/ 3251200 w 3501293"/>
              <a:gd name="connsiteY94" fmla="*/ 1438031 h 1656862"/>
              <a:gd name="connsiteX95" fmla="*/ 3313724 w 3501293"/>
              <a:gd name="connsiteY95" fmla="*/ 1453662 h 1656862"/>
              <a:gd name="connsiteX96" fmla="*/ 3352800 w 3501293"/>
              <a:gd name="connsiteY96" fmla="*/ 1461477 h 1656862"/>
              <a:gd name="connsiteX97" fmla="*/ 3391877 w 3501293"/>
              <a:gd name="connsiteY97" fmla="*/ 1477108 h 1656862"/>
              <a:gd name="connsiteX98" fmla="*/ 3407508 w 3501293"/>
              <a:gd name="connsiteY98" fmla="*/ 1500554 h 1656862"/>
              <a:gd name="connsiteX99" fmla="*/ 3462216 w 3501293"/>
              <a:gd name="connsiteY99" fmla="*/ 1492739 h 1656862"/>
              <a:gd name="connsiteX100" fmla="*/ 3501293 w 3501293"/>
              <a:gd name="connsiteY100" fmla="*/ 1492739 h 1656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501293" h="1656862">
                <a:moveTo>
                  <a:pt x="0" y="1656862"/>
                </a:moveTo>
                <a:cubicBezTo>
                  <a:pt x="72944" y="1641231"/>
                  <a:pt x="146459" y="1628063"/>
                  <a:pt x="218831" y="1609970"/>
                </a:cubicBezTo>
                <a:cubicBezTo>
                  <a:pt x="230134" y="1607144"/>
                  <a:pt x="239184" y="1598430"/>
                  <a:pt x="250093" y="1594339"/>
                </a:cubicBezTo>
                <a:cubicBezTo>
                  <a:pt x="260150" y="1590567"/>
                  <a:pt x="270934" y="1589128"/>
                  <a:pt x="281354" y="1586523"/>
                </a:cubicBezTo>
                <a:cubicBezTo>
                  <a:pt x="286564" y="1576103"/>
                  <a:pt x="288035" y="1562720"/>
                  <a:pt x="296985" y="1555262"/>
                </a:cubicBezTo>
                <a:cubicBezTo>
                  <a:pt x="305237" y="1548386"/>
                  <a:pt x="319654" y="1553892"/>
                  <a:pt x="328247" y="1547447"/>
                </a:cubicBezTo>
                <a:cubicBezTo>
                  <a:pt x="341592" y="1537439"/>
                  <a:pt x="350766" y="1522576"/>
                  <a:pt x="359508" y="1508370"/>
                </a:cubicBezTo>
                <a:cubicBezTo>
                  <a:pt x="369189" y="1492638"/>
                  <a:pt x="402018" y="1413963"/>
                  <a:pt x="422031" y="1398954"/>
                </a:cubicBezTo>
                <a:lnTo>
                  <a:pt x="453293" y="1375508"/>
                </a:lnTo>
                <a:cubicBezTo>
                  <a:pt x="458503" y="1359877"/>
                  <a:pt x="459785" y="1342325"/>
                  <a:pt x="468924" y="1328616"/>
                </a:cubicBezTo>
                <a:cubicBezTo>
                  <a:pt x="474134" y="1320801"/>
                  <a:pt x="480739" y="1313753"/>
                  <a:pt x="484554" y="1305170"/>
                </a:cubicBezTo>
                <a:cubicBezTo>
                  <a:pt x="491246" y="1290114"/>
                  <a:pt x="494975" y="1273908"/>
                  <a:pt x="500185" y="1258277"/>
                </a:cubicBezTo>
                <a:lnTo>
                  <a:pt x="508000" y="1234831"/>
                </a:lnTo>
                <a:cubicBezTo>
                  <a:pt x="510605" y="1227016"/>
                  <a:pt x="513818" y="1219377"/>
                  <a:pt x="515816" y="1211385"/>
                </a:cubicBezTo>
                <a:lnTo>
                  <a:pt x="523631" y="1180123"/>
                </a:lnTo>
                <a:cubicBezTo>
                  <a:pt x="528841" y="1117600"/>
                  <a:pt x="533582" y="1055036"/>
                  <a:pt x="539262" y="992554"/>
                </a:cubicBezTo>
                <a:cubicBezTo>
                  <a:pt x="541069" y="972674"/>
                  <a:pt x="550020" y="891871"/>
                  <a:pt x="554893" y="867508"/>
                </a:cubicBezTo>
                <a:cubicBezTo>
                  <a:pt x="556509" y="859430"/>
                  <a:pt x="560103" y="851877"/>
                  <a:pt x="562708" y="844062"/>
                </a:cubicBezTo>
                <a:cubicBezTo>
                  <a:pt x="564119" y="815840"/>
                  <a:pt x="565733" y="687673"/>
                  <a:pt x="578339" y="633047"/>
                </a:cubicBezTo>
                <a:cubicBezTo>
                  <a:pt x="590197" y="581662"/>
                  <a:pt x="591874" y="596252"/>
                  <a:pt x="609600" y="554893"/>
                </a:cubicBezTo>
                <a:cubicBezTo>
                  <a:pt x="612845" y="547321"/>
                  <a:pt x="615153" y="539368"/>
                  <a:pt x="617416" y="531447"/>
                </a:cubicBezTo>
                <a:cubicBezTo>
                  <a:pt x="620367" y="521119"/>
                  <a:pt x="618988" y="508926"/>
                  <a:pt x="625231" y="500185"/>
                </a:cubicBezTo>
                <a:cubicBezTo>
                  <a:pt x="632802" y="489586"/>
                  <a:pt x="646072" y="484554"/>
                  <a:pt x="656493" y="476739"/>
                </a:cubicBezTo>
                <a:cubicBezTo>
                  <a:pt x="661186" y="457966"/>
                  <a:pt x="663072" y="435524"/>
                  <a:pt x="679939" y="422031"/>
                </a:cubicBezTo>
                <a:cubicBezTo>
                  <a:pt x="686372" y="416885"/>
                  <a:pt x="695570" y="416821"/>
                  <a:pt x="703385" y="414216"/>
                </a:cubicBezTo>
                <a:cubicBezTo>
                  <a:pt x="705990" y="406401"/>
                  <a:pt x="705375" y="396595"/>
                  <a:pt x="711200" y="390770"/>
                </a:cubicBezTo>
                <a:cubicBezTo>
                  <a:pt x="717025" y="384945"/>
                  <a:pt x="727278" y="386638"/>
                  <a:pt x="734647" y="382954"/>
                </a:cubicBezTo>
                <a:cubicBezTo>
                  <a:pt x="743048" y="378753"/>
                  <a:pt x="750278" y="372533"/>
                  <a:pt x="758093" y="367323"/>
                </a:cubicBezTo>
                <a:cubicBezTo>
                  <a:pt x="763303" y="359508"/>
                  <a:pt x="765909" y="349087"/>
                  <a:pt x="773724" y="343877"/>
                </a:cubicBezTo>
                <a:cubicBezTo>
                  <a:pt x="782661" y="337919"/>
                  <a:pt x="796902" y="343135"/>
                  <a:pt x="804985" y="336062"/>
                </a:cubicBezTo>
                <a:cubicBezTo>
                  <a:pt x="819123" y="323692"/>
                  <a:pt x="825826" y="304801"/>
                  <a:pt x="836247" y="289170"/>
                </a:cubicBezTo>
                <a:cubicBezTo>
                  <a:pt x="841457" y="281355"/>
                  <a:pt x="851878" y="278749"/>
                  <a:pt x="859693" y="273539"/>
                </a:cubicBezTo>
                <a:cubicBezTo>
                  <a:pt x="879337" y="214604"/>
                  <a:pt x="852837" y="287252"/>
                  <a:pt x="883139" y="226647"/>
                </a:cubicBezTo>
                <a:cubicBezTo>
                  <a:pt x="886823" y="219278"/>
                  <a:pt x="888691" y="211121"/>
                  <a:pt x="890954" y="203200"/>
                </a:cubicBezTo>
                <a:cubicBezTo>
                  <a:pt x="893905" y="192872"/>
                  <a:pt x="893441" y="181265"/>
                  <a:pt x="898770" y="171939"/>
                </a:cubicBezTo>
                <a:cubicBezTo>
                  <a:pt x="904254" y="162343"/>
                  <a:pt x="914401" y="156308"/>
                  <a:pt x="922216" y="148493"/>
                </a:cubicBezTo>
                <a:cubicBezTo>
                  <a:pt x="924821" y="135467"/>
                  <a:pt x="923441" y="120949"/>
                  <a:pt x="930031" y="109416"/>
                </a:cubicBezTo>
                <a:cubicBezTo>
                  <a:pt x="934691" y="101261"/>
                  <a:pt x="944894" y="97600"/>
                  <a:pt x="953477" y="93785"/>
                </a:cubicBezTo>
                <a:cubicBezTo>
                  <a:pt x="991807" y="76750"/>
                  <a:pt x="1029983" y="72704"/>
                  <a:pt x="1070708" y="62523"/>
                </a:cubicBezTo>
                <a:cubicBezTo>
                  <a:pt x="1078700" y="60525"/>
                  <a:pt x="1086233" y="56971"/>
                  <a:pt x="1094154" y="54708"/>
                </a:cubicBezTo>
                <a:cubicBezTo>
                  <a:pt x="1104482" y="51757"/>
                  <a:pt x="1115150" y="50052"/>
                  <a:pt x="1125416" y="46893"/>
                </a:cubicBezTo>
                <a:cubicBezTo>
                  <a:pt x="1149037" y="39625"/>
                  <a:pt x="1171520" y="28294"/>
                  <a:pt x="1195754" y="23447"/>
                </a:cubicBezTo>
                <a:cubicBezTo>
                  <a:pt x="1276022" y="7392"/>
                  <a:pt x="1221650" y="17279"/>
                  <a:pt x="1359877" y="0"/>
                </a:cubicBezTo>
                <a:cubicBezTo>
                  <a:pt x="1401559" y="2605"/>
                  <a:pt x="1443483" y="2636"/>
                  <a:pt x="1484924" y="7816"/>
                </a:cubicBezTo>
                <a:cubicBezTo>
                  <a:pt x="1513126" y="11341"/>
                  <a:pt x="1543293" y="22062"/>
                  <a:pt x="1570893" y="31262"/>
                </a:cubicBezTo>
                <a:cubicBezTo>
                  <a:pt x="1584205" y="40137"/>
                  <a:pt x="1615906" y="60645"/>
                  <a:pt x="1625600" y="70339"/>
                </a:cubicBezTo>
                <a:cubicBezTo>
                  <a:pt x="1660950" y="105689"/>
                  <a:pt x="1619033" y="86386"/>
                  <a:pt x="1664677" y="101600"/>
                </a:cubicBezTo>
                <a:cubicBezTo>
                  <a:pt x="1696336" y="133259"/>
                  <a:pt x="1702472" y="145526"/>
                  <a:pt x="1735016" y="164123"/>
                </a:cubicBezTo>
                <a:cubicBezTo>
                  <a:pt x="1745131" y="169903"/>
                  <a:pt x="1755857" y="174544"/>
                  <a:pt x="1766277" y="179754"/>
                </a:cubicBezTo>
                <a:cubicBezTo>
                  <a:pt x="1768882" y="187569"/>
                  <a:pt x="1768268" y="197375"/>
                  <a:pt x="1774093" y="203200"/>
                </a:cubicBezTo>
                <a:cubicBezTo>
                  <a:pt x="1787377" y="216484"/>
                  <a:pt x="1820985" y="234462"/>
                  <a:pt x="1820985" y="234462"/>
                </a:cubicBezTo>
                <a:cubicBezTo>
                  <a:pt x="1826319" y="250466"/>
                  <a:pt x="1830445" y="269699"/>
                  <a:pt x="1844431" y="281354"/>
                </a:cubicBezTo>
                <a:cubicBezTo>
                  <a:pt x="1853381" y="288813"/>
                  <a:pt x="1865272" y="291775"/>
                  <a:pt x="1875693" y="296985"/>
                </a:cubicBezTo>
                <a:cubicBezTo>
                  <a:pt x="1883927" y="309337"/>
                  <a:pt x="1923882" y="372203"/>
                  <a:pt x="1938216" y="382954"/>
                </a:cubicBezTo>
                <a:cubicBezTo>
                  <a:pt x="1946809" y="389399"/>
                  <a:pt x="1959057" y="388165"/>
                  <a:pt x="1969477" y="390770"/>
                </a:cubicBezTo>
                <a:cubicBezTo>
                  <a:pt x="1974687" y="398585"/>
                  <a:pt x="1980907" y="405815"/>
                  <a:pt x="1985108" y="414216"/>
                </a:cubicBezTo>
                <a:cubicBezTo>
                  <a:pt x="1988792" y="421584"/>
                  <a:pt x="1987778" y="431229"/>
                  <a:pt x="1992924" y="437662"/>
                </a:cubicBezTo>
                <a:cubicBezTo>
                  <a:pt x="1998792" y="444997"/>
                  <a:pt x="2008555" y="448083"/>
                  <a:pt x="2016370" y="453293"/>
                </a:cubicBezTo>
                <a:cubicBezTo>
                  <a:pt x="2021580" y="463713"/>
                  <a:pt x="2026220" y="474439"/>
                  <a:pt x="2032000" y="484554"/>
                </a:cubicBezTo>
                <a:cubicBezTo>
                  <a:pt x="2036660" y="492709"/>
                  <a:pt x="2042653" y="500035"/>
                  <a:pt x="2047631" y="508000"/>
                </a:cubicBezTo>
                <a:cubicBezTo>
                  <a:pt x="2055682" y="520881"/>
                  <a:pt x="2063262" y="534051"/>
                  <a:pt x="2071077" y="547077"/>
                </a:cubicBezTo>
                <a:cubicBezTo>
                  <a:pt x="2095512" y="644809"/>
                  <a:pt x="2064283" y="523299"/>
                  <a:pt x="2086708" y="601785"/>
                </a:cubicBezTo>
                <a:cubicBezTo>
                  <a:pt x="2089659" y="612113"/>
                  <a:pt x="2091573" y="622719"/>
                  <a:pt x="2094524" y="633047"/>
                </a:cubicBezTo>
                <a:cubicBezTo>
                  <a:pt x="2096787" y="640968"/>
                  <a:pt x="2096514" y="650668"/>
                  <a:pt x="2102339" y="656493"/>
                </a:cubicBezTo>
                <a:cubicBezTo>
                  <a:pt x="2108164" y="662318"/>
                  <a:pt x="2117970" y="661703"/>
                  <a:pt x="2125785" y="664308"/>
                </a:cubicBezTo>
                <a:cubicBezTo>
                  <a:pt x="2128390" y="674729"/>
                  <a:pt x="2128796" y="685963"/>
                  <a:pt x="2133600" y="695570"/>
                </a:cubicBezTo>
                <a:cubicBezTo>
                  <a:pt x="2142001" y="712373"/>
                  <a:pt x="2164862" y="742462"/>
                  <a:pt x="2164862" y="742462"/>
                </a:cubicBezTo>
                <a:cubicBezTo>
                  <a:pt x="2167467" y="752882"/>
                  <a:pt x="2167348" y="764397"/>
                  <a:pt x="2172677" y="773723"/>
                </a:cubicBezTo>
                <a:cubicBezTo>
                  <a:pt x="2185688" y="796491"/>
                  <a:pt x="2201440" y="797260"/>
                  <a:pt x="2219570" y="812800"/>
                </a:cubicBezTo>
                <a:cubicBezTo>
                  <a:pt x="2266772" y="853259"/>
                  <a:pt x="2231195" y="837517"/>
                  <a:pt x="2274277" y="851877"/>
                </a:cubicBezTo>
                <a:cubicBezTo>
                  <a:pt x="2282093" y="857087"/>
                  <a:pt x="2291082" y="860866"/>
                  <a:pt x="2297724" y="867508"/>
                </a:cubicBezTo>
                <a:cubicBezTo>
                  <a:pt x="2304366" y="874150"/>
                  <a:pt x="2306020" y="885086"/>
                  <a:pt x="2313354" y="890954"/>
                </a:cubicBezTo>
                <a:cubicBezTo>
                  <a:pt x="2319787" y="896100"/>
                  <a:pt x="2329432" y="895086"/>
                  <a:pt x="2336800" y="898770"/>
                </a:cubicBezTo>
                <a:cubicBezTo>
                  <a:pt x="2345201" y="902971"/>
                  <a:pt x="2351664" y="910585"/>
                  <a:pt x="2360247" y="914400"/>
                </a:cubicBezTo>
                <a:cubicBezTo>
                  <a:pt x="2375303" y="921091"/>
                  <a:pt x="2407139" y="930031"/>
                  <a:pt x="2407139" y="930031"/>
                </a:cubicBezTo>
                <a:cubicBezTo>
                  <a:pt x="2414954" y="935241"/>
                  <a:pt x="2424717" y="938327"/>
                  <a:pt x="2430585" y="945662"/>
                </a:cubicBezTo>
                <a:cubicBezTo>
                  <a:pt x="2435731" y="952095"/>
                  <a:pt x="2431967" y="963962"/>
                  <a:pt x="2438400" y="969108"/>
                </a:cubicBezTo>
                <a:cubicBezTo>
                  <a:pt x="2446788" y="975818"/>
                  <a:pt x="2459241" y="974318"/>
                  <a:pt x="2469662" y="976923"/>
                </a:cubicBezTo>
                <a:cubicBezTo>
                  <a:pt x="2490503" y="987344"/>
                  <a:pt x="2512798" y="995260"/>
                  <a:pt x="2532185" y="1008185"/>
                </a:cubicBezTo>
                <a:cubicBezTo>
                  <a:pt x="2540000" y="1013395"/>
                  <a:pt x="2547476" y="1019156"/>
                  <a:pt x="2555631" y="1023816"/>
                </a:cubicBezTo>
                <a:cubicBezTo>
                  <a:pt x="2565747" y="1029596"/>
                  <a:pt x="2577013" y="1033272"/>
                  <a:pt x="2586893" y="1039447"/>
                </a:cubicBezTo>
                <a:cubicBezTo>
                  <a:pt x="2597939" y="1046350"/>
                  <a:pt x="2606130" y="1057883"/>
                  <a:pt x="2618154" y="1062893"/>
                </a:cubicBezTo>
                <a:cubicBezTo>
                  <a:pt x="2637984" y="1071155"/>
                  <a:pt x="2660297" y="1071729"/>
                  <a:pt x="2680677" y="1078523"/>
                </a:cubicBezTo>
                <a:lnTo>
                  <a:pt x="2704124" y="1086339"/>
                </a:lnTo>
                <a:cubicBezTo>
                  <a:pt x="2716953" y="1124828"/>
                  <a:pt x="2702754" y="1098223"/>
                  <a:pt x="2735385" y="1125416"/>
                </a:cubicBezTo>
                <a:cubicBezTo>
                  <a:pt x="2761309" y="1147019"/>
                  <a:pt x="2753174" y="1149942"/>
                  <a:pt x="2782277" y="1164493"/>
                </a:cubicBezTo>
                <a:cubicBezTo>
                  <a:pt x="2794767" y="1170738"/>
                  <a:pt x="2825302" y="1176785"/>
                  <a:pt x="2836985" y="1180123"/>
                </a:cubicBezTo>
                <a:cubicBezTo>
                  <a:pt x="2863814" y="1187789"/>
                  <a:pt x="2863910" y="1189678"/>
                  <a:pt x="2891693" y="1203570"/>
                </a:cubicBezTo>
                <a:cubicBezTo>
                  <a:pt x="2898050" y="1222640"/>
                  <a:pt x="2899988" y="1235311"/>
                  <a:pt x="2915139" y="1250462"/>
                </a:cubicBezTo>
                <a:cubicBezTo>
                  <a:pt x="2921781" y="1257104"/>
                  <a:pt x="2930770" y="1260883"/>
                  <a:pt x="2938585" y="1266093"/>
                </a:cubicBezTo>
                <a:cubicBezTo>
                  <a:pt x="2992657" y="1347199"/>
                  <a:pt x="2906151" y="1225844"/>
                  <a:pt x="2985477" y="1305170"/>
                </a:cubicBezTo>
                <a:cubicBezTo>
                  <a:pt x="3064803" y="1384496"/>
                  <a:pt x="2943448" y="1297990"/>
                  <a:pt x="3024554" y="1352062"/>
                </a:cubicBezTo>
                <a:cubicBezTo>
                  <a:pt x="3062049" y="1408303"/>
                  <a:pt x="3008954" y="1339058"/>
                  <a:pt x="3087077" y="1391139"/>
                </a:cubicBezTo>
                <a:cubicBezTo>
                  <a:pt x="3113108" y="1408492"/>
                  <a:pt x="3131300" y="1422676"/>
                  <a:pt x="3165231" y="1430216"/>
                </a:cubicBezTo>
                <a:cubicBezTo>
                  <a:pt x="3193320" y="1436458"/>
                  <a:pt x="3222544" y="1435426"/>
                  <a:pt x="3251200" y="1438031"/>
                </a:cubicBezTo>
                <a:lnTo>
                  <a:pt x="3313724" y="1453662"/>
                </a:lnTo>
                <a:cubicBezTo>
                  <a:pt x="3326667" y="1456649"/>
                  <a:pt x="3340077" y="1457660"/>
                  <a:pt x="3352800" y="1461477"/>
                </a:cubicBezTo>
                <a:cubicBezTo>
                  <a:pt x="3366237" y="1465508"/>
                  <a:pt x="3378851" y="1471898"/>
                  <a:pt x="3391877" y="1477108"/>
                </a:cubicBezTo>
                <a:cubicBezTo>
                  <a:pt x="3397087" y="1484923"/>
                  <a:pt x="3398339" y="1498516"/>
                  <a:pt x="3407508" y="1500554"/>
                </a:cubicBezTo>
                <a:cubicBezTo>
                  <a:pt x="3425490" y="1504550"/>
                  <a:pt x="3443859" y="1494269"/>
                  <a:pt x="3462216" y="1492739"/>
                </a:cubicBezTo>
                <a:cubicBezTo>
                  <a:pt x="3475197" y="1491657"/>
                  <a:pt x="3488267" y="1492739"/>
                  <a:pt x="3501293" y="149273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p:nvSpPr>
        <p:spPr>
          <a:xfrm>
            <a:off x="1755576" y="2482799"/>
            <a:ext cx="1970411" cy="338554"/>
          </a:xfrm>
          <a:prstGeom prst="rect">
            <a:avLst/>
          </a:prstGeom>
        </p:spPr>
        <p:txBody>
          <a:bodyPr wrap="none">
            <a:spAutoFit/>
          </a:bodyPr>
          <a:lstStyle/>
          <a:p>
            <a:r>
              <a:rPr lang="en-US" altLang="ko-KR" sz="1600" b="1" dirty="0" smtClean="0">
                <a:solidFill>
                  <a:schemeClr val="accent2">
                    <a:lumMod val="50000"/>
                  </a:schemeClr>
                </a:solidFill>
              </a:rPr>
              <a:t>Waterfall Lifecycle</a:t>
            </a:r>
            <a:endParaRPr lang="ko-KR" altLang="en-US" sz="1600" b="1" dirty="0">
              <a:solidFill>
                <a:schemeClr val="accent2">
                  <a:lumMod val="50000"/>
                </a:schemeClr>
              </a:solidFill>
            </a:endParaRPr>
          </a:p>
        </p:txBody>
      </p:sp>
      <p:sp>
        <p:nvSpPr>
          <p:cNvPr id="17" name="직사각형 16"/>
          <p:cNvSpPr/>
          <p:nvPr/>
        </p:nvSpPr>
        <p:spPr>
          <a:xfrm>
            <a:off x="5307895" y="2488121"/>
            <a:ext cx="3584764" cy="338554"/>
          </a:xfrm>
          <a:prstGeom prst="rect">
            <a:avLst/>
          </a:prstGeom>
        </p:spPr>
        <p:txBody>
          <a:bodyPr wrap="none">
            <a:spAutoFit/>
          </a:bodyPr>
          <a:lstStyle/>
          <a:p>
            <a:r>
              <a:rPr lang="en-US" altLang="ko-KR" sz="1600" b="1" dirty="0" smtClean="0">
                <a:solidFill>
                  <a:schemeClr val="accent2">
                    <a:lumMod val="50000"/>
                  </a:schemeClr>
                </a:solidFill>
              </a:rPr>
              <a:t>Iterative Incremental Development</a:t>
            </a:r>
            <a:endParaRPr lang="ko-KR" altLang="en-US" sz="1600" b="1" dirty="0">
              <a:solidFill>
                <a:schemeClr val="accent2">
                  <a:lumMod val="50000"/>
                </a:schemeClr>
              </a:solidFill>
            </a:endParaRPr>
          </a:p>
        </p:txBody>
      </p:sp>
      <p:sp>
        <p:nvSpPr>
          <p:cNvPr id="20" name="직사각형 19"/>
          <p:cNvSpPr/>
          <p:nvPr/>
        </p:nvSpPr>
        <p:spPr>
          <a:xfrm>
            <a:off x="4928389" y="3657612"/>
            <a:ext cx="1210203" cy="646331"/>
          </a:xfrm>
          <a:prstGeom prst="rect">
            <a:avLst/>
          </a:prstGeom>
        </p:spPr>
        <p:txBody>
          <a:bodyPr wrap="none">
            <a:spAutoFit/>
          </a:bodyPr>
          <a:lstStyle/>
          <a:p>
            <a:r>
              <a:rPr lang="en-US" altLang="ko-KR" sz="1200" dirty="0" smtClean="0"/>
              <a:t>Potential</a:t>
            </a:r>
          </a:p>
          <a:p>
            <a:r>
              <a:rPr lang="en-US" altLang="ko-KR" sz="1200" dirty="0" smtClean="0"/>
              <a:t>Impact of risks</a:t>
            </a:r>
          </a:p>
          <a:p>
            <a:r>
              <a:rPr lang="en-US" altLang="ko-KR" sz="1200" dirty="0" smtClean="0"/>
              <a:t>Being tackled</a:t>
            </a:r>
            <a:endParaRPr lang="ko-KR" altLang="en-US" sz="1200" dirty="0"/>
          </a:p>
        </p:txBody>
      </p:sp>
      <p:sp>
        <p:nvSpPr>
          <p:cNvPr id="21" name="직사각형 20"/>
          <p:cNvSpPr/>
          <p:nvPr/>
        </p:nvSpPr>
        <p:spPr>
          <a:xfrm>
            <a:off x="635309" y="3653699"/>
            <a:ext cx="1210203" cy="646331"/>
          </a:xfrm>
          <a:prstGeom prst="rect">
            <a:avLst/>
          </a:prstGeom>
        </p:spPr>
        <p:txBody>
          <a:bodyPr wrap="none">
            <a:spAutoFit/>
          </a:bodyPr>
          <a:lstStyle/>
          <a:p>
            <a:r>
              <a:rPr lang="en-US" altLang="ko-KR" sz="1200" dirty="0" smtClean="0"/>
              <a:t>Potential</a:t>
            </a:r>
          </a:p>
          <a:p>
            <a:r>
              <a:rPr lang="en-US" altLang="ko-KR" sz="1200" dirty="0" smtClean="0"/>
              <a:t>Impact of risks</a:t>
            </a:r>
          </a:p>
          <a:p>
            <a:r>
              <a:rPr lang="en-US" altLang="ko-KR" sz="1200" dirty="0" smtClean="0"/>
              <a:t>Being tackled</a:t>
            </a:r>
            <a:endParaRPr lang="ko-KR" altLang="en-US" sz="1200" dirty="0"/>
          </a:p>
        </p:txBody>
      </p:sp>
      <p:sp>
        <p:nvSpPr>
          <p:cNvPr id="22" name="바닥글 개체 틀 21"/>
          <p:cNvSpPr>
            <a:spLocks noGrp="1"/>
          </p:cNvSpPr>
          <p:nvPr>
            <p:ph type="ftr" sz="quarter" idx="3"/>
          </p:nvPr>
        </p:nvSpPr>
        <p:spPr/>
        <p:txBody>
          <a:bodyPr/>
          <a:lstStyle/>
          <a:p>
            <a:r>
              <a:rPr lang="en-US" altLang="ko-KR" smtClean="0"/>
              <a:t>Sungwoon Choi 2015</a:t>
            </a:r>
            <a:endParaRPr lang="ko-KR" altLang="en-US" dirty="0"/>
          </a:p>
        </p:txBody>
      </p:sp>
      <p:sp>
        <p:nvSpPr>
          <p:cNvPr id="23" name="슬라이드 번호 개체 틀 22"/>
          <p:cNvSpPr>
            <a:spLocks noGrp="1"/>
          </p:cNvSpPr>
          <p:nvPr>
            <p:ph type="sldNum" sz="quarter" idx="4"/>
          </p:nvPr>
        </p:nvSpPr>
        <p:spPr/>
        <p:txBody>
          <a:bodyPr/>
          <a:lstStyle/>
          <a:p>
            <a:fld id="{B190697A-B2E1-4A65-8046-F11842298BFE}" type="slidenum">
              <a:rPr lang="ko-KR" altLang="en-US" smtClean="0"/>
              <a:pPr/>
              <a:t>28</a:t>
            </a:fld>
            <a:endParaRPr lang="ko-KR" altLang="en-US" dirty="0"/>
          </a:p>
        </p:txBody>
      </p:sp>
    </p:spTree>
    <p:extLst>
      <p:ext uri="{BB962C8B-B14F-4D97-AF65-F5344CB8AC3E}">
        <p14:creationId xmlns:p14="http://schemas.microsoft.com/office/powerpoint/2010/main" val="9842356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endParaRPr lang="ko-KR" altLang="en-US" dirty="0"/>
          </a:p>
        </p:txBody>
      </p:sp>
      <p:sp>
        <p:nvSpPr>
          <p:cNvPr id="7" name="텍스트 개체 틀 6"/>
          <p:cNvSpPr>
            <a:spLocks noGrp="1"/>
          </p:cNvSpPr>
          <p:nvPr>
            <p:ph type="body" sz="quarter" idx="13"/>
          </p:nvPr>
        </p:nvSpPr>
        <p:spPr/>
        <p:txBody>
          <a:bodyPr/>
          <a:lstStyle/>
          <a:p>
            <a:endParaRPr lang="ko-KR" altLang="en-US"/>
          </a:p>
        </p:txBody>
      </p:sp>
      <p:sp>
        <p:nvSpPr>
          <p:cNvPr id="8" name="내용 개체 틀 7"/>
          <p:cNvSpPr>
            <a:spLocks noGrp="1"/>
          </p:cNvSpPr>
          <p:nvPr>
            <p:ph sz="quarter" idx="14"/>
          </p:nvPr>
        </p:nvSpPr>
        <p:spPr/>
        <p:txBody>
          <a:bodyPr/>
          <a:lstStyle/>
          <a:p>
            <a:r>
              <a:rPr lang="en-US" altLang="ko-KR" dirty="0"/>
              <a:t>Other problems with </a:t>
            </a:r>
            <a:r>
              <a:rPr lang="en-US" altLang="ko-KR" dirty="0" smtClean="0"/>
              <a:t>the waterfall and the misapplication of its values on IID projects include the following points:</a:t>
            </a:r>
          </a:p>
          <a:p>
            <a:pPr lvl="1"/>
            <a:r>
              <a:rPr lang="en-US" altLang="ko-KR" dirty="0" smtClean="0"/>
              <a:t>Complete up-front specifications with sign-off</a:t>
            </a:r>
          </a:p>
          <a:p>
            <a:pPr lvl="1"/>
            <a:r>
              <a:rPr lang="en-US" altLang="ko-KR" dirty="0" smtClean="0"/>
              <a:t>Late integration and test</a:t>
            </a:r>
          </a:p>
          <a:p>
            <a:pPr lvl="1"/>
            <a:r>
              <a:rPr lang="en-US" altLang="ko-KR" dirty="0" smtClean="0"/>
              <a:t>Reliable up-front schedules and estimates</a:t>
            </a:r>
          </a:p>
          <a:p>
            <a:pPr lvl="2"/>
            <a:r>
              <a:rPr lang="en-US" altLang="ko-KR" dirty="0" smtClean="0"/>
              <a:t>The waterfall has been called a fail-late lifecycle; one can have the illusion of an accurate schedule during the early, easier phases. This is because the hard and risky elements like integration and test are pushed towards the end.</a:t>
            </a:r>
          </a:p>
          <a:p>
            <a:pPr lvl="2"/>
            <a:r>
              <a:rPr lang="en-US" altLang="ko-KR" dirty="0" smtClean="0"/>
              <a:t>It is like the story of the guy who fell off the cliff:  </a:t>
            </a:r>
          </a:p>
          <a:p>
            <a:pPr lvl="3"/>
            <a:r>
              <a:rPr lang="en-US" altLang="ko-KR" dirty="0" smtClean="0"/>
              <a:t>As he was hurtling down, someone yelled, “How are you doing?” The guy replied, “So far, so good!”</a:t>
            </a:r>
          </a:p>
          <a:p>
            <a:pPr lvl="1"/>
            <a:r>
              <a:rPr lang="en-US" altLang="ko-KR" dirty="0" smtClean="0"/>
              <a:t>“Plan the work, work the plan” values</a:t>
            </a:r>
          </a:p>
          <a:p>
            <a:pPr lvl="2"/>
            <a:r>
              <a:rPr lang="en-US" altLang="ko-KR" dirty="0" smtClean="0"/>
              <a:t>The maxim is associated with the values of waterfall development, predictive planning, command-control management, up-front specifications and schedules, and so forth.</a:t>
            </a:r>
          </a:p>
          <a:p>
            <a:pPr lvl="2"/>
            <a:r>
              <a:rPr lang="en-US" altLang="ko-KR" dirty="0" smtClean="0"/>
              <a:t>This is inconsistent with the agile method principles of adaptive planning, self-organizing and self-directed teams, and evolutionary development</a:t>
            </a:r>
            <a:endParaRPr lang="ko-KR" altLang="en-US" dirty="0"/>
          </a:p>
        </p:txBody>
      </p:sp>
      <p:sp>
        <p:nvSpPr>
          <p:cNvPr id="9" name="바닥글 개체 틀 8"/>
          <p:cNvSpPr>
            <a:spLocks noGrp="1"/>
          </p:cNvSpPr>
          <p:nvPr>
            <p:ph type="ftr" sz="quarter" idx="3"/>
          </p:nvPr>
        </p:nvSpPr>
        <p:spPr/>
        <p:txBody>
          <a:bodyPr/>
          <a:lstStyle/>
          <a:p>
            <a:r>
              <a:rPr lang="en-US" altLang="ko-KR" smtClean="0"/>
              <a:t>Sungwoon Choi 2015</a:t>
            </a:r>
            <a:endParaRPr lang="ko-KR" altLang="en-US" dirty="0"/>
          </a:p>
        </p:txBody>
      </p:sp>
      <p:sp>
        <p:nvSpPr>
          <p:cNvPr id="10" name="슬라이드 번호 개체 틀 9"/>
          <p:cNvSpPr>
            <a:spLocks noGrp="1"/>
          </p:cNvSpPr>
          <p:nvPr>
            <p:ph type="sldNum" sz="quarter" idx="4"/>
          </p:nvPr>
        </p:nvSpPr>
        <p:spPr/>
        <p:txBody>
          <a:bodyPr/>
          <a:lstStyle/>
          <a:p>
            <a:fld id="{B190697A-B2E1-4A65-8046-F11842298BFE}" type="slidenum">
              <a:rPr lang="ko-KR" altLang="en-US" smtClean="0"/>
              <a:pPr/>
              <a:t>29</a:t>
            </a:fld>
            <a:endParaRPr lang="ko-KR" altLang="en-US" dirty="0"/>
          </a:p>
        </p:txBody>
      </p:sp>
    </p:spTree>
    <p:extLst>
      <p:ext uri="{BB962C8B-B14F-4D97-AF65-F5344CB8AC3E}">
        <p14:creationId xmlns:p14="http://schemas.microsoft.com/office/powerpoint/2010/main" val="347843705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smtClean="0"/>
              <a:t>Engineering</a:t>
            </a:r>
            <a:endParaRPr lang="ko-KR" altLang="en-US" dirty="0"/>
          </a:p>
        </p:txBody>
      </p:sp>
      <p:sp>
        <p:nvSpPr>
          <p:cNvPr id="7" name="텍스트 개체 틀 6"/>
          <p:cNvSpPr>
            <a:spLocks noGrp="1"/>
          </p:cNvSpPr>
          <p:nvPr>
            <p:ph type="body" sz="quarter" idx="13"/>
          </p:nvPr>
        </p:nvSpPr>
        <p:spPr/>
        <p:txBody>
          <a:bodyPr/>
          <a:lstStyle/>
          <a:p>
            <a:r>
              <a:rPr lang="en-US" altLang="ko-KR" dirty="0" smtClean="0"/>
              <a:t>Introduction</a:t>
            </a:r>
            <a:endParaRPr lang="ko-KR" altLang="en-US" dirty="0"/>
          </a:p>
        </p:txBody>
      </p:sp>
      <p:sp>
        <p:nvSpPr>
          <p:cNvPr id="5" name="슬라이드 번호 개체 틀 4"/>
          <p:cNvSpPr>
            <a:spLocks noGrp="1"/>
          </p:cNvSpPr>
          <p:nvPr>
            <p:ph type="sldNum" sz="quarter" idx="4"/>
          </p:nvPr>
        </p:nvSpPr>
        <p:spPr/>
        <p:txBody>
          <a:bodyPr/>
          <a:lstStyle/>
          <a:p>
            <a:pPr>
              <a:defRPr/>
            </a:pPr>
            <a:fld id="{0AC92400-11A5-4123-A587-020137371796}" type="slidenum">
              <a:rPr lang="en-US" altLang="ko-KR" smtClean="0"/>
              <a:pPr>
                <a:defRPr/>
              </a:pPr>
              <a:t>3</a:t>
            </a:fld>
            <a:endParaRPr lang="en-US" altLang="ko-KR" dirty="0"/>
          </a:p>
        </p:txBody>
      </p:sp>
      <p:sp>
        <p:nvSpPr>
          <p:cNvPr id="2" name="바닥글 개체 틀 1"/>
          <p:cNvSpPr>
            <a:spLocks noGrp="1"/>
          </p:cNvSpPr>
          <p:nvPr>
            <p:ph type="ftr" sz="quarter" idx="3"/>
          </p:nvPr>
        </p:nvSpPr>
        <p:spPr/>
        <p:txBody>
          <a:bodyPr/>
          <a:lstStyle/>
          <a:p>
            <a:pPr>
              <a:defRPr/>
            </a:pPr>
            <a:r>
              <a:rPr lang="en-US" altLang="ko-KR" smtClean="0"/>
              <a:t>Sungwoon Choi 2015</a:t>
            </a:r>
            <a:endParaRPr lang="en-US" altLang="ko-KR"/>
          </a:p>
        </p:txBody>
      </p:sp>
      <p:sp>
        <p:nvSpPr>
          <p:cNvPr id="8" name="내용 개체 틀 7"/>
          <p:cNvSpPr>
            <a:spLocks noGrp="1"/>
          </p:cNvSpPr>
          <p:nvPr>
            <p:ph sz="quarter" idx="14"/>
          </p:nvPr>
        </p:nvSpPr>
        <p:spPr/>
        <p:txBody>
          <a:bodyPr/>
          <a:lstStyle/>
          <a:p>
            <a:r>
              <a:rPr lang="en-US" altLang="ko-KR" dirty="0" smtClean="0"/>
              <a:t>The clients or users are not sure what they want.</a:t>
            </a:r>
          </a:p>
          <a:p>
            <a:r>
              <a:rPr lang="en-US" altLang="ko-KR" dirty="0" smtClean="0"/>
              <a:t>They have difficulty stating all they want an know.</a:t>
            </a:r>
          </a:p>
          <a:p>
            <a:r>
              <a:rPr lang="en-US" altLang="ko-KR" dirty="0" smtClean="0"/>
              <a:t>As they see the product develop, they change their minds.</a:t>
            </a:r>
          </a:p>
          <a:p>
            <a:r>
              <a:rPr lang="en-US" altLang="ko-KR" dirty="0" smtClean="0"/>
              <a:t>External forces (such as a competitor’s product or service) lead to change or enhancements in requires.</a:t>
            </a:r>
          </a:p>
          <a:p>
            <a:r>
              <a:rPr lang="en-US" altLang="ko-KR" dirty="0"/>
              <a:t>The details are overwhelmingly complex for people.</a:t>
            </a:r>
          </a:p>
          <a:p>
            <a:r>
              <a:rPr lang="en-US" altLang="ko-KR" dirty="0" smtClean="0"/>
              <a:t>Many </a:t>
            </a:r>
            <a:r>
              <a:rPr lang="en-US" altLang="ko-KR" dirty="0"/>
              <a:t>details of what they want will only be revealed during </a:t>
            </a:r>
            <a:r>
              <a:rPr lang="en-US" altLang="ko-KR" dirty="0" smtClean="0"/>
              <a:t>development</a:t>
            </a:r>
            <a:endParaRPr lang="en-US" altLang="ko-KR" dirty="0"/>
          </a:p>
        </p:txBody>
      </p:sp>
    </p:spTree>
    <p:extLst>
      <p:ext uri="{BB962C8B-B14F-4D97-AF65-F5344CB8AC3E}">
        <p14:creationId xmlns:p14="http://schemas.microsoft.com/office/powerpoint/2010/main" val="369949638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sz="2400" dirty="0" smtClean="0"/>
              <a:t>Evidence</a:t>
            </a:r>
            <a:endParaRPr lang="ko-KR" altLang="en-US" sz="2400" dirty="0"/>
          </a:p>
        </p:txBody>
      </p:sp>
      <p:pic>
        <p:nvPicPr>
          <p:cNvPr id="5" name="그림 개체 틀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6" b="6"/>
          <a:stretch>
            <a:fillRect/>
          </a:stretch>
        </p:blipFill>
        <p:spPr/>
      </p:pic>
      <p:sp>
        <p:nvSpPr>
          <p:cNvPr id="6" name="텍스트 개체 틀 5"/>
          <p:cNvSpPr>
            <a:spLocks noGrp="1"/>
          </p:cNvSpPr>
          <p:nvPr>
            <p:ph type="body" sz="quarter" idx="11"/>
          </p:nvPr>
        </p:nvSpPr>
        <p:spPr/>
        <p:txBody>
          <a:bodyPr>
            <a:normAutofit/>
          </a:bodyPr>
          <a:lstStyle/>
          <a:p>
            <a:pPr marL="179388" indent="-179388">
              <a:buFont typeface="Arial" panose="020B0604020202020204" pitchFamily="34" charset="0"/>
              <a:buChar char="•"/>
            </a:pPr>
            <a:r>
              <a:rPr lang="en-US" altLang="ko-KR" b="0" i="1" dirty="0" smtClean="0"/>
              <a:t>Research, historical, and other evidence related to IID.</a:t>
            </a:r>
          </a:p>
          <a:p>
            <a:pPr marL="179388" indent="-179388">
              <a:buFont typeface="Arial" panose="020B0604020202020204" pitchFamily="34" charset="0"/>
              <a:buChar char="•"/>
            </a:pPr>
            <a:r>
              <a:rPr lang="en-US" altLang="ko-KR" i="1" dirty="0" smtClean="0"/>
              <a:t>Evidence of waterfall risks.</a:t>
            </a:r>
          </a:p>
          <a:p>
            <a:pPr marL="179388" indent="-179388">
              <a:buFont typeface="Arial" panose="020B0604020202020204" pitchFamily="34" charset="0"/>
              <a:buChar char="•"/>
            </a:pPr>
            <a:r>
              <a:rPr lang="en-US" altLang="ko-KR" b="0" i="1" dirty="0" smtClean="0"/>
              <a:t>Business case for skills transfer to adopt IID.</a:t>
            </a:r>
          </a:p>
        </p:txBody>
      </p:sp>
      <p:sp>
        <p:nvSpPr>
          <p:cNvPr id="2" name="직사각형 1"/>
          <p:cNvSpPr/>
          <p:nvPr/>
        </p:nvSpPr>
        <p:spPr>
          <a:xfrm>
            <a:off x="660399" y="503565"/>
            <a:ext cx="6342186" cy="1169551"/>
          </a:xfrm>
          <a:prstGeom prst="rect">
            <a:avLst/>
          </a:prstGeom>
        </p:spPr>
        <p:txBody>
          <a:bodyPr wrap="square">
            <a:spAutoFit/>
          </a:bodyPr>
          <a:lstStyle/>
          <a:p>
            <a:pPr marL="265113" indent="-265113"/>
            <a:r>
              <a:rPr lang="en-US" altLang="ko-KR" sz="1400" i="1" dirty="0" smtClean="0">
                <a:solidFill>
                  <a:srgbClr val="FFC000"/>
                </a:solidFill>
              </a:rPr>
              <a:t>Q: What are the most exciting, promising software engineering ideas or techniques on the horizon?</a:t>
            </a:r>
          </a:p>
          <a:p>
            <a:pPr marL="265113" indent="-265113"/>
            <a:r>
              <a:rPr lang="en-US" altLang="ko-KR" sz="1400" i="1" dirty="0" smtClean="0">
                <a:solidFill>
                  <a:srgbClr val="FFC000"/>
                </a:solidFill>
              </a:rPr>
              <a:t>A: I don’t think that the most promising ideas are on the horizon. They are already here and have been for years, but are not being used properly.</a:t>
            </a:r>
            <a:endParaRPr lang="en-US" altLang="ko-KR" sz="1400" i="1" dirty="0">
              <a:solidFill>
                <a:srgbClr val="FFC000"/>
              </a:solidFill>
            </a:endParaRPr>
          </a:p>
          <a:p>
            <a:pPr marL="265113" indent="-265113"/>
            <a:r>
              <a:rPr lang="en-US" altLang="ko-KR" sz="1400" i="1" dirty="0">
                <a:solidFill>
                  <a:srgbClr val="FFC000"/>
                </a:solidFill>
              </a:rPr>
              <a:t>- </a:t>
            </a:r>
            <a:r>
              <a:rPr lang="en-US" altLang="ko-KR" sz="1400" i="1" dirty="0" smtClean="0">
                <a:solidFill>
                  <a:srgbClr val="FFC000"/>
                </a:solidFill>
              </a:rPr>
              <a:t>David L. </a:t>
            </a:r>
            <a:r>
              <a:rPr lang="en-US" altLang="ko-KR" sz="1400" i="1" dirty="0" err="1" smtClean="0">
                <a:solidFill>
                  <a:srgbClr val="FFC000"/>
                </a:solidFill>
              </a:rPr>
              <a:t>Parnas</a:t>
            </a:r>
            <a:r>
              <a:rPr lang="en-US" altLang="ko-KR" sz="1400" i="1" dirty="0" smtClean="0">
                <a:solidFill>
                  <a:srgbClr val="FFC000"/>
                </a:solidFill>
              </a:rPr>
              <a:t> </a:t>
            </a:r>
            <a:r>
              <a:rPr lang="en-US" altLang="ko-KR" sz="1400" i="1" dirty="0">
                <a:solidFill>
                  <a:srgbClr val="FFC000"/>
                </a:solidFill>
              </a:rPr>
              <a:t>-</a:t>
            </a:r>
            <a:endParaRPr lang="ko-KR" altLang="en-US" sz="1400" i="1" dirty="0">
              <a:solidFill>
                <a:srgbClr val="FFC000"/>
              </a:solidFill>
            </a:endParaRPr>
          </a:p>
        </p:txBody>
      </p:sp>
    </p:spTree>
    <p:extLst>
      <p:ext uri="{BB962C8B-B14F-4D97-AF65-F5344CB8AC3E}">
        <p14:creationId xmlns:p14="http://schemas.microsoft.com/office/powerpoint/2010/main" val="409425820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smtClean="0"/>
              <a:t>Overview</a:t>
            </a:r>
            <a:endParaRPr lang="ko-KR" altLang="en-US" dirty="0"/>
          </a:p>
        </p:txBody>
      </p:sp>
      <p:sp>
        <p:nvSpPr>
          <p:cNvPr id="7" name="텍스트 개체 틀 6"/>
          <p:cNvSpPr>
            <a:spLocks noGrp="1"/>
          </p:cNvSpPr>
          <p:nvPr>
            <p:ph type="body" sz="quarter" idx="13"/>
          </p:nvPr>
        </p:nvSpPr>
        <p:spPr/>
        <p:txBody>
          <a:bodyPr/>
          <a:lstStyle/>
          <a:p>
            <a:r>
              <a:rPr lang="en-US" altLang="ko-KR" dirty="0" smtClean="0"/>
              <a:t>Evidence</a:t>
            </a:r>
            <a:endParaRPr lang="ko-KR" altLang="en-US" dirty="0"/>
          </a:p>
        </p:txBody>
      </p:sp>
      <p:sp>
        <p:nvSpPr>
          <p:cNvPr id="8" name="내용 개체 틀 7"/>
          <p:cNvSpPr>
            <a:spLocks noGrp="1"/>
          </p:cNvSpPr>
          <p:nvPr>
            <p:ph sz="quarter" idx="14"/>
          </p:nvPr>
        </p:nvSpPr>
        <p:spPr/>
        <p:txBody>
          <a:bodyPr>
            <a:normAutofit lnSpcReduction="10000"/>
          </a:bodyPr>
          <a:lstStyle/>
          <a:p>
            <a:r>
              <a:rPr lang="en-US" altLang="ko-KR" dirty="0" smtClean="0"/>
              <a:t>Research evidence</a:t>
            </a:r>
          </a:p>
          <a:p>
            <a:pPr lvl="1"/>
            <a:r>
              <a:rPr lang="en-US" altLang="ko-KR" dirty="0" smtClean="0"/>
              <a:t>Data shows that iterative and evolutionary development is correlated with lower risk, higher productivity and lower defect rates than waterfall projects.</a:t>
            </a:r>
          </a:p>
          <a:p>
            <a:r>
              <a:rPr lang="en-US" altLang="ko-KR" dirty="0" smtClean="0"/>
              <a:t>Early large project evidence</a:t>
            </a:r>
          </a:p>
          <a:p>
            <a:pPr lvl="1"/>
            <a:r>
              <a:rPr lang="en-US" altLang="ko-KR" dirty="0" smtClean="0"/>
              <a:t>Major and life-critical system have been developed iteratively rather than using the waterfall. Examples include the USA Space Shuttle flight control software developed in 17 iterations, and the new Canadian air traffic control system.</a:t>
            </a:r>
          </a:p>
          <a:p>
            <a:r>
              <a:rPr lang="en-US" altLang="ko-KR" dirty="0" smtClean="0"/>
              <a:t>Standards-body evidence</a:t>
            </a:r>
          </a:p>
          <a:p>
            <a:pPr lvl="1"/>
            <a:r>
              <a:rPr lang="en-US" altLang="ko-KR" dirty="0" smtClean="0"/>
              <a:t>In the 1980s the USA Department of Defense promoted a waterfall lifecycle in DOD-STD-2167.</a:t>
            </a:r>
          </a:p>
          <a:p>
            <a:pPr lvl="1"/>
            <a:r>
              <a:rPr lang="en-US" altLang="ko-KR" dirty="0" smtClean="0"/>
              <a:t>In 1994, MIL-STD-498 was introduced</a:t>
            </a:r>
          </a:p>
          <a:p>
            <a:r>
              <a:rPr lang="en-US" altLang="ko-KR" dirty="0" smtClean="0"/>
              <a:t>Expert thought leader evidence</a:t>
            </a:r>
          </a:p>
          <a:p>
            <a:r>
              <a:rPr lang="en-US" altLang="ko-KR" dirty="0" smtClean="0"/>
              <a:t>Business case</a:t>
            </a:r>
          </a:p>
          <a:p>
            <a:pPr lvl="1"/>
            <a:r>
              <a:rPr lang="en-US" altLang="ko-KR" dirty="0" smtClean="0"/>
              <a:t>Each year, 23% of projects, averaging $1.1 million USD, fail. A two-year ROI analysis of investing $100,000 in iterative skills transfer could show an NPV(Net Present Value) of $700,000 </a:t>
            </a:r>
            <a:r>
              <a:rPr lang="en-US" altLang="ko-KR" dirty="0"/>
              <a:t>with IRR(Internal Rate of </a:t>
            </a:r>
            <a:r>
              <a:rPr lang="en-US" altLang="ko-KR" dirty="0" smtClean="0"/>
              <a:t>Return) of 200%</a:t>
            </a:r>
          </a:p>
          <a:p>
            <a:r>
              <a:rPr lang="en-US" altLang="ko-KR" dirty="0" smtClean="0"/>
              <a:t>Waterfall problems</a:t>
            </a:r>
          </a:p>
          <a:p>
            <a:r>
              <a:rPr lang="en-US" altLang="ko-KR" dirty="0" smtClean="0"/>
              <a:t>Why still waterfall promotion?</a:t>
            </a:r>
          </a:p>
          <a:p>
            <a:pPr lvl="1"/>
            <a:r>
              <a:rPr lang="en-US" altLang="ko-KR" dirty="0" smtClean="0"/>
              <a:t>Looks simple</a:t>
            </a:r>
            <a:endParaRPr lang="ko-KR" altLang="en-US" dirty="0"/>
          </a:p>
        </p:txBody>
      </p:sp>
      <p:sp>
        <p:nvSpPr>
          <p:cNvPr id="9" name="바닥글 개체 틀 8"/>
          <p:cNvSpPr>
            <a:spLocks noGrp="1"/>
          </p:cNvSpPr>
          <p:nvPr>
            <p:ph type="ftr" sz="quarter" idx="3"/>
          </p:nvPr>
        </p:nvSpPr>
        <p:spPr/>
        <p:txBody>
          <a:bodyPr/>
          <a:lstStyle/>
          <a:p>
            <a:r>
              <a:rPr lang="en-US" altLang="ko-KR" smtClean="0"/>
              <a:t>Sungwoon Choi 2015</a:t>
            </a:r>
            <a:endParaRPr lang="ko-KR" altLang="en-US" dirty="0"/>
          </a:p>
        </p:txBody>
      </p:sp>
      <p:sp>
        <p:nvSpPr>
          <p:cNvPr id="10" name="슬라이드 번호 개체 틀 9"/>
          <p:cNvSpPr>
            <a:spLocks noGrp="1"/>
          </p:cNvSpPr>
          <p:nvPr>
            <p:ph type="sldNum" sz="quarter" idx="4"/>
          </p:nvPr>
        </p:nvSpPr>
        <p:spPr/>
        <p:txBody>
          <a:bodyPr/>
          <a:lstStyle/>
          <a:p>
            <a:fld id="{B190697A-B2E1-4A65-8046-F11842298BFE}" type="slidenum">
              <a:rPr lang="ko-KR" altLang="en-US" smtClean="0"/>
              <a:pPr/>
              <a:t>31</a:t>
            </a:fld>
            <a:endParaRPr lang="ko-KR" altLang="en-US" dirty="0"/>
          </a:p>
        </p:txBody>
      </p:sp>
    </p:spTree>
    <p:extLst>
      <p:ext uri="{BB962C8B-B14F-4D97-AF65-F5344CB8AC3E}">
        <p14:creationId xmlns:p14="http://schemas.microsoft.com/office/powerpoint/2010/main" val="18051894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solidFill>
                  <a:srgbClr val="FFFF00"/>
                </a:solidFill>
              </a:rPr>
              <a:t>Agile &amp; Iterative Development</a:t>
            </a:r>
            <a:endParaRPr lang="ko-KR" altLang="en-US" dirty="0">
              <a:solidFill>
                <a:srgbClr val="FFFF00"/>
              </a:solidFill>
            </a:endParaRPr>
          </a:p>
        </p:txBody>
      </p:sp>
      <p:pic>
        <p:nvPicPr>
          <p:cNvPr id="5" name="그림 개체 틀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6" b="6"/>
          <a:stretch>
            <a:fillRect/>
          </a:stretch>
        </p:blipFill>
        <p:spPr/>
      </p:pic>
      <p:sp>
        <p:nvSpPr>
          <p:cNvPr id="6" name="텍스트 개체 틀 5"/>
          <p:cNvSpPr>
            <a:spLocks noGrp="1"/>
          </p:cNvSpPr>
          <p:nvPr>
            <p:ph type="body" sz="quarter" idx="11"/>
          </p:nvPr>
        </p:nvSpPr>
        <p:spPr>
          <a:xfrm>
            <a:off x="2806700" y="4903180"/>
            <a:ext cx="5848350" cy="1049338"/>
          </a:xfrm>
        </p:spPr>
        <p:txBody>
          <a:bodyPr>
            <a:noAutofit/>
          </a:bodyPr>
          <a:lstStyle/>
          <a:p>
            <a:pPr lvl="0">
              <a:lnSpc>
                <a:spcPct val="100000"/>
              </a:lnSpc>
              <a:spcBef>
                <a:spcPts val="0"/>
              </a:spcBef>
            </a:pPr>
            <a:r>
              <a:rPr lang="en-US" altLang="ko-KR" sz="1400" b="0" dirty="0"/>
              <a:t>Sungwoon Choi, Ph.D.</a:t>
            </a:r>
          </a:p>
          <a:p>
            <a:pPr lvl="0">
              <a:lnSpc>
                <a:spcPct val="100000"/>
              </a:lnSpc>
              <a:spcBef>
                <a:spcPts val="0"/>
              </a:spcBef>
            </a:pPr>
            <a:r>
              <a:rPr lang="en-US" altLang="ko-KR" sz="1400" b="0" dirty="0"/>
              <a:t>Professor, </a:t>
            </a:r>
            <a:r>
              <a:rPr lang="en-US" altLang="ko-KR" sz="1400" b="0" dirty="0" err="1"/>
              <a:t>Myongji</a:t>
            </a:r>
            <a:r>
              <a:rPr lang="en-US" altLang="ko-KR" sz="1400" b="0" dirty="0"/>
              <a:t> University</a:t>
            </a:r>
          </a:p>
          <a:p>
            <a:pPr lvl="0">
              <a:lnSpc>
                <a:spcPct val="100000"/>
              </a:lnSpc>
              <a:spcBef>
                <a:spcPts val="0"/>
              </a:spcBef>
            </a:pPr>
            <a:r>
              <a:rPr lang="en-US" altLang="ko-KR" sz="1400" b="0" dirty="0"/>
              <a:t>Chair, OMG-Korea</a:t>
            </a:r>
          </a:p>
          <a:p>
            <a:pPr lvl="0">
              <a:lnSpc>
                <a:spcPct val="100000"/>
              </a:lnSpc>
              <a:spcBef>
                <a:spcPts val="0"/>
              </a:spcBef>
            </a:pPr>
            <a:r>
              <a:rPr lang="en-US" altLang="ko-KR" sz="1400" b="0" dirty="0"/>
              <a:t>Research Fellow, NIPA</a:t>
            </a:r>
          </a:p>
          <a:p>
            <a:pPr lvl="0">
              <a:lnSpc>
                <a:spcPct val="100000"/>
              </a:lnSpc>
              <a:spcBef>
                <a:spcPts val="0"/>
              </a:spcBef>
            </a:pPr>
            <a:r>
              <a:rPr lang="en-US" altLang="ko-KR" sz="1400" b="0" i="1" u="sng" dirty="0" smtClean="0"/>
              <a:t>choisw@mju.ac.kr</a:t>
            </a:r>
            <a:endParaRPr lang="ko-KR" altLang="en-US" sz="1400" b="0" dirty="0"/>
          </a:p>
        </p:txBody>
      </p:sp>
    </p:spTree>
    <p:extLst>
      <p:ext uri="{BB962C8B-B14F-4D97-AF65-F5344CB8AC3E}">
        <p14:creationId xmlns:p14="http://schemas.microsoft.com/office/powerpoint/2010/main" val="205531576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smtClean="0"/>
              <a:t>Overview</a:t>
            </a:r>
            <a:endParaRPr lang="ko-KR" altLang="en-US" dirty="0"/>
          </a:p>
        </p:txBody>
      </p:sp>
      <p:sp>
        <p:nvSpPr>
          <p:cNvPr id="7" name="텍스트 개체 틀 6"/>
          <p:cNvSpPr>
            <a:spLocks noGrp="1"/>
          </p:cNvSpPr>
          <p:nvPr>
            <p:ph type="body" sz="quarter" idx="13"/>
          </p:nvPr>
        </p:nvSpPr>
        <p:spPr/>
        <p:txBody>
          <a:bodyPr/>
          <a:lstStyle/>
          <a:p>
            <a:r>
              <a:rPr lang="en-US" altLang="ko-KR" dirty="0" smtClean="0"/>
              <a:t>Iterative &amp; Evolutionary</a:t>
            </a:r>
            <a:endParaRPr lang="ko-KR" altLang="en-US" dirty="0"/>
          </a:p>
        </p:txBody>
      </p:sp>
      <p:sp>
        <p:nvSpPr>
          <p:cNvPr id="8" name="내용 개체 틀 7"/>
          <p:cNvSpPr>
            <a:spLocks noGrp="1"/>
          </p:cNvSpPr>
          <p:nvPr>
            <p:ph sz="quarter" idx="14"/>
          </p:nvPr>
        </p:nvSpPr>
        <p:spPr/>
        <p:txBody>
          <a:bodyPr/>
          <a:lstStyle/>
          <a:p>
            <a:r>
              <a:rPr lang="en-US" altLang="ko-KR" dirty="0" smtClean="0"/>
              <a:t>Basic practices of iterative and evolutionary methods, including </a:t>
            </a:r>
            <a:r>
              <a:rPr lang="en-US" altLang="ko-KR" dirty="0" err="1" smtClean="0"/>
              <a:t>timeboxing</a:t>
            </a:r>
            <a:r>
              <a:rPr lang="en-US" altLang="ko-KR" dirty="0" smtClean="0"/>
              <a:t> and adaptive planning.</a:t>
            </a:r>
          </a:p>
          <a:p>
            <a:r>
              <a:rPr lang="en-US" altLang="ko-KR" dirty="0" smtClean="0"/>
              <a:t>A common mistake adopting iterative methods.</a:t>
            </a:r>
          </a:p>
          <a:p>
            <a:r>
              <a:rPr lang="en-US" altLang="ko-KR" dirty="0" smtClean="0"/>
              <a:t>Specific iterative and evolutionary methods, including </a:t>
            </a:r>
            <a:r>
              <a:rPr lang="en-US" altLang="ko-KR" dirty="0" err="1" smtClean="0"/>
              <a:t>Evo</a:t>
            </a:r>
            <a:r>
              <a:rPr lang="en-US" altLang="ko-KR" dirty="0" smtClean="0"/>
              <a:t> and UP.</a:t>
            </a:r>
            <a:endParaRPr lang="ko-KR" altLang="en-US" dirty="0"/>
          </a:p>
        </p:txBody>
      </p:sp>
      <p:sp>
        <p:nvSpPr>
          <p:cNvPr id="2" name="바닥글 개체 틀 1"/>
          <p:cNvSpPr>
            <a:spLocks noGrp="1"/>
          </p:cNvSpPr>
          <p:nvPr>
            <p:ph type="ftr" sz="quarter" idx="3"/>
          </p:nvPr>
        </p:nvSpPr>
        <p:spPr/>
        <p:txBody>
          <a:bodyPr/>
          <a:lstStyle/>
          <a:p>
            <a:r>
              <a:rPr lang="en-US" altLang="ko-KR" smtClean="0"/>
              <a:t>Sungwoon Choi 2015</a:t>
            </a:r>
            <a:endParaRPr lang="ko-KR" altLang="en-US" dirty="0"/>
          </a:p>
        </p:txBody>
      </p:sp>
      <p:sp>
        <p:nvSpPr>
          <p:cNvPr id="5" name="슬라이드 번호 개체 틀 4"/>
          <p:cNvSpPr>
            <a:spLocks noGrp="1"/>
          </p:cNvSpPr>
          <p:nvPr>
            <p:ph type="sldNum" sz="quarter" idx="4"/>
          </p:nvPr>
        </p:nvSpPr>
        <p:spPr/>
        <p:txBody>
          <a:bodyPr/>
          <a:lstStyle/>
          <a:p>
            <a:fld id="{B190697A-B2E1-4A65-8046-F11842298BFE}" type="slidenum">
              <a:rPr lang="ko-KR" altLang="en-US" smtClean="0"/>
              <a:pPr/>
              <a:t>4</a:t>
            </a:fld>
            <a:endParaRPr lang="ko-KR" altLang="en-US" dirty="0"/>
          </a:p>
        </p:txBody>
      </p:sp>
    </p:spTree>
    <p:extLst>
      <p:ext uri="{BB962C8B-B14F-4D97-AF65-F5344CB8AC3E}">
        <p14:creationId xmlns:p14="http://schemas.microsoft.com/office/powerpoint/2010/main" val="266190219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smtClean="0"/>
              <a:t>Iterative Development</a:t>
            </a:r>
            <a:endParaRPr lang="ko-KR" altLang="en-US" dirty="0"/>
          </a:p>
        </p:txBody>
      </p:sp>
      <p:sp>
        <p:nvSpPr>
          <p:cNvPr id="7" name="텍스트 개체 틀 6"/>
          <p:cNvSpPr>
            <a:spLocks noGrp="1"/>
          </p:cNvSpPr>
          <p:nvPr>
            <p:ph type="body" sz="quarter" idx="13"/>
          </p:nvPr>
        </p:nvSpPr>
        <p:spPr/>
        <p:txBody>
          <a:bodyPr/>
          <a:lstStyle/>
          <a:p>
            <a:r>
              <a:rPr lang="en-US" altLang="ko-KR" dirty="0"/>
              <a:t>Iterative &amp; </a:t>
            </a:r>
            <a:r>
              <a:rPr lang="en-US" altLang="ko-KR" dirty="0" smtClean="0"/>
              <a:t>Evolutionary</a:t>
            </a:r>
            <a:endParaRPr lang="ko-KR" altLang="en-US" dirty="0"/>
          </a:p>
        </p:txBody>
      </p:sp>
      <p:sp>
        <p:nvSpPr>
          <p:cNvPr id="8" name="내용 개체 틀 7"/>
          <p:cNvSpPr>
            <a:spLocks noGrp="1"/>
          </p:cNvSpPr>
          <p:nvPr>
            <p:ph sz="quarter" idx="14"/>
          </p:nvPr>
        </p:nvSpPr>
        <p:spPr/>
        <p:txBody>
          <a:bodyPr/>
          <a:lstStyle/>
          <a:p>
            <a:r>
              <a:rPr lang="en-US" altLang="ko-KR" dirty="0" smtClean="0"/>
              <a:t>An approach to building software (or anything) in which the overall lifecycle is composed of several iterations in sequence.</a:t>
            </a:r>
          </a:p>
          <a:p>
            <a:r>
              <a:rPr lang="en-US" altLang="ko-KR" dirty="0" smtClean="0"/>
              <a:t>Each iteration</a:t>
            </a:r>
          </a:p>
          <a:p>
            <a:pPr lvl="1"/>
            <a:r>
              <a:rPr lang="en-US" altLang="ko-KR" dirty="0" smtClean="0"/>
              <a:t>Is a self-contained mini-project composed of activities such as requirements analysis, design, programming, and test.</a:t>
            </a:r>
          </a:p>
          <a:p>
            <a:pPr lvl="1"/>
            <a:r>
              <a:rPr lang="en-US" altLang="ko-KR" dirty="0" smtClean="0"/>
              <a:t>Produces an iteration release, a stable, integrated and tested partially complete system.</a:t>
            </a:r>
          </a:p>
          <a:p>
            <a:pPr lvl="1"/>
            <a:r>
              <a:rPr lang="en-US" altLang="ko-KR" dirty="0" smtClean="0"/>
              <a:t>Includes production-quality programming and management.</a:t>
            </a:r>
          </a:p>
          <a:p>
            <a:r>
              <a:rPr lang="en-US" altLang="ko-KR" dirty="0" smtClean="0"/>
              <a:t>Usually the partial system grows incrementally with new features, iteration by iteration</a:t>
            </a:r>
          </a:p>
          <a:p>
            <a:pPr lvl="1"/>
            <a:r>
              <a:rPr lang="en-US" altLang="ko-KR" dirty="0" smtClean="0"/>
              <a:t>Incremental development</a:t>
            </a:r>
          </a:p>
          <a:p>
            <a:pPr lvl="1"/>
            <a:endParaRPr lang="ko-KR" altLang="en-US" dirty="0"/>
          </a:p>
        </p:txBody>
      </p:sp>
      <p:sp>
        <p:nvSpPr>
          <p:cNvPr id="2" name="바닥글 개체 틀 1"/>
          <p:cNvSpPr>
            <a:spLocks noGrp="1"/>
          </p:cNvSpPr>
          <p:nvPr>
            <p:ph type="ftr" sz="quarter" idx="3"/>
          </p:nvPr>
        </p:nvSpPr>
        <p:spPr/>
        <p:txBody>
          <a:bodyPr/>
          <a:lstStyle/>
          <a:p>
            <a:r>
              <a:rPr lang="en-US" altLang="ko-KR" smtClean="0"/>
              <a:t>Sungwoon Choi 2015</a:t>
            </a:r>
            <a:endParaRPr lang="ko-KR" altLang="en-US" dirty="0"/>
          </a:p>
        </p:txBody>
      </p:sp>
      <p:sp>
        <p:nvSpPr>
          <p:cNvPr id="5" name="슬라이드 번호 개체 틀 4"/>
          <p:cNvSpPr>
            <a:spLocks noGrp="1"/>
          </p:cNvSpPr>
          <p:nvPr>
            <p:ph type="sldNum" sz="quarter" idx="4"/>
          </p:nvPr>
        </p:nvSpPr>
        <p:spPr/>
        <p:txBody>
          <a:bodyPr/>
          <a:lstStyle/>
          <a:p>
            <a:fld id="{B190697A-B2E1-4A65-8046-F11842298BFE}" type="slidenum">
              <a:rPr lang="ko-KR" altLang="en-US" smtClean="0"/>
              <a:pPr/>
              <a:t>5</a:t>
            </a:fld>
            <a:endParaRPr lang="ko-KR" altLang="en-US" dirty="0"/>
          </a:p>
        </p:txBody>
      </p:sp>
    </p:spTree>
    <p:extLst>
      <p:ext uri="{BB962C8B-B14F-4D97-AF65-F5344CB8AC3E}">
        <p14:creationId xmlns:p14="http://schemas.microsoft.com/office/powerpoint/2010/main" val="267144676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Risk-driven and Client-driven Iterative Planning</a:t>
            </a:r>
            <a:endParaRPr lang="ko-KR" altLang="en-US" dirty="0"/>
          </a:p>
        </p:txBody>
      </p:sp>
      <p:sp>
        <p:nvSpPr>
          <p:cNvPr id="5" name="텍스트 개체 틀 4"/>
          <p:cNvSpPr>
            <a:spLocks noGrp="1"/>
          </p:cNvSpPr>
          <p:nvPr>
            <p:ph type="body" sz="quarter" idx="13"/>
          </p:nvPr>
        </p:nvSpPr>
        <p:spPr/>
        <p:txBody>
          <a:bodyPr/>
          <a:lstStyle/>
          <a:p>
            <a:r>
              <a:rPr lang="en-US" altLang="ko-KR" dirty="0" smtClean="0"/>
              <a:t>Introduction</a:t>
            </a:r>
            <a:endParaRPr lang="ko-KR" altLang="en-US" dirty="0"/>
          </a:p>
        </p:txBody>
      </p:sp>
      <p:sp>
        <p:nvSpPr>
          <p:cNvPr id="6" name="내용 개체 틀 5"/>
          <p:cNvSpPr>
            <a:spLocks noGrp="1"/>
          </p:cNvSpPr>
          <p:nvPr>
            <p:ph sz="quarter" idx="14"/>
          </p:nvPr>
        </p:nvSpPr>
        <p:spPr/>
        <p:txBody>
          <a:bodyPr/>
          <a:lstStyle/>
          <a:p>
            <a:r>
              <a:rPr lang="en-US" altLang="ko-KR" dirty="0" smtClean="0"/>
              <a:t>Risk-driven Iterative Development</a:t>
            </a:r>
          </a:p>
          <a:p>
            <a:pPr lvl="1"/>
            <a:r>
              <a:rPr lang="en-US" altLang="ko-KR" dirty="0" smtClean="0"/>
              <a:t>Chooses the most risky and difficult elements for the early iterations.</a:t>
            </a:r>
          </a:p>
          <a:p>
            <a:r>
              <a:rPr lang="en-US" altLang="ko-KR" dirty="0" smtClean="0"/>
              <a:t>Client-driven Iterative Development</a:t>
            </a:r>
          </a:p>
          <a:p>
            <a:pPr lvl="1"/>
            <a:r>
              <a:rPr lang="en-US" altLang="ko-KR" dirty="0" smtClean="0"/>
              <a:t>The choice of features for the next iteration comes from the client-whatever they perceive as the highest business value to them</a:t>
            </a:r>
          </a:p>
          <a:p>
            <a:pPr lvl="1"/>
            <a:r>
              <a:rPr lang="en-US" altLang="ko-KR" dirty="0" smtClean="0"/>
              <a:t>The customer adaptively plans the choice for the next iteration, shortly before it starts, based on their latest</a:t>
            </a:r>
            <a:r>
              <a:rPr lang="ko-KR" altLang="en-US" dirty="0" smtClean="0"/>
              <a:t> </a:t>
            </a:r>
            <a:r>
              <a:rPr lang="en-US" altLang="ko-KR" dirty="0" smtClean="0"/>
              <a:t>insight, rather than speculatively at the start of the project.</a:t>
            </a:r>
          </a:p>
          <a:p>
            <a:pPr lvl="1"/>
            <a:r>
              <a:rPr lang="en-US" altLang="ko-KR" dirty="0" smtClean="0"/>
              <a:t>The customer has ongoing control and choice, as fresh information arises.</a:t>
            </a:r>
          </a:p>
          <a:p>
            <a:endParaRPr lang="en-US" altLang="ko-KR" dirty="0"/>
          </a:p>
          <a:p>
            <a:r>
              <a:rPr lang="en-US" altLang="ko-KR" dirty="0" smtClean="0"/>
              <a:t>Mixing and ranking iteration goals based the two principles </a:t>
            </a:r>
          </a:p>
          <a:p>
            <a:pPr lvl="1"/>
            <a:r>
              <a:rPr lang="en-US" altLang="ko-KR" dirty="0" smtClean="0"/>
              <a:t>Clients do not always appreciate what is technically hard or risky.</a:t>
            </a:r>
          </a:p>
          <a:p>
            <a:pPr lvl="1"/>
            <a:r>
              <a:rPr lang="en-US" altLang="ko-KR" dirty="0" smtClean="0"/>
              <a:t>Developers do not always appreciate what has high business values.</a:t>
            </a:r>
            <a:endParaRPr lang="ko-KR" altLang="en-US" dirty="0"/>
          </a:p>
        </p:txBody>
      </p:sp>
      <p:sp>
        <p:nvSpPr>
          <p:cNvPr id="7" name="바닥글 개체 틀 6"/>
          <p:cNvSpPr>
            <a:spLocks noGrp="1"/>
          </p:cNvSpPr>
          <p:nvPr>
            <p:ph type="ftr" sz="quarter" idx="3"/>
          </p:nvPr>
        </p:nvSpPr>
        <p:spPr/>
        <p:txBody>
          <a:bodyPr/>
          <a:lstStyle/>
          <a:p>
            <a:r>
              <a:rPr lang="en-US" altLang="ko-KR" smtClean="0"/>
              <a:t>Sungwoon Choi 2015</a:t>
            </a:r>
            <a:endParaRPr lang="ko-KR" altLang="en-US" dirty="0"/>
          </a:p>
        </p:txBody>
      </p:sp>
      <p:sp>
        <p:nvSpPr>
          <p:cNvPr id="8" name="슬라이드 번호 개체 틀 7"/>
          <p:cNvSpPr>
            <a:spLocks noGrp="1"/>
          </p:cNvSpPr>
          <p:nvPr>
            <p:ph type="sldNum" sz="quarter" idx="4"/>
          </p:nvPr>
        </p:nvSpPr>
        <p:spPr/>
        <p:txBody>
          <a:bodyPr/>
          <a:lstStyle/>
          <a:p>
            <a:fld id="{B190697A-B2E1-4A65-8046-F11842298BFE}" type="slidenum">
              <a:rPr lang="ko-KR" altLang="en-US" smtClean="0"/>
              <a:pPr/>
              <a:t>6</a:t>
            </a:fld>
            <a:endParaRPr lang="ko-KR" altLang="en-US" dirty="0"/>
          </a:p>
        </p:txBody>
      </p:sp>
    </p:spTree>
    <p:extLst>
      <p:ext uri="{BB962C8B-B14F-4D97-AF65-F5344CB8AC3E}">
        <p14:creationId xmlns:p14="http://schemas.microsoft.com/office/powerpoint/2010/main" val="200152340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err="1" smtClean="0"/>
              <a:t>Timeboxed</a:t>
            </a:r>
            <a:r>
              <a:rPr lang="en-US" altLang="ko-KR" dirty="0" smtClean="0"/>
              <a:t> Iterative Development</a:t>
            </a:r>
            <a:endParaRPr lang="ko-KR" altLang="en-US" dirty="0"/>
          </a:p>
        </p:txBody>
      </p:sp>
      <p:sp>
        <p:nvSpPr>
          <p:cNvPr id="7" name="텍스트 개체 틀 6"/>
          <p:cNvSpPr>
            <a:spLocks noGrp="1"/>
          </p:cNvSpPr>
          <p:nvPr>
            <p:ph type="body" sz="quarter" idx="13"/>
          </p:nvPr>
        </p:nvSpPr>
        <p:spPr/>
        <p:txBody>
          <a:bodyPr/>
          <a:lstStyle/>
          <a:p>
            <a:r>
              <a:rPr lang="en-US" altLang="ko-KR" dirty="0" smtClean="0"/>
              <a:t>Introduction</a:t>
            </a:r>
            <a:endParaRPr lang="ko-KR" altLang="en-US" dirty="0"/>
          </a:p>
        </p:txBody>
      </p:sp>
      <p:sp>
        <p:nvSpPr>
          <p:cNvPr id="8" name="내용 개체 틀 7"/>
          <p:cNvSpPr>
            <a:spLocks noGrp="1"/>
          </p:cNvSpPr>
          <p:nvPr>
            <p:ph sz="quarter" idx="14"/>
          </p:nvPr>
        </p:nvSpPr>
        <p:spPr/>
        <p:txBody>
          <a:bodyPr/>
          <a:lstStyle/>
          <a:p>
            <a:r>
              <a:rPr lang="en-US" altLang="ko-KR" dirty="0" err="1" smtClean="0"/>
              <a:t>Timeboxing</a:t>
            </a:r>
            <a:endParaRPr lang="en-US" altLang="ko-KR" dirty="0" smtClean="0"/>
          </a:p>
          <a:p>
            <a:pPr lvl="1"/>
            <a:r>
              <a:rPr lang="en-US" altLang="ko-KR" dirty="0" smtClean="0"/>
              <a:t>Is the practice of fixing the iteration end date and allowing it to change.</a:t>
            </a:r>
          </a:p>
          <a:p>
            <a:r>
              <a:rPr lang="en-US" altLang="ko-KR" dirty="0" smtClean="0"/>
              <a:t>If it eventually appears that the chosen requests (the scope) for the iteration can’t be met within the </a:t>
            </a:r>
            <a:r>
              <a:rPr lang="en-US" altLang="ko-KR" dirty="0" err="1" smtClean="0"/>
              <a:t>timebox</a:t>
            </a:r>
            <a:r>
              <a:rPr lang="en-US" altLang="ko-KR" dirty="0" smtClean="0"/>
              <a:t>, then </a:t>
            </a:r>
          </a:p>
          <a:p>
            <a:pPr lvl="1"/>
            <a:r>
              <a:rPr lang="en-US" altLang="ko-KR" dirty="0" smtClean="0"/>
              <a:t>rather than slip the iteration end date, the scope is reduced (placing lower priority requests back on the wish-list), so that the partial, growing system always ends in stable and tested state on the original planned iteration end date.</a:t>
            </a:r>
            <a:endParaRPr lang="en-US" altLang="ko-KR" dirty="0"/>
          </a:p>
          <a:p>
            <a:r>
              <a:rPr lang="en-US" altLang="ko-KR" dirty="0" err="1" smtClean="0"/>
              <a:t>Timeboxing</a:t>
            </a:r>
            <a:r>
              <a:rPr lang="en-US" altLang="ko-KR" dirty="0" smtClean="0"/>
              <a:t> should not be used to pressure developers to work longer hours to meet the soon-coming deadline. If the normal pace of work is insufficient, do less</a:t>
            </a:r>
          </a:p>
          <a:p>
            <a:r>
              <a:rPr lang="en-US" altLang="ko-KR" dirty="0" smtClean="0"/>
              <a:t>Not all </a:t>
            </a:r>
            <a:r>
              <a:rPr lang="en-US" altLang="ko-KR" dirty="0" err="1" smtClean="0"/>
              <a:t>timebox</a:t>
            </a:r>
            <a:r>
              <a:rPr lang="en-US" altLang="ko-KR" dirty="0" smtClean="0"/>
              <a:t> lengths need be equal.</a:t>
            </a:r>
          </a:p>
          <a:p>
            <a:r>
              <a:rPr lang="en-US" altLang="ko-KR" dirty="0" smtClean="0"/>
              <a:t>Shorter iteration have lower complexity and risk, better feedback, and higher productivity and success rates.</a:t>
            </a:r>
          </a:p>
          <a:p>
            <a:r>
              <a:rPr lang="en-US" altLang="ko-KR" dirty="0"/>
              <a:t>No changes during the </a:t>
            </a:r>
            <a:r>
              <a:rPr lang="en-US" altLang="ko-KR" dirty="0" smtClean="0"/>
              <a:t>iteration</a:t>
            </a:r>
            <a:endParaRPr lang="ko-KR" altLang="en-US" dirty="0"/>
          </a:p>
        </p:txBody>
      </p:sp>
      <p:sp>
        <p:nvSpPr>
          <p:cNvPr id="2" name="바닥글 개체 틀 1"/>
          <p:cNvSpPr>
            <a:spLocks noGrp="1"/>
          </p:cNvSpPr>
          <p:nvPr>
            <p:ph type="ftr" sz="quarter" idx="3"/>
          </p:nvPr>
        </p:nvSpPr>
        <p:spPr/>
        <p:txBody>
          <a:bodyPr/>
          <a:lstStyle/>
          <a:p>
            <a:r>
              <a:rPr lang="en-US" altLang="ko-KR" smtClean="0"/>
              <a:t>Sungwoon Choi 2015</a:t>
            </a:r>
            <a:endParaRPr lang="ko-KR" altLang="en-US" dirty="0"/>
          </a:p>
        </p:txBody>
      </p:sp>
      <p:sp>
        <p:nvSpPr>
          <p:cNvPr id="5" name="슬라이드 번호 개체 틀 4"/>
          <p:cNvSpPr>
            <a:spLocks noGrp="1"/>
          </p:cNvSpPr>
          <p:nvPr>
            <p:ph type="sldNum" sz="quarter" idx="4"/>
          </p:nvPr>
        </p:nvSpPr>
        <p:spPr/>
        <p:txBody>
          <a:bodyPr/>
          <a:lstStyle/>
          <a:p>
            <a:fld id="{B190697A-B2E1-4A65-8046-F11842298BFE}" type="slidenum">
              <a:rPr lang="ko-KR" altLang="en-US" smtClean="0"/>
              <a:pPr/>
              <a:t>7</a:t>
            </a:fld>
            <a:endParaRPr lang="ko-KR" altLang="en-US" dirty="0"/>
          </a:p>
        </p:txBody>
      </p:sp>
    </p:spTree>
    <p:extLst>
      <p:ext uri="{BB962C8B-B14F-4D97-AF65-F5344CB8AC3E}">
        <p14:creationId xmlns:p14="http://schemas.microsoft.com/office/powerpoint/2010/main" val="387656338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Evolutionary and Adaptive Development</a:t>
            </a:r>
            <a:endParaRPr lang="ko-KR" altLang="en-US" dirty="0"/>
          </a:p>
        </p:txBody>
      </p:sp>
      <p:sp>
        <p:nvSpPr>
          <p:cNvPr id="5" name="텍스트 개체 틀 4"/>
          <p:cNvSpPr>
            <a:spLocks noGrp="1"/>
          </p:cNvSpPr>
          <p:nvPr>
            <p:ph type="body" sz="quarter" idx="13"/>
          </p:nvPr>
        </p:nvSpPr>
        <p:spPr/>
        <p:txBody>
          <a:bodyPr/>
          <a:lstStyle/>
          <a:p>
            <a:r>
              <a:rPr lang="en-US" altLang="ko-KR" dirty="0" smtClean="0"/>
              <a:t>Introduction</a:t>
            </a:r>
            <a:endParaRPr lang="ko-KR" altLang="en-US" dirty="0"/>
          </a:p>
        </p:txBody>
      </p:sp>
      <p:sp>
        <p:nvSpPr>
          <p:cNvPr id="6" name="내용 개체 틀 5"/>
          <p:cNvSpPr>
            <a:spLocks noGrp="1"/>
          </p:cNvSpPr>
          <p:nvPr>
            <p:ph sz="quarter" idx="14"/>
          </p:nvPr>
        </p:nvSpPr>
        <p:spPr/>
        <p:txBody>
          <a:bodyPr/>
          <a:lstStyle/>
          <a:p>
            <a:r>
              <a:rPr lang="en-US" altLang="ko-KR" dirty="0" smtClean="0"/>
              <a:t>Evolutionary iterative development</a:t>
            </a:r>
          </a:p>
          <a:p>
            <a:pPr lvl="1"/>
            <a:r>
              <a:rPr lang="en-US" altLang="ko-KR" dirty="0" smtClean="0"/>
              <a:t>Implies that the requirements, plan, estimates, and solution evolve or are refined over the course of the iterations, rather than fully defined and frozen in a major up-front specification effort before the development iterations begin.</a:t>
            </a:r>
          </a:p>
          <a:p>
            <a:r>
              <a:rPr lang="en-US" altLang="ko-KR" dirty="0" smtClean="0"/>
              <a:t>Adaptive development</a:t>
            </a:r>
          </a:p>
          <a:p>
            <a:pPr lvl="1"/>
            <a:r>
              <a:rPr lang="en-US" altLang="ko-KR" dirty="0" smtClean="0"/>
              <a:t>Implies that elements adapt in response to feedback from prior work-feedback from users, test, developers, and so on.</a:t>
            </a:r>
          </a:p>
          <a:p>
            <a:pPr lvl="1"/>
            <a:r>
              <a:rPr lang="en-US" altLang="ko-KR" dirty="0" smtClean="0"/>
              <a:t>The intent is the same as evolutionary development, but the name suggests more strongly the feedback-response mechanism in evolution.</a:t>
            </a:r>
            <a:endParaRPr lang="ko-KR" altLang="en-US" dirty="0"/>
          </a:p>
        </p:txBody>
      </p:sp>
      <p:sp>
        <p:nvSpPr>
          <p:cNvPr id="7" name="바닥글 개체 틀 6"/>
          <p:cNvSpPr>
            <a:spLocks noGrp="1"/>
          </p:cNvSpPr>
          <p:nvPr>
            <p:ph type="ftr" sz="quarter" idx="3"/>
          </p:nvPr>
        </p:nvSpPr>
        <p:spPr/>
        <p:txBody>
          <a:bodyPr/>
          <a:lstStyle/>
          <a:p>
            <a:r>
              <a:rPr lang="en-US" altLang="ko-KR" smtClean="0"/>
              <a:t>Sungwoon Choi 2015</a:t>
            </a:r>
            <a:endParaRPr lang="ko-KR" altLang="en-US" dirty="0"/>
          </a:p>
        </p:txBody>
      </p:sp>
      <p:sp>
        <p:nvSpPr>
          <p:cNvPr id="8" name="슬라이드 번호 개체 틀 7"/>
          <p:cNvSpPr>
            <a:spLocks noGrp="1"/>
          </p:cNvSpPr>
          <p:nvPr>
            <p:ph type="sldNum" sz="quarter" idx="4"/>
          </p:nvPr>
        </p:nvSpPr>
        <p:spPr/>
        <p:txBody>
          <a:bodyPr/>
          <a:lstStyle/>
          <a:p>
            <a:fld id="{B190697A-B2E1-4A65-8046-F11842298BFE}" type="slidenum">
              <a:rPr lang="ko-KR" altLang="en-US" smtClean="0"/>
              <a:pPr/>
              <a:t>8</a:t>
            </a:fld>
            <a:endParaRPr lang="ko-KR" altLang="en-US" dirty="0"/>
          </a:p>
        </p:txBody>
      </p:sp>
    </p:spTree>
    <p:extLst>
      <p:ext uri="{BB962C8B-B14F-4D97-AF65-F5344CB8AC3E}">
        <p14:creationId xmlns:p14="http://schemas.microsoft.com/office/powerpoint/2010/main" val="174068762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Evolutionary Requirements Analysis</a:t>
            </a:r>
            <a:endParaRPr lang="ko-KR" altLang="en-US" dirty="0"/>
          </a:p>
        </p:txBody>
      </p:sp>
      <p:sp>
        <p:nvSpPr>
          <p:cNvPr id="5" name="텍스트 개체 틀 4"/>
          <p:cNvSpPr>
            <a:spLocks noGrp="1"/>
          </p:cNvSpPr>
          <p:nvPr>
            <p:ph type="body" sz="quarter" idx="13"/>
          </p:nvPr>
        </p:nvSpPr>
        <p:spPr/>
        <p:txBody>
          <a:bodyPr/>
          <a:lstStyle/>
          <a:p>
            <a:r>
              <a:rPr lang="en-US" altLang="ko-KR" dirty="0" smtClean="0"/>
              <a:t>Introduction</a:t>
            </a:r>
            <a:endParaRPr lang="ko-KR" altLang="en-US" dirty="0"/>
          </a:p>
        </p:txBody>
      </p:sp>
      <p:sp>
        <p:nvSpPr>
          <p:cNvPr id="6" name="내용 개체 틀 5"/>
          <p:cNvSpPr>
            <a:spLocks noGrp="1"/>
          </p:cNvSpPr>
          <p:nvPr>
            <p:ph sz="quarter" idx="14"/>
          </p:nvPr>
        </p:nvSpPr>
        <p:spPr>
          <a:xfrm>
            <a:off x="581114" y="1410056"/>
            <a:ext cx="8807983" cy="4828819"/>
          </a:xfrm>
        </p:spPr>
        <p:txBody>
          <a:bodyPr/>
          <a:lstStyle/>
          <a:p>
            <a:r>
              <a:rPr lang="en-US" altLang="ko-KR" dirty="0" smtClean="0"/>
              <a:t>In evolutionary and adaptive development, it is not the case that the requirements are forever unbounded or always changing at a high rate.</a:t>
            </a:r>
          </a:p>
          <a:p>
            <a:r>
              <a:rPr lang="en-US" altLang="ko-KR" dirty="0" smtClean="0"/>
              <a:t>Rather, most requirements discovery and refinement usually occurs during early iterations, and the earliest attention is given to understanding the most architecturally significant or high-business-value requirements.</a:t>
            </a:r>
          </a:p>
          <a:p>
            <a:r>
              <a:rPr lang="en-US" altLang="ko-KR" dirty="0" smtClean="0"/>
              <a:t>Usually after 4 workshops, 90% of the requirements are defined and refined.</a:t>
            </a:r>
          </a:p>
          <a:p>
            <a:endParaRPr lang="en-US" altLang="ko-KR" dirty="0" smtClean="0"/>
          </a:p>
          <a:p>
            <a:r>
              <a:rPr lang="en-US" altLang="ko-KR" dirty="0" smtClean="0"/>
              <a:t>Design comments</a:t>
            </a:r>
          </a:p>
          <a:p>
            <a:pPr lvl="1"/>
            <a:r>
              <a:rPr lang="en-US" altLang="ko-KR" dirty="0" smtClean="0"/>
              <a:t>It is not true that </a:t>
            </a:r>
          </a:p>
          <a:p>
            <a:pPr lvl="2"/>
            <a:r>
              <a:rPr lang="en-US" altLang="ko-KR" dirty="0" smtClean="0"/>
              <a:t>100% of the functional requirements need be known to start building an excellent core architecture. The architect needs to know most </a:t>
            </a:r>
            <a:r>
              <a:rPr lang="en-US" altLang="ko-KR" dirty="0" err="1" smtClean="0"/>
              <a:t>nonfuncational</a:t>
            </a:r>
            <a:r>
              <a:rPr lang="en-US" altLang="ko-KR" dirty="0" smtClean="0"/>
              <a:t> or quality requirements and a much smaller representative subset of functional requirements</a:t>
            </a:r>
          </a:p>
          <a:p>
            <a:pPr lvl="2"/>
            <a:r>
              <a:rPr lang="en-US" altLang="ko-KR" dirty="0" smtClean="0"/>
              <a:t>Evolutionary process can be proceeded with “no early requirements” or “sloppy requirements”</a:t>
            </a:r>
          </a:p>
          <a:p>
            <a:pPr lvl="3"/>
            <a:r>
              <a:rPr lang="en-US" altLang="ko-KR" dirty="0" smtClean="0"/>
              <a:t>It encourages the early creation and </a:t>
            </a:r>
            <a:r>
              <a:rPr lang="en-US" altLang="ko-KR" dirty="0" err="1" smtClean="0"/>
              <a:t>baselining</a:t>
            </a:r>
            <a:r>
              <a:rPr lang="en-US" altLang="ko-KR" dirty="0" smtClean="0"/>
              <a:t> of vision statements, “top ten” high level requirements lists, and early analysis of architecturally influential factors.</a:t>
            </a:r>
            <a:endParaRPr lang="ko-KR" altLang="en-US" dirty="0"/>
          </a:p>
        </p:txBody>
      </p:sp>
      <p:sp>
        <p:nvSpPr>
          <p:cNvPr id="7" name="바닥글 개체 틀 6"/>
          <p:cNvSpPr>
            <a:spLocks noGrp="1"/>
          </p:cNvSpPr>
          <p:nvPr>
            <p:ph type="ftr" sz="quarter" idx="3"/>
          </p:nvPr>
        </p:nvSpPr>
        <p:spPr/>
        <p:txBody>
          <a:bodyPr/>
          <a:lstStyle/>
          <a:p>
            <a:r>
              <a:rPr lang="en-US" altLang="ko-KR" smtClean="0"/>
              <a:t>Sungwoon Choi 2015</a:t>
            </a:r>
            <a:endParaRPr lang="ko-KR" altLang="en-US" dirty="0"/>
          </a:p>
        </p:txBody>
      </p:sp>
      <p:sp>
        <p:nvSpPr>
          <p:cNvPr id="8" name="슬라이드 번호 개체 틀 7"/>
          <p:cNvSpPr>
            <a:spLocks noGrp="1"/>
          </p:cNvSpPr>
          <p:nvPr>
            <p:ph type="sldNum" sz="quarter" idx="4"/>
          </p:nvPr>
        </p:nvSpPr>
        <p:spPr/>
        <p:txBody>
          <a:bodyPr/>
          <a:lstStyle/>
          <a:p>
            <a:fld id="{B190697A-B2E1-4A65-8046-F11842298BFE}" type="slidenum">
              <a:rPr lang="ko-KR" altLang="en-US" smtClean="0"/>
              <a:pPr/>
              <a:t>9</a:t>
            </a:fld>
            <a:endParaRPr lang="ko-KR" altLang="en-US" dirty="0"/>
          </a:p>
        </p:txBody>
      </p:sp>
    </p:spTree>
    <p:extLst>
      <p:ext uri="{BB962C8B-B14F-4D97-AF65-F5344CB8AC3E}">
        <p14:creationId xmlns:p14="http://schemas.microsoft.com/office/powerpoint/2010/main" val="370302360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theme/theme1.xml><?xml version="1.0" encoding="utf-8"?>
<a:theme xmlns:a="http://schemas.openxmlformats.org/drawingml/2006/main" name="SimpleRed_Mas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4288</Words>
  <Application>Microsoft Office PowerPoint</Application>
  <PresentationFormat>A4 용지(210x297mm)</PresentationFormat>
  <Paragraphs>346</Paragraphs>
  <Slides>32</Slides>
  <Notes>5</Notes>
  <HiddenSlides>0</HiddenSlides>
  <MMClips>0</MMClips>
  <ScaleCrop>false</ScaleCrop>
  <HeadingPairs>
    <vt:vector size="8" baseType="variant">
      <vt:variant>
        <vt:lpstr>사용한 글꼴</vt:lpstr>
      </vt:variant>
      <vt:variant>
        <vt:i4>8</vt:i4>
      </vt:variant>
      <vt:variant>
        <vt:lpstr>테마</vt:lpstr>
      </vt:variant>
      <vt:variant>
        <vt:i4>1</vt:i4>
      </vt:variant>
      <vt:variant>
        <vt:lpstr>포함된 OLE 서버</vt:lpstr>
      </vt:variant>
      <vt:variant>
        <vt:i4>1</vt:i4>
      </vt:variant>
      <vt:variant>
        <vt:lpstr>슬라이드 제목</vt:lpstr>
      </vt:variant>
      <vt:variant>
        <vt:i4>32</vt:i4>
      </vt:variant>
    </vt:vector>
  </HeadingPairs>
  <TitlesOfParts>
    <vt:vector size="42" baseType="lpstr">
      <vt:lpstr>Wingdings</vt:lpstr>
      <vt:lpstr>HY신명조</vt:lpstr>
      <vt:lpstr>Arial</vt:lpstr>
      <vt:lpstr>Book Antiqua</vt:lpstr>
      <vt:lpstr>Corbel</vt:lpstr>
      <vt:lpstr>Candara</vt:lpstr>
      <vt:lpstr>Calibri</vt:lpstr>
      <vt:lpstr>맑은 고딕</vt:lpstr>
      <vt:lpstr>SimpleRed_Master</vt:lpstr>
      <vt:lpstr>ClipArt</vt:lpstr>
      <vt:lpstr>Agile &amp; Iterative Development</vt:lpstr>
      <vt:lpstr>Engineering vs. Manufacturing</vt:lpstr>
      <vt:lpstr>Engineering</vt:lpstr>
      <vt:lpstr>Overview</vt:lpstr>
      <vt:lpstr>Iterative Development</vt:lpstr>
      <vt:lpstr>Risk-driven and Client-driven Iterative Planning</vt:lpstr>
      <vt:lpstr>Timeboxed Iterative Development</vt:lpstr>
      <vt:lpstr>Evolutionary and Adaptive Development</vt:lpstr>
      <vt:lpstr>Evolutionary Requirements Analysis</vt:lpstr>
      <vt:lpstr>Evolutionary and Adaptive Planning</vt:lpstr>
      <vt:lpstr>Incremental and Evolutionary Delivery</vt:lpstr>
      <vt:lpstr>The Most Common Mistakes</vt:lpstr>
      <vt:lpstr>Story</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Process Meta-Model</vt:lpstr>
      <vt:lpstr>Motivation</vt:lpstr>
      <vt:lpstr>If it ain’t broke, don’t fix it</vt:lpstr>
      <vt:lpstr>The facts of change on software projects</vt:lpstr>
      <vt:lpstr>Key Motivations for Iterative Development</vt:lpstr>
      <vt:lpstr>Timeboxing Benefits</vt:lpstr>
      <vt:lpstr>Meeting the requirements challenge iteratively</vt:lpstr>
      <vt:lpstr>Problems with the Waterfall</vt:lpstr>
      <vt:lpstr>PowerPoint 프레젠테이션</vt:lpstr>
      <vt:lpstr>Evidence</vt:lpstr>
      <vt:lpstr>Overview</vt:lpstr>
      <vt:lpstr>Agile &amp; Iterative Development</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2015-01-20T07:00:32Z</dcterms:created>
  <dcterms:modified xsi:type="dcterms:W3CDTF">2015-03-25T03:54:10Z</dcterms:modified>
</cp:coreProperties>
</file>