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795" r:id="rId1"/>
  </p:sldMasterIdLst>
  <p:notesMasterIdLst>
    <p:notesMasterId r:id="rId10"/>
  </p:notesMasterIdLst>
  <p:handoutMasterIdLst>
    <p:handoutMasterId r:id="rId11"/>
  </p:handoutMasterIdLst>
  <p:sldIdLst>
    <p:sldId id="405" r:id="rId2"/>
    <p:sldId id="495" r:id="rId3"/>
    <p:sldId id="490" r:id="rId4"/>
    <p:sldId id="484" r:id="rId5"/>
    <p:sldId id="489" r:id="rId6"/>
    <p:sldId id="497" r:id="rId7"/>
    <p:sldId id="498" r:id="rId8"/>
    <p:sldId id="431" r:id="rId9"/>
  </p:sldIdLst>
  <p:sldSz cx="9906000" cy="6858000" type="A4"/>
  <p:notesSz cx="6867525" cy="99949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Y신명조" panose="02030600000101010101" pitchFamily="18" charset="-127"/>
      <p:regular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>
      <a:defRPr lang="en-US"/>
    </a:defPPr>
    <a:lvl1pPr marL="0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ial" id="{F836623A-B031-634A-ADD7-2E636E9E9776}">
          <p14:sldIdLst>
            <p14:sldId id="405"/>
            <p14:sldId id="495"/>
            <p14:sldId id="490"/>
            <p14:sldId id="484"/>
            <p14:sldId id="489"/>
            <p14:sldId id="497"/>
            <p14:sldId id="498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416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4184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6000" userDrawn="1">
          <p15:clr>
            <a:srgbClr val="A4A3A4"/>
          </p15:clr>
        </p15:guide>
        <p15:guide id="10" pos="5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663300"/>
    <a:srgbClr val="996633"/>
    <a:srgbClr val="EA3945"/>
    <a:srgbClr val="D6343F"/>
    <a:srgbClr val="C03945"/>
    <a:srgbClr val="4F525D"/>
    <a:srgbClr val="777777"/>
    <a:srgbClr val="FAC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840" autoAdjust="0"/>
  </p:normalViewPr>
  <p:slideViewPr>
    <p:cSldViewPr snapToGrid="0" snapToObjects="1">
      <p:cViewPr varScale="1">
        <p:scale>
          <a:sx n="122" d="100"/>
          <a:sy n="122" d="100"/>
        </p:scale>
        <p:origin x="1038" y="96"/>
      </p:cViewPr>
      <p:guideLst>
        <p:guide orient="horz" pos="527"/>
        <p:guide pos="416"/>
        <p:guide orient="horz" pos="346"/>
        <p:guide pos="312"/>
        <p:guide orient="horz" pos="4184"/>
        <p:guide orient="horz" pos="845"/>
        <p:guide pos="3120"/>
        <p:guide pos="240"/>
        <p:guide pos="6000"/>
        <p:guide pos="5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712" y="-114"/>
      </p:cViewPr>
      <p:guideLst>
        <p:guide orient="horz" pos="3149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B60CD0EA-239A-0D42-86FA-938C392FE9F7}" type="datetime1">
              <a:rPr lang="ko-KR" altLang="en-US">
                <a:latin typeface="Candara" panose="020E0502030303020204" pitchFamily="34" charset="0"/>
              </a:rPr>
              <a:pPr/>
              <a:t>2015-03-08</a:t>
            </a:fld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CCAA83DC-AE9A-44FF-A844-E2E5D5BA047F}" type="slidenum">
              <a:rPr lang="en-US" smtClean="0">
                <a:latin typeface="Candara" panose="020E0502030303020204" pitchFamily="34" charset="0"/>
              </a:rPr>
              <a:pPr/>
              <a:t>‹#›</a:t>
            </a:fld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25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9" y="2"/>
            <a:ext cx="2975927" cy="501481"/>
          </a:xfrm>
          <a:prstGeom prst="rect">
            <a:avLst/>
          </a:prstGeom>
        </p:spPr>
        <p:txBody>
          <a:bodyPr vert="horz" lIns="92903" tIns="46452" rIns="92903" bIns="46452" rtlCol="0"/>
          <a:lstStyle>
            <a:lvl1pPr algn="r">
              <a:defRPr sz="1200"/>
            </a:lvl1pPr>
          </a:lstStyle>
          <a:p>
            <a:fld id="{5193309F-0A04-C444-9877-B2D5B465713C}" type="datetime1">
              <a:rPr lang="ko-KR" altLang="en-US"/>
              <a:pPr/>
              <a:t>2015-03-08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792163"/>
            <a:ext cx="5534025" cy="3830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03" tIns="46452" rIns="92903" bIns="464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7209" y="4785437"/>
            <a:ext cx="6225505" cy="4528501"/>
          </a:xfrm>
          <a:prstGeom prst="rect">
            <a:avLst/>
          </a:prstGeom>
        </p:spPr>
        <p:txBody>
          <a:bodyPr vert="horz" lIns="92903" tIns="46452" rIns="92903" bIns="4645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9" y="9493423"/>
            <a:ext cx="2975927" cy="501480"/>
          </a:xfrm>
          <a:prstGeom prst="rect">
            <a:avLst/>
          </a:prstGeom>
        </p:spPr>
        <p:txBody>
          <a:bodyPr vert="horz" lIns="92903" tIns="46452" rIns="92903" bIns="46452" rtlCol="0" anchor="b"/>
          <a:lstStyle>
            <a:lvl1pPr algn="r">
              <a:defRPr sz="1200"/>
            </a:lvl1pPr>
          </a:lstStyle>
          <a:p>
            <a:fld id="{39C4FF52-46E3-43CB-AB80-CBEE90E8F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0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65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315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972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628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8286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943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599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5257" algn="l" defTabSz="1031315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792163"/>
            <a:ext cx="5534025" cy="3830637"/>
          </a:xfrm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1pPr>
            <a:lvl2pPr marL="751893" indent="-289190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2pPr>
            <a:lvl3pPr marL="1156759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3pPr>
            <a:lvl4pPr marL="1619462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4pPr>
            <a:lvl5pPr marL="2082166" indent="-231351" eaLnBrk="0" hangingPunct="0"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5pPr>
            <a:lvl6pPr marL="2544870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6pPr>
            <a:lvl7pPr marL="3007573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7pPr>
            <a:lvl8pPr marL="3470277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8pPr>
            <a:lvl9pPr marL="3932981" indent="-231351" eaLnBrk="0" fontAlgn="base" hangingPunct="0">
              <a:spcBef>
                <a:spcPct val="0"/>
              </a:spcBef>
              <a:spcAft>
                <a:spcPct val="0"/>
              </a:spcAft>
              <a:defRPr sz="1400" b="1" u="sng">
                <a:solidFill>
                  <a:schemeClr val="tx1"/>
                </a:solidFill>
                <a:latin typeface="Book Antiqua" pitchFamily="18" charset="0"/>
                <a:ea typeface="HY신명조" pitchFamily="18" charset="-127"/>
              </a:defRPr>
            </a:lvl9pPr>
          </a:lstStyle>
          <a:p>
            <a:pPr eaLnBrk="1" hangingPunct="1"/>
            <a:fld id="{368A5026-8581-434F-9164-8AF2D6EC30C6}" type="slidenum">
              <a:rPr lang="en-US" altLang="ko-KR" sz="1300" b="0" u="none">
                <a:latin typeface="Arial" pitchFamily="34" charset="0"/>
              </a:rPr>
              <a:pPr eaLnBrk="1" hangingPunct="1"/>
              <a:t>1</a:t>
            </a:fld>
            <a:endParaRPr lang="en-US" altLang="ko-KR" sz="1300" b="0" u="non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3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553" y="781234"/>
            <a:ext cx="8426824" cy="37529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592104" y="1371187"/>
            <a:ext cx="8740869" cy="490378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38163" indent="-179388">
              <a:buFont typeface="Candara" panose="020E0502030303020204" pitchFamily="34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96938" indent="-179388">
              <a:buFont typeface="Candara" panose="020E0502030303020204" pitchFamily="34" charset="0"/>
              <a:buChar char="–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300" y="399572"/>
            <a:ext cx="8426450" cy="417696"/>
          </a:xfrm>
        </p:spPr>
        <p:txBody>
          <a:bodyPr anchor="ctr">
            <a:normAutofit/>
          </a:bodyPr>
          <a:lstStyle>
            <a:lvl1pPr>
              <a:defRPr sz="20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7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180" y="396790"/>
            <a:ext cx="8427197" cy="426493"/>
          </a:xfrm>
        </p:spPr>
        <p:txBody>
          <a:bodyPr anchor="ctr">
            <a:normAutofit/>
          </a:bodyPr>
          <a:lstStyle>
            <a:lvl1pPr>
              <a:defRPr sz="20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2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90918"/>
            <a:ext cx="4195762" cy="488604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67553" y="400103"/>
            <a:ext cx="8427197" cy="426493"/>
          </a:xfrm>
        </p:spPr>
        <p:txBody>
          <a:bodyPr anchor="ctr">
            <a:normAutofit/>
          </a:bodyPr>
          <a:lstStyle>
            <a:lvl1pPr>
              <a:defRPr sz="2000" b="0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951413" y="1290638"/>
            <a:ext cx="4460875" cy="4886325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dirty="0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38250" y="3717644"/>
            <a:ext cx="7429500" cy="454827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FFC000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38250" y="4322851"/>
            <a:ext cx="7429500" cy="13595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0" i="0" u="none">
                <a:solidFill>
                  <a:schemeClr val="tx1"/>
                </a:solidFill>
              </a:defRPr>
            </a:lvl1pPr>
            <a:lvl2pPr algn="ctr">
              <a:defRPr sz="1400" b="0">
                <a:solidFill>
                  <a:schemeClr val="bg1"/>
                </a:solidFill>
              </a:defRPr>
            </a:lvl2pPr>
            <a:lvl3pPr algn="ctr">
              <a:defRPr sz="1400" b="0">
                <a:solidFill>
                  <a:schemeClr val="bg1"/>
                </a:solidFill>
              </a:defRPr>
            </a:lvl3pPr>
            <a:lvl4pPr algn="ctr">
              <a:defRPr sz="1400" b="0">
                <a:solidFill>
                  <a:schemeClr val="bg1"/>
                </a:solidFill>
              </a:defRPr>
            </a:lvl4pPr>
            <a:lvl5pPr algn="ctr"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endParaRPr lang="en-US" altLang="ko-KR" sz="1600" i="1" u="sng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660399" y="383635"/>
            <a:ext cx="2413727" cy="452977"/>
          </a:xfrm>
        </p:spPr>
        <p:txBody>
          <a:bodyPr anchor="ctr">
            <a:normAutofit/>
          </a:bodyPr>
          <a:lstStyle>
            <a:lvl1pPr>
              <a:defRPr sz="1600" b="1" i="1">
                <a:solidFill>
                  <a:srgbClr val="FF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/>
          <p:cNvSpPr>
            <a:spLocks noGrp="1"/>
          </p:cNvSpPr>
          <p:nvPr>
            <p:ph type="pic" sz="quarter" idx="12"/>
          </p:nvPr>
        </p:nvSpPr>
        <p:spPr>
          <a:xfrm>
            <a:off x="3643543" y="1396413"/>
            <a:ext cx="2615214" cy="217637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42" y="4546656"/>
            <a:ext cx="5848986" cy="365905"/>
          </a:xfrm>
        </p:spPr>
        <p:txBody>
          <a:bodyPr/>
          <a:lstStyle>
            <a:lvl1pPr>
              <a:defRPr sz="2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806742" y="4912561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Sungwoon Choi, Ph.D.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Professor, </a:t>
            </a:r>
            <a:r>
              <a:rPr lang="en-US" altLang="ko-KR" sz="14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Myongji</a:t>
            </a:r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University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Chair, OMG-Korea</a:t>
            </a:r>
          </a:p>
          <a:p>
            <a:pPr lvl="0"/>
            <a:r>
              <a:rPr lang="en-US" altLang="ko-KR" sz="1400" dirty="0" smtClean="0">
                <a:solidFill>
                  <a:schemeClr val="bg1"/>
                </a:solidFill>
                <a:latin typeface="Candara" panose="020E0502030303020204" pitchFamily="34" charset="0"/>
              </a:rPr>
              <a:t>Research Fellow, NIPA</a:t>
            </a:r>
          </a:p>
          <a:p>
            <a:pPr lvl="0"/>
            <a:r>
              <a:rPr lang="en-US" altLang="ko-KR" sz="1400" i="1" u="sng" dirty="0" smtClean="0">
                <a:solidFill>
                  <a:schemeClr val="bg1"/>
                </a:solidFill>
                <a:latin typeface="Candara" panose="020E0502030303020204" pitchFamily="34" charset="0"/>
              </a:rPr>
              <a:t>choisw@mju.ac.kr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843380" y="4546656"/>
            <a:ext cx="1802460" cy="1499944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40">
          <p15:clr>
            <a:srgbClr val="FBAE40"/>
          </p15:clr>
        </p15:guide>
        <p15:guide id="2" pos="4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7553" y="781598"/>
            <a:ext cx="8426824" cy="38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1671" y="1371600"/>
            <a:ext cx="8756515" cy="486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0148" y="467639"/>
            <a:ext cx="439271" cy="457296"/>
          </a:xfrm>
          <a:prstGeom prst="wedgeRectCallou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0000"/>
                </a:solidFill>
                <a:latin typeface="Corbel" panose="020B0503020204020204" pitchFamily="34" charset="0"/>
              </a:defRPr>
            </a:lvl1pPr>
          </a:lstStyle>
          <a:p>
            <a:fld id="{B190697A-B2E1-4A65-8046-F11842298B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61499" y="6313737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©"/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3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803" r:id="rId3"/>
    <p:sldLayoutId id="2147483796" r:id="rId4"/>
    <p:sldLayoutId id="2147483793" r:id="rId5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3587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538163" indent="-17938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717550" indent="-1793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896938" indent="-17938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file:///\\Canoe\FTP\OMGSite\images\nav_left_omg.gi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SW Engineering</a:t>
            </a:r>
            <a:endParaRPr lang="en-US" altLang="ko-KR" sz="20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Sungwoon Choi, Ph.D.</a:t>
            </a:r>
          </a:p>
          <a:p>
            <a:pPr lvl="0"/>
            <a:r>
              <a:rPr lang="en-US" altLang="ko-KR" dirty="0"/>
              <a:t>Professor, </a:t>
            </a:r>
            <a:r>
              <a:rPr lang="en-US" altLang="ko-KR" dirty="0" err="1"/>
              <a:t>Myongji</a:t>
            </a:r>
            <a:r>
              <a:rPr lang="en-US" altLang="ko-KR" dirty="0"/>
              <a:t> University</a:t>
            </a:r>
          </a:p>
          <a:p>
            <a:pPr lvl="0"/>
            <a:r>
              <a:rPr lang="en-US" altLang="ko-KR" dirty="0"/>
              <a:t>Chair, OMG-Korea</a:t>
            </a:r>
          </a:p>
          <a:p>
            <a:pPr lvl="0"/>
            <a:r>
              <a:rPr lang="en-US" altLang="ko-KR" dirty="0"/>
              <a:t>Research Fellow, NIPA</a:t>
            </a:r>
          </a:p>
          <a:p>
            <a:pPr lvl="0"/>
            <a:r>
              <a:rPr lang="en-US" altLang="ko-KR" i="1" u="sng" dirty="0"/>
              <a:t>choisw@mju.ac.kr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컴퓨터공학과 </a:t>
            </a:r>
            <a:r>
              <a:rPr lang="en-US" altLang="ko-KR" dirty="0" smtClean="0"/>
              <a:t>2015</a:t>
            </a:r>
            <a:endParaRPr lang="ko-KR" altLang="en-US" dirty="0"/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grpSp>
        <p:nvGrpSpPr>
          <p:cNvPr id="6" name="그룹 5"/>
          <p:cNvGrpSpPr/>
          <p:nvPr/>
        </p:nvGrpSpPr>
        <p:grpSpPr>
          <a:xfrm>
            <a:off x="4284836" y="5717217"/>
            <a:ext cx="1342678" cy="321632"/>
            <a:chOff x="4200872" y="5717218"/>
            <a:chExt cx="1531412" cy="394838"/>
          </a:xfrm>
        </p:grpSpPr>
        <p:pic>
          <p:nvPicPr>
            <p:cNvPr id="9" name="Picture 4" descr="\\Canoe\FTP\OMGSite\images\nav_left_omg.gif"/>
            <p:cNvPicPr>
              <a:picLocks noChangeAspect="1" noChangeArrowheads="1"/>
            </p:cNvPicPr>
            <p:nvPr/>
          </p:nvPicPr>
          <p:blipFill>
            <a:blip r:embed="rId4" r:link="rId5" cstate="print"/>
            <a:srcRect t="13005" r="54066"/>
            <a:stretch>
              <a:fillRect/>
            </a:stretch>
          </p:blipFill>
          <p:spPr bwMode="auto">
            <a:xfrm>
              <a:off x="4734272" y="5717219"/>
              <a:ext cx="998012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 descr="img_ui0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00872" y="5717218"/>
              <a:ext cx="453146" cy="39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122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2"/>
          </p:nvPr>
        </p:nvSpPr>
        <p:spPr>
          <a:xfrm>
            <a:off x="592104" y="1363371"/>
            <a:ext cx="8293988" cy="4903787"/>
          </a:xfrm>
        </p:spPr>
        <p:txBody>
          <a:bodyPr/>
          <a:lstStyle/>
          <a:p>
            <a:r>
              <a:rPr lang="en-US" altLang="ko-KR" dirty="0" smtClean="0"/>
              <a:t>Software</a:t>
            </a:r>
            <a:endParaRPr lang="en-US" altLang="ko-KR" dirty="0"/>
          </a:p>
          <a:p>
            <a:pPr lvl="1"/>
            <a:r>
              <a:rPr lang="en-US" altLang="ko-KR" dirty="0"/>
              <a:t>A sequence of </a:t>
            </a:r>
            <a:r>
              <a:rPr lang="en-US" altLang="ko-KR" dirty="0">
                <a:solidFill>
                  <a:srgbClr val="FF0000"/>
                </a:solidFill>
              </a:rPr>
              <a:t>instructions</a:t>
            </a:r>
            <a:r>
              <a:rPr lang="en-US" altLang="ko-KR" dirty="0"/>
              <a:t>, written to perform a specified task with a </a:t>
            </a:r>
            <a:r>
              <a:rPr lang="en-US" altLang="ko-KR" dirty="0" smtClean="0">
                <a:solidFill>
                  <a:srgbClr val="FF0000"/>
                </a:solidFill>
              </a:rPr>
              <a:t>computer</a:t>
            </a:r>
            <a:endParaRPr lang="en-US" altLang="ko-KR" dirty="0"/>
          </a:p>
          <a:p>
            <a:r>
              <a:rPr lang="en-US" altLang="ko-KR" dirty="0" smtClean="0"/>
              <a:t>Engineering</a:t>
            </a:r>
            <a:endParaRPr lang="en-US" altLang="ko-KR" dirty="0"/>
          </a:p>
          <a:p>
            <a:pPr lvl="1"/>
            <a:r>
              <a:rPr lang="en-US" altLang="ko-KR" dirty="0"/>
              <a:t>The creative application of scientific principles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design or develop structures, machines, apparatus, or manufacturing processes, or works utilizing them singly or in combination;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 </a:t>
            </a:r>
            <a:r>
              <a:rPr lang="en-US" altLang="ko-KR" dirty="0"/>
              <a:t>to construct or operate the same with full cognizance of their design;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or </a:t>
            </a:r>
            <a:r>
              <a:rPr lang="en-US" altLang="ko-KR" dirty="0"/>
              <a:t>to forecast their behavior under specific operating conditions;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</a:t>
            </a:r>
            <a:r>
              <a:rPr lang="en-US" altLang="ko-KR" dirty="0"/>
              <a:t>as respects an intended function, economics of operation or safety to life and property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Computer</a:t>
            </a:r>
            <a:endParaRPr lang="en-US" altLang="ko-KR" dirty="0"/>
          </a:p>
          <a:p>
            <a:pPr lvl="1"/>
            <a:r>
              <a:rPr lang="en-US" altLang="ko-KR" dirty="0"/>
              <a:t>A computing machine</a:t>
            </a:r>
          </a:p>
          <a:p>
            <a:pPr lvl="1"/>
            <a:r>
              <a:rPr lang="en-US" altLang="ko-KR" dirty="0"/>
              <a:t>A machine that simulates human’s </a:t>
            </a:r>
            <a:r>
              <a:rPr lang="en-US" altLang="ko-KR" dirty="0">
                <a:solidFill>
                  <a:srgbClr val="FF0000"/>
                </a:solidFill>
              </a:rPr>
              <a:t>Intellectual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Engineering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963877" y="4938793"/>
            <a:ext cx="1531816" cy="1531816"/>
            <a:chOff x="5580184" y="1494639"/>
            <a:chExt cx="3324460" cy="33244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84" y="1494639"/>
              <a:ext cx="3324460" cy="332446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30" name="Picture 6" descr="http://www.hummingbirdkit.com/sites/default/files/u1/CTestProgra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6" t="6459" r="34652" b="56162"/>
            <a:stretch/>
          </p:blipFill>
          <p:spPr bwMode="auto">
            <a:xfrm>
              <a:off x="5993350" y="1866551"/>
              <a:ext cx="2508740" cy="14927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4953000" y="3488531"/>
            <a:ext cx="4287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 dirty="0" smtClean="0"/>
              <a:t>- The American Engineers' Council for Professional Development -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073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947938" y="0"/>
            <a:ext cx="4958062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Intelligence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592104" y="1371187"/>
            <a:ext cx="4364071" cy="4903787"/>
          </a:xfrm>
        </p:spPr>
        <p:txBody>
          <a:bodyPr/>
          <a:lstStyle/>
          <a:p>
            <a:r>
              <a:rPr lang="en-US" altLang="ko-KR" dirty="0"/>
              <a:t>Intellectual Process/Intelligence</a:t>
            </a:r>
          </a:p>
          <a:p>
            <a:pPr lvl="1"/>
            <a:r>
              <a:rPr lang="en-US" altLang="ko-KR" dirty="0"/>
              <a:t>The ability to perceive and retain information and apply it to itself or other instances of information</a:t>
            </a:r>
          </a:p>
          <a:p>
            <a:r>
              <a:rPr lang="en-US" altLang="ko-KR" dirty="0"/>
              <a:t>Cognition</a:t>
            </a:r>
          </a:p>
          <a:p>
            <a:pPr lvl="1"/>
            <a:r>
              <a:rPr lang="en-US" altLang="ko-KR" dirty="0"/>
              <a:t>An information processing view of </a:t>
            </a:r>
            <a:r>
              <a:rPr lang="en-US" altLang="ko-KR" dirty="0" smtClean="0"/>
              <a:t>intelligence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grpSp>
        <p:nvGrpSpPr>
          <p:cNvPr id="88" name="Group 23"/>
          <p:cNvGrpSpPr>
            <a:grpSpLocks/>
          </p:cNvGrpSpPr>
          <p:nvPr/>
        </p:nvGrpSpPr>
        <p:grpSpPr bwMode="auto">
          <a:xfrm>
            <a:off x="5767075" y="1504023"/>
            <a:ext cx="3188574" cy="3883932"/>
            <a:chOff x="1199" y="912"/>
            <a:chExt cx="3442" cy="3389"/>
          </a:xfrm>
        </p:grpSpPr>
        <p:sp>
          <p:nvSpPr>
            <p:cNvPr id="89" name="AutoShape 18"/>
            <p:cNvSpPr>
              <a:spLocks noChangeArrowheads="1"/>
            </p:cNvSpPr>
            <p:nvPr/>
          </p:nvSpPr>
          <p:spPr bwMode="auto">
            <a:xfrm>
              <a:off x="1199" y="912"/>
              <a:ext cx="3191" cy="2343"/>
            </a:xfrm>
            <a:prstGeom prst="cloudCallout">
              <a:avLst>
                <a:gd name="adj1" fmla="val 4227"/>
                <a:gd name="adj2" fmla="val 32042"/>
              </a:avLst>
            </a:prstGeom>
            <a:solidFill>
              <a:schemeClr val="bg1">
                <a:lumMod val="50000"/>
              </a:schemeClr>
            </a:solidFill>
            <a:ln w="6350" cap="rnd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kumimoji="1" lang="ko-KR" altLang="ko-KR" sz="1000">
                <a:solidFill>
                  <a:schemeClr val="bg1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graphicFrame>
          <p:nvGraphicFramePr>
            <p:cNvPr id="9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249946"/>
                </p:ext>
              </p:extLst>
            </p:nvPr>
          </p:nvGraphicFramePr>
          <p:xfrm>
            <a:off x="2381" y="2640"/>
            <a:ext cx="1454" cy="1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클립" r:id="rId3" imgW="3276600" imgH="3459163" progId="MS_ClipArt_Gallery.2">
                    <p:embed/>
                  </p:oleObj>
                </mc:Choice>
                <mc:Fallback>
                  <p:oleObj name="클립" r:id="rId3" imgW="3276600" imgH="34591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640"/>
                          <a:ext cx="1454" cy="1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5"/>
            <p:cNvSpPr>
              <a:spLocks noChangeArrowheads="1"/>
            </p:cNvSpPr>
            <p:nvPr/>
          </p:nvSpPr>
          <p:spPr bwMode="auto">
            <a:xfrm>
              <a:off x="1469" y="2390"/>
              <a:ext cx="1025" cy="48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Perceptual </a:t>
              </a:r>
            </a:p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92" name="Oval 6"/>
            <p:cNvSpPr>
              <a:spLocks noChangeArrowheads="1"/>
            </p:cNvSpPr>
            <p:nvPr/>
          </p:nvSpPr>
          <p:spPr bwMode="auto">
            <a:xfrm>
              <a:off x="3491" y="2439"/>
              <a:ext cx="1021" cy="4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Motor</a:t>
              </a:r>
            </a:p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1780" y="1241"/>
              <a:ext cx="1723" cy="616"/>
            </a:xfrm>
            <a:prstGeom prst="rect">
              <a:avLst/>
            </a:prstGeom>
            <a:solidFill>
              <a:srgbClr val="00336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 algn="ctr" eaLnBrk="1" fontAlgn="t" latinLnBrk="1" hangingPunct="1"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Long-term </a:t>
              </a:r>
              <a:r>
                <a:rPr kumimoji="1" lang="en-US" altLang="ko-KR" sz="1000" dirty="0" smtClean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Memory</a:t>
              </a:r>
              <a:endParaRPr kumimoji="1" lang="en-US" altLang="ko-KR" sz="1000" dirty="0">
                <a:solidFill>
                  <a:schemeClr val="bg1"/>
                </a:solidFill>
                <a:latin typeface="Candara" panose="020E0502030303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1839" y="1460"/>
              <a:ext cx="1478" cy="411"/>
            </a:xfrm>
            <a:prstGeom prst="rect">
              <a:avLst/>
            </a:prstGeom>
            <a:solidFill>
              <a:srgbClr val="00336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 algn="ctr" eaLnBrk="1" fontAlgn="t" latinLnBrk="1" hangingPunct="1"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Working </a:t>
              </a:r>
              <a:r>
                <a:rPr kumimoji="1" lang="en-US" altLang="ko-KR" sz="1000" dirty="0" smtClean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Memory</a:t>
              </a:r>
              <a:endParaRPr kumimoji="1" lang="en-US" altLang="ko-KR" sz="1000" dirty="0">
                <a:solidFill>
                  <a:schemeClr val="bg1"/>
                </a:solidFill>
                <a:latin typeface="Candara" panose="020E0502030303020204" pitchFamily="34" charset="0"/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Rectangle 9"/>
            <p:cNvSpPr>
              <a:spLocks noChangeArrowheads="1"/>
            </p:cNvSpPr>
            <p:nvPr/>
          </p:nvSpPr>
          <p:spPr bwMode="auto">
            <a:xfrm>
              <a:off x="1902" y="1650"/>
              <a:ext cx="555" cy="466"/>
            </a:xfrm>
            <a:prstGeom prst="rect">
              <a:avLst/>
            </a:prstGeom>
            <a:solidFill>
              <a:srgbClr val="00336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Visual</a:t>
              </a:r>
            </a:p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Image</a:t>
              </a:r>
            </a:p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Store</a:t>
              </a:r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auto">
            <a:xfrm>
              <a:off x="2519" y="1650"/>
              <a:ext cx="555" cy="466"/>
            </a:xfrm>
            <a:prstGeom prst="rect">
              <a:avLst/>
            </a:prstGeom>
            <a:solidFill>
              <a:srgbClr val="00336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Auditory</a:t>
              </a:r>
            </a:p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Image</a:t>
              </a:r>
            </a:p>
            <a:p>
              <a:pPr algn="ctr" eaLnBrk="1" fontAlgn="t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Store</a:t>
              </a:r>
            </a:p>
          </p:txBody>
        </p:sp>
        <p:sp>
          <p:nvSpPr>
            <p:cNvPr id="97" name="Oval 11"/>
            <p:cNvSpPr>
              <a:spLocks noChangeArrowheads="1"/>
            </p:cNvSpPr>
            <p:nvPr/>
          </p:nvSpPr>
          <p:spPr bwMode="auto">
            <a:xfrm>
              <a:off x="3491" y="1927"/>
              <a:ext cx="1021" cy="4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Cognitive</a:t>
              </a:r>
            </a:p>
            <a:p>
              <a:pPr algn="ctr" eaLnBrk="1" latinLnBrk="1" hangingPunct="1">
                <a:lnSpc>
                  <a:spcPts val="1000"/>
                </a:lnSpc>
                <a:defRPr/>
              </a:pPr>
              <a:r>
                <a:rPr kumimoji="1" lang="en-US" altLang="ko-KR" sz="1000" dirty="0">
                  <a:solidFill>
                    <a:schemeClr val="bg1"/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Processor</a:t>
              </a:r>
            </a:p>
          </p:txBody>
        </p:sp>
        <p:cxnSp>
          <p:nvCxnSpPr>
            <p:cNvPr id="98" name="AutoShape 12"/>
            <p:cNvCxnSpPr>
              <a:cxnSpLocks noChangeShapeType="1"/>
              <a:stCxn id="93" idx="3"/>
              <a:endCxn id="97" idx="0"/>
            </p:cNvCxnSpPr>
            <p:nvPr/>
          </p:nvCxnSpPr>
          <p:spPr bwMode="auto">
            <a:xfrm>
              <a:off x="3503" y="1549"/>
              <a:ext cx="499" cy="378"/>
            </a:xfrm>
            <a:prstGeom prst="bentConnector2">
              <a:avLst/>
            </a:prstGeom>
            <a:noFill/>
            <a:ln w="28575" cap="sq">
              <a:solidFill>
                <a:srgbClr val="FFC000"/>
              </a:solidFill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3"/>
            <p:cNvCxnSpPr>
              <a:cxnSpLocks noChangeShapeType="1"/>
              <a:stCxn id="91" idx="0"/>
              <a:endCxn id="96" idx="2"/>
            </p:cNvCxnSpPr>
            <p:nvPr/>
          </p:nvCxnSpPr>
          <p:spPr bwMode="auto">
            <a:xfrm rot="5400000" flipH="1" flipV="1">
              <a:off x="2252" y="1846"/>
              <a:ext cx="274" cy="815"/>
            </a:xfrm>
            <a:prstGeom prst="bentConnector3">
              <a:avLst>
                <a:gd name="adj1" fmla="val 50000"/>
              </a:avLst>
            </a:prstGeom>
            <a:noFill/>
            <a:ln w="28575" cap="sq">
              <a:solidFill>
                <a:srgbClr val="FFC000"/>
              </a:solidFill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14"/>
            <p:cNvCxnSpPr>
              <a:cxnSpLocks noChangeShapeType="1"/>
              <a:stCxn id="91" idx="0"/>
              <a:endCxn id="95" idx="2"/>
            </p:cNvCxnSpPr>
            <p:nvPr/>
          </p:nvCxnSpPr>
          <p:spPr bwMode="auto">
            <a:xfrm rot="5400000" flipH="1" flipV="1">
              <a:off x="1944" y="2154"/>
              <a:ext cx="274" cy="198"/>
            </a:xfrm>
            <a:prstGeom prst="bentConnector3">
              <a:avLst>
                <a:gd name="adj1" fmla="val 50000"/>
              </a:avLst>
            </a:prstGeom>
            <a:noFill/>
            <a:ln w="28575" cap="sq">
              <a:solidFill>
                <a:srgbClr val="FFC000"/>
              </a:solidFill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5"/>
            <p:cNvCxnSpPr>
              <a:cxnSpLocks noChangeShapeType="1"/>
              <a:stCxn id="94" idx="3"/>
              <a:endCxn id="97" idx="0"/>
            </p:cNvCxnSpPr>
            <p:nvPr/>
          </p:nvCxnSpPr>
          <p:spPr bwMode="auto">
            <a:xfrm>
              <a:off x="3317" y="1666"/>
              <a:ext cx="685" cy="261"/>
            </a:xfrm>
            <a:prstGeom prst="bentConnector2">
              <a:avLst/>
            </a:prstGeom>
            <a:noFill/>
            <a:ln w="28575" cap="sq">
              <a:solidFill>
                <a:srgbClr val="FFC000"/>
              </a:solidFill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 flipH="1" flipV="1">
              <a:off x="3258" y="1854"/>
              <a:ext cx="304" cy="205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17"/>
            <p:cNvSpPr>
              <a:spLocks noChangeShapeType="1"/>
            </p:cNvSpPr>
            <p:nvPr/>
          </p:nvSpPr>
          <p:spPr bwMode="auto">
            <a:xfrm>
              <a:off x="3133" y="1854"/>
              <a:ext cx="555" cy="661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Line 19"/>
            <p:cNvSpPr>
              <a:spLocks noChangeShapeType="1"/>
            </p:cNvSpPr>
            <p:nvPr/>
          </p:nvSpPr>
          <p:spPr bwMode="auto">
            <a:xfrm flipH="1" flipV="1">
              <a:off x="2278" y="2774"/>
              <a:ext cx="424" cy="154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 flipH="1" flipV="1">
              <a:off x="2332" y="2671"/>
              <a:ext cx="971" cy="307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 flipH="1">
              <a:off x="2827" y="2857"/>
              <a:ext cx="1169" cy="730"/>
            </a:xfrm>
            <a:prstGeom prst="line">
              <a:avLst/>
            </a:prstGeom>
            <a:noFill/>
            <a:ln w="28575" cap="sq">
              <a:solidFill>
                <a:srgbClr val="FFC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 Box 22"/>
            <p:cNvSpPr txBox="1">
              <a:spLocks noChangeArrowheads="1"/>
            </p:cNvSpPr>
            <p:nvPr/>
          </p:nvSpPr>
          <p:spPr bwMode="auto">
            <a:xfrm>
              <a:off x="1339" y="3898"/>
              <a:ext cx="330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50000"/>
                </a:spcBef>
                <a:defRPr/>
              </a:pPr>
              <a:r>
                <a:rPr kumimoji="1"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굴림" pitchFamily="50" charset="-127"/>
                  <a:cs typeface="Arial" panose="020B0604020202020204" pitchFamily="34" charset="0"/>
                </a:rPr>
                <a:t>The Human Processor Model, Card et al., 1983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3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4204677"/>
            <a:ext cx="9906000" cy="265332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Development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Requirement</a:t>
            </a:r>
          </a:p>
          <a:p>
            <a:pPr lvl="1"/>
            <a:r>
              <a:rPr lang="en-US" altLang="ko-KR" dirty="0" smtClean="0"/>
              <a:t>What user wants</a:t>
            </a:r>
            <a:endParaRPr lang="en-US" altLang="ko-KR" dirty="0" smtClean="0"/>
          </a:p>
          <a:p>
            <a:r>
              <a:rPr lang="en-US" altLang="ko-KR" dirty="0" smtClean="0"/>
              <a:t>Analysis/Design</a:t>
            </a:r>
            <a:endParaRPr lang="en-US" altLang="ko-KR" dirty="0"/>
          </a:p>
          <a:p>
            <a:pPr lvl="1"/>
            <a:r>
              <a:rPr lang="en-US" altLang="ko-KR" dirty="0" smtClean="0"/>
              <a:t>Organization of thoughts</a:t>
            </a:r>
          </a:p>
          <a:p>
            <a:pPr lvl="2"/>
            <a:r>
              <a:rPr lang="en-US" altLang="ko-KR" dirty="0" smtClean="0"/>
              <a:t>Domain-oriented</a:t>
            </a:r>
          </a:p>
          <a:p>
            <a:pPr lvl="2"/>
            <a:r>
              <a:rPr lang="en-US" altLang="ko-KR" dirty="0" smtClean="0"/>
              <a:t>Program-oriented</a:t>
            </a:r>
            <a:endParaRPr lang="en-US" altLang="ko-KR" dirty="0"/>
          </a:p>
          <a:p>
            <a:r>
              <a:rPr lang="en-US" altLang="ko-KR" dirty="0" smtClean="0"/>
              <a:t>Implementation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 code</a:t>
            </a:r>
          </a:p>
          <a:p>
            <a:pPr lvl="2"/>
            <a:r>
              <a:rPr lang="en-US" altLang="ko-KR" dirty="0" smtClean="0"/>
              <a:t>Human readable computer program</a:t>
            </a:r>
          </a:p>
          <a:p>
            <a:pPr lvl="1"/>
            <a:r>
              <a:rPr lang="en-US" altLang="ko-KR" dirty="0" smtClean="0"/>
              <a:t>Machine executable code</a:t>
            </a:r>
          </a:p>
          <a:p>
            <a:pPr lvl="2"/>
            <a:r>
              <a:rPr lang="en-US" altLang="ko-KR" dirty="0" smtClean="0"/>
              <a:t>Machine readable computer program</a:t>
            </a:r>
          </a:p>
          <a:p>
            <a:pPr lvl="1"/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99" y="4568950"/>
            <a:ext cx="1639044" cy="10595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7" name="Picture 4" descr="http://img.talkandroid.com/uploads/2012/03/bmw-new-full-colour-h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4" y="4578285"/>
            <a:ext cx="1507730" cy="10361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http://thumb101.shutterstock.com/display_pic_with_logo/674062/144415303/stock-vector-thinking-man-14441530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93"/>
          <a:stretch/>
        </p:blipFill>
        <p:spPr bwMode="auto">
          <a:xfrm>
            <a:off x="3907018" y="4546227"/>
            <a:ext cx="1088537" cy="10576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갈매기형 수장 14"/>
          <p:cNvSpPr/>
          <p:nvPr/>
        </p:nvSpPr>
        <p:spPr>
          <a:xfrm>
            <a:off x="4926626" y="4796943"/>
            <a:ext cx="1244602" cy="574275"/>
          </a:xfrm>
          <a:prstGeom prst="chevron">
            <a:avLst>
              <a:gd name="adj" fmla="val 3260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ts val="9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main() {</a:t>
            </a:r>
          </a:p>
          <a:p>
            <a:pPr>
              <a:lnSpc>
                <a:spcPts val="9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</a:rPr>
              <a:t> x, y, z;</a:t>
            </a:r>
          </a:p>
          <a:p>
            <a:pPr>
              <a:lnSpc>
                <a:spcPts val="9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x=1; y=2;</a:t>
            </a:r>
          </a:p>
          <a:p>
            <a:pPr>
              <a:lnSpc>
                <a:spcPts val="9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x=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y+z</a:t>
            </a:r>
            <a:r>
              <a:rPr lang="en-US" altLang="ko-KR" sz="800" dirty="0" smtClean="0">
                <a:solidFill>
                  <a:schemeClr val="tx1"/>
                </a:solidFill>
              </a:rPr>
              <a:t>; y=x-1;</a:t>
            </a:r>
          </a:p>
          <a:p>
            <a:pPr>
              <a:lnSpc>
                <a:spcPts val="900"/>
              </a:lnSpc>
            </a:pPr>
            <a:r>
              <a:rPr lang="en-US" altLang="ko-KR" sz="800" dirty="0" smtClean="0">
                <a:solidFill>
                  <a:schemeClr val="tx1"/>
                </a:solidFill>
              </a:rPr>
              <a:t>   …. 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00261" y="4794370"/>
            <a:ext cx="1262502" cy="681973"/>
            <a:chOff x="2328590" y="4157465"/>
            <a:chExt cx="1262502" cy="681973"/>
          </a:xfrm>
        </p:grpSpPr>
        <p:sp>
          <p:nvSpPr>
            <p:cNvPr id="17" name="갈매기형 수장 16"/>
            <p:cNvSpPr/>
            <p:nvPr/>
          </p:nvSpPr>
          <p:spPr>
            <a:xfrm rot="21584033">
              <a:off x="2328590" y="4158593"/>
              <a:ext cx="1262502" cy="603376"/>
            </a:xfrm>
            <a:prstGeom prst="chevron">
              <a:avLst>
                <a:gd name="adj" fmla="val 3260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900"/>
                </a:lnSpc>
              </a:pP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 rot="21584033">
              <a:off x="2468444" y="4157465"/>
              <a:ext cx="1084075" cy="681973"/>
              <a:chOff x="722313" y="1271588"/>
              <a:chExt cx="9395341" cy="5969068"/>
            </a:xfrm>
          </p:grpSpPr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3656013" y="1271588"/>
                <a:ext cx="1538287" cy="620712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 dirty="0">
                    <a:ea typeface="굴림" panose="020B0600000101010101" pitchFamily="50" charset="-127"/>
                  </a:rPr>
                  <a:t>Mission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2313" y="2270125"/>
                <a:ext cx="1538287" cy="620713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Environment</a:t>
                </a: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3656013" y="2249488"/>
                <a:ext cx="1538287" cy="620712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System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6167438" y="2227263"/>
                <a:ext cx="1538287" cy="620712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Architecture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656013" y="3238500"/>
                <a:ext cx="1538287" cy="620713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Stakeholder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6167438" y="3227388"/>
                <a:ext cx="1538287" cy="620712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Architectural</a:t>
                </a:r>
              </a:p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Description</a:t>
                </a: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8574088" y="3203575"/>
                <a:ext cx="1538287" cy="620713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Rationale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846138" y="4775200"/>
                <a:ext cx="1538287" cy="619125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Concern</a:t>
                </a: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3371850" y="4749800"/>
                <a:ext cx="1538288" cy="62071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Viewpoint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5859463" y="4713288"/>
                <a:ext cx="1538287" cy="619125"/>
              </a:xfrm>
              <a:prstGeom prst="rect">
                <a:avLst/>
              </a:prstGeom>
              <a:solidFill>
                <a:srgbClr val="DDF2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View</a:t>
                </a: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3360738" y="5799138"/>
                <a:ext cx="1538287" cy="620712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Library</a:t>
                </a:r>
              </a:p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Viewpoint</a:t>
                </a: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7089775" y="5781675"/>
                <a:ext cx="1538288" cy="620713"/>
              </a:xfrm>
              <a:prstGeom prst="rect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ko-KR" sz="200">
                    <a:ea typeface="굴림" panose="020B0600000101010101" pitchFamily="50" charset="-127"/>
                  </a:rPr>
                  <a:t>Model</a:t>
                </a:r>
              </a:p>
            </p:txBody>
          </p:sp>
          <p:cxnSp>
            <p:nvCxnSpPr>
              <p:cNvPr id="33" name="AutoShape 15"/>
              <p:cNvCxnSpPr>
                <a:cxnSpLocks noChangeShapeType="1"/>
                <a:stCxn id="21" idx="2"/>
                <a:endCxn id="23" idx="0"/>
              </p:cNvCxnSpPr>
              <p:nvPr/>
            </p:nvCxnSpPr>
            <p:spPr bwMode="auto">
              <a:xfrm>
                <a:off x="4425950" y="1892300"/>
                <a:ext cx="0" cy="3571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16"/>
              <p:cNvCxnSpPr>
                <a:cxnSpLocks noChangeShapeType="1"/>
                <a:stCxn id="22" idx="3"/>
                <a:endCxn id="23" idx="1"/>
              </p:cNvCxnSpPr>
              <p:nvPr/>
            </p:nvCxnSpPr>
            <p:spPr bwMode="auto">
              <a:xfrm flipV="1">
                <a:off x="2260600" y="2560638"/>
                <a:ext cx="1395413" cy="20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17"/>
              <p:cNvCxnSpPr>
                <a:cxnSpLocks noChangeShapeType="1"/>
                <a:stCxn id="23" idx="3"/>
                <a:endCxn id="24" idx="1"/>
              </p:cNvCxnSpPr>
              <p:nvPr/>
            </p:nvCxnSpPr>
            <p:spPr bwMode="auto">
              <a:xfrm flipV="1">
                <a:off x="5194300" y="2538413"/>
                <a:ext cx="973138" cy="222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18"/>
              <p:cNvCxnSpPr>
                <a:cxnSpLocks noChangeShapeType="1"/>
                <a:stCxn id="23" idx="2"/>
                <a:endCxn id="25" idx="0"/>
              </p:cNvCxnSpPr>
              <p:nvPr/>
            </p:nvCxnSpPr>
            <p:spPr bwMode="auto">
              <a:xfrm>
                <a:off x="4425950" y="2870200"/>
                <a:ext cx="0" cy="368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9"/>
              <p:cNvCxnSpPr>
                <a:cxnSpLocks noChangeShapeType="1"/>
                <a:stCxn id="24" idx="2"/>
                <a:endCxn id="26" idx="0"/>
              </p:cNvCxnSpPr>
              <p:nvPr/>
            </p:nvCxnSpPr>
            <p:spPr bwMode="auto">
              <a:xfrm>
                <a:off x="6937375" y="2847975"/>
                <a:ext cx="0" cy="3794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20"/>
              <p:cNvCxnSpPr>
                <a:cxnSpLocks noChangeShapeType="1"/>
                <a:stCxn id="25" idx="3"/>
                <a:endCxn id="26" idx="1"/>
              </p:cNvCxnSpPr>
              <p:nvPr/>
            </p:nvCxnSpPr>
            <p:spPr bwMode="auto">
              <a:xfrm flipV="1">
                <a:off x="5194300" y="3538538"/>
                <a:ext cx="973138" cy="11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21"/>
              <p:cNvCxnSpPr>
                <a:cxnSpLocks noChangeShapeType="1"/>
                <a:stCxn id="26" idx="3"/>
                <a:endCxn id="27" idx="1"/>
              </p:cNvCxnSpPr>
              <p:nvPr/>
            </p:nvCxnSpPr>
            <p:spPr bwMode="auto">
              <a:xfrm flipV="1">
                <a:off x="7705725" y="3514725"/>
                <a:ext cx="868363" cy="238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AutoShape 22"/>
              <p:cNvCxnSpPr>
                <a:cxnSpLocks noChangeShapeType="1"/>
                <a:stCxn id="28" idx="3"/>
                <a:endCxn id="29" idx="1"/>
              </p:cNvCxnSpPr>
              <p:nvPr/>
            </p:nvCxnSpPr>
            <p:spPr bwMode="auto">
              <a:xfrm flipV="1">
                <a:off x="2384425" y="5060950"/>
                <a:ext cx="987425" cy="238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23"/>
              <p:cNvCxnSpPr>
                <a:cxnSpLocks noChangeShapeType="1"/>
                <a:stCxn id="29" idx="3"/>
                <a:endCxn id="30" idx="1"/>
              </p:cNvCxnSpPr>
              <p:nvPr/>
            </p:nvCxnSpPr>
            <p:spPr bwMode="auto">
              <a:xfrm flipV="1">
                <a:off x="4910138" y="5022850"/>
                <a:ext cx="949325" cy="38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4"/>
              <p:cNvCxnSpPr>
                <a:cxnSpLocks noChangeShapeType="1"/>
                <a:stCxn id="29" idx="2"/>
                <a:endCxn id="31" idx="0"/>
              </p:cNvCxnSpPr>
              <p:nvPr/>
            </p:nvCxnSpPr>
            <p:spPr bwMode="auto">
              <a:xfrm flipH="1">
                <a:off x="4130675" y="5370513"/>
                <a:ext cx="11113" cy="428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AutoShape 25"/>
              <p:cNvSpPr>
                <a:spLocks noChangeArrowheads="1"/>
              </p:cNvSpPr>
              <p:nvPr/>
            </p:nvSpPr>
            <p:spPr bwMode="auto">
              <a:xfrm rot="21028604">
                <a:off x="7383463" y="3871913"/>
                <a:ext cx="147637" cy="206375"/>
              </a:xfrm>
              <a:prstGeom prst="diamond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hangingPunct="1"/>
                <a:endParaRPr lang="ko-KR" altLang="en-US" sz="200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7469188" y="4060825"/>
                <a:ext cx="554037" cy="1638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45" name="AutoShape 27"/>
              <p:cNvSpPr>
                <a:spLocks noChangeArrowheads="1"/>
              </p:cNvSpPr>
              <p:nvPr/>
            </p:nvSpPr>
            <p:spPr bwMode="auto">
              <a:xfrm rot="1263357">
                <a:off x="7026275" y="3870325"/>
                <a:ext cx="127000" cy="187325"/>
              </a:xfrm>
              <a:prstGeom prst="diamond">
                <a:avLst/>
              </a:prstGeom>
              <a:solidFill>
                <a:srgbClr val="FFFF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eaLnBrk="1" hangingPunct="1"/>
                <a:endParaRPr lang="ko-KR" altLang="en-US" sz="200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 flipH="1">
                <a:off x="6815138" y="4060825"/>
                <a:ext cx="219075" cy="677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 flipV="1">
                <a:off x="1673225" y="3878263"/>
                <a:ext cx="1982788" cy="847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 flipH="1">
                <a:off x="4168775" y="3871913"/>
                <a:ext cx="777875" cy="866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 flipV="1">
                <a:off x="2411413" y="3860800"/>
                <a:ext cx="3825875" cy="1190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 flipV="1">
                <a:off x="4697413" y="3871913"/>
                <a:ext cx="2117725" cy="8540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4697413" y="5365750"/>
                <a:ext cx="2252662" cy="5445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6589713" y="5356225"/>
                <a:ext cx="941387" cy="342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normAutofit fontScale="25000" lnSpcReduction="20000"/>
              </a:bodyPr>
              <a:lstStyle/>
              <a:p>
                <a:endParaRPr lang="ko-KR" altLang="en-US" sz="200"/>
              </a:p>
            </p:txBody>
          </p:sp>
          <p:sp>
            <p:nvSpPr>
              <p:cNvPr id="53" name="Text Box 35"/>
              <p:cNvSpPr txBox="1">
                <a:spLocks noChangeArrowheads="1"/>
              </p:cNvSpPr>
              <p:nvPr/>
            </p:nvSpPr>
            <p:spPr bwMode="auto">
              <a:xfrm>
                <a:off x="3903666" y="1908176"/>
                <a:ext cx="2054204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fulfils 1..*</a:t>
                </a:r>
              </a:p>
            </p:txBody>
          </p:sp>
          <p:sp>
            <p:nvSpPr>
              <p:cNvPr id="54" name="Text Box 36"/>
              <p:cNvSpPr txBox="1">
                <a:spLocks noChangeArrowheads="1"/>
              </p:cNvSpPr>
              <p:nvPr/>
            </p:nvSpPr>
            <p:spPr bwMode="auto">
              <a:xfrm>
                <a:off x="2616203" y="2282825"/>
                <a:ext cx="2098333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influences</a:t>
                </a:r>
              </a:p>
            </p:txBody>
          </p:sp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2236786" y="2560641"/>
                <a:ext cx="1910779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inhabits</a:t>
                </a:r>
              </a:p>
            </p:txBody>
          </p:sp>
          <p:sp>
            <p:nvSpPr>
              <p:cNvPr id="56" name="Text Box 38"/>
              <p:cNvSpPr txBox="1">
                <a:spLocks noChangeArrowheads="1"/>
              </p:cNvSpPr>
              <p:nvPr/>
            </p:nvSpPr>
            <p:spPr bwMode="auto">
              <a:xfrm>
                <a:off x="5434016" y="2285996"/>
                <a:ext cx="1811496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has an</a:t>
                </a:r>
              </a:p>
            </p:txBody>
          </p:sp>
          <p:sp>
            <p:nvSpPr>
              <p:cNvPr id="57" name="Text Box 39"/>
              <p:cNvSpPr txBox="1">
                <a:spLocks noChangeArrowheads="1"/>
              </p:cNvSpPr>
              <p:nvPr/>
            </p:nvSpPr>
            <p:spPr bwMode="auto">
              <a:xfrm>
                <a:off x="4048124" y="2976559"/>
                <a:ext cx="1910779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has 1..*</a:t>
                </a:r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2236786" y="3509964"/>
                <a:ext cx="2462388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is important to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               1..*</a:t>
                </a:r>
              </a:p>
            </p:txBody>
          </p:sp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5099052" y="3332160"/>
                <a:ext cx="2010075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identifies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5680076" y="2824161"/>
                <a:ext cx="1703390" cy="1384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described by 1</a:t>
                </a:r>
              </a:p>
            </p:txBody>
          </p:sp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7643814" y="3287713"/>
                <a:ext cx="1976972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provides</a:t>
                </a:r>
              </a:p>
            </p:txBody>
          </p:sp>
          <p:sp>
            <p:nvSpPr>
              <p:cNvPr id="62" name="Text Box 44"/>
              <p:cNvSpPr txBox="1">
                <a:spLocks noChangeArrowheads="1"/>
              </p:cNvSpPr>
              <p:nvPr/>
            </p:nvSpPr>
            <p:spPr bwMode="auto">
              <a:xfrm>
                <a:off x="3717922" y="3832227"/>
                <a:ext cx="2539621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is addressed to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               1..*</a:t>
                </a:r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1295402" y="4281490"/>
                <a:ext cx="1612916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has 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2382841" y="4541839"/>
                <a:ext cx="2010075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identifies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65" name="Text Box 47"/>
              <p:cNvSpPr txBox="1">
                <a:spLocks noChangeArrowheads="1"/>
              </p:cNvSpPr>
              <p:nvPr/>
            </p:nvSpPr>
            <p:spPr bwMode="auto">
              <a:xfrm>
                <a:off x="4252911" y="4289422"/>
                <a:ext cx="1899753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selects 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66" name="Text Box 48"/>
              <p:cNvSpPr txBox="1">
                <a:spLocks noChangeArrowheads="1"/>
              </p:cNvSpPr>
              <p:nvPr/>
            </p:nvSpPr>
            <p:spPr bwMode="auto">
              <a:xfrm>
                <a:off x="4822827" y="4984753"/>
                <a:ext cx="2263809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conforms to</a:t>
                </a:r>
              </a:p>
            </p:txBody>
          </p:sp>
          <p:sp>
            <p:nvSpPr>
              <p:cNvPr id="67" name="Text Box 49"/>
              <p:cNvSpPr txBox="1">
                <a:spLocks noChangeArrowheads="1"/>
              </p:cNvSpPr>
              <p:nvPr/>
            </p:nvSpPr>
            <p:spPr bwMode="auto">
              <a:xfrm>
                <a:off x="2320928" y="5024439"/>
                <a:ext cx="1976972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used to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over 1..*</a:t>
                </a:r>
              </a:p>
            </p:txBody>
          </p:sp>
          <p:sp>
            <p:nvSpPr>
              <p:cNvPr id="68" name="Text Box 50"/>
              <p:cNvSpPr txBox="1">
                <a:spLocks noChangeArrowheads="1"/>
              </p:cNvSpPr>
              <p:nvPr/>
            </p:nvSpPr>
            <p:spPr bwMode="auto">
              <a:xfrm>
                <a:off x="2499549" y="5399089"/>
                <a:ext cx="2164526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has source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0..1</a:t>
                </a:r>
              </a:p>
            </p:txBody>
          </p:sp>
          <p:sp>
            <p:nvSpPr>
              <p:cNvPr id="69" name="Text Box 51"/>
              <p:cNvSpPr txBox="1">
                <a:spLocks noChangeArrowheads="1"/>
              </p:cNvSpPr>
              <p:nvPr/>
            </p:nvSpPr>
            <p:spPr bwMode="auto">
              <a:xfrm>
                <a:off x="7469191" y="4130674"/>
                <a:ext cx="2429299" cy="92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participates in</a:t>
                </a:r>
              </a:p>
            </p:txBody>
          </p:sp>
          <p:sp>
            <p:nvSpPr>
              <p:cNvPr id="70" name="Text Box 52"/>
              <p:cNvSpPr txBox="1">
                <a:spLocks noChangeArrowheads="1"/>
              </p:cNvSpPr>
              <p:nvPr/>
            </p:nvSpPr>
            <p:spPr bwMode="auto">
              <a:xfrm>
                <a:off x="6075363" y="4268791"/>
                <a:ext cx="2396195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organized by 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71" name="Text Box 53"/>
              <p:cNvSpPr txBox="1">
                <a:spLocks noChangeArrowheads="1"/>
              </p:cNvSpPr>
              <p:nvPr/>
            </p:nvSpPr>
            <p:spPr bwMode="auto">
              <a:xfrm>
                <a:off x="6326186" y="5483223"/>
                <a:ext cx="1617665" cy="1615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25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consists of 1..*</a:t>
                </a:r>
              </a:p>
            </p:txBody>
          </p:sp>
          <p:sp>
            <p:nvSpPr>
              <p:cNvPr id="72" name="Text Box 54"/>
              <p:cNvSpPr txBox="1">
                <a:spLocks noChangeArrowheads="1"/>
              </p:cNvSpPr>
              <p:nvPr/>
            </p:nvSpPr>
            <p:spPr bwMode="auto">
              <a:xfrm>
                <a:off x="7920038" y="5191126"/>
                <a:ext cx="2197616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aggregates</a:t>
                </a:r>
              </a:p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  <p:sp>
            <p:nvSpPr>
              <p:cNvPr id="73" name="Text Box 55"/>
              <p:cNvSpPr txBox="1">
                <a:spLocks noChangeArrowheads="1"/>
              </p:cNvSpPr>
              <p:nvPr/>
            </p:nvSpPr>
            <p:spPr bwMode="auto">
              <a:xfrm>
                <a:off x="5467347" y="5310187"/>
                <a:ext cx="2149475" cy="1153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participates in 1..*</a:t>
                </a:r>
              </a:p>
            </p:txBody>
          </p:sp>
          <p:sp>
            <p:nvSpPr>
              <p:cNvPr id="74" name="Text Box 56"/>
              <p:cNvSpPr txBox="1">
                <a:spLocks noChangeArrowheads="1"/>
              </p:cNvSpPr>
              <p:nvPr/>
            </p:nvSpPr>
            <p:spPr bwMode="auto">
              <a:xfrm>
                <a:off x="4757708" y="5856291"/>
                <a:ext cx="2263809" cy="1384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0000" lnSpcReduction="20000"/>
              </a:bodyPr>
              <a:lstStyle>
                <a:lvl1pPr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1pPr>
                <a:lvl2pPr marL="742950" indent="-28575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2pPr>
                <a:lvl3pPr marL="11430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3pPr>
                <a:lvl4pPr marL="16002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4pPr>
                <a:lvl5pPr marL="2057400" indent="-228600" eaLnBrk="0" hangingPunct="0"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defRPr kumimoji="1" sz="2100">
                    <a:solidFill>
                      <a:schemeClr val="tx1"/>
                    </a:solidFill>
                    <a:latin typeface="Tahoma" panose="020B0604030504040204" pitchFamily="34" charset="0"/>
                    <a:ea typeface="굴림체" panose="020B0609000101010101" pitchFamily="49" charset="-127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establishes 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methods for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200">
                    <a:latin typeface="굴림" panose="020B0600000101010101" pitchFamily="50" charset="-127"/>
                    <a:ea typeface="굴림" panose="020B0600000101010101" pitchFamily="50" charset="-127"/>
                  </a:rPr>
                  <a:t>1..*</a:t>
                </a:r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1451870" y="5591896"/>
            <a:ext cx="1070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Requirement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557483" y="5591896"/>
            <a:ext cx="742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Analysis</a:t>
            </a:r>
            <a:endParaRPr lang="en-US" altLang="ko-KR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3256905" y="5591896"/>
            <a:ext cx="665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Design</a:t>
            </a:r>
            <a:endParaRPr lang="en-US" altLang="ko-KR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4901775" y="5591896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Implementation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14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계획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592104" y="1371187"/>
            <a:ext cx="4364071" cy="4903787"/>
          </a:xfrm>
        </p:spPr>
        <p:txBody>
          <a:bodyPr/>
          <a:lstStyle/>
          <a:p>
            <a:r>
              <a:rPr lang="ko-KR" altLang="en-US" dirty="0"/>
              <a:t>교육목표</a:t>
            </a:r>
            <a:endParaRPr lang="en-US" altLang="ko-KR" dirty="0"/>
          </a:p>
          <a:p>
            <a:pPr lvl="1"/>
            <a:r>
              <a:rPr lang="en-US" altLang="ko-KR" dirty="0"/>
              <a:t>Computer, Program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기본 개념을 이해하고</a:t>
            </a:r>
            <a:r>
              <a:rPr lang="en-US" altLang="ko-KR" dirty="0"/>
              <a:t>, 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언어를 이용하여 성적처리 프로그램을 작성할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교육대상</a:t>
            </a:r>
            <a:endParaRPr lang="en-US" altLang="ko-KR" dirty="0"/>
          </a:p>
          <a:p>
            <a:pPr lvl="1"/>
            <a:r>
              <a:rPr lang="ko-KR" altLang="en-US" dirty="0"/>
              <a:t>컴퓨터 공학과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주요교육내용</a:t>
            </a:r>
            <a:endParaRPr lang="en-US" altLang="ko-KR" dirty="0"/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및 </a:t>
            </a:r>
            <a:r>
              <a:rPr lang="en-US" altLang="ko-KR" dirty="0"/>
              <a:t>Program</a:t>
            </a:r>
          </a:p>
          <a:p>
            <a:pPr lvl="1"/>
            <a:r>
              <a:rPr lang="ko-KR" altLang="en-US" dirty="0"/>
              <a:t>절차적 언어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프로그래밍 언어를 이용한 프로젝트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Enterprise Architect</a:t>
            </a:r>
          </a:p>
          <a:p>
            <a:pPr lvl="1"/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ko-KR" altLang="en-US" dirty="0" smtClean="0"/>
              <a:t>상담시간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62464"/>
              </p:ext>
            </p:extLst>
          </p:nvPr>
        </p:nvGraphicFramePr>
        <p:xfrm>
          <a:off x="4956175" y="1354906"/>
          <a:ext cx="4548599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2588"/>
                <a:gridCol w="1247577"/>
                <a:gridCol w="2758434"/>
              </a:tblGrid>
              <a:tr h="2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과목개요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수강태도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진도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개발환경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과제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평가</a:t>
                      </a:r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Basic</a:t>
                      </a:r>
                      <a:r>
                        <a:rPr lang="en-US" altLang="ko-KR" sz="1000" baseline="0" dirty="0" smtClean="0"/>
                        <a:t> I/O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Structure/Array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Flow of Control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Function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Pointer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Review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중간고사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 </a:t>
                      </a:r>
                      <a:r>
                        <a:rPr lang="ko-KR" altLang="en-US" sz="1000" dirty="0" smtClean="0"/>
                        <a:t>언어 프로그램에 대한 이해</a:t>
                      </a:r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Iteration #1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Iteration #2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Iteration #3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Iteration #4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Iteration #5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Iteration #6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Iteration #7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0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프로젝트 평가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성적처리 프로그램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학생부</a:t>
            </a:r>
            <a:r>
              <a:rPr lang="en-US" altLang="ko-KR" dirty="0"/>
              <a:t>, </a:t>
            </a:r>
            <a:r>
              <a:rPr lang="ko-KR" altLang="en-US" dirty="0"/>
              <a:t>교수리스트</a:t>
            </a:r>
            <a:r>
              <a:rPr lang="en-US" altLang="ko-KR" dirty="0"/>
              <a:t>, </a:t>
            </a:r>
            <a:r>
              <a:rPr lang="ko-KR" altLang="en-US" dirty="0" smtClean="0"/>
              <a:t>교과목리스트</a:t>
            </a:r>
            <a:r>
              <a:rPr lang="en-US" altLang="ko-KR" dirty="0" smtClean="0"/>
              <a:t>, </a:t>
            </a:r>
            <a:r>
              <a:rPr lang="ko-KR" altLang="en-US" dirty="0"/>
              <a:t>강좌리스트를 참조하여 </a:t>
            </a:r>
            <a:r>
              <a:rPr lang="ko-KR" altLang="en-US" dirty="0" smtClean="0"/>
              <a:t>학생의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이름별</a:t>
            </a:r>
            <a:r>
              <a:rPr lang="ko-KR" altLang="en-US" dirty="0" smtClean="0"/>
              <a:t> </a:t>
            </a:r>
            <a:r>
              <a:rPr lang="ko-KR" altLang="en-US" dirty="0"/>
              <a:t>성적 리스트를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교과목명</a:t>
            </a:r>
            <a:r>
              <a:rPr lang="en-US" altLang="ko-KR" dirty="0"/>
              <a:t>, </a:t>
            </a:r>
            <a:r>
              <a:rPr lang="ko-KR" altLang="en-US" dirty="0" smtClean="0"/>
              <a:t>담당교수 </a:t>
            </a:r>
            <a:r>
              <a:rPr lang="en-US" altLang="ko-KR" dirty="0" smtClean="0"/>
              <a:t>+ (</a:t>
            </a:r>
            <a:r>
              <a:rPr lang="ko-KR" altLang="en-US" dirty="0" smtClean="0"/>
              <a:t>학생이름</a:t>
            </a:r>
            <a:r>
              <a:rPr lang="en-US" altLang="ko-KR" dirty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)*)*</a:t>
            </a:r>
            <a:endParaRPr lang="ko-KR" altLang="en-US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00591"/>
              </p:ext>
            </p:extLst>
          </p:nvPr>
        </p:nvGraphicFramePr>
        <p:xfrm>
          <a:off x="1035537" y="2204312"/>
          <a:ext cx="3302001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667"/>
                <a:gridCol w="1100667"/>
                <a:gridCol w="11006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객체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내용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Candara" panose="020E0502030303020204" pitchFamily="34" charset="0"/>
                        </a:rPr>
                        <a:t>데이타타입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학생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학번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Number(8)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이름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주소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String(20)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학과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교수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교수번호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Number(8)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이름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주소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String(20)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학과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교과목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교과목번호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Number(4)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이름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학점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Number(2)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1311"/>
              </p:ext>
            </p:extLst>
          </p:nvPr>
        </p:nvGraphicFramePr>
        <p:xfrm>
          <a:off x="4956175" y="2199320"/>
          <a:ext cx="3302001" cy="3300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667"/>
                <a:gridCol w="1100667"/>
                <a:gridCol w="11006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객체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내용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Candara" panose="020E0502030303020204" pitchFamily="34" charset="0"/>
                        </a:rPr>
                        <a:t>데이타타입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강좌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강좌번호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Number(4)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Candara" panose="020E0502030303020204" pitchFamily="34" charset="0"/>
                        </a:rPr>
                        <a:t>강좌명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String(10)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년도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Number(4)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학기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Number(1)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담당교수번호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Number(8)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교과목번호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Number(4)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성적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학번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Number(8)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283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강좌번호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Number(4)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Candara" panose="020E0502030303020204" pitchFamily="34" charset="0"/>
                        </a:rPr>
                        <a:t>점수</a:t>
                      </a:r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ndara" panose="020E0502030303020204" pitchFamily="34" charset="0"/>
                        </a:rPr>
                        <a:t>Number(3)</a:t>
                      </a:r>
                      <a:endParaRPr lang="ko-KR" altLang="en-US" sz="12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22154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00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진행 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수업 </a:t>
            </a:r>
            <a:r>
              <a:rPr lang="ko-KR" altLang="en-US" dirty="0" err="1" smtClean="0"/>
              <a:t>종료후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정리 보고서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완성</a:t>
            </a:r>
            <a:endParaRPr lang="en-US" altLang="ko-KR" dirty="0" smtClean="0"/>
          </a:p>
          <a:p>
            <a:r>
              <a:rPr lang="ko-KR" altLang="en-US" dirty="0" smtClean="0"/>
              <a:t>학기 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취합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완성</a:t>
            </a:r>
            <a:endParaRPr lang="en-US" altLang="ko-KR" dirty="0" smtClean="0"/>
          </a:p>
          <a:p>
            <a:r>
              <a:rPr lang="ko-KR" altLang="en-US" dirty="0" smtClean="0"/>
              <a:t>수업시간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 정리 및 코딩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 태도</a:t>
            </a:r>
            <a:endParaRPr lang="en-US" altLang="ko-KR" dirty="0" smtClean="0"/>
          </a:p>
          <a:p>
            <a:pPr lvl="2"/>
            <a:r>
              <a:rPr lang="ko-KR" altLang="en-US" dirty="0" err="1"/>
              <a:t>존대말</a:t>
            </a:r>
            <a:r>
              <a:rPr lang="ko-KR" altLang="en-US" dirty="0"/>
              <a:t> 숙지</a:t>
            </a:r>
            <a:endParaRPr lang="en-US" altLang="ko-KR" dirty="0"/>
          </a:p>
          <a:p>
            <a:pPr lvl="2"/>
            <a:r>
              <a:rPr lang="ko-KR" altLang="en-US" dirty="0"/>
              <a:t>공손하고 </a:t>
            </a:r>
            <a:r>
              <a:rPr lang="ko-KR" altLang="en-US" dirty="0" err="1"/>
              <a:t>호감가는</a:t>
            </a:r>
            <a:r>
              <a:rPr lang="ko-KR" altLang="en-US" dirty="0"/>
              <a:t> 태도</a:t>
            </a:r>
            <a:endParaRPr lang="en-US" altLang="ko-KR" dirty="0"/>
          </a:p>
          <a:p>
            <a:pPr lvl="2"/>
            <a:r>
              <a:rPr lang="ko-KR" altLang="en-US" dirty="0" smtClean="0"/>
              <a:t>잡담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 수업에 관련 없는 일체 행위 금지</a:t>
            </a:r>
            <a:endParaRPr lang="en-US" altLang="ko-KR" dirty="0"/>
          </a:p>
          <a:p>
            <a:pPr lvl="1"/>
            <a:r>
              <a:rPr lang="ko-KR" altLang="en-US" dirty="0" smtClean="0"/>
              <a:t>위반 벌칙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화장실 청소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90697A-B2E1-4A65-8046-F11842298BF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Sungwoon Choi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8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 Programming Language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3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Red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612</Words>
  <Application>Microsoft Office PowerPoint</Application>
  <PresentationFormat>A4 용지(210x297mm)</PresentationFormat>
  <Paragraphs>251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맑은 고딕</vt:lpstr>
      <vt:lpstr>Candara</vt:lpstr>
      <vt:lpstr>Calibri</vt:lpstr>
      <vt:lpstr>Wingdings</vt:lpstr>
      <vt:lpstr>HY신명조</vt:lpstr>
      <vt:lpstr>Arial</vt:lpstr>
      <vt:lpstr>굴림체</vt:lpstr>
      <vt:lpstr>굴림</vt:lpstr>
      <vt:lpstr>Corbel</vt:lpstr>
      <vt:lpstr>Tahoma</vt:lpstr>
      <vt:lpstr>SimpleRed_Master</vt:lpstr>
      <vt:lpstr>클립</vt:lpstr>
      <vt:lpstr>SW Engineering</vt:lpstr>
      <vt:lpstr>Software Engineering</vt:lpstr>
      <vt:lpstr>Intelligence</vt:lpstr>
      <vt:lpstr>Software Development Process</vt:lpstr>
      <vt:lpstr>강의 계획</vt:lpstr>
      <vt:lpstr>Project</vt:lpstr>
      <vt:lpstr>수업 진행 방법</vt:lpstr>
      <vt:lpstr>C Programming Language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2015-01-20T07:00:32Z</dcterms:created>
  <dcterms:modified xsi:type="dcterms:W3CDTF">2015-03-08T11:13:19Z</dcterms:modified>
</cp:coreProperties>
</file>