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77" r:id="rId7"/>
    <p:sldId id="278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3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38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F9D845-1D7D-4A88-86ED-B45A77144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4F2A62-CB96-44B7-9829-3BEA927D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88595"/>
            <a:ext cx="4014395" cy="3525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spc="-40">
                <a:solidFill>
                  <a:srgbClr val="FFFFFF"/>
                </a:solidFill>
              </a:rPr>
              <a:t>AGILE DEVELOPMENT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5"/>
            <a:ext cx="4014395" cy="16297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Cody Sisson</a:t>
            </a:r>
          </a:p>
        </p:txBody>
      </p:sp>
      <p:pic>
        <p:nvPicPr>
          <p:cNvPr id="9" name="Picture 8" descr="A logo for a computer&#10;&#10;Description automatically generated">
            <a:extLst>
              <a:ext uri="{FF2B5EF4-FFF2-40B4-BE49-F238E27FC236}">
                <a16:creationId xmlns:a16="http://schemas.microsoft.com/office/drawing/2014/main" id="{70402C27-B493-1333-80B7-FEAA3D76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71" y="1030792"/>
            <a:ext cx="6320117" cy="4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F9A8DF-E9A8-4EF2-8242-9939A844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F427E6-E23E-47AA-B710-549748EC6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5124"/>
            <a:ext cx="10553700" cy="56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Roles of agile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702" y="1757081"/>
            <a:ext cx="7874748" cy="44198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/>
            <a:r>
              <a:rPr lang="en-US" dirty="0"/>
              <a:t>Product Owner</a:t>
            </a:r>
          </a:p>
          <a:p>
            <a:pPr lvl="1"/>
            <a:r>
              <a:rPr lang="en-US" sz="1800" dirty="0"/>
              <a:t>The Product owner  manages the product development and oversees the product backlog.</a:t>
            </a:r>
          </a:p>
          <a:p>
            <a:pPr indent="-228600"/>
            <a:r>
              <a:rPr lang="en-US" dirty="0"/>
              <a:t>Scrum Master</a:t>
            </a:r>
          </a:p>
          <a:p>
            <a:pPr lvl="1"/>
            <a:r>
              <a:rPr lang="en-US" dirty="0"/>
              <a:t>The scrum master helps ensure that the correct process is followed by the team members.</a:t>
            </a:r>
          </a:p>
          <a:p>
            <a:pPr indent="-228600"/>
            <a:r>
              <a:rPr lang="en-US" dirty="0"/>
              <a:t>Testers</a:t>
            </a:r>
          </a:p>
          <a:p>
            <a:pPr lvl="1"/>
            <a:r>
              <a:rPr lang="en-US" dirty="0"/>
              <a:t>Testers are responsible for creating test cases with feedback, they work with the developers to help intergrade the feedback</a:t>
            </a:r>
          </a:p>
          <a:p>
            <a:pPr lvl="1"/>
            <a:r>
              <a:rPr lang="en-US" dirty="0"/>
              <a:t>Developers work to develop whatever task they need to while incorporating feedback and test cases.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8" name="Picture 7" descr="A group of people with different colored faces&#10;&#10;Description automatically generated">
            <a:extLst>
              <a:ext uri="{FF2B5EF4-FFF2-40B4-BE49-F238E27FC236}">
                <a16:creationId xmlns:a16="http://schemas.microsoft.com/office/drawing/2014/main" id="{CEF9A872-A75A-E56B-2004-42B63D1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631" y="4329405"/>
            <a:ext cx="3627369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F9A8DF-E9A8-4EF2-8242-9939A844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F427E6-E23E-47AA-B710-549748EC6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5124"/>
            <a:ext cx="10553700" cy="56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The Software Developer Lifecycle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702" y="1757081"/>
            <a:ext cx="7874748" cy="49631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71500" indent="-457200">
              <a:buAutoNum type="arabicPeriod"/>
            </a:pPr>
            <a:r>
              <a:rPr lang="en-US" dirty="0"/>
              <a:t>Planning</a:t>
            </a:r>
          </a:p>
          <a:p>
            <a:pPr marL="457200" lvl="1" indent="0">
              <a:buNone/>
            </a:pPr>
            <a:r>
              <a:rPr lang="en-US" sz="1600" dirty="0"/>
              <a:t>Includes cost-benefit analysis, scheduling, resource estimation, and allocation.</a:t>
            </a:r>
          </a:p>
          <a:p>
            <a:pPr marL="571500" indent="-457200">
              <a:buAutoNum type="arabicPeriod"/>
            </a:pPr>
            <a:r>
              <a:rPr lang="en-US" dirty="0"/>
              <a:t>Design </a:t>
            </a:r>
          </a:p>
          <a:p>
            <a:pPr marL="114300" indent="0">
              <a:buNone/>
            </a:pPr>
            <a:r>
              <a:rPr lang="en-US" sz="1600" dirty="0"/>
              <a:t>       Software engineers set requirements and find ways to create the software.</a:t>
            </a:r>
          </a:p>
          <a:p>
            <a:pPr marL="571500" indent="-457200">
              <a:buAutoNum type="arabicPeriod" startAt="3"/>
            </a:pPr>
            <a:r>
              <a:rPr lang="en-US" dirty="0"/>
              <a:t>Development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1600" dirty="0"/>
              <a:t>The team codes and develops the product.</a:t>
            </a:r>
          </a:p>
          <a:p>
            <a:pPr marL="571500" indent="-457200">
              <a:buAutoNum type="arabicPeriod" startAt="4"/>
            </a:pPr>
            <a:r>
              <a:rPr lang="en-US" dirty="0"/>
              <a:t>Testing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1600" dirty="0"/>
              <a:t>The team looks for issues and bugs in the software.</a:t>
            </a:r>
          </a:p>
          <a:p>
            <a:pPr marL="571500" indent="-457200">
              <a:buAutoNum type="arabicPeriod" startAt="5"/>
            </a:pPr>
            <a:r>
              <a:rPr lang="en-US" dirty="0"/>
              <a:t>Deployment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sz="1600" dirty="0"/>
              <a:t>The team releases the product to the user, making sure to deal with any issues that  	may arise.</a:t>
            </a:r>
          </a:p>
          <a:p>
            <a:pPr marL="571500" indent="-457200">
              <a:buAutoNum type="arabicPeriod" startAt="6"/>
            </a:pPr>
            <a:r>
              <a:rPr lang="en-US" dirty="0"/>
              <a:t>Maintenance</a:t>
            </a:r>
          </a:p>
          <a:p>
            <a:pPr marL="457200" lvl="1" indent="0">
              <a:buNone/>
            </a:pPr>
            <a:r>
              <a:rPr lang="en-US" sz="1700" dirty="0"/>
              <a:t>The team continues to Fix bugs and other problems while making updates to the project.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 smtClean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3</a:t>
            </a:fld>
            <a:endParaRPr lang="en-US" noProof="0">
              <a:solidFill>
                <a:srgbClr val="FFFFFF"/>
              </a:solidFill>
            </a:endParaRPr>
          </a:p>
        </p:txBody>
      </p:sp>
      <p:pic>
        <p:nvPicPr>
          <p:cNvPr id="3" name="Picture 2" descr="A diagram of software development life cycle&#10;&#10;Description automatically generated">
            <a:extLst>
              <a:ext uri="{FF2B5EF4-FFF2-40B4-BE49-F238E27FC236}">
                <a16:creationId xmlns:a16="http://schemas.microsoft.com/office/drawing/2014/main" id="{D5653162-FAEC-5AC1-BD55-04F2850C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037" y="2248678"/>
            <a:ext cx="4189200" cy="25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1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F9A8DF-E9A8-4EF2-8242-9939A844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F427E6-E23E-47AA-B710-549748EC6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5124"/>
            <a:ext cx="10553700" cy="56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>
                <a:solidFill>
                  <a:srgbClr val="FFFFFF"/>
                </a:solidFill>
              </a:rPr>
              <a:t>Agile Vs Waterfall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702" y="1757081"/>
            <a:ext cx="5448298" cy="4963124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0">
              <a:buNone/>
            </a:pPr>
            <a:r>
              <a:rPr lang="en-US" sz="1700" dirty="0"/>
              <a:t>Agile:</a:t>
            </a:r>
          </a:p>
          <a:p>
            <a:pPr marL="457200">
              <a:buAutoNum type="arabicPeriod"/>
            </a:pPr>
            <a:r>
              <a:rPr lang="en-US" sz="1700" dirty="0"/>
              <a:t>Allows for flexibility with no requirements</a:t>
            </a:r>
          </a:p>
          <a:p>
            <a:pPr marL="457200">
              <a:buAutoNum type="arabicPeriod"/>
            </a:pPr>
            <a:r>
              <a:rPr lang="en-US" sz="1700" dirty="0"/>
              <a:t>Allows for the project to evolve and change overtime</a:t>
            </a:r>
          </a:p>
          <a:p>
            <a:pPr marL="457200">
              <a:buAutoNum type="arabicPeriod"/>
            </a:pPr>
            <a:r>
              <a:rPr lang="en-US" sz="1700" dirty="0"/>
              <a:t>Works with most if not all types of projects.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4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FE48626-15BE-95CD-2EDE-2853BEDBA290}"/>
              </a:ext>
            </a:extLst>
          </p:cNvPr>
          <p:cNvSpPr txBox="1">
            <a:spLocks/>
          </p:cNvSpPr>
          <p:nvPr/>
        </p:nvSpPr>
        <p:spPr>
          <a:xfrm>
            <a:off x="6096000" y="1755811"/>
            <a:ext cx="5448298" cy="4963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</a:pPr>
            <a:r>
              <a:rPr lang="en-US" sz="1700" dirty="0"/>
              <a:t>Waterfall:</a:t>
            </a:r>
          </a:p>
          <a:p>
            <a:pPr marL="457200">
              <a:buFont typeface="Arial" panose="020B0604020202020204" pitchFamily="34" charset="0"/>
              <a:buAutoNum type="arabicPeriod"/>
            </a:pPr>
            <a:r>
              <a:rPr lang="en-US" sz="1700" dirty="0"/>
              <a:t>Needs set guidelines and requirements</a:t>
            </a:r>
          </a:p>
          <a:p>
            <a:pPr marL="457200">
              <a:buFont typeface="Arial" panose="020B0604020202020204" pitchFamily="34" charset="0"/>
              <a:buAutoNum type="arabicPeriod"/>
            </a:pPr>
            <a:r>
              <a:rPr lang="en-US" sz="1700" dirty="0"/>
              <a:t>Linear Set project stages and development</a:t>
            </a:r>
          </a:p>
          <a:p>
            <a:pPr marL="457200">
              <a:buFont typeface="Arial" panose="020B0604020202020204" pitchFamily="34" charset="0"/>
              <a:buAutoNum type="arabicPeriod"/>
            </a:pPr>
            <a:r>
              <a:rPr lang="en-US" sz="1700" dirty="0"/>
              <a:t>Better for only small non changing projects</a:t>
            </a:r>
          </a:p>
        </p:txBody>
      </p:sp>
    </p:spTree>
    <p:extLst>
      <p:ext uri="{BB962C8B-B14F-4D97-AF65-F5344CB8AC3E}">
        <p14:creationId xmlns:p14="http://schemas.microsoft.com/office/powerpoint/2010/main" val="3243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F9A8DF-E9A8-4EF2-8242-9939A844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F427E6-E23E-47AA-B710-549748EC6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365124"/>
            <a:ext cx="10553700" cy="5672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spc="-40" dirty="0" err="1">
                <a:solidFill>
                  <a:srgbClr val="FFFFFF"/>
                </a:solidFill>
              </a:rPr>
              <a:t>Refrences</a:t>
            </a:r>
            <a:endParaRPr lang="en-US" sz="2800" spc="-40" dirty="0">
              <a:solidFill>
                <a:srgbClr val="FFFFFF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701" y="1757081"/>
            <a:ext cx="10912927" cy="496312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Amazon. (2023).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SDLC? - Software Development Lifecycle Explained - AWS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Amazon Web Services, Inc. https://aws.amazon.com/what-is/sdlc/</a:t>
            </a:r>
          </a:p>
          <a:p>
            <a:pPr marL="457200" indent="-457200" algn="l"/>
            <a:r>
              <a:rPr lang="en-US" sz="12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D. (2022, September 15).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vs. Waterfall: What’s the difference?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TheServerSide.com. https://www.theserverside.com/tip/Agile-vs-Waterfall-Whats-the-difference#:~:text=The%20key%20difference%20between%20Agile</a:t>
            </a:r>
          </a:p>
          <a:p>
            <a:pPr marL="457200" indent="-457200" algn="l"/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West, D. (2019). </a:t>
            </a:r>
            <a:r>
              <a:rPr lang="en-US" sz="11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Agile Scrum Roles | Atlassian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Atlassian. https://www.atlassian.com/agile/scrum/roles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14300" indent="0">
              <a:buNone/>
            </a:pPr>
            <a:endParaRPr lang="en-US" sz="1700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noProof="0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5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0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5665" y="4532313"/>
            <a:ext cx="2443495" cy="1685607"/>
          </a:xfrm>
        </p:spPr>
        <p:txBody>
          <a:bodyPr/>
          <a:lstStyle/>
          <a:p>
            <a:r>
              <a:rPr lang="en-US" dirty="0"/>
              <a:t>Cody Sisson</a:t>
            </a:r>
          </a:p>
          <a:p>
            <a:endParaRPr lang="en-US" dirty="0"/>
          </a:p>
          <a:p>
            <a:r>
              <a:rPr lang="en-US" dirty="0" err="1"/>
              <a:t>Chada</a:t>
            </a:r>
            <a:r>
              <a:rPr lang="en-US" dirty="0"/>
              <a:t> Tech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pic>
        <p:nvPicPr>
          <p:cNvPr id="15" name="Picture 14" descr="A logo for a computer">
            <a:extLst>
              <a:ext uri="{FF2B5EF4-FFF2-40B4-BE49-F238E27FC236}">
                <a16:creationId xmlns:a16="http://schemas.microsoft.com/office/drawing/2014/main" id="{1A38649D-2DE2-A697-D226-86E7AB32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84" y="0"/>
            <a:ext cx="6134831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{4100C916-E364-4911-A851-7EDB57489042}tf89117832_win32</Template>
  <TotalTime>72</TotalTime>
  <Words>350</Words>
  <Application>Microsoft Office PowerPoint</Application>
  <PresentationFormat>Widescreen</PresentationFormat>
  <Paragraphs>53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ColorBlockVTI</vt:lpstr>
      <vt:lpstr>AGILE DEVELOPMENT</vt:lpstr>
      <vt:lpstr>Roles of agile</vt:lpstr>
      <vt:lpstr>The Software Developer Lifecycle</vt:lpstr>
      <vt:lpstr>Agile Vs Waterfall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Ww Ww</dc:creator>
  <cp:lastModifiedBy>Ww Ww</cp:lastModifiedBy>
  <cp:revision>2</cp:revision>
  <dcterms:created xsi:type="dcterms:W3CDTF">2023-10-14T23:07:02Z</dcterms:created>
  <dcterms:modified xsi:type="dcterms:W3CDTF">2023-10-16T03:05:31Z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