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406" r:id="rId3"/>
    <p:sldId id="407" r:id="rId4"/>
    <p:sldId id="408" r:id="rId5"/>
    <p:sldId id="409" r:id="rId6"/>
    <p:sldId id="410" r:id="rId7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  <p15:guide id="5" orient="horz" pos="3066">
          <p15:clr>
            <a:srgbClr val="A4A3A4"/>
          </p15:clr>
        </p15:guide>
        <p15:guide id="6" orient="horz" pos="3071">
          <p15:clr>
            <a:srgbClr val="A4A3A4"/>
          </p15:clr>
        </p15:guide>
        <p15:guide id="7" pos="2098">
          <p15:clr>
            <a:srgbClr val="A4A3A4"/>
          </p15:clr>
        </p15:guide>
        <p15:guide id="8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EFF"/>
    <a:srgbClr val="99CCFF"/>
    <a:srgbClr val="667F88"/>
    <a:srgbClr val="808080"/>
    <a:srgbClr val="0F5494"/>
    <a:srgbClr val="4198AD"/>
    <a:srgbClr val="FFD624"/>
    <a:srgbClr val="3166CF"/>
    <a:srgbClr val="3E6FD2"/>
    <a:srgbClr val="2D5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3" autoAdjust="0"/>
    <p:restoredTop sz="76114" autoAdjust="0"/>
  </p:normalViewPr>
  <p:slideViewPr>
    <p:cSldViewPr>
      <p:cViewPr varScale="1">
        <p:scale>
          <a:sx n="88" d="100"/>
          <a:sy n="88" d="100"/>
        </p:scale>
        <p:origin x="21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78"/>
      </p:cViewPr>
      <p:guideLst>
        <p:guide orient="horz" pos="3126"/>
        <p:guide pos="2141"/>
        <p:guide orient="horz" pos="3131"/>
        <p:guide pos="2144"/>
        <p:guide orient="horz" pos="3066"/>
        <p:guide orient="horz" pos="3071"/>
        <p:guide pos="209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665" cy="4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866" y="0"/>
            <a:ext cx="2890665" cy="4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63816"/>
            <a:ext cx="2890665" cy="4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866" y="9263816"/>
            <a:ext cx="2890665" cy="4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665" cy="4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866" y="0"/>
            <a:ext cx="2890665" cy="4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8" y="4632689"/>
            <a:ext cx="5335893" cy="438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63816"/>
            <a:ext cx="2890665" cy="4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866" y="9263816"/>
            <a:ext cx="2890665" cy="4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2" tIns="44892" rIns="89782" bIns="4489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06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5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3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7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8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https://github.com/eForms/eForms/issues/201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9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125538"/>
            <a:ext cx="9144000" cy="5732462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chemeClr val="lt1"/>
              </a:solidFill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B59E6E-B967-488E-B209-8B7FA0D7AF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00" y="298800"/>
            <a:ext cx="1869733" cy="1441358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4232781" y="6416015"/>
            <a:ext cx="867744" cy="830998"/>
            <a:chOff x="4136304" y="6377685"/>
            <a:chExt cx="867744" cy="830997"/>
          </a:xfrm>
        </p:grpSpPr>
        <p:sp>
          <p:nvSpPr>
            <p:cNvPr id="15" name="Rectangle 14"/>
            <p:cNvSpPr/>
            <p:nvPr userDrawn="1"/>
          </p:nvSpPr>
          <p:spPr>
            <a:xfrm>
              <a:off x="4216555" y="6385585"/>
              <a:ext cx="708622" cy="472415"/>
            </a:xfrm>
            <a:prstGeom prst="rect">
              <a:avLst/>
            </a:prstGeom>
            <a:solidFill>
              <a:srgbClr val="667F8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600" b="0" i="1" noProof="0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136304" y="6377685"/>
              <a:ext cx="867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600" b="0" i="1" noProof="0" dirty="0" smtClean="0">
                  <a:solidFill>
                    <a:schemeClr val="bg1"/>
                  </a:solidFill>
                </a:rPr>
                <a:t>Internal</a:t>
              </a: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 market,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Industry,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Entrepreneurship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and SMEs</a:t>
              </a:r>
              <a:endParaRPr lang="en-GB" sz="600" b="0" i="1" noProof="0" dirty="0" smtClean="0">
                <a:solidFill>
                  <a:schemeClr val="bg1"/>
                </a:solidFill>
              </a:endParaRPr>
            </a:p>
            <a:p>
              <a:endParaRPr lang="en-GB" sz="2400" b="0" dirty="0" err="1" smtClean="0">
                <a:solidFill>
                  <a:srgbClr val="0F549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989013"/>
          </a:xfrm>
          <a:prstGeom prst="rect">
            <a:avLst/>
          </a:prstGeom>
          <a:solidFill>
            <a:srgbClr val="667F8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6271"/>
            <a:ext cx="8229600" cy="9366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7288"/>
            <a:ext cx="2895600" cy="484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61DAA-5BBC-4812-876F-0D7C7B9EA7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633788"/>
          </a:xfrm>
        </p:spPr>
        <p:txBody>
          <a:bodyPr/>
          <a:lstStyle>
            <a:lvl1pPr marL="342900" indent="-342900">
              <a:buClrTx/>
              <a:buFont typeface="Arial" pitchFamily="34" charset="0"/>
              <a:buChar char="•"/>
              <a:defRPr i="0">
                <a:solidFill>
                  <a:schemeClr val="tx1"/>
                </a:solidFill>
              </a:defRPr>
            </a:lvl1pPr>
            <a:lvl2pPr>
              <a:buClrTx/>
              <a:defRPr b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00" y="277200"/>
            <a:ext cx="1685594" cy="1299407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136304" y="6377685"/>
            <a:ext cx="867744" cy="830997"/>
            <a:chOff x="4136304" y="6377685"/>
            <a:chExt cx="867744" cy="830997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6555" y="6385585"/>
              <a:ext cx="708622" cy="472415"/>
            </a:xfrm>
            <a:prstGeom prst="rect">
              <a:avLst/>
            </a:prstGeom>
            <a:solidFill>
              <a:srgbClr val="667F8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600" b="0" i="1" noProof="0" dirty="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136304" y="6377685"/>
              <a:ext cx="867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600" b="0" i="1" noProof="0" dirty="0" smtClean="0">
                  <a:solidFill>
                    <a:schemeClr val="bg1"/>
                  </a:solidFill>
                </a:rPr>
                <a:t>Internal</a:t>
              </a: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 market,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Industry,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Entrepreneurship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and SMEs</a:t>
              </a:r>
              <a:endParaRPr lang="en-GB" sz="600" b="0" i="1" noProof="0" dirty="0" smtClean="0">
                <a:solidFill>
                  <a:schemeClr val="bg1"/>
                </a:solidFill>
              </a:endParaRPr>
            </a:p>
            <a:p>
              <a:endParaRPr lang="en-GB" sz="2400" b="0" dirty="0" err="1" smtClean="0">
                <a:solidFill>
                  <a:srgbClr val="0F549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8"/>
          <a:stretch/>
        </p:blipFill>
        <p:spPr>
          <a:xfrm>
            <a:off x="4878640" y="908720"/>
            <a:ext cx="4265360" cy="59492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8D21B7-B314-438C-91E9-7FF9087DC07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89013"/>
          </a:xfrm>
          <a:prstGeom prst="rect">
            <a:avLst/>
          </a:prstGeom>
          <a:solidFill>
            <a:srgbClr val="667F8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00" y="277200"/>
            <a:ext cx="1685594" cy="129940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8313" y="1556271"/>
            <a:ext cx="4247703" cy="936625"/>
          </a:xfrm>
        </p:spPr>
        <p:txBody>
          <a:bodyPr/>
          <a:lstStyle>
            <a:lvl1pPr marL="0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216" y="2778758"/>
            <a:ext cx="4267800" cy="3314538"/>
          </a:xfrm>
        </p:spPr>
        <p:txBody>
          <a:bodyPr/>
          <a:lstStyle>
            <a:lvl1pPr marL="342900" indent="-342900">
              <a:buClrTx/>
              <a:buFont typeface="Arial" pitchFamily="34" charset="0"/>
              <a:buChar char="•"/>
              <a:defRPr sz="2000" i="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136304" y="6377685"/>
            <a:ext cx="867744" cy="830997"/>
            <a:chOff x="4136304" y="6377685"/>
            <a:chExt cx="867744" cy="830997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6555" y="6385585"/>
              <a:ext cx="708622" cy="472415"/>
            </a:xfrm>
            <a:prstGeom prst="rect">
              <a:avLst/>
            </a:prstGeom>
            <a:solidFill>
              <a:srgbClr val="667F8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600" b="0" i="1" noProof="0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136304" y="6377685"/>
              <a:ext cx="867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600" b="0" i="1" noProof="0" dirty="0" smtClean="0">
                  <a:solidFill>
                    <a:schemeClr val="bg1"/>
                  </a:solidFill>
                </a:rPr>
                <a:t>Internal</a:t>
              </a: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 market,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Industry,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Entrepreneurship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and SMEs</a:t>
              </a:r>
              <a:endParaRPr lang="en-GB" sz="600" b="0" i="1" noProof="0" dirty="0" smtClean="0">
                <a:solidFill>
                  <a:schemeClr val="bg1"/>
                </a:solidFill>
              </a:endParaRPr>
            </a:p>
            <a:p>
              <a:endParaRPr lang="en-GB" sz="2400" b="0" dirty="0" err="1" smtClean="0">
                <a:solidFill>
                  <a:srgbClr val="0F54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070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989013"/>
            <a:ext cx="5148064" cy="5866206"/>
          </a:xfrm>
          <a:prstGeom prst="rect">
            <a:avLst/>
          </a:prstGeom>
          <a:solidFill>
            <a:srgbClr val="0F54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8032" y="989013"/>
            <a:ext cx="4265968" cy="58689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8D21B7-B314-438C-91E9-7FF9087DC07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556271"/>
            <a:ext cx="4247703" cy="936625"/>
          </a:xfrm>
        </p:spPr>
        <p:txBody>
          <a:bodyPr/>
          <a:lstStyle>
            <a:lvl1pPr marL="0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8216" y="2778758"/>
            <a:ext cx="4267800" cy="3314538"/>
          </a:xfrm>
        </p:spPr>
        <p:txBody>
          <a:bodyPr/>
          <a:lstStyle>
            <a:lvl1pPr marL="342900" indent="-342900">
              <a:buClrTx/>
              <a:buFont typeface="Arial" pitchFamily="34" charset="0"/>
              <a:buChar char="•"/>
              <a:defRPr sz="2000" i="0">
                <a:solidFill>
                  <a:schemeClr val="bg1"/>
                </a:solidFill>
              </a:defRPr>
            </a:lvl1pPr>
            <a:lvl2pPr>
              <a:buClrTx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00" y="277200"/>
            <a:ext cx="1685844" cy="129960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136304" y="6377685"/>
            <a:ext cx="867744" cy="830997"/>
            <a:chOff x="4136304" y="6377685"/>
            <a:chExt cx="867744" cy="830997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6555" y="6385585"/>
              <a:ext cx="708622" cy="472415"/>
            </a:xfrm>
            <a:prstGeom prst="rect">
              <a:avLst/>
            </a:prstGeom>
            <a:solidFill>
              <a:srgbClr val="667F8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600" b="0" i="1" noProof="0" dirty="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136304" y="6377685"/>
              <a:ext cx="867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600" b="0" i="1" noProof="0" dirty="0" smtClean="0">
                  <a:solidFill>
                    <a:schemeClr val="bg1"/>
                  </a:solidFill>
                </a:rPr>
                <a:t>Internal</a:t>
              </a: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 market,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Industry, 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Entrepreneurship</a:t>
              </a:r>
              <a:r>
                <a:rPr lang="cs-CZ" sz="600" b="0" i="1" baseline="0" noProof="0" dirty="0" smtClean="0">
                  <a:solidFill>
                    <a:schemeClr val="bg1"/>
                  </a:solidFill>
                </a:rPr>
                <a:t/>
              </a:r>
              <a:br>
                <a:rPr lang="cs-CZ" sz="600" b="0" i="1" baseline="0" noProof="0" dirty="0" smtClean="0">
                  <a:solidFill>
                    <a:schemeClr val="bg1"/>
                  </a:solidFill>
                </a:rPr>
              </a:br>
              <a:r>
                <a:rPr lang="en-GB" sz="600" b="0" i="1" baseline="0" noProof="0" dirty="0" smtClean="0">
                  <a:solidFill>
                    <a:schemeClr val="bg1"/>
                  </a:solidFill>
                </a:rPr>
                <a:t>and SMEs</a:t>
              </a:r>
              <a:endParaRPr lang="en-GB" sz="600" b="0" i="1" noProof="0" dirty="0" smtClean="0">
                <a:solidFill>
                  <a:schemeClr val="bg1"/>
                </a:solidFill>
              </a:endParaRPr>
            </a:p>
            <a:p>
              <a:endParaRPr lang="en-GB" sz="2400" b="0" dirty="0" err="1" smtClean="0">
                <a:solidFill>
                  <a:srgbClr val="0F54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25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3950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Lorem ipsum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87600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dirty="0" smtClean="0"/>
              <a:t>Et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fragum</a:t>
            </a:r>
            <a:endParaRPr lang="en-GB" dirty="0" smtClean="0"/>
          </a:p>
          <a:p>
            <a:pPr lvl="1"/>
            <a:r>
              <a:rPr lang="en-GB" dirty="0" smtClean="0"/>
              <a:t>Et </a:t>
            </a:r>
            <a:r>
              <a:rPr lang="en-GB" dirty="0" err="1" smtClean="0"/>
              <a:t>dolor</a:t>
            </a:r>
            <a:r>
              <a:rPr lang="en-GB" dirty="0" smtClean="0"/>
              <a:t> </a:t>
            </a:r>
            <a:r>
              <a:rPr lang="en-GB" dirty="0" err="1" smtClean="0"/>
              <a:t>fragum</a:t>
            </a:r>
            <a:endParaRPr lang="en-GB" dirty="0" smtClean="0"/>
          </a:p>
          <a:p>
            <a:pPr lvl="2"/>
            <a:r>
              <a:rPr lang="en-GB" dirty="0" smtClean="0"/>
              <a:t>- Et </a:t>
            </a:r>
            <a:r>
              <a:rPr lang="en-GB" dirty="0" err="1" smtClean="0"/>
              <a:t>dolor</a:t>
            </a:r>
            <a:r>
              <a:rPr lang="en-GB" dirty="0" smtClean="0"/>
              <a:t> </a:t>
            </a:r>
            <a:r>
              <a:rPr lang="en-GB" dirty="0" err="1" smtClean="0"/>
              <a:t>fragum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en-GB" sz="1400" b="0" kern="1200" dirty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fld id="{9C8D21B7-B314-438C-91E9-7FF9087DC07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Helvetica" pitchFamily="34" charset="0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Helvetic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0">
          <a:solidFill>
            <a:srgbClr val="0F5494"/>
          </a:solidFill>
          <a:latin typeface="Helvetic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Helvetic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://www.twitter.com/EU_Growth" TargetMode="External"/><Relationship Id="rId18" Type="http://schemas.openxmlformats.org/officeDocument/2006/relationships/image" Target="../media/image14.emf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emf"/><Relationship Id="rId17" Type="http://schemas.openxmlformats.org/officeDocument/2006/relationships/hyperlink" Target="http://www.youtube.com/c/EUGrowth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://www.facebook.com/EU.Growth" TargetMode="External"/><Relationship Id="rId5" Type="http://schemas.openxmlformats.org/officeDocument/2006/relationships/hyperlink" Target="http://www.facebook.com/MrSmeForEurope" TargetMode="External"/><Relationship Id="rId15" Type="http://schemas.openxmlformats.org/officeDocument/2006/relationships/hyperlink" Target="http://ec.europa.eu/growth/index_en.htm" TargetMode="External"/><Relationship Id="rId10" Type="http://schemas.openxmlformats.org/officeDocument/2006/relationships/image" Target="../media/image10.jpeg"/><Relationship Id="rId19" Type="http://schemas.openxmlformats.org/officeDocument/2006/relationships/image" Target="../media/image15.emf"/><Relationship Id="rId4" Type="http://schemas.openxmlformats.org/officeDocument/2006/relationships/image" Target="../media/image6.png"/><Relationship Id="rId9" Type="http://schemas.openxmlformats.org/officeDocument/2006/relationships/hyperlink" Target="http://ec.europa.eu/bienkowska" TargetMode="External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info/law/better-regulation/initiatives/ares-2019-797630_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forms/eform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1700808"/>
            <a:ext cx="8424937" cy="2016224"/>
          </a:xfrm>
        </p:spPr>
        <p:txBody>
          <a:bodyPr/>
          <a:lstStyle/>
          <a:p>
            <a:pPr algn="r"/>
            <a:r>
              <a:rPr lang="en-GB" dirty="0" smtClean="0">
                <a:latin typeface="Helvetica" pitchFamily="34" charset="0"/>
              </a:rPr>
              <a:t>e-Forms – state of play</a:t>
            </a:r>
            <a:br>
              <a:rPr lang="en-GB" dirty="0" smtClean="0">
                <a:latin typeface="Helvetica" pitchFamily="34" charset="0"/>
              </a:rPr>
            </a:br>
            <a:r>
              <a:rPr lang="en-GB" dirty="0" smtClean="0">
                <a:latin typeface="Helvetica" pitchFamily="34" charset="0"/>
              </a:rPr>
              <a:t>&amp; links wit</a:t>
            </a:r>
            <a:r>
              <a:rPr lang="en-GB" dirty="0" smtClean="0"/>
              <a:t>h the ontology</a:t>
            </a:r>
            <a:endParaRPr lang="en-GB" dirty="0">
              <a:latin typeface="Helvetica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055243"/>
            <a:ext cx="292744" cy="28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789" y="6054190"/>
            <a:ext cx="285283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52532"/>
            <a:ext cx="1116546" cy="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877272"/>
            <a:ext cx="871043" cy="1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363723"/>
            <a:ext cx="458584" cy="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Content Placeholder 3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280" y="6545617"/>
            <a:ext cx="1642998" cy="1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109211"/>
            <a:ext cx="928440" cy="14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96" y="6225021"/>
            <a:ext cx="506039" cy="13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42918"/>
            <a:ext cx="797361" cy="15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53809"/>
            <a:ext cx="926926" cy="11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03" y="6144948"/>
            <a:ext cx="377949" cy="15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2" y="5589240"/>
            <a:ext cx="2040310" cy="25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dirty="0" smtClean="0">
                <a:solidFill>
                  <a:schemeClr val="bg1"/>
                </a:solidFill>
                <a:latin typeface="Helvetica" pitchFamily="34" charset="0"/>
              </a:rPr>
              <a:t>jachym.hercher@ec.europa.eu</a:t>
            </a:r>
            <a:endParaRPr lang="en-US" sz="900" b="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36" y="4758243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Helvetica" pitchFamily="34" charset="0"/>
              </a:rPr>
              <a:t>J</a:t>
            </a:r>
            <a:r>
              <a:rPr lang="cs-CZ" sz="2400" dirty="0" err="1" smtClean="0">
                <a:solidFill>
                  <a:schemeClr val="bg1"/>
                </a:solidFill>
                <a:latin typeface="Helvetica" pitchFamily="34" charset="0"/>
              </a:rPr>
              <a:t>áchym</a:t>
            </a:r>
            <a:r>
              <a:rPr lang="cs-CZ" sz="2400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  <a:latin typeface="Helvetica" pitchFamily="34" charset="0"/>
              </a:rPr>
              <a:t>Hercher</a:t>
            </a:r>
            <a:r>
              <a:rPr lang="en-US" sz="2400" dirty="0" smtClean="0">
                <a:solidFill>
                  <a:schemeClr val="bg1"/>
                </a:solidFill>
                <a:latin typeface="Helvetica" pitchFamily="34" charset="0"/>
              </a:rPr>
              <a:t>, European Commission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Helvetica" pitchFamily="34" charset="0"/>
              </a:rPr>
              <a:t>12</a:t>
            </a:r>
            <a:r>
              <a:rPr lang="en-US" sz="2400" baseline="30000" dirty="0" smtClean="0">
                <a:solidFill>
                  <a:schemeClr val="bg1"/>
                </a:solidFill>
                <a:latin typeface="Helvetica" pitchFamily="34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Helvetica" pitchFamily="34" charset="0"/>
              </a:rPr>
              <a:t> February 2019, Luxembourg</a:t>
            </a:r>
          </a:p>
        </p:txBody>
      </p:sp>
    </p:spTree>
    <p:extLst>
      <p:ext uri="{BB962C8B-B14F-4D97-AF65-F5344CB8AC3E}">
        <p14:creationId xmlns:p14="http://schemas.microsoft.com/office/powerpoint/2010/main" val="37666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State of play</a:t>
            </a:r>
          </a:p>
          <a:p>
            <a:r>
              <a:rPr lang="en-US" sz="3200" dirty="0" smtClean="0"/>
              <a:t>eForms &amp; the procurement ontology</a:t>
            </a:r>
            <a:endParaRPr lang="en-US" sz="28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eForms are available for feedback </a:t>
            </a:r>
            <a:br>
              <a:rPr lang="en-US" sz="3600" dirty="0" smtClean="0"/>
            </a:br>
            <a:r>
              <a:rPr lang="en-US" sz="3600" dirty="0" smtClean="0"/>
              <a:t>– please comment!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eForms are available for public feedback until 11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March</a:t>
            </a:r>
          </a:p>
          <a:p>
            <a:pPr lvl="1"/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ec.europa.eu/info/law/better-regulation/initiatives/ares-2019-797630_en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>
                <a:hlinkClick r:id="rId4"/>
              </a:rPr>
              <a:t>https://</a:t>
            </a:r>
            <a:r>
              <a:rPr lang="en-US" sz="2800" smtClean="0">
                <a:hlinkClick r:id="rId4"/>
              </a:rPr>
              <a:t>github.com/eforms/eforms</a:t>
            </a:r>
            <a:r>
              <a:rPr lang="en-US" sz="2800" smtClean="0"/>
              <a:t> </a:t>
            </a:r>
            <a:endParaRPr lang="en-US" sz="2800" dirty="0" smtClean="0"/>
          </a:p>
          <a:p>
            <a:r>
              <a:rPr lang="en-US" sz="2800" dirty="0" smtClean="0"/>
              <a:t>Act &amp; Annex</a:t>
            </a:r>
          </a:p>
          <a:p>
            <a:r>
              <a:rPr lang="en-US" sz="2800" dirty="0" smtClean="0"/>
              <a:t>Explanatory note</a:t>
            </a:r>
          </a:p>
          <a:p>
            <a:r>
              <a:rPr lang="en-US" sz="2800" dirty="0" smtClean="0"/>
              <a:t>Draft codelists &amp; preliminary draft business rules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5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Timing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Public </a:t>
            </a:r>
            <a:r>
              <a:rPr lang="en-US" sz="2000" dirty="0"/>
              <a:t>feedback on the draft Implementing </a:t>
            </a:r>
            <a:r>
              <a:rPr lang="en-US" sz="2000" dirty="0" smtClean="0"/>
              <a:t>Reg. </a:t>
            </a:r>
            <a:r>
              <a:rPr lang="en-US" sz="2000" dirty="0"/>
              <a:t>(</a:t>
            </a:r>
            <a:r>
              <a:rPr lang="en-US" sz="2000" dirty="0" smtClean="0"/>
              <a:t>Feb. - Mar. 2019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Draft </a:t>
            </a:r>
            <a:r>
              <a:rPr lang="en-US" sz="2000" dirty="0"/>
              <a:t>Implementing Regulation translated into all EU official languages (April 2019) </a:t>
            </a:r>
          </a:p>
          <a:p>
            <a:r>
              <a:rPr lang="en-US" sz="2000" dirty="0" smtClean="0"/>
              <a:t>Opinion by EU countries </a:t>
            </a:r>
            <a:r>
              <a:rPr lang="en-US" sz="2000" dirty="0"/>
              <a:t>in the Advisory Committee on Public </a:t>
            </a:r>
            <a:r>
              <a:rPr lang="en-US" sz="2000" dirty="0" smtClean="0"/>
              <a:t>Procurement and adoption </a:t>
            </a:r>
            <a:r>
              <a:rPr lang="en-US" sz="2000" dirty="0"/>
              <a:t>by the </a:t>
            </a:r>
            <a:r>
              <a:rPr lang="en-US" sz="2000" dirty="0" smtClean="0"/>
              <a:t>Commission </a:t>
            </a:r>
            <a:r>
              <a:rPr lang="en-US" sz="2000" dirty="0"/>
              <a:t>(</a:t>
            </a:r>
            <a:r>
              <a:rPr lang="en-US" sz="2000" dirty="0" smtClean="0"/>
              <a:t>May-June </a:t>
            </a:r>
            <a:r>
              <a:rPr lang="en-US" sz="2000" dirty="0"/>
              <a:t>2019) </a:t>
            </a:r>
          </a:p>
          <a:p>
            <a:r>
              <a:rPr lang="en-US" sz="2000" dirty="0" smtClean="0"/>
              <a:t>Publication </a:t>
            </a:r>
            <a:r>
              <a:rPr lang="en-US" sz="2000" dirty="0"/>
              <a:t>of the technical standard for electronic exchange of notices by the Publication Office of the </a:t>
            </a:r>
            <a:r>
              <a:rPr lang="en-US" sz="2000" dirty="0" smtClean="0"/>
              <a:t>EU. Start </a:t>
            </a:r>
            <a:r>
              <a:rPr lang="en-US" sz="2000" dirty="0"/>
              <a:t>of implementation in Member States (June 2020)</a:t>
            </a:r>
          </a:p>
          <a:p>
            <a:r>
              <a:rPr lang="en-US" sz="2000" dirty="0" smtClean="0"/>
              <a:t>Optional </a:t>
            </a:r>
            <a:r>
              <a:rPr lang="en-US" sz="2000" dirty="0"/>
              <a:t>use in Member States (June 2022)</a:t>
            </a:r>
          </a:p>
          <a:p>
            <a:r>
              <a:rPr lang="en-US" sz="2000" dirty="0" smtClean="0"/>
              <a:t>Mandatory </a:t>
            </a:r>
            <a:r>
              <a:rPr lang="en-US" sz="2000" dirty="0"/>
              <a:t>use in Member States (June 2023)</a:t>
            </a:r>
          </a:p>
          <a:p>
            <a:endParaRPr lang="en-US" sz="20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6271"/>
            <a:ext cx="8640960" cy="936625"/>
          </a:xfrm>
        </p:spPr>
        <p:txBody>
          <a:bodyPr/>
          <a:lstStyle/>
          <a:p>
            <a:r>
              <a:rPr lang="en-US" sz="3600" dirty="0" smtClean="0"/>
              <a:t>The eForms and the ontology: </a:t>
            </a:r>
            <a:br>
              <a:rPr lang="en-US" sz="3600" dirty="0" smtClean="0"/>
            </a:br>
            <a:r>
              <a:rPr lang="en-US" sz="3600" dirty="0" smtClean="0"/>
              <a:t>a story of similarities and differences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Similarities: </a:t>
            </a:r>
          </a:p>
          <a:p>
            <a:pPr lvl="1"/>
            <a:r>
              <a:rPr lang="en-US" sz="2400" dirty="0" smtClean="0"/>
              <a:t>Both define eNotification data and relationships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sz="2400" dirty="0"/>
              <a:t>Context: Directives vs. </a:t>
            </a:r>
            <a:r>
              <a:rPr lang="en-US" sz="2400" dirty="0" smtClean="0"/>
              <a:t>Independent</a:t>
            </a:r>
            <a:endParaRPr lang="en-US" sz="2400" dirty="0"/>
          </a:p>
          <a:p>
            <a:pPr lvl="1"/>
            <a:r>
              <a:rPr lang="en-US" sz="2400" dirty="0"/>
              <a:t>Purpose: </a:t>
            </a:r>
            <a:r>
              <a:rPr lang="en-US" sz="2400" dirty="0" smtClean="0"/>
              <a:t>(also) </a:t>
            </a:r>
            <a:r>
              <a:rPr lang="en-US" sz="2400" dirty="0"/>
              <a:t>prescriptive vs. </a:t>
            </a:r>
            <a:r>
              <a:rPr lang="en-US" sz="2400" dirty="0" smtClean="0"/>
              <a:t>(only) descriptive</a:t>
            </a:r>
            <a:endParaRPr lang="en-US" sz="2400" dirty="0"/>
          </a:p>
          <a:p>
            <a:pPr lvl="1"/>
            <a:r>
              <a:rPr lang="en-US" sz="2400" dirty="0" smtClean="0"/>
              <a:t>Level: Business Terms (/Fields) vs. Concepts</a:t>
            </a:r>
          </a:p>
          <a:p>
            <a:pPr lvl="1"/>
            <a:r>
              <a:rPr lang="en-US" sz="2400" dirty="0"/>
              <a:t>Technology: </a:t>
            </a:r>
            <a:r>
              <a:rPr lang="en-US" sz="2400" dirty="0" smtClean="0"/>
              <a:t>Legal/XML </a:t>
            </a:r>
            <a:r>
              <a:rPr lang="en-US" sz="2400" dirty="0"/>
              <a:t>vs. </a:t>
            </a:r>
            <a:r>
              <a:rPr lang="en-US" sz="2400" dirty="0" smtClean="0"/>
              <a:t>Ent. Architect./OWL</a:t>
            </a:r>
          </a:p>
          <a:p>
            <a:pPr lvl="1"/>
            <a:r>
              <a:rPr lang="en-US" sz="2400" dirty="0" smtClean="0"/>
              <a:t>Process: comitology vs. volunteer-based</a:t>
            </a:r>
          </a:p>
          <a:p>
            <a:pPr lvl="1"/>
            <a:r>
              <a:rPr lang="en-US" sz="2400" dirty="0" smtClean="0"/>
              <a:t>Applicability: binding vs. voluntary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1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eForms and the ontology are both similar and different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2166"/>
            <a:ext cx="8229600" cy="3633788"/>
          </a:xfrm>
        </p:spPr>
        <p:txBody>
          <a:bodyPr/>
          <a:lstStyle/>
          <a:p>
            <a:r>
              <a:rPr lang="en-US" sz="2800" dirty="0" smtClean="0"/>
              <a:t>Implications</a:t>
            </a:r>
          </a:p>
          <a:p>
            <a:pPr lvl="1"/>
            <a:r>
              <a:rPr lang="en-US" sz="2400" dirty="0" smtClean="0"/>
              <a:t>Mutual alignment important</a:t>
            </a:r>
          </a:p>
          <a:p>
            <a:pPr lvl="1"/>
            <a:r>
              <a:rPr lang="en-US" sz="2400" dirty="0" smtClean="0"/>
              <a:t>eForms’ descriptions narrower than the ontology’s </a:t>
            </a:r>
          </a:p>
          <a:p>
            <a:pPr lvl="1"/>
            <a:r>
              <a:rPr lang="en-US" sz="2400" dirty="0" smtClean="0"/>
              <a:t>Identical is ideal, </a:t>
            </a:r>
            <a:r>
              <a:rPr lang="en-US" sz="2400" dirty="0" err="1" smtClean="0"/>
              <a:t>mappable</a:t>
            </a:r>
            <a:r>
              <a:rPr lang="en-US" sz="2400" dirty="0" smtClean="0"/>
              <a:t> is good enough</a:t>
            </a:r>
          </a:p>
          <a:p>
            <a:r>
              <a:rPr lang="en-US" sz="2800" dirty="0" smtClean="0"/>
              <a:t>Main implication: </a:t>
            </a:r>
          </a:p>
          <a:p>
            <a:pPr marL="0" indent="0" algn="ctr">
              <a:buNone/>
            </a:pPr>
            <a:r>
              <a:rPr lang="en-US" sz="4400" dirty="0" smtClean="0"/>
              <a:t>Participate in the feedback!</a:t>
            </a:r>
            <a:endParaRPr lang="en-US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Action Button: Sound 5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683568" y="5128669"/>
            <a:ext cx="432000" cy="432000"/>
          </a:xfrm>
          <a:prstGeom prst="actionButtonSound">
            <a:avLst/>
          </a:prstGeom>
          <a:solidFill>
            <a:srgbClr val="92D050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/>
          </a:p>
        </p:txBody>
      </p:sp>
      <p:sp>
        <p:nvSpPr>
          <p:cNvPr id="7" name="Action Button: Sound 6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028384" y="5128669"/>
            <a:ext cx="432000" cy="432000"/>
          </a:xfrm>
          <a:prstGeom prst="actionButtonSound">
            <a:avLst/>
          </a:prstGeom>
          <a:solidFill>
            <a:srgbClr val="92D050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31601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3176"/>
        </a:solidFill>
        <a:ln>
          <a:solidFill>
            <a:srgbClr val="133176"/>
          </a:solidFill>
        </a:ln>
      </a:spPr>
      <a:bodyPr anchor="ctr"/>
      <a:lstStyle>
        <a:defPPr algn="ctr" defTabSz="457200" fontAlgn="auto">
          <a:spcBef>
            <a:spcPts val="0"/>
          </a:spcBef>
          <a:spcAft>
            <a:spcPts val="0"/>
          </a:spcAft>
          <a:defRPr sz="1800" b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 smtClean="0">
            <a:ln>
              <a:noFill/>
            </a:ln>
            <a:solidFill>
              <a:srgbClr val="FFD624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b="0" dirty="0" err="1" smtClean="0">
            <a:solidFill>
              <a:srgbClr val="0F5494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</vt:lpstr>
      <vt:lpstr>Verdana</vt:lpstr>
      <vt:lpstr>Default Design</vt:lpstr>
      <vt:lpstr>e-Forms – state of play &amp; links with the ontology</vt:lpstr>
      <vt:lpstr>Outline</vt:lpstr>
      <vt:lpstr>eForms are available for feedback  – please comment! </vt:lpstr>
      <vt:lpstr>Timing </vt:lpstr>
      <vt:lpstr>The eForms and the ontology:  a story of similarities and differences</vt:lpstr>
      <vt:lpstr>The eForms and the ontology are both similar and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2016-09-19T07:04:34Z</dcterms:created>
  <dcterms:modified xsi:type="dcterms:W3CDTF">2019-02-19T10:11:38Z</dcterms:modified>
</cp:coreProperties>
</file>