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notesMasterIdLst>
    <p:notesMasterId r:id="rId17"/>
  </p:notesMasterIdLst>
  <p:handoutMasterIdLst>
    <p:handoutMasterId r:id="rId18"/>
  </p:handoutMasterIdLst>
  <p:sldIdLst>
    <p:sldId id="256" r:id="rId8"/>
    <p:sldId id="288" r:id="rId9"/>
    <p:sldId id="289" r:id="rId10"/>
    <p:sldId id="279" r:id="rId11"/>
    <p:sldId id="290" r:id="rId12"/>
    <p:sldId id="292" r:id="rId13"/>
    <p:sldId id="293" r:id="rId14"/>
    <p:sldId id="267" r:id="rId15"/>
    <p:sldId id="275" r:id="rId1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STA NUNES Miguel" initials="CNM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FF"/>
    <a:srgbClr val="FF66FF"/>
    <a:srgbClr val="17A959"/>
    <a:srgbClr val="FF0066"/>
    <a:srgbClr val="B7E7BC"/>
    <a:srgbClr val="F7AFA7"/>
    <a:srgbClr val="BBA4FA"/>
    <a:srgbClr val="FFCC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85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36D5-4AC4-4497-ABC3-4775702B3905}" type="datetimeFigureOut">
              <a:rPr lang="fr-BE" smtClean="0"/>
              <a:t>19-02-19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7F71-1243-4418-8CFC-7BC94F95DC4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0311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4F0CAF2-D4F4-4048-AE4E-14567BAAFF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55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e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0CAF2-D4F4-4048-AE4E-14567BAAFF01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0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0CAF2-D4F4-4048-AE4E-14567BAAFF01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51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lan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58288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65425" y="3295650"/>
            <a:ext cx="5830888" cy="1298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ts val="3200"/>
              </a:lnSpc>
              <a:defRPr sz="3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65425" y="3789363"/>
            <a:ext cx="5838825" cy="175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ts val="2000"/>
              </a:lnSpc>
              <a:buFont typeface="Wingdings" pitchFamily="2" charset="2"/>
              <a:buNone/>
              <a:defRPr>
                <a:solidFill>
                  <a:srgbClr val="36AADE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68961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C3EB5-C042-47A3-962F-DC6F4E47F41F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7803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0563" y="744538"/>
            <a:ext cx="1754187" cy="5400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744538"/>
            <a:ext cx="51149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E2EF0-3705-4ECD-B497-9F5FE48C4BA0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03486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D982FD2A-6ED5-42AD-8DED-541423A1FB19}" type="slidenum">
              <a:rPr lang="en-GB" smtClean="0"/>
              <a:pPr>
                <a:defRPr/>
              </a:pPr>
              <a:t>‹#›</a:t>
            </a:fld>
            <a:r>
              <a:rPr lang="en-GB" dirty="0" smtClean="0">
                <a:solidFill>
                  <a:schemeClr val="accent2"/>
                </a:solidFill>
              </a:rPr>
              <a:t>/15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3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1129F-854D-4ACA-89FD-8E57A9FA6DDA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33382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619250"/>
            <a:ext cx="34337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9400" y="1619250"/>
            <a:ext cx="34353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E31DE-69C0-42FB-951D-754A74B26128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43164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3CBA5-12ED-41F2-A2F3-D2539451A42F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07505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6078391-D02F-479F-AA86-EEE0BAAB0703}" type="slidenum">
              <a:rPr lang="en-GB" smtClean="0"/>
              <a:pPr>
                <a:defRPr/>
              </a:pPr>
              <a:t>‹#›</a:t>
            </a:fld>
            <a:r>
              <a:rPr lang="en-GB" dirty="0" smtClean="0">
                <a:solidFill>
                  <a:schemeClr val="accent2"/>
                </a:solidFill>
              </a:rPr>
              <a:t>/x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6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27F2D-C269-43BB-B57C-AB3894118E5B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52852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C6183-D6A9-4357-B2D8-0A2DA8E495C2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74106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02011-3CCD-4E9C-A4D1-BD3807B7E223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44240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aster blan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44538"/>
            <a:ext cx="7021512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title style</a:t>
            </a:r>
            <a:endParaRPr lang="en-GB" altLang="fr-FR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19250"/>
            <a:ext cx="702151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  <a:endParaRPr lang="en-GB" altLang="fr-FR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0538" y="61801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3399"/>
                </a:solidFill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40650" y="620713"/>
            <a:ext cx="1152525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442913"/>
            <a:ext cx="9715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ADD6"/>
                </a:solidFill>
              </a:defRPr>
            </a:lvl1pPr>
          </a:lstStyle>
          <a:p>
            <a:pPr>
              <a:defRPr/>
            </a:pPr>
            <a:fld id="{ABD749D2-F115-456D-A84E-4AE0201D45AB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n"/>
        <a:defRPr>
          <a:solidFill>
            <a:srgbClr val="5F5F5F"/>
          </a:solidFill>
          <a:latin typeface="+mn-lt"/>
          <a:ea typeface="+mn-ea"/>
          <a:cs typeface="+mn-cs"/>
        </a:defRPr>
      </a:lvl1pPr>
      <a:lvl2pPr marL="457200" indent="-217488" algn="l" rtl="0" eaLnBrk="1" fontAlgn="base" hangingPunct="1">
        <a:spcBef>
          <a:spcPts val="400"/>
        </a:spcBef>
        <a:spcAft>
          <a:spcPct val="0"/>
        </a:spcAft>
        <a:buFont typeface="Wingdings" pitchFamily="2" charset="2"/>
        <a:buChar char="§"/>
        <a:defRPr>
          <a:solidFill>
            <a:srgbClr val="5F5F5F"/>
          </a:solidFill>
          <a:latin typeface="+mn-lt"/>
        </a:defRPr>
      </a:lvl2pPr>
      <a:lvl3pPr marL="979488" indent="-174625" algn="l" rtl="0" eaLnBrk="1" fontAlgn="base" hangingPunct="1">
        <a:spcBef>
          <a:spcPts val="4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</a:defRPr>
      </a:lvl3pPr>
      <a:lvl4pPr marL="1393825" indent="-141288" algn="l" rtl="0" eaLnBrk="1" fontAlgn="base" hangingPunct="1">
        <a:spcBef>
          <a:spcPts val="400"/>
        </a:spcBef>
        <a:spcAft>
          <a:spcPct val="0"/>
        </a:spcAft>
        <a:buChar char="–"/>
        <a:defRPr sz="1600">
          <a:solidFill>
            <a:srgbClr val="5F5F5F"/>
          </a:solidFill>
          <a:latin typeface="+mn-lt"/>
        </a:defRPr>
      </a:lvl4pPr>
      <a:lvl5pPr marL="18621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3193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7765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2337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6909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Forms/eFor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cwacs.webex.com/meet/nmur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rocurementontology/eprocurementontology/wiki/eProcurement-Glossa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Natalie.muric@pubications.europa.eu" TargetMode="External"/><Relationship Id="rId5" Type="http://schemas.openxmlformats.org/officeDocument/2006/relationships/hyperlink" Target="mailto:OP-EPROCUREMENT-ONTOLOGY@publications.europa.eu" TargetMode="External"/><Relationship Id="rId4" Type="http://schemas.openxmlformats.org/officeDocument/2006/relationships/hyperlink" Target="https://joinup.ec.europa.eu/solution/eprocurement-ontology/abou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59832" y="3284984"/>
            <a:ext cx="5830888" cy="1298575"/>
          </a:xfrm>
        </p:spPr>
        <p:txBody>
          <a:bodyPr/>
          <a:lstStyle/>
          <a:p>
            <a:r>
              <a:rPr lang="fr-BE" b="1" dirty="0" err="1"/>
              <a:t>eProcurement</a:t>
            </a:r>
            <a:r>
              <a:rPr lang="fr-BE" b="1" dirty="0"/>
              <a:t> </a:t>
            </a:r>
            <a:r>
              <a:rPr lang="fr-BE" b="1" dirty="0" err="1"/>
              <a:t>ontology</a:t>
            </a:r>
            <a:r>
              <a:rPr lang="fr-BE" b="1" dirty="0"/>
              <a:t> </a:t>
            </a:r>
            <a:endParaRPr lang="en-US" altLang="fr-FR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3789040"/>
            <a:ext cx="5838825" cy="1752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 altLang="fr-FR" dirty="0" smtClean="0">
              <a:solidFill>
                <a:srgbClr val="339933"/>
              </a:solidFill>
              <a:latin typeface="Trebuchet MS" pitchFamily="34" charset="0"/>
            </a:endParaRPr>
          </a:p>
          <a:p>
            <a:r>
              <a:rPr lang="en-US" altLang="fr-FR" dirty="0" smtClean="0">
                <a:solidFill>
                  <a:srgbClr val="339933"/>
                </a:solidFill>
                <a:latin typeface="Trebuchet MS" pitchFamily="34" charset="0"/>
              </a:rPr>
              <a:t>8</a:t>
            </a:r>
            <a:r>
              <a:rPr lang="en-US" altLang="fr-FR" baseline="30000" dirty="0" smtClean="0">
                <a:solidFill>
                  <a:srgbClr val="339933"/>
                </a:solidFill>
                <a:latin typeface="Trebuchet MS" pitchFamily="34" charset="0"/>
              </a:rPr>
              <a:t>th</a:t>
            </a:r>
            <a:r>
              <a:rPr lang="en-US" altLang="fr-FR" dirty="0" smtClean="0">
                <a:solidFill>
                  <a:srgbClr val="339933"/>
                </a:solidFill>
                <a:latin typeface="Trebuchet MS" pitchFamily="34" charset="0"/>
              </a:rPr>
              <a:t> Working group meeting</a:t>
            </a:r>
          </a:p>
          <a:p>
            <a:endParaRPr lang="en-US" altLang="fr-FR" dirty="0">
              <a:solidFill>
                <a:srgbClr val="339933"/>
              </a:solidFill>
              <a:latin typeface="Trebuchet MS" pitchFamily="34" charset="0"/>
            </a:endParaRPr>
          </a:p>
          <a:p>
            <a:r>
              <a:rPr lang="en-GB" altLang="en-US" dirty="0">
                <a:solidFill>
                  <a:srgbClr val="339933"/>
                </a:solidFill>
                <a:latin typeface="Trebuchet MS" pitchFamily="34" charset="0"/>
              </a:rPr>
              <a:t>Natalie Muric</a:t>
            </a:r>
          </a:p>
          <a:p>
            <a:r>
              <a:rPr lang="en-GB" altLang="en-US" dirty="0" smtClean="0">
                <a:solidFill>
                  <a:srgbClr val="339933"/>
                </a:solidFill>
                <a:latin typeface="Trebuchet MS" pitchFamily="34" charset="0"/>
              </a:rPr>
              <a:t>12 February 2019</a:t>
            </a:r>
            <a:endParaRPr lang="en-GB" altLang="en-US" dirty="0">
              <a:solidFill>
                <a:srgbClr val="339933"/>
              </a:solidFill>
              <a:latin typeface="Trebuchet MS" pitchFamily="34" charset="0"/>
            </a:endParaRPr>
          </a:p>
          <a:p>
            <a:r>
              <a:rPr lang="en-GB" altLang="en-US" dirty="0" smtClean="0">
                <a:solidFill>
                  <a:srgbClr val="339933"/>
                </a:solidFill>
                <a:latin typeface="Trebuchet MS" pitchFamily="34" charset="0"/>
              </a:rPr>
              <a:t>Luxembourg</a:t>
            </a:r>
          </a:p>
          <a:p>
            <a:endParaRPr lang="en-GB" altLang="en-US" dirty="0">
              <a:solidFill>
                <a:srgbClr val="339933"/>
              </a:solidFill>
              <a:latin typeface="Trebuchet MS" pitchFamily="34" charset="0"/>
            </a:endParaRPr>
          </a:p>
          <a:p>
            <a:endParaRPr lang="en-US" altLang="fr-FR" dirty="0">
              <a:solidFill>
                <a:srgbClr val="339933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6672"/>
            <a:ext cx="569545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Back to basics						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 indent="-228600">
              <a:spcBef>
                <a:spcPts val="600"/>
              </a:spcBef>
              <a:buFont typeface="Wingdings" pitchFamily="2" charset="2"/>
              <a:buChar char="n"/>
            </a:pPr>
            <a:endParaRPr lang="fr-BE" dirty="0" smtClean="0">
              <a:solidFill>
                <a:srgbClr val="00B050"/>
              </a:solidFill>
            </a:endParaRPr>
          </a:p>
          <a:p>
            <a:pPr marL="228600" lvl="2" indent="-228600">
              <a:spcBef>
                <a:spcPts val="600"/>
              </a:spcBef>
              <a:buFont typeface="Wingdings" pitchFamily="2" charset="2"/>
              <a:buChar char="n"/>
            </a:pPr>
            <a:r>
              <a:rPr lang="fr-BE" dirty="0" smtClean="0">
                <a:solidFill>
                  <a:srgbClr val="00B050"/>
                </a:solidFill>
              </a:rPr>
              <a:t>The </a:t>
            </a:r>
            <a:r>
              <a:rPr lang="fr-BE" dirty="0" err="1" smtClean="0">
                <a:solidFill>
                  <a:srgbClr val="00B050"/>
                </a:solidFill>
              </a:rPr>
              <a:t>ontology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  <a:ea typeface="+mn-ea"/>
                <a:cs typeface="+mn-cs"/>
              </a:rPr>
              <a:t>is</a:t>
            </a:r>
            <a:r>
              <a:rPr lang="fr-BE" dirty="0" smtClean="0">
                <a:solidFill>
                  <a:srgbClr val="00B050"/>
                </a:solidFill>
                <a:ea typeface="+mn-ea"/>
                <a:cs typeface="+mn-cs"/>
              </a:rPr>
              <a:t> about data </a:t>
            </a:r>
            <a:r>
              <a:rPr lang="fr-BE" dirty="0">
                <a:solidFill>
                  <a:srgbClr val="00B050"/>
                </a:solidFill>
                <a:ea typeface="+mn-ea"/>
                <a:cs typeface="+mn-cs"/>
              </a:rPr>
              <a:t>and not </a:t>
            </a:r>
            <a:r>
              <a:rPr lang="fr-BE" dirty="0" err="1" smtClean="0">
                <a:solidFill>
                  <a:srgbClr val="00B050"/>
                </a:solidFill>
                <a:ea typeface="+mn-ea"/>
                <a:cs typeface="+mn-cs"/>
              </a:rPr>
              <a:t>processes</a:t>
            </a:r>
            <a:endParaRPr lang="fr-BE" dirty="0" smtClean="0">
              <a:solidFill>
                <a:srgbClr val="00B050"/>
              </a:solidFill>
              <a:ea typeface="+mn-ea"/>
              <a:cs typeface="+mn-cs"/>
            </a:endParaRPr>
          </a:p>
          <a:p>
            <a:pPr marL="414337" lvl="3" indent="0">
              <a:spcBef>
                <a:spcPts val="600"/>
              </a:spcBef>
              <a:buNone/>
            </a:pPr>
            <a:endParaRPr lang="fr-BE" dirty="0" smtClean="0">
              <a:solidFill>
                <a:srgbClr val="00B050"/>
              </a:solidFill>
              <a:ea typeface="+mn-ea"/>
              <a:cs typeface="+mn-cs"/>
            </a:endParaRPr>
          </a:p>
          <a:p>
            <a:pPr marL="414337" lvl="3" indent="0">
              <a:spcBef>
                <a:spcPts val="600"/>
              </a:spcBef>
              <a:buNone/>
            </a:pPr>
            <a:endParaRPr lang="fr-BE" dirty="0" smtClean="0">
              <a:solidFill>
                <a:srgbClr val="00B050"/>
              </a:solidFill>
              <a:ea typeface="+mn-ea"/>
              <a:cs typeface="+mn-cs"/>
            </a:endParaRPr>
          </a:p>
          <a:p>
            <a:pPr marL="228600" lvl="2" indent="-228600">
              <a:spcBef>
                <a:spcPts val="600"/>
              </a:spcBef>
              <a:buFont typeface="Wingdings" pitchFamily="2" charset="2"/>
              <a:buChar char="n"/>
            </a:pPr>
            <a:r>
              <a:rPr lang="fr-BE" dirty="0">
                <a:solidFill>
                  <a:srgbClr val="00B050"/>
                </a:solidFill>
                <a:ea typeface="+mn-ea"/>
                <a:cs typeface="+mn-cs"/>
              </a:rPr>
              <a:t>Data collection </a:t>
            </a:r>
            <a:r>
              <a:rPr lang="fr-BE" dirty="0" err="1">
                <a:solidFill>
                  <a:srgbClr val="00B050"/>
                </a:solidFill>
                <a:ea typeface="+mn-ea"/>
                <a:cs typeface="+mn-cs"/>
              </a:rPr>
              <a:t>is</a:t>
            </a:r>
            <a:r>
              <a:rPr lang="fr-BE" dirty="0">
                <a:solidFill>
                  <a:srgbClr val="00B050"/>
                </a:solidFill>
                <a:ea typeface="+mn-ea"/>
                <a:cs typeface="+mn-cs"/>
              </a:rPr>
              <a:t> </a:t>
            </a:r>
            <a:r>
              <a:rPr lang="fr-BE" dirty="0" err="1" smtClean="0">
                <a:solidFill>
                  <a:srgbClr val="00B050"/>
                </a:solidFill>
                <a:ea typeface="+mn-ea"/>
                <a:cs typeface="+mn-cs"/>
              </a:rPr>
              <a:t>carried</a:t>
            </a:r>
            <a:r>
              <a:rPr lang="fr-BE" dirty="0" smtClean="0">
                <a:solidFill>
                  <a:srgbClr val="00B050"/>
                </a:solidFill>
                <a:ea typeface="+mn-ea"/>
                <a:cs typeface="+mn-cs"/>
              </a:rPr>
              <a:t> out in phases</a:t>
            </a:r>
            <a:endParaRPr lang="fr-BE" dirty="0">
              <a:solidFill>
                <a:srgbClr val="00B050"/>
              </a:solidFill>
              <a:ea typeface="+mn-ea"/>
              <a:cs typeface="+mn-cs"/>
            </a:endParaRPr>
          </a:p>
          <a:p>
            <a:pPr marL="414337" lvl="3" indent="0">
              <a:spcBef>
                <a:spcPts val="600"/>
              </a:spcBef>
              <a:buNone/>
            </a:pPr>
            <a:endParaRPr lang="fr-BE" dirty="0" smtClean="0">
              <a:solidFill>
                <a:srgbClr val="00B050"/>
              </a:solidFill>
              <a:ea typeface="+mn-ea"/>
              <a:cs typeface="+mn-cs"/>
            </a:endParaRPr>
          </a:p>
          <a:p>
            <a:pPr marL="414337" lvl="3" indent="0">
              <a:spcBef>
                <a:spcPts val="600"/>
              </a:spcBef>
              <a:buNone/>
            </a:pPr>
            <a:endParaRPr lang="fr-BE" dirty="0">
              <a:solidFill>
                <a:srgbClr val="00B050"/>
              </a:solidFill>
              <a:ea typeface="+mn-ea"/>
              <a:cs typeface="+mn-cs"/>
            </a:endParaRPr>
          </a:p>
          <a:p>
            <a:pPr marL="228600" lvl="2" indent="-228600">
              <a:spcBef>
                <a:spcPts val="600"/>
              </a:spcBef>
              <a:buFont typeface="Wingdings" pitchFamily="2" charset="2"/>
              <a:buChar char="n"/>
            </a:pPr>
            <a:r>
              <a:rPr lang="fr-BE" dirty="0" smtClean="0">
                <a:solidFill>
                  <a:srgbClr val="00B050"/>
                </a:solidFill>
                <a:ea typeface="+mn-ea"/>
                <a:cs typeface="+mn-cs"/>
              </a:rPr>
              <a:t>The </a:t>
            </a:r>
            <a:r>
              <a:rPr lang="fr-BE" dirty="0" err="1" smtClean="0">
                <a:solidFill>
                  <a:srgbClr val="00B050"/>
                </a:solidFill>
                <a:ea typeface="+mn-ea"/>
                <a:cs typeface="+mn-cs"/>
              </a:rPr>
              <a:t>conceptual</a:t>
            </a:r>
            <a:r>
              <a:rPr lang="fr-BE" dirty="0" smtClean="0">
                <a:solidFill>
                  <a:srgbClr val="00B050"/>
                </a:solidFill>
                <a:ea typeface="+mn-ea"/>
                <a:cs typeface="+mn-cs"/>
              </a:rPr>
              <a:t> model </a:t>
            </a:r>
            <a:r>
              <a:rPr lang="fr-BE" dirty="0" err="1" smtClean="0">
                <a:solidFill>
                  <a:srgbClr val="00B050"/>
                </a:solidFill>
                <a:ea typeface="+mn-ea"/>
                <a:cs typeface="+mn-cs"/>
              </a:rPr>
              <a:t>is</a:t>
            </a:r>
            <a:r>
              <a:rPr lang="fr-BE" dirty="0">
                <a:solidFill>
                  <a:srgbClr val="00B050"/>
                </a:solidFill>
                <a:ea typeface="+mn-ea"/>
                <a:cs typeface="+mn-cs"/>
              </a:rPr>
              <a:t> </a:t>
            </a:r>
            <a:r>
              <a:rPr lang="fr-BE" dirty="0" smtClean="0">
                <a:solidFill>
                  <a:srgbClr val="00B050"/>
                </a:solidFill>
                <a:ea typeface="+mn-ea"/>
                <a:cs typeface="+mn-cs"/>
              </a:rPr>
              <a:t>split </a:t>
            </a:r>
            <a:r>
              <a:rPr lang="fr-BE" dirty="0" err="1" smtClean="0">
                <a:solidFill>
                  <a:srgbClr val="00B050"/>
                </a:solidFill>
                <a:ea typeface="+mn-ea"/>
                <a:cs typeface="+mn-cs"/>
              </a:rPr>
              <a:t>into</a:t>
            </a:r>
            <a:r>
              <a:rPr lang="fr-BE" dirty="0" smtClean="0">
                <a:solidFill>
                  <a:srgbClr val="00B050"/>
                </a:solidFill>
                <a:ea typeface="+mn-ea"/>
                <a:cs typeface="+mn-cs"/>
              </a:rPr>
              <a:t> bite-size </a:t>
            </a:r>
            <a:r>
              <a:rPr lang="fr-BE" dirty="0" err="1" smtClean="0">
                <a:solidFill>
                  <a:srgbClr val="00B050"/>
                </a:solidFill>
                <a:ea typeface="+mn-ea"/>
                <a:cs typeface="+mn-cs"/>
              </a:rPr>
              <a:t>models</a:t>
            </a:r>
            <a:r>
              <a:rPr lang="fr-BE" dirty="0" smtClean="0">
                <a:solidFill>
                  <a:srgbClr val="00B050"/>
                </a:solidFill>
                <a:ea typeface="+mn-ea"/>
                <a:cs typeface="+mn-cs"/>
              </a:rPr>
              <a:t> </a:t>
            </a:r>
          </a:p>
          <a:p>
            <a:pPr marL="228600" lvl="2" indent="-228600">
              <a:spcBef>
                <a:spcPts val="600"/>
              </a:spcBef>
              <a:buFont typeface="Wingdings" pitchFamily="2" charset="2"/>
              <a:buChar char="n"/>
            </a:pPr>
            <a:endParaRPr lang="fr-BE" dirty="0" smtClean="0">
              <a:solidFill>
                <a:srgbClr val="00B050"/>
              </a:solidFill>
              <a:ea typeface="+mn-ea"/>
              <a:cs typeface="+mn-cs"/>
            </a:endParaRPr>
          </a:p>
          <a:p>
            <a:pPr marL="228600" lvl="2" indent="-228600">
              <a:spcBef>
                <a:spcPts val="600"/>
              </a:spcBef>
              <a:buFont typeface="Wingdings" pitchFamily="2" charset="2"/>
              <a:buChar char="n"/>
            </a:pPr>
            <a:endParaRPr lang="fr-BE" dirty="0">
              <a:solidFill>
                <a:srgbClr val="00B050"/>
              </a:solidFill>
              <a:ea typeface="+mn-ea"/>
              <a:cs typeface="+mn-cs"/>
            </a:endParaRPr>
          </a:p>
          <a:p>
            <a:pPr marL="228600" lvl="2" indent="-228600">
              <a:spcBef>
                <a:spcPts val="600"/>
              </a:spcBef>
              <a:buFont typeface="Wingdings" pitchFamily="2" charset="2"/>
              <a:buChar char="n"/>
            </a:pPr>
            <a:r>
              <a:rPr lang="fr-BE" dirty="0">
                <a:solidFill>
                  <a:srgbClr val="00B050"/>
                </a:solidFill>
              </a:rPr>
              <a:t>The </a:t>
            </a:r>
            <a:r>
              <a:rPr lang="fr-BE" dirty="0" err="1">
                <a:solidFill>
                  <a:srgbClr val="00B050"/>
                </a:solidFill>
              </a:rPr>
              <a:t>overview</a:t>
            </a:r>
            <a:r>
              <a:rPr lang="fr-BE" dirty="0">
                <a:solidFill>
                  <a:srgbClr val="00B050"/>
                </a:solidFill>
              </a:rPr>
              <a:t> model </a:t>
            </a:r>
            <a:r>
              <a:rPr lang="fr-BE" dirty="0" err="1">
                <a:solidFill>
                  <a:srgbClr val="00B050"/>
                </a:solidFill>
              </a:rPr>
              <a:t>brings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together</a:t>
            </a:r>
            <a:r>
              <a:rPr lang="fr-BE" dirty="0">
                <a:solidFill>
                  <a:srgbClr val="00B050"/>
                </a:solidFill>
              </a:rPr>
              <a:t> all the </a:t>
            </a:r>
            <a:r>
              <a:rPr lang="fr-BE" dirty="0" err="1">
                <a:solidFill>
                  <a:srgbClr val="00B050"/>
                </a:solidFill>
              </a:rPr>
              <a:t>different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models</a:t>
            </a:r>
            <a:endParaRPr lang="fr-BE" dirty="0">
              <a:solidFill>
                <a:srgbClr val="00B050"/>
              </a:solidFill>
            </a:endParaRPr>
          </a:p>
          <a:p>
            <a:pPr marL="0" lvl="2" indent="0">
              <a:spcBef>
                <a:spcPts val="600"/>
              </a:spcBef>
              <a:buNone/>
            </a:pPr>
            <a:endParaRPr lang="fr-BE" dirty="0" smtClean="0">
              <a:solidFill>
                <a:srgbClr val="00B050"/>
              </a:solidFill>
              <a:ea typeface="+mn-ea"/>
              <a:cs typeface="+mn-cs"/>
            </a:endParaRPr>
          </a:p>
          <a:p>
            <a:pPr marL="228600" lvl="2" indent="-228600">
              <a:spcBef>
                <a:spcPts val="600"/>
              </a:spcBef>
              <a:buFont typeface="Wingdings" pitchFamily="2" charset="2"/>
              <a:buChar char="n"/>
            </a:pPr>
            <a:endParaRPr lang="fr-BE" dirty="0" smtClean="0">
              <a:solidFill>
                <a:srgbClr val="00B050"/>
              </a:solidFill>
              <a:ea typeface="+mn-ea"/>
              <a:cs typeface="+mn-cs"/>
            </a:endParaRPr>
          </a:p>
          <a:p>
            <a:pPr marL="228600" lvl="2" indent="-228600">
              <a:spcBef>
                <a:spcPts val="600"/>
              </a:spcBef>
              <a:buFont typeface="Wingdings" pitchFamily="2" charset="2"/>
              <a:buChar char="n"/>
            </a:pPr>
            <a:r>
              <a:rPr lang="fr-BE" dirty="0" smtClean="0">
                <a:solidFill>
                  <a:srgbClr val="00B050"/>
                </a:solidFill>
              </a:rPr>
              <a:t>The phases and </a:t>
            </a:r>
            <a:r>
              <a:rPr lang="fr-BE" dirty="0" err="1" smtClean="0">
                <a:solidFill>
                  <a:srgbClr val="00B050"/>
                </a:solidFill>
              </a:rPr>
              <a:t>models</a:t>
            </a:r>
            <a:r>
              <a:rPr lang="fr-BE" dirty="0" smtClean="0">
                <a:solidFill>
                  <a:srgbClr val="00B050"/>
                </a:solidFill>
              </a:rPr>
              <a:t> are </a:t>
            </a:r>
            <a:r>
              <a:rPr lang="fr-BE" dirty="0" err="1" smtClean="0">
                <a:solidFill>
                  <a:srgbClr val="00B050"/>
                </a:solidFill>
              </a:rPr>
              <a:t>independent</a:t>
            </a:r>
            <a:r>
              <a:rPr lang="fr-BE" dirty="0" smtClean="0">
                <a:solidFill>
                  <a:srgbClr val="00B050"/>
                </a:solidFill>
              </a:rPr>
              <a:t>  of </a:t>
            </a:r>
            <a:r>
              <a:rPr lang="fr-BE" dirty="0" err="1" smtClean="0">
                <a:solidFill>
                  <a:srgbClr val="00B050"/>
                </a:solidFill>
              </a:rPr>
              <a:t>each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other</a:t>
            </a:r>
            <a:endParaRPr lang="fr-BE" dirty="0" smtClean="0">
              <a:solidFill>
                <a:srgbClr val="00B050"/>
              </a:solidFill>
            </a:endParaRPr>
          </a:p>
          <a:p>
            <a:pPr marL="228600" lvl="2" indent="-228600">
              <a:spcBef>
                <a:spcPts val="600"/>
              </a:spcBef>
              <a:buFont typeface="Wingdings" pitchFamily="2" charset="2"/>
              <a:buChar char="n"/>
            </a:pPr>
            <a:endParaRPr lang="fr-BE" dirty="0">
              <a:solidFill>
                <a:srgbClr val="00B050"/>
              </a:solidFill>
            </a:endParaRPr>
          </a:p>
          <a:p>
            <a:pPr marL="0" lvl="2" indent="0">
              <a:spcBef>
                <a:spcPts val="600"/>
              </a:spcBef>
              <a:buNone/>
            </a:pPr>
            <a:endParaRPr lang="fr-BE" dirty="0">
              <a:solidFill>
                <a:srgbClr val="00B050"/>
              </a:solidFill>
            </a:endParaRPr>
          </a:p>
          <a:p>
            <a:pPr marL="285750" lvl="2" indent="-285750">
              <a:spcBef>
                <a:spcPts val="600"/>
              </a:spcBef>
            </a:pPr>
            <a:endParaRPr lang="fr-BE" dirty="0" smtClean="0">
              <a:solidFill>
                <a:srgbClr val="00B050"/>
              </a:solidFill>
            </a:endParaRPr>
          </a:p>
          <a:p>
            <a:pPr marL="228600" lvl="2" indent="-228600">
              <a:spcBef>
                <a:spcPts val="600"/>
              </a:spcBef>
              <a:buFont typeface="Wingdings" pitchFamily="2" charset="2"/>
              <a:buChar char="n"/>
            </a:pPr>
            <a:endParaRPr lang="fr-BE" dirty="0">
              <a:solidFill>
                <a:srgbClr val="00B050"/>
              </a:solidFill>
            </a:endParaRPr>
          </a:p>
          <a:p>
            <a:pPr marL="804863" lvl="2" indent="0">
              <a:buNone/>
            </a:pPr>
            <a:endParaRPr lang="fr-BE" dirty="0"/>
          </a:p>
          <a:p>
            <a:pPr marL="0" lvl="2" indent="0">
              <a:spcBef>
                <a:spcPts val="600"/>
              </a:spcBef>
              <a:buNone/>
            </a:pPr>
            <a:endParaRPr lang="fr-BE" dirty="0">
              <a:solidFill>
                <a:srgbClr val="00B050"/>
              </a:solidFill>
              <a:ea typeface="+mn-ea"/>
              <a:cs typeface="+mn-cs"/>
            </a:endParaRPr>
          </a:p>
          <a:p>
            <a:pPr marL="804863" lvl="2" indent="0">
              <a:buNone/>
            </a:pPr>
            <a:endParaRPr lang="fr-BE" dirty="0" smtClean="0"/>
          </a:p>
          <a:p>
            <a:pPr lvl="2"/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FD2A-6ED5-42AD-8DED-541423A1FB19}" type="slidenum">
              <a:rPr lang="en-GB" smtClean="0"/>
              <a:pPr>
                <a:defRPr/>
              </a:pPr>
              <a:t>2</a:t>
            </a:fld>
            <a:r>
              <a:rPr lang="en-GB" dirty="0" smtClean="0">
                <a:solidFill>
                  <a:schemeClr val="accent2"/>
                </a:solidFill>
              </a:rPr>
              <a:t>/9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8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Important points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 indent="-228600">
              <a:spcBef>
                <a:spcPts val="600"/>
              </a:spcBef>
              <a:buFont typeface="Wingdings" pitchFamily="2" charset="2"/>
              <a:buChar char="n"/>
            </a:pPr>
            <a:r>
              <a:rPr lang="fr-BE" dirty="0" err="1">
                <a:solidFill>
                  <a:srgbClr val="00B050"/>
                </a:solidFill>
              </a:rPr>
              <a:t>eNotification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provides</a:t>
            </a:r>
            <a:r>
              <a:rPr lang="fr-BE" dirty="0">
                <a:solidFill>
                  <a:srgbClr val="00B050"/>
                </a:solidFill>
              </a:rPr>
              <a:t> a </a:t>
            </a:r>
            <a:r>
              <a:rPr lang="fr-BE" dirty="0" err="1">
                <a:solidFill>
                  <a:srgbClr val="00B050"/>
                </a:solidFill>
              </a:rPr>
              <a:t>backbone</a:t>
            </a:r>
            <a:r>
              <a:rPr lang="fr-BE" dirty="0">
                <a:solidFill>
                  <a:srgbClr val="00B050"/>
                </a:solidFill>
              </a:rPr>
              <a:t> of data as </a:t>
            </a:r>
            <a:r>
              <a:rPr lang="fr-BE" dirty="0" err="1">
                <a:solidFill>
                  <a:srgbClr val="00B050"/>
                </a:solidFill>
              </a:rPr>
              <a:t>it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gathers</a:t>
            </a:r>
            <a:r>
              <a:rPr lang="fr-BE" dirty="0">
                <a:solidFill>
                  <a:srgbClr val="00B050"/>
                </a:solidFill>
              </a:rPr>
              <a:t> information </a:t>
            </a:r>
            <a:r>
              <a:rPr lang="fr-BE" dirty="0" err="1">
                <a:solidFill>
                  <a:srgbClr val="00B050"/>
                </a:solidFill>
              </a:rPr>
              <a:t>from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different</a:t>
            </a:r>
            <a:r>
              <a:rPr lang="fr-BE" dirty="0">
                <a:solidFill>
                  <a:srgbClr val="00B050"/>
                </a:solidFill>
              </a:rPr>
              <a:t> phases</a:t>
            </a:r>
          </a:p>
          <a:p>
            <a:pPr marL="0" lvl="2" indent="0">
              <a:spcBef>
                <a:spcPts val="600"/>
              </a:spcBef>
              <a:buNone/>
            </a:pPr>
            <a:endParaRPr lang="fr-BE" dirty="0" smtClean="0">
              <a:solidFill>
                <a:srgbClr val="00B050"/>
              </a:solidFill>
            </a:endParaRPr>
          </a:p>
          <a:p>
            <a:pPr marL="228600" lvl="2" indent="-228600">
              <a:spcBef>
                <a:spcPts val="600"/>
              </a:spcBef>
              <a:buFont typeface="Wingdings" pitchFamily="2" charset="2"/>
              <a:buChar char="n"/>
            </a:pPr>
            <a:r>
              <a:rPr lang="fr-BE" dirty="0" smtClean="0">
                <a:solidFill>
                  <a:srgbClr val="00B050"/>
                </a:solidFill>
              </a:rPr>
              <a:t>the </a:t>
            </a:r>
            <a:r>
              <a:rPr lang="fr-BE" dirty="0" err="1">
                <a:solidFill>
                  <a:srgbClr val="00B050"/>
                </a:solidFill>
              </a:rPr>
              <a:t>different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conceptual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models</a:t>
            </a:r>
            <a:r>
              <a:rPr lang="fr-BE" dirty="0">
                <a:solidFill>
                  <a:srgbClr val="00B050"/>
                </a:solidFill>
              </a:rPr>
              <a:t> at </a:t>
            </a:r>
            <a:r>
              <a:rPr lang="fr-BE" dirty="0" err="1">
                <a:solidFill>
                  <a:srgbClr val="00B050"/>
                </a:solidFill>
              </a:rPr>
              <a:t>this</a:t>
            </a:r>
            <a:r>
              <a:rPr lang="fr-BE" dirty="0">
                <a:solidFill>
                  <a:srgbClr val="00B050"/>
                </a:solidFill>
              </a:rPr>
              <a:t> point are </a:t>
            </a:r>
            <a:r>
              <a:rPr lang="fr-BE" dirty="0" err="1">
                <a:solidFill>
                  <a:srgbClr val="00B050"/>
                </a:solidFill>
              </a:rPr>
              <a:t>only</a:t>
            </a:r>
            <a:r>
              <a:rPr lang="fr-BE" dirty="0">
                <a:solidFill>
                  <a:srgbClr val="00B050"/>
                </a:solidFill>
              </a:rPr>
              <a:t> as </a:t>
            </a:r>
            <a:r>
              <a:rPr lang="fr-BE" dirty="0" err="1">
                <a:solidFill>
                  <a:srgbClr val="00B050"/>
                </a:solidFill>
              </a:rPr>
              <a:t>complete</a:t>
            </a:r>
            <a:r>
              <a:rPr lang="fr-BE" dirty="0">
                <a:solidFill>
                  <a:srgbClr val="00B050"/>
                </a:solidFill>
              </a:rPr>
              <a:t> as </a:t>
            </a:r>
            <a:r>
              <a:rPr lang="fr-BE" dirty="0" err="1">
                <a:solidFill>
                  <a:srgbClr val="00B050"/>
                </a:solidFill>
              </a:rPr>
              <a:t>necessary</a:t>
            </a:r>
            <a:r>
              <a:rPr lang="fr-BE" dirty="0">
                <a:solidFill>
                  <a:srgbClr val="00B050"/>
                </a:solidFill>
              </a:rPr>
              <a:t> for </a:t>
            </a:r>
            <a:r>
              <a:rPr lang="fr-BE" dirty="0" err="1">
                <a:solidFill>
                  <a:srgbClr val="00B050"/>
                </a:solidFill>
              </a:rPr>
              <a:t>eNotification</a:t>
            </a:r>
            <a:r>
              <a:rPr lang="fr-BE" dirty="0">
                <a:solidFill>
                  <a:srgbClr val="00B050"/>
                </a:solidFill>
              </a:rPr>
              <a:t> and </a:t>
            </a:r>
            <a:r>
              <a:rPr lang="fr-BE" dirty="0" err="1">
                <a:solidFill>
                  <a:srgbClr val="00B050"/>
                </a:solidFill>
              </a:rPr>
              <a:t>eAccess</a:t>
            </a:r>
            <a:endParaRPr lang="fr-B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BE" dirty="0">
              <a:solidFill>
                <a:srgbClr val="00B050"/>
              </a:solidFill>
            </a:endParaRPr>
          </a:p>
          <a:p>
            <a:pPr marL="285750"/>
            <a:r>
              <a:rPr lang="fr-BE" dirty="0">
                <a:solidFill>
                  <a:srgbClr val="00B050"/>
                </a:solidFill>
                <a:ea typeface="+mn-ea"/>
                <a:cs typeface="+mn-cs"/>
              </a:rPr>
              <a:t> </a:t>
            </a:r>
            <a:r>
              <a:rPr lang="fr-BE" sz="1600" dirty="0" err="1">
                <a:solidFill>
                  <a:srgbClr val="00B050"/>
                </a:solidFill>
                <a:ea typeface="+mn-ea"/>
                <a:cs typeface="+mn-cs"/>
              </a:rPr>
              <a:t>eNotification</a:t>
            </a:r>
            <a:r>
              <a:rPr lang="fr-BE" sz="1600" dirty="0">
                <a:solidFill>
                  <a:srgbClr val="00B050"/>
                </a:solidFill>
                <a:ea typeface="+mn-ea"/>
                <a:cs typeface="+mn-cs"/>
              </a:rPr>
              <a:t> has </a:t>
            </a:r>
            <a:r>
              <a:rPr lang="fr-BE" sz="1600" dirty="0" err="1">
                <a:solidFill>
                  <a:srgbClr val="00B050"/>
                </a:solidFill>
                <a:ea typeface="+mn-ea"/>
                <a:cs typeface="+mn-cs"/>
              </a:rPr>
              <a:t>had</a:t>
            </a:r>
            <a:r>
              <a:rPr lang="fr-BE" sz="1600" dirty="0">
                <a:solidFill>
                  <a:srgbClr val="00B050"/>
                </a:solidFill>
                <a:ea typeface="+mn-ea"/>
                <a:cs typeface="+mn-cs"/>
              </a:rPr>
              <a:t> to </a:t>
            </a:r>
            <a:r>
              <a:rPr lang="fr-BE" sz="1600" dirty="0" err="1">
                <a:solidFill>
                  <a:srgbClr val="00B050"/>
                </a:solidFill>
                <a:ea typeface="+mn-ea"/>
                <a:cs typeface="+mn-cs"/>
              </a:rPr>
              <a:t>draw</a:t>
            </a:r>
            <a:r>
              <a:rPr lang="fr-BE" sz="1600" dirty="0">
                <a:solidFill>
                  <a:srgbClr val="00B050"/>
                </a:solidFill>
                <a:ea typeface="+mn-ea"/>
                <a:cs typeface="+mn-cs"/>
              </a:rPr>
              <a:t> a lot </a:t>
            </a:r>
            <a:r>
              <a:rPr lang="fr-BE" sz="1600" dirty="0" err="1">
                <a:solidFill>
                  <a:srgbClr val="00B050"/>
                </a:solidFill>
                <a:ea typeface="+mn-ea"/>
                <a:cs typeface="+mn-cs"/>
              </a:rPr>
              <a:t>from</a:t>
            </a:r>
            <a:r>
              <a:rPr lang="fr-BE" sz="1600" dirty="0">
                <a:solidFill>
                  <a:srgbClr val="00B050"/>
                </a:solidFill>
                <a:ea typeface="+mn-ea"/>
                <a:cs typeface="+mn-cs"/>
              </a:rPr>
              <a:t> </a:t>
            </a:r>
            <a:r>
              <a:rPr lang="fr-BE" sz="1600" dirty="0" err="1">
                <a:solidFill>
                  <a:srgbClr val="00B050"/>
                </a:solidFill>
                <a:ea typeface="+mn-ea"/>
                <a:cs typeface="+mn-cs"/>
              </a:rPr>
              <a:t>eEvaluation</a:t>
            </a:r>
            <a:endParaRPr lang="fr-BE" sz="1600" dirty="0">
              <a:solidFill>
                <a:srgbClr val="00B050"/>
              </a:solidFill>
              <a:ea typeface="+mn-ea"/>
              <a:cs typeface="+mn-cs"/>
            </a:endParaRPr>
          </a:p>
          <a:p>
            <a:pPr marL="1036638" lvl="2" indent="-228600">
              <a:spcBef>
                <a:spcPts val="600"/>
              </a:spcBef>
              <a:buFont typeface="Wingdings" pitchFamily="2" charset="2"/>
              <a:buChar char="n"/>
            </a:pPr>
            <a:r>
              <a:rPr lang="fr-BE" dirty="0" err="1" smtClean="0">
                <a:solidFill>
                  <a:srgbClr val="92D050"/>
                </a:solidFill>
                <a:ea typeface="+mn-ea"/>
                <a:cs typeface="+mn-cs"/>
              </a:rPr>
              <a:t>Slowing</a:t>
            </a:r>
            <a:r>
              <a:rPr lang="fr-BE" dirty="0" smtClean="0">
                <a:solidFill>
                  <a:srgbClr val="92D050"/>
                </a:solidFill>
                <a:ea typeface="+mn-ea"/>
                <a:cs typeface="+mn-cs"/>
              </a:rPr>
              <a:t> the </a:t>
            </a:r>
            <a:r>
              <a:rPr lang="fr-BE" dirty="0" err="1" smtClean="0">
                <a:solidFill>
                  <a:srgbClr val="92D050"/>
                </a:solidFill>
                <a:ea typeface="+mn-ea"/>
                <a:cs typeface="+mn-cs"/>
              </a:rPr>
              <a:t>eNotification</a:t>
            </a:r>
            <a:r>
              <a:rPr lang="fr-BE" dirty="0" smtClean="0">
                <a:solidFill>
                  <a:srgbClr val="92D050"/>
                </a:solidFill>
                <a:ea typeface="+mn-ea"/>
                <a:cs typeface="+mn-cs"/>
              </a:rPr>
              <a:t> phase</a:t>
            </a:r>
            <a:endParaRPr lang="fr-BE" dirty="0">
              <a:solidFill>
                <a:srgbClr val="92D050"/>
              </a:solidFill>
              <a:ea typeface="+mn-ea"/>
              <a:cs typeface="+mn-cs"/>
            </a:endParaRPr>
          </a:p>
          <a:p>
            <a:pPr marL="1036638" lvl="2" indent="-228600">
              <a:spcBef>
                <a:spcPts val="600"/>
              </a:spcBef>
              <a:buFont typeface="Wingdings" pitchFamily="2" charset="2"/>
              <a:buChar char="n"/>
            </a:pPr>
            <a:r>
              <a:rPr lang="fr-BE" dirty="0" err="1" smtClean="0">
                <a:solidFill>
                  <a:srgbClr val="92D050"/>
                </a:solidFill>
                <a:ea typeface="+mn-ea"/>
                <a:cs typeface="+mn-cs"/>
              </a:rPr>
              <a:t>Hopefully</a:t>
            </a:r>
            <a:r>
              <a:rPr lang="fr-BE" dirty="0" smtClean="0">
                <a:solidFill>
                  <a:srgbClr val="92D050"/>
                </a:solidFill>
                <a:ea typeface="+mn-ea"/>
                <a:cs typeface="+mn-cs"/>
              </a:rPr>
              <a:t> </a:t>
            </a:r>
            <a:r>
              <a:rPr lang="fr-BE" dirty="0" err="1" smtClean="0">
                <a:solidFill>
                  <a:srgbClr val="92D050"/>
                </a:solidFill>
                <a:ea typeface="+mn-ea"/>
                <a:cs typeface="+mn-cs"/>
              </a:rPr>
              <a:t>speeding</a:t>
            </a:r>
            <a:r>
              <a:rPr lang="fr-BE" dirty="0" smtClean="0">
                <a:solidFill>
                  <a:srgbClr val="92D050"/>
                </a:solidFill>
                <a:ea typeface="+mn-ea"/>
                <a:cs typeface="+mn-cs"/>
              </a:rPr>
              <a:t> </a:t>
            </a:r>
            <a:r>
              <a:rPr lang="fr-BE" dirty="0">
                <a:solidFill>
                  <a:srgbClr val="92D050"/>
                </a:solidFill>
                <a:ea typeface="+mn-ea"/>
                <a:cs typeface="+mn-cs"/>
              </a:rPr>
              <a:t>up </a:t>
            </a:r>
            <a:r>
              <a:rPr lang="fr-BE" dirty="0" err="1">
                <a:solidFill>
                  <a:srgbClr val="92D050"/>
                </a:solidFill>
                <a:ea typeface="+mn-ea"/>
                <a:cs typeface="+mn-cs"/>
              </a:rPr>
              <a:t>work</a:t>
            </a:r>
            <a:r>
              <a:rPr lang="fr-BE" dirty="0">
                <a:solidFill>
                  <a:srgbClr val="92D050"/>
                </a:solidFill>
                <a:ea typeface="+mn-ea"/>
                <a:cs typeface="+mn-cs"/>
              </a:rPr>
              <a:t> on </a:t>
            </a:r>
            <a:r>
              <a:rPr lang="fr-BE" dirty="0" smtClean="0">
                <a:solidFill>
                  <a:srgbClr val="92D050"/>
                </a:solidFill>
                <a:ea typeface="+mn-ea"/>
                <a:cs typeface="+mn-cs"/>
              </a:rPr>
              <a:t> the </a:t>
            </a:r>
            <a:r>
              <a:rPr lang="fr-BE" dirty="0" err="1" smtClean="0">
                <a:solidFill>
                  <a:srgbClr val="92D050"/>
                </a:solidFill>
                <a:ea typeface="+mn-ea"/>
                <a:cs typeface="+mn-cs"/>
              </a:rPr>
              <a:t>eEvaluation</a:t>
            </a:r>
            <a:r>
              <a:rPr lang="fr-BE" dirty="0" smtClean="0">
                <a:solidFill>
                  <a:srgbClr val="92D050"/>
                </a:solidFill>
                <a:ea typeface="+mn-ea"/>
                <a:cs typeface="+mn-cs"/>
              </a:rPr>
              <a:t> phase</a:t>
            </a:r>
            <a:endParaRPr lang="fr-BE" dirty="0">
              <a:solidFill>
                <a:srgbClr val="92D050"/>
              </a:solidFill>
              <a:ea typeface="+mn-ea"/>
              <a:cs typeface="+mn-cs"/>
            </a:endParaRPr>
          </a:p>
          <a:p>
            <a:pPr marL="808038" lvl="2" indent="0">
              <a:spcBef>
                <a:spcPts val="600"/>
              </a:spcBef>
              <a:buNone/>
            </a:pPr>
            <a:endParaRPr lang="fr-BE" dirty="0" smtClean="0">
              <a:solidFill>
                <a:srgbClr val="00B050"/>
              </a:solidFill>
              <a:ea typeface="+mn-ea"/>
              <a:cs typeface="+mn-cs"/>
            </a:endParaRPr>
          </a:p>
          <a:p>
            <a:pPr marL="285750" lvl="2" indent="-228600">
              <a:spcBef>
                <a:spcPts val="600"/>
              </a:spcBef>
              <a:buFont typeface="Wingdings" pitchFamily="2" charset="2"/>
              <a:buChar char="n"/>
            </a:pPr>
            <a:r>
              <a:rPr lang="fr-BE" dirty="0" err="1">
                <a:solidFill>
                  <a:srgbClr val="00B050"/>
                </a:solidFill>
                <a:ea typeface="+mn-ea"/>
                <a:cs typeface="+mn-cs"/>
              </a:rPr>
              <a:t>Each</a:t>
            </a:r>
            <a:r>
              <a:rPr lang="fr-BE" dirty="0">
                <a:solidFill>
                  <a:srgbClr val="00B050"/>
                </a:solidFill>
                <a:ea typeface="+mn-ea"/>
                <a:cs typeface="+mn-cs"/>
              </a:rPr>
              <a:t> phase </a:t>
            </a:r>
            <a:r>
              <a:rPr lang="fr-BE" dirty="0" err="1">
                <a:solidFill>
                  <a:srgbClr val="00B050"/>
                </a:solidFill>
                <a:ea typeface="+mn-ea"/>
                <a:cs typeface="+mn-cs"/>
              </a:rPr>
              <a:t>consolidates</a:t>
            </a:r>
            <a:r>
              <a:rPr lang="fr-BE" dirty="0">
                <a:solidFill>
                  <a:srgbClr val="00B050"/>
                </a:solidFill>
                <a:ea typeface="+mn-ea"/>
                <a:cs typeface="+mn-cs"/>
              </a:rPr>
              <a:t> </a:t>
            </a:r>
            <a:r>
              <a:rPr lang="fr-BE" dirty="0" err="1">
                <a:solidFill>
                  <a:srgbClr val="00B050"/>
                </a:solidFill>
                <a:ea typeface="+mn-ea"/>
                <a:cs typeface="+mn-cs"/>
              </a:rPr>
              <a:t>previous</a:t>
            </a:r>
            <a:r>
              <a:rPr lang="fr-BE" dirty="0">
                <a:solidFill>
                  <a:srgbClr val="00B050"/>
                </a:solidFill>
                <a:ea typeface="+mn-ea"/>
                <a:cs typeface="+mn-cs"/>
              </a:rPr>
              <a:t> phases</a:t>
            </a:r>
          </a:p>
          <a:p>
            <a:pPr marL="1093788" lvl="2" indent="-285750">
              <a:spcBef>
                <a:spcPts val="600"/>
              </a:spcBef>
            </a:pPr>
            <a:endParaRPr lang="fr-BE" dirty="0">
              <a:solidFill>
                <a:srgbClr val="00B050"/>
              </a:solidFill>
              <a:ea typeface="+mn-ea"/>
              <a:cs typeface="+mn-cs"/>
            </a:endParaRPr>
          </a:p>
          <a:p>
            <a:pPr marL="285750"/>
            <a:r>
              <a:rPr lang="fr-BE" sz="1600" dirty="0" err="1" smtClean="0">
                <a:solidFill>
                  <a:srgbClr val="00B050"/>
                </a:solidFill>
              </a:rPr>
              <a:t>Work</a:t>
            </a:r>
            <a:r>
              <a:rPr lang="fr-BE" sz="1600" dirty="0" smtClean="0">
                <a:solidFill>
                  <a:srgbClr val="00B050"/>
                </a:solidFill>
              </a:rPr>
              <a:t> on </a:t>
            </a:r>
            <a:r>
              <a:rPr lang="fr-BE" sz="1600" dirty="0" err="1" smtClean="0">
                <a:solidFill>
                  <a:srgbClr val="00B050"/>
                </a:solidFill>
              </a:rPr>
              <a:t>eNotification</a:t>
            </a:r>
            <a:r>
              <a:rPr lang="fr-BE" sz="1600" dirty="0" smtClean="0">
                <a:solidFill>
                  <a:srgbClr val="00B050"/>
                </a:solidFill>
              </a:rPr>
              <a:t> </a:t>
            </a:r>
            <a:r>
              <a:rPr lang="fr-BE" sz="1600" dirty="0" err="1" smtClean="0">
                <a:solidFill>
                  <a:srgbClr val="00B050"/>
                </a:solidFill>
              </a:rPr>
              <a:t>is</a:t>
            </a:r>
            <a:r>
              <a:rPr lang="fr-BE" sz="1600" dirty="0" smtClean="0">
                <a:solidFill>
                  <a:srgbClr val="00B050"/>
                </a:solidFill>
              </a:rPr>
              <a:t> in </a:t>
            </a:r>
            <a:r>
              <a:rPr lang="fr-BE" sz="1600" dirty="0" err="1" smtClean="0">
                <a:solidFill>
                  <a:srgbClr val="00B050"/>
                </a:solidFill>
              </a:rPr>
              <a:t>parallel</a:t>
            </a:r>
            <a:r>
              <a:rPr lang="fr-BE" sz="1600" dirty="0" smtClean="0">
                <a:solidFill>
                  <a:srgbClr val="00B050"/>
                </a:solidFill>
              </a:rPr>
              <a:t> </a:t>
            </a:r>
            <a:r>
              <a:rPr lang="fr-BE" sz="1600" dirty="0" err="1" smtClean="0">
                <a:solidFill>
                  <a:srgbClr val="00B050"/>
                </a:solidFill>
              </a:rPr>
              <a:t>with</a:t>
            </a:r>
            <a:r>
              <a:rPr lang="fr-BE" sz="1600" dirty="0" smtClean="0">
                <a:solidFill>
                  <a:srgbClr val="00B050"/>
                </a:solidFill>
              </a:rPr>
              <a:t> </a:t>
            </a:r>
            <a:r>
              <a:rPr lang="fr-BE" sz="1600" dirty="0" err="1" smtClean="0">
                <a:solidFill>
                  <a:srgbClr val="00B050"/>
                </a:solidFill>
              </a:rPr>
              <a:t>eForm</a:t>
            </a:r>
            <a:r>
              <a:rPr lang="fr-BE" sz="1600" dirty="0" smtClean="0">
                <a:solidFill>
                  <a:srgbClr val="00B050"/>
                </a:solidFill>
              </a:rPr>
              <a:t> consultations</a:t>
            </a:r>
          </a:p>
          <a:p>
            <a:pPr marL="819150" lvl="2" indent="0">
              <a:buNone/>
            </a:pPr>
            <a:endParaRPr lang="fr-BE" dirty="0" smtClean="0">
              <a:solidFill>
                <a:srgbClr val="92D050"/>
              </a:solidFill>
              <a:ea typeface="+mn-ea"/>
              <a:cs typeface="+mn-cs"/>
            </a:endParaRPr>
          </a:p>
          <a:p>
            <a:pPr marL="819150" lvl="2" indent="0">
              <a:buNone/>
            </a:pPr>
            <a:r>
              <a:rPr lang="fr-BE" dirty="0" err="1" smtClean="0">
                <a:solidFill>
                  <a:srgbClr val="92D050"/>
                </a:solidFill>
                <a:ea typeface="+mn-ea"/>
                <a:cs typeface="+mn-cs"/>
              </a:rPr>
              <a:t>See</a:t>
            </a:r>
            <a:r>
              <a:rPr lang="fr-BE" dirty="0">
                <a:solidFill>
                  <a:srgbClr val="92D050"/>
                </a:solidFill>
                <a:ea typeface="+mn-ea"/>
                <a:cs typeface="+mn-cs"/>
              </a:rPr>
              <a:t>:</a:t>
            </a:r>
            <a:r>
              <a:rPr lang="fr-BE" dirty="0">
                <a:solidFill>
                  <a:srgbClr val="00B050"/>
                </a:solidFill>
                <a:ea typeface="+mn-ea"/>
                <a:cs typeface="+mn-cs"/>
              </a:rPr>
              <a:t> </a:t>
            </a:r>
            <a:r>
              <a:rPr lang="fr-BE" dirty="0">
                <a:solidFill>
                  <a:srgbClr val="00B050"/>
                </a:solidFill>
                <a:ea typeface="+mn-ea"/>
                <a:cs typeface="+mn-cs"/>
                <a:hlinkClick r:id="rId3"/>
              </a:rPr>
              <a:t>https://</a:t>
            </a:r>
            <a:r>
              <a:rPr lang="fr-BE" dirty="0" smtClean="0">
                <a:solidFill>
                  <a:srgbClr val="00B050"/>
                </a:solidFill>
                <a:ea typeface="+mn-ea"/>
                <a:cs typeface="+mn-cs"/>
                <a:hlinkClick r:id="rId3"/>
              </a:rPr>
              <a:t>github.com/eForms/eForms</a:t>
            </a:r>
            <a:endParaRPr lang="fr-BE" dirty="0" smtClean="0">
              <a:solidFill>
                <a:srgbClr val="00B050"/>
              </a:solidFill>
              <a:ea typeface="+mn-ea"/>
              <a:cs typeface="+mn-cs"/>
            </a:endParaRPr>
          </a:p>
          <a:p>
            <a:pPr marL="819150" lvl="2" indent="0">
              <a:buNone/>
            </a:pPr>
            <a:endParaRPr lang="fr-BE" dirty="0" smtClean="0">
              <a:solidFill>
                <a:srgbClr val="00B050"/>
              </a:solidFill>
              <a:ea typeface="+mn-ea"/>
              <a:cs typeface="+mn-cs"/>
            </a:endParaRPr>
          </a:p>
          <a:p>
            <a:pPr marL="296862" lvl="1" indent="0">
              <a:buNone/>
            </a:pPr>
            <a:endParaRPr lang="fr-BE" dirty="0" smtClean="0">
              <a:solidFill>
                <a:srgbClr val="00B050"/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FD2A-6ED5-42AD-8DED-541423A1FB19}" type="slidenum">
              <a:rPr lang="en-GB" smtClean="0"/>
              <a:pPr>
                <a:defRPr/>
              </a:pPr>
              <a:t>3</a:t>
            </a:fld>
            <a:r>
              <a:rPr lang="en-GB" dirty="0" smtClean="0">
                <a:solidFill>
                  <a:schemeClr val="accent2"/>
                </a:solidFill>
              </a:rPr>
              <a:t>/15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Conceptual</a:t>
            </a:r>
            <a:r>
              <a:rPr lang="fr-BE" dirty="0" smtClean="0"/>
              <a:t> data model v.2.0.1</a:t>
            </a:r>
            <a:br>
              <a:rPr lang="fr-BE" dirty="0" smtClean="0"/>
            </a:br>
            <a:r>
              <a:rPr lang="fr-BE" sz="1600" dirty="0" err="1" smtClean="0"/>
              <a:t>eNotification</a:t>
            </a:r>
            <a:r>
              <a:rPr lang="fr-BE" sz="1600" dirty="0" smtClean="0"/>
              <a:t> &amp; </a:t>
            </a:r>
            <a:r>
              <a:rPr lang="fr-BE" sz="1600" dirty="0" err="1" smtClean="0"/>
              <a:t>eAccess</a:t>
            </a:r>
            <a:r>
              <a:rPr lang="fr-BE" sz="1600" dirty="0" smtClean="0"/>
              <a:t> content</a:t>
            </a:r>
            <a:endParaRPr lang="fr-B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fr-BE" kern="1200" dirty="0" err="1">
                <a:solidFill>
                  <a:srgbClr val="00B050"/>
                </a:solidFill>
              </a:rPr>
              <a:t>Reviewed</a:t>
            </a:r>
            <a:endParaRPr lang="fr-BE" kern="1200" dirty="0">
              <a:solidFill>
                <a:srgbClr val="00B050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BE" sz="1600" kern="1200" dirty="0">
                <a:solidFill>
                  <a:srgbClr val="00B050"/>
                </a:solidFill>
              </a:rPr>
              <a:t>Project </a:t>
            </a:r>
            <a:r>
              <a:rPr lang="fr-BE" sz="1600" kern="1200" dirty="0" err="1">
                <a:solidFill>
                  <a:srgbClr val="00B050"/>
                </a:solidFill>
              </a:rPr>
              <a:t>procurement</a:t>
            </a:r>
            <a:endParaRPr lang="fr-BE" sz="1600" kern="1200" dirty="0">
              <a:solidFill>
                <a:srgbClr val="00B050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BE" sz="1600" kern="1200" dirty="0" err="1">
                <a:solidFill>
                  <a:srgbClr val="00B050"/>
                </a:solidFill>
              </a:rPr>
              <a:t>Procedure</a:t>
            </a:r>
            <a:endParaRPr lang="fr-BE" sz="1600" kern="1200" dirty="0">
              <a:solidFill>
                <a:srgbClr val="00B050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BE" sz="1600" kern="1200" dirty="0" err="1">
                <a:solidFill>
                  <a:srgbClr val="00B050"/>
                </a:solidFill>
              </a:rPr>
              <a:t>Accelerated</a:t>
            </a:r>
            <a:r>
              <a:rPr lang="fr-BE" sz="1600" kern="1200" dirty="0">
                <a:solidFill>
                  <a:srgbClr val="00B050"/>
                </a:solidFill>
              </a:rPr>
              <a:t> </a:t>
            </a:r>
            <a:r>
              <a:rPr lang="fr-BE" sz="1600" kern="1200" dirty="0" err="1">
                <a:solidFill>
                  <a:srgbClr val="00B050"/>
                </a:solidFill>
              </a:rPr>
              <a:t>procedure</a:t>
            </a:r>
            <a:endParaRPr lang="fr-BE" sz="1600" kern="1200" dirty="0">
              <a:solidFill>
                <a:srgbClr val="00B050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BE" sz="1600" kern="1200" dirty="0">
                <a:solidFill>
                  <a:srgbClr val="00B050"/>
                </a:solidFill>
              </a:rPr>
              <a:t>Lots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BE" sz="1600" kern="1200" dirty="0">
                <a:solidFill>
                  <a:srgbClr val="00B050"/>
                </a:solidFill>
              </a:rPr>
              <a:t>Instrument and techniques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BE" sz="1600" kern="1200" dirty="0" err="1" smtClean="0">
                <a:solidFill>
                  <a:srgbClr val="00B050"/>
                </a:solidFill>
              </a:rPr>
              <a:t>Buyer</a:t>
            </a:r>
            <a:r>
              <a:rPr lang="fr-BE" sz="1600" kern="1200" dirty="0" smtClean="0">
                <a:solidFill>
                  <a:srgbClr val="00B050"/>
                </a:solidFill>
              </a:rPr>
              <a:t> </a:t>
            </a:r>
            <a:r>
              <a:rPr lang="fr-BE" sz="1600" kern="1200" dirty="0" err="1" smtClean="0">
                <a:solidFill>
                  <a:srgbClr val="00B050"/>
                </a:solidFill>
              </a:rPr>
              <a:t>replacing</a:t>
            </a:r>
            <a:r>
              <a:rPr lang="fr-BE" sz="1600" kern="1200" dirty="0" smtClean="0">
                <a:solidFill>
                  <a:srgbClr val="00B050"/>
                </a:solidFill>
              </a:rPr>
              <a:t> </a:t>
            </a:r>
            <a:r>
              <a:rPr lang="fr-BE" sz="1600" kern="1200" dirty="0" err="1" smtClean="0">
                <a:solidFill>
                  <a:srgbClr val="00B050"/>
                </a:solidFill>
              </a:rPr>
              <a:t>Procuring</a:t>
            </a:r>
            <a:r>
              <a:rPr lang="fr-BE" sz="1600" kern="1200" dirty="0" smtClean="0">
                <a:solidFill>
                  <a:srgbClr val="00B050"/>
                </a:solidFill>
              </a:rPr>
              <a:t> </a:t>
            </a:r>
            <a:r>
              <a:rPr lang="fr-BE" sz="1600" kern="1200" dirty="0" err="1">
                <a:solidFill>
                  <a:srgbClr val="00B050"/>
                </a:solidFill>
              </a:rPr>
              <a:t>entity</a:t>
            </a:r>
            <a:endParaRPr lang="fr-BE" sz="1600" kern="1200" dirty="0">
              <a:solidFill>
                <a:srgbClr val="00B050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BE" sz="1600" kern="1200" dirty="0" err="1" smtClean="0">
                <a:solidFill>
                  <a:srgbClr val="00B050"/>
                </a:solidFill>
              </a:rPr>
              <a:t>Criterion</a:t>
            </a:r>
            <a:endParaRPr lang="fr-BE" sz="1600" kern="1200" dirty="0">
              <a:solidFill>
                <a:srgbClr val="00B050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BE" sz="1600" kern="1200" dirty="0" err="1">
                <a:solidFill>
                  <a:srgbClr val="00B050"/>
                </a:solidFill>
              </a:rPr>
              <a:t>Procurement</a:t>
            </a:r>
            <a:r>
              <a:rPr lang="fr-BE" sz="1600" kern="1200" dirty="0">
                <a:solidFill>
                  <a:srgbClr val="00B050"/>
                </a:solidFill>
              </a:rPr>
              <a:t> </a:t>
            </a:r>
            <a:r>
              <a:rPr lang="fr-BE" sz="1600" kern="1200" dirty="0" err="1" smtClean="0">
                <a:solidFill>
                  <a:srgbClr val="00B050"/>
                </a:solidFill>
              </a:rPr>
              <a:t>criterion</a:t>
            </a:r>
            <a:endParaRPr lang="fr-BE" sz="1600" kern="1200" dirty="0" smtClean="0">
              <a:solidFill>
                <a:srgbClr val="00B050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BE" sz="1600" kern="1200" dirty="0" smtClean="0">
                <a:solidFill>
                  <a:srgbClr val="00B050"/>
                </a:solidFill>
              </a:rPr>
              <a:t>Tender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BE" sz="1600" kern="1200" dirty="0" smtClean="0">
                <a:solidFill>
                  <a:srgbClr val="00B050"/>
                </a:solidFill>
              </a:rPr>
              <a:t>Evaluation </a:t>
            </a:r>
            <a:r>
              <a:rPr lang="fr-BE" sz="1600" kern="1200" dirty="0" err="1" smtClean="0">
                <a:solidFill>
                  <a:srgbClr val="00B050"/>
                </a:solidFill>
              </a:rPr>
              <a:t>result</a:t>
            </a:r>
            <a:endParaRPr lang="fr-BE" sz="1600" kern="1200" dirty="0" smtClean="0">
              <a:solidFill>
                <a:srgbClr val="00B050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BE" sz="1600" kern="1200" dirty="0" err="1" smtClean="0">
                <a:solidFill>
                  <a:srgbClr val="00B050"/>
                </a:solidFill>
              </a:rPr>
              <a:t>Procurement</a:t>
            </a:r>
            <a:r>
              <a:rPr lang="fr-BE" sz="1600" kern="1200" dirty="0" smtClean="0">
                <a:solidFill>
                  <a:srgbClr val="00B050"/>
                </a:solidFill>
              </a:rPr>
              <a:t> </a:t>
            </a:r>
            <a:r>
              <a:rPr lang="fr-BE" sz="1600" kern="1200" dirty="0" err="1" smtClean="0">
                <a:solidFill>
                  <a:srgbClr val="00B050"/>
                </a:solidFill>
              </a:rPr>
              <a:t>terms</a:t>
            </a:r>
            <a:endParaRPr lang="fr-BE" sz="1600" kern="1200" dirty="0" smtClean="0">
              <a:solidFill>
                <a:srgbClr val="00B050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BE" sz="1600" kern="1200" dirty="0" err="1" smtClean="0">
                <a:solidFill>
                  <a:srgbClr val="00B050"/>
                </a:solidFill>
              </a:rPr>
              <a:t>Economic</a:t>
            </a:r>
            <a:r>
              <a:rPr lang="fr-BE" sz="1600" kern="1200" dirty="0" smtClean="0">
                <a:solidFill>
                  <a:srgbClr val="00B050"/>
                </a:solidFill>
              </a:rPr>
              <a:t> </a:t>
            </a:r>
            <a:r>
              <a:rPr lang="fr-BE" sz="1600" kern="1200" dirty="0" err="1" smtClean="0">
                <a:solidFill>
                  <a:srgbClr val="00B050"/>
                </a:solidFill>
              </a:rPr>
              <a:t>operator</a:t>
            </a:r>
            <a:endParaRPr lang="fr-BE" sz="1600" kern="1200" dirty="0">
              <a:solidFill>
                <a:srgbClr val="00B050"/>
              </a:solidFill>
            </a:endParaRPr>
          </a:p>
          <a:p>
            <a:endParaRPr lang="fr-BE" sz="1600" dirty="0" smtClean="0"/>
          </a:p>
          <a:p>
            <a:endParaRPr lang="fr-BE" dirty="0" smtClean="0"/>
          </a:p>
          <a:p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4788024" y="1844824"/>
            <a:ext cx="3960440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BE" dirty="0" smtClean="0">
              <a:solidFill>
                <a:srgbClr val="333399"/>
              </a:solidFill>
            </a:endParaRPr>
          </a:p>
          <a:p>
            <a:endParaRPr lang="fr-BE" dirty="0">
              <a:solidFill>
                <a:srgbClr val="333399"/>
              </a:solidFill>
            </a:endParaRPr>
          </a:p>
          <a:p>
            <a:endParaRPr lang="fr-BE" dirty="0" smtClean="0">
              <a:solidFill>
                <a:srgbClr val="333399"/>
              </a:solidFill>
            </a:endParaRPr>
          </a:p>
          <a:p>
            <a:r>
              <a:rPr lang="fr-BE" dirty="0" smtClean="0">
                <a:solidFill>
                  <a:srgbClr val="00B050"/>
                </a:solidFill>
              </a:rPr>
              <a:t>To </a:t>
            </a:r>
            <a:r>
              <a:rPr lang="fr-BE" dirty="0" err="1" smtClean="0">
                <a:solidFill>
                  <a:srgbClr val="00B050"/>
                </a:solidFill>
              </a:rPr>
              <a:t>be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reviewed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dirty="0" err="1">
                <a:solidFill>
                  <a:srgbClr val="00B050"/>
                </a:solidFill>
              </a:rPr>
              <a:t>Overview</a:t>
            </a:r>
            <a:endParaRPr lang="fr-BE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dirty="0" err="1">
                <a:solidFill>
                  <a:srgbClr val="00B050"/>
                </a:solidFill>
              </a:rPr>
              <a:t>Contract</a:t>
            </a:r>
            <a:endParaRPr lang="fr-BE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dirty="0">
                <a:solidFill>
                  <a:srgbClr val="00B050"/>
                </a:solidFill>
              </a:rPr>
              <a:t>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dirty="0" err="1">
                <a:solidFill>
                  <a:srgbClr val="00B050"/>
                </a:solidFill>
              </a:rPr>
              <a:t>Contract</a:t>
            </a:r>
            <a:r>
              <a:rPr lang="fr-BE" sz="1600" dirty="0">
                <a:solidFill>
                  <a:srgbClr val="00B050"/>
                </a:solidFill>
              </a:rPr>
              <a:t> </a:t>
            </a:r>
            <a:r>
              <a:rPr lang="fr-BE" sz="1600" dirty="0" err="1">
                <a:solidFill>
                  <a:srgbClr val="00B050"/>
                </a:solidFill>
              </a:rPr>
              <a:t>award</a:t>
            </a:r>
            <a:r>
              <a:rPr lang="fr-BE" sz="1600" dirty="0">
                <a:solidFill>
                  <a:srgbClr val="00B050"/>
                </a:solidFill>
              </a:rPr>
              <a:t> notice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dirty="0">
                <a:solidFill>
                  <a:srgbClr val="00B050"/>
                </a:solidFill>
              </a:rPr>
              <a:t>Data types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FD2A-6ED5-42AD-8DED-541423A1FB19}" type="slidenum">
              <a:rPr lang="en-GB" smtClean="0"/>
              <a:pPr>
                <a:defRPr/>
              </a:pPr>
              <a:t>4</a:t>
            </a:fld>
            <a:r>
              <a:rPr lang="en-GB" dirty="0" smtClean="0">
                <a:solidFill>
                  <a:schemeClr val="accent2"/>
                </a:solidFill>
              </a:rPr>
              <a:t>/9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Code </a:t>
            </a:r>
            <a:r>
              <a:rPr lang="fr-BE" dirty="0" err="1" smtClean="0"/>
              <a:t>lists</a:t>
            </a:r>
            <a:r>
              <a:rPr lang="fr-BE" dirty="0" smtClean="0"/>
              <a:t> &amp; taxonomies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s-ES" dirty="0">
                <a:solidFill>
                  <a:srgbClr val="00B050"/>
                </a:solidFill>
              </a:rPr>
              <a:t>Business agnostic</a:t>
            </a:r>
          </a:p>
          <a:p>
            <a:pPr marL="514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s-ES" sz="1600" dirty="0">
                <a:solidFill>
                  <a:srgbClr val="92D050"/>
                </a:solidFill>
              </a:rPr>
              <a:t>Not related to the procurement domain</a:t>
            </a:r>
          </a:p>
          <a:p>
            <a:pPr marL="514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s-ES" sz="1600" dirty="0">
                <a:solidFill>
                  <a:srgbClr val="92D050"/>
                </a:solidFill>
              </a:rPr>
              <a:t>For example: countries, currencies, languages, etc.</a:t>
            </a:r>
          </a:p>
          <a:p>
            <a:pPr marL="0" indent="0">
              <a:buNone/>
            </a:pPr>
            <a:endParaRPr lang="en-GB" altLang="es-ES" sz="2000" b="1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r>
              <a:rPr lang="en-GB" altLang="es-ES" dirty="0">
                <a:solidFill>
                  <a:srgbClr val="00B050"/>
                </a:solidFill>
              </a:rPr>
              <a:t>Business domain specific</a:t>
            </a:r>
          </a:p>
          <a:p>
            <a:pPr marL="514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s-ES" sz="1600" dirty="0">
                <a:solidFill>
                  <a:srgbClr val="92D050"/>
                </a:solidFill>
              </a:rPr>
              <a:t>Related to the procurement </a:t>
            </a:r>
            <a:r>
              <a:rPr lang="en-GB" altLang="es-ES" sz="1600" dirty="0" smtClean="0">
                <a:solidFill>
                  <a:srgbClr val="92D050"/>
                </a:solidFill>
              </a:rPr>
              <a:t>domain</a:t>
            </a:r>
          </a:p>
          <a:p>
            <a:pPr marL="514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s-ES" sz="1600" dirty="0" smtClean="0">
                <a:solidFill>
                  <a:srgbClr val="92D050"/>
                </a:solidFill>
              </a:rPr>
              <a:t>Can be used for any phase of eProcurement </a:t>
            </a:r>
            <a:endParaRPr lang="en-GB" altLang="es-ES" sz="1600" dirty="0">
              <a:solidFill>
                <a:srgbClr val="92D050"/>
              </a:solidFill>
            </a:endParaRPr>
          </a:p>
          <a:p>
            <a:pPr marL="514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s-ES" sz="1600" dirty="0" smtClean="0">
                <a:solidFill>
                  <a:srgbClr val="92D050"/>
                </a:solidFill>
              </a:rPr>
              <a:t>Examples: accelerated-procedure-justification, legal-basis- identifier</a:t>
            </a:r>
            <a:endParaRPr lang="en-GB" altLang="es-ES" sz="1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altLang="es-ES" sz="2000" b="1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r>
              <a:rPr lang="en-GB" altLang="es-ES" strike="sngStrike" dirty="0">
                <a:solidFill>
                  <a:srgbClr val="00B050"/>
                </a:solidFill>
              </a:rPr>
              <a:t>Application specific</a:t>
            </a:r>
          </a:p>
          <a:p>
            <a:pPr marL="514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s-ES" sz="1600" strike="sngStrike" dirty="0">
                <a:solidFill>
                  <a:srgbClr val="92D050"/>
                </a:solidFill>
              </a:rPr>
              <a:t>Related to the visualisation of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FD2A-6ED5-42AD-8DED-541423A1FB19}" type="slidenum">
              <a:rPr lang="en-GB" smtClean="0"/>
              <a:pPr>
                <a:defRPr/>
              </a:pPr>
              <a:t>5</a:t>
            </a:fld>
            <a:r>
              <a:rPr lang="en-GB" smtClean="0">
                <a:solidFill>
                  <a:schemeClr val="accent2"/>
                </a:solidFill>
              </a:rPr>
              <a:t>/15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8640"/>
            <a:ext cx="3957524" cy="225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5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next</a:t>
            </a:r>
            <a:r>
              <a:rPr lang="fr-BE" dirty="0" smtClean="0"/>
              <a:t> </a:t>
            </a:r>
            <a:r>
              <a:rPr lang="fr-BE" dirty="0" err="1" smtClean="0"/>
              <a:t>two</a:t>
            </a:r>
            <a:r>
              <a:rPr lang="fr-BE" dirty="0" smtClean="0"/>
              <a:t> </a:t>
            </a:r>
            <a:r>
              <a:rPr lang="fr-BE" dirty="0" err="1" smtClean="0"/>
              <a:t>days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sz="1200" dirty="0" err="1" smtClean="0"/>
              <a:t>eEvaluation</a:t>
            </a:r>
            <a:r>
              <a:rPr lang="fr-BE" sz="1200" dirty="0" smtClean="0"/>
              <a:t> &amp; </a:t>
            </a:r>
            <a:r>
              <a:rPr lang="fr-BE" sz="1200" dirty="0" err="1" smtClean="0"/>
              <a:t>eSubmission</a:t>
            </a:r>
            <a:r>
              <a:rPr lang="fr-BE" sz="1200" dirty="0" smtClean="0"/>
              <a:t> data </a:t>
            </a:r>
            <a:r>
              <a:rPr lang="fr-BE" sz="1200" dirty="0" err="1" smtClean="0"/>
              <a:t>requirements</a:t>
            </a:r>
            <a:endParaRPr lang="fr-BE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>
                <a:solidFill>
                  <a:srgbClr val="00B050"/>
                </a:solidFill>
              </a:rPr>
              <a:t>Let’s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get</a:t>
            </a:r>
            <a:r>
              <a:rPr lang="fr-BE" dirty="0" smtClean="0">
                <a:solidFill>
                  <a:srgbClr val="00B050"/>
                </a:solidFill>
              </a:rPr>
              <a:t> to know </a:t>
            </a:r>
            <a:r>
              <a:rPr lang="fr-BE" dirty="0" err="1" smtClean="0">
                <a:solidFill>
                  <a:srgbClr val="00B050"/>
                </a:solidFill>
              </a:rPr>
              <a:t>each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other</a:t>
            </a:r>
            <a:endParaRPr lang="fr-BE" dirty="0" smtClean="0">
              <a:solidFill>
                <a:srgbClr val="00B050"/>
              </a:solidFill>
            </a:endParaRPr>
          </a:p>
          <a:p>
            <a:endParaRPr lang="fr-BE" dirty="0">
              <a:solidFill>
                <a:srgbClr val="00B050"/>
              </a:solidFill>
            </a:endParaRPr>
          </a:p>
          <a:p>
            <a:r>
              <a:rPr lang="fr-BE" dirty="0" smtClean="0">
                <a:solidFill>
                  <a:srgbClr val="00B050"/>
                </a:solidFill>
              </a:rPr>
              <a:t>Share </a:t>
            </a:r>
            <a:r>
              <a:rPr lang="fr-BE" dirty="0" err="1" smtClean="0">
                <a:solidFill>
                  <a:srgbClr val="00B050"/>
                </a:solidFill>
              </a:rPr>
              <a:t>our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experiences</a:t>
            </a:r>
            <a:endParaRPr lang="fr-BE" dirty="0" smtClean="0">
              <a:solidFill>
                <a:srgbClr val="00B050"/>
              </a:solidFill>
            </a:endParaRPr>
          </a:p>
          <a:p>
            <a:endParaRPr lang="fr-BE" dirty="0">
              <a:solidFill>
                <a:srgbClr val="00B050"/>
              </a:solidFill>
            </a:endParaRPr>
          </a:p>
          <a:p>
            <a:r>
              <a:rPr lang="fr-BE" dirty="0" err="1" smtClean="0">
                <a:solidFill>
                  <a:srgbClr val="00B050"/>
                </a:solidFill>
              </a:rPr>
              <a:t>Work</a:t>
            </a:r>
            <a:r>
              <a:rPr lang="fr-BE" dirty="0" smtClean="0">
                <a:solidFill>
                  <a:srgbClr val="00B050"/>
                </a:solidFill>
              </a:rPr>
              <a:t> as a team to:</a:t>
            </a:r>
          </a:p>
          <a:p>
            <a:endParaRPr lang="fr-BE" dirty="0"/>
          </a:p>
          <a:p>
            <a:pPr lvl="1"/>
            <a:r>
              <a:rPr lang="fr-BE" dirty="0" err="1" smtClean="0">
                <a:solidFill>
                  <a:srgbClr val="00B050"/>
                </a:solidFill>
              </a:rPr>
              <a:t>Identify</a:t>
            </a:r>
            <a:r>
              <a:rPr lang="fr-BE" dirty="0" smtClean="0">
                <a:solidFill>
                  <a:srgbClr val="00B050"/>
                </a:solidFill>
              </a:rPr>
              <a:t> the data </a:t>
            </a:r>
            <a:r>
              <a:rPr lang="fr-BE" dirty="0" err="1" smtClean="0">
                <a:solidFill>
                  <a:srgbClr val="00B050"/>
                </a:solidFill>
              </a:rPr>
              <a:t>requirements</a:t>
            </a:r>
            <a:r>
              <a:rPr lang="fr-BE" dirty="0" smtClean="0">
                <a:solidFill>
                  <a:srgbClr val="00B050"/>
                </a:solidFill>
              </a:rPr>
              <a:t> for </a:t>
            </a:r>
            <a:r>
              <a:rPr lang="fr-BE" dirty="0" err="1" smtClean="0">
                <a:solidFill>
                  <a:srgbClr val="00B050"/>
                </a:solidFill>
              </a:rPr>
              <a:t>eEvaluation</a:t>
            </a:r>
            <a:r>
              <a:rPr lang="fr-BE" dirty="0" smtClean="0">
                <a:solidFill>
                  <a:srgbClr val="00B050"/>
                </a:solidFill>
              </a:rPr>
              <a:t> &amp; </a:t>
            </a:r>
            <a:r>
              <a:rPr lang="fr-BE" dirty="0" err="1" smtClean="0">
                <a:solidFill>
                  <a:srgbClr val="00B050"/>
                </a:solidFill>
              </a:rPr>
              <a:t>eSubmission</a:t>
            </a:r>
            <a:endParaRPr lang="fr-BE" dirty="0" smtClean="0">
              <a:solidFill>
                <a:srgbClr val="00B050"/>
              </a:solidFill>
            </a:endParaRPr>
          </a:p>
          <a:p>
            <a:pPr lvl="1"/>
            <a:r>
              <a:rPr lang="fr-BE" dirty="0" err="1">
                <a:solidFill>
                  <a:srgbClr val="00B050"/>
                </a:solidFill>
              </a:rPr>
              <a:t>Extend</a:t>
            </a:r>
            <a:r>
              <a:rPr lang="fr-BE" dirty="0">
                <a:solidFill>
                  <a:srgbClr val="00B050"/>
                </a:solidFill>
              </a:rPr>
              <a:t> the </a:t>
            </a:r>
            <a:r>
              <a:rPr lang="fr-BE" dirty="0" err="1">
                <a:solidFill>
                  <a:srgbClr val="00B050"/>
                </a:solidFill>
              </a:rPr>
              <a:t>current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conceptual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models</a:t>
            </a:r>
            <a:endParaRPr lang="fr-BE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FD2A-6ED5-42AD-8DED-541423A1FB19}" type="slidenum">
              <a:rPr lang="en-GB" smtClean="0"/>
              <a:pPr>
                <a:defRPr/>
              </a:pPr>
              <a:t>6</a:t>
            </a:fld>
            <a:r>
              <a:rPr lang="en-GB" dirty="0" smtClean="0">
                <a:solidFill>
                  <a:schemeClr val="accent2"/>
                </a:solidFill>
              </a:rPr>
              <a:t>/9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road </a:t>
            </a:r>
            <a:r>
              <a:rPr lang="fr-BE" dirty="0" err="1" smtClean="0"/>
              <a:t>ahead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Continue </a:t>
            </a:r>
            <a:r>
              <a:rPr lang="fr-BE" dirty="0" err="1">
                <a:solidFill>
                  <a:srgbClr val="00B050"/>
                </a:solidFill>
              </a:rPr>
              <a:t>twice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weekly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conference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smtClean="0">
                <a:solidFill>
                  <a:srgbClr val="00B050"/>
                </a:solidFill>
              </a:rPr>
              <a:t>calls</a:t>
            </a:r>
          </a:p>
          <a:p>
            <a:pPr lvl="1"/>
            <a:r>
              <a:rPr lang="fr-BE" dirty="0">
                <a:solidFill>
                  <a:srgbClr val="00B050"/>
                </a:solidFill>
                <a:hlinkClick r:id="rId2"/>
              </a:rPr>
              <a:t>https://</a:t>
            </a:r>
            <a:r>
              <a:rPr lang="fr-BE" dirty="0" smtClean="0">
                <a:solidFill>
                  <a:srgbClr val="00B050"/>
                </a:solidFill>
                <a:hlinkClick r:id="rId2"/>
              </a:rPr>
              <a:t>ecwacs.webex.com/meet/nmuric</a:t>
            </a:r>
            <a:endParaRPr lang="fr-BE" dirty="0" smtClean="0">
              <a:solidFill>
                <a:srgbClr val="00B050"/>
              </a:solidFill>
            </a:endParaRPr>
          </a:p>
          <a:p>
            <a:pPr lvl="2"/>
            <a:r>
              <a:rPr lang="fr-BE" dirty="0" err="1" smtClean="0">
                <a:solidFill>
                  <a:srgbClr val="00B050"/>
                </a:solidFill>
                <a:ea typeface="+mn-ea"/>
                <a:cs typeface="+mn-cs"/>
              </a:rPr>
              <a:t>Current</a:t>
            </a:r>
            <a:r>
              <a:rPr lang="fr-BE" dirty="0" smtClean="0">
                <a:solidFill>
                  <a:srgbClr val="00B050"/>
                </a:solidFill>
                <a:ea typeface="+mn-ea"/>
                <a:cs typeface="+mn-cs"/>
              </a:rPr>
              <a:t> time slots                         </a:t>
            </a:r>
            <a:r>
              <a:rPr lang="fr-BE" dirty="0" err="1" smtClean="0">
                <a:solidFill>
                  <a:srgbClr val="00B050"/>
                </a:solidFill>
                <a:ea typeface="+mn-ea"/>
                <a:cs typeface="+mn-cs"/>
              </a:rPr>
              <a:t>Proposed</a:t>
            </a:r>
            <a:r>
              <a:rPr lang="fr-BE" dirty="0" smtClean="0">
                <a:solidFill>
                  <a:srgbClr val="00B050"/>
                </a:solidFill>
                <a:ea typeface="+mn-ea"/>
                <a:cs typeface="+mn-cs"/>
              </a:rPr>
              <a:t> future time slots</a:t>
            </a:r>
            <a:endParaRPr lang="fr-BE" dirty="0" smtClean="0">
              <a:solidFill>
                <a:srgbClr val="92D050"/>
              </a:solidFill>
              <a:ea typeface="+mn-ea"/>
              <a:cs typeface="+mn-cs"/>
            </a:endParaRPr>
          </a:p>
          <a:p>
            <a:pPr lvl="2">
              <a:spcBef>
                <a:spcPts val="600"/>
              </a:spcBef>
            </a:pPr>
            <a:r>
              <a:rPr lang="fr-BE" dirty="0" err="1" smtClean="0">
                <a:solidFill>
                  <a:srgbClr val="92D050"/>
                </a:solidFill>
                <a:ea typeface="+mn-ea"/>
                <a:cs typeface="+mn-cs"/>
              </a:rPr>
              <a:t>Tuesday’s</a:t>
            </a:r>
            <a:r>
              <a:rPr lang="fr-BE" dirty="0" smtClean="0">
                <a:solidFill>
                  <a:srgbClr val="92D050"/>
                </a:solidFill>
                <a:ea typeface="+mn-ea"/>
                <a:cs typeface="+mn-cs"/>
              </a:rPr>
              <a:t> 14:00-16:00                   </a:t>
            </a:r>
            <a:r>
              <a:rPr lang="fr-BE" dirty="0" err="1">
                <a:solidFill>
                  <a:srgbClr val="92D050"/>
                </a:solidFill>
              </a:rPr>
              <a:t>Tuesday’s</a:t>
            </a:r>
            <a:r>
              <a:rPr lang="fr-BE" dirty="0">
                <a:solidFill>
                  <a:srgbClr val="92D050"/>
                </a:solidFill>
              </a:rPr>
              <a:t> </a:t>
            </a:r>
            <a:r>
              <a:rPr lang="fr-BE" dirty="0" smtClean="0">
                <a:solidFill>
                  <a:srgbClr val="92D050"/>
                </a:solidFill>
              </a:rPr>
              <a:t>14:00-16:00</a:t>
            </a:r>
            <a:endParaRPr lang="fr-BE" dirty="0">
              <a:solidFill>
                <a:srgbClr val="92D050"/>
              </a:solidFill>
              <a:ea typeface="+mn-ea"/>
              <a:cs typeface="+mn-cs"/>
            </a:endParaRPr>
          </a:p>
          <a:p>
            <a:pPr lvl="2">
              <a:spcBef>
                <a:spcPts val="600"/>
              </a:spcBef>
            </a:pPr>
            <a:r>
              <a:rPr lang="fr-BE" dirty="0" err="1">
                <a:solidFill>
                  <a:srgbClr val="92D050"/>
                </a:solidFill>
                <a:ea typeface="+mn-ea"/>
                <a:cs typeface="+mn-cs"/>
              </a:rPr>
              <a:t>Wednesdays</a:t>
            </a:r>
            <a:r>
              <a:rPr lang="fr-BE" dirty="0">
                <a:solidFill>
                  <a:srgbClr val="92D050"/>
                </a:solidFill>
                <a:ea typeface="+mn-ea"/>
                <a:cs typeface="+mn-cs"/>
              </a:rPr>
              <a:t> </a:t>
            </a:r>
            <a:r>
              <a:rPr lang="fr-BE" dirty="0" smtClean="0">
                <a:solidFill>
                  <a:srgbClr val="92D050"/>
                </a:solidFill>
                <a:ea typeface="+mn-ea"/>
                <a:cs typeface="+mn-cs"/>
              </a:rPr>
              <a:t>14:00-16:00               Thursdays 15:00-17:00</a:t>
            </a:r>
          </a:p>
          <a:p>
            <a:pPr lvl="2">
              <a:spcBef>
                <a:spcPts val="600"/>
              </a:spcBef>
            </a:pPr>
            <a:endParaRPr lang="fr-BE" dirty="0">
              <a:solidFill>
                <a:srgbClr val="92D050"/>
              </a:solidFill>
              <a:ea typeface="+mn-ea"/>
              <a:cs typeface="+mn-cs"/>
            </a:endParaRPr>
          </a:p>
          <a:p>
            <a:r>
              <a:rPr lang="fr-BE" dirty="0" smtClean="0">
                <a:solidFill>
                  <a:srgbClr val="00B050"/>
                </a:solidFill>
              </a:rPr>
              <a:t>2 </a:t>
            </a:r>
            <a:r>
              <a:rPr lang="fr-BE" dirty="0" err="1" smtClean="0">
                <a:solidFill>
                  <a:srgbClr val="00B050"/>
                </a:solidFill>
              </a:rPr>
              <a:t>day</a:t>
            </a:r>
            <a:r>
              <a:rPr lang="fr-BE" dirty="0" smtClean="0">
                <a:solidFill>
                  <a:srgbClr val="00B050"/>
                </a:solidFill>
              </a:rPr>
              <a:t> Face-Face </a:t>
            </a:r>
            <a:r>
              <a:rPr lang="fr-BE" dirty="0">
                <a:solidFill>
                  <a:srgbClr val="00B050"/>
                </a:solidFill>
              </a:rPr>
              <a:t>meeting April </a:t>
            </a:r>
            <a:r>
              <a:rPr lang="fr-BE" dirty="0" smtClean="0">
                <a:solidFill>
                  <a:srgbClr val="00B050"/>
                </a:solidFill>
              </a:rPr>
              <a:t>– May 2019</a:t>
            </a:r>
          </a:p>
          <a:p>
            <a:pPr marL="0" indent="0">
              <a:buNone/>
            </a:pPr>
            <a:endParaRPr lang="fr-BE" dirty="0" smtClean="0">
              <a:solidFill>
                <a:srgbClr val="00B050"/>
              </a:solidFill>
            </a:endParaRPr>
          </a:p>
          <a:p>
            <a:r>
              <a:rPr lang="fr-BE" dirty="0" smtClean="0">
                <a:solidFill>
                  <a:srgbClr val="00B050"/>
                </a:solidFill>
              </a:rPr>
              <a:t>Finalise </a:t>
            </a:r>
            <a:r>
              <a:rPr lang="fr-BE" dirty="0" err="1" smtClean="0">
                <a:solidFill>
                  <a:srgbClr val="00B050"/>
                </a:solidFill>
              </a:rPr>
              <a:t>eNotification</a:t>
            </a:r>
            <a:r>
              <a:rPr lang="fr-BE" dirty="0" smtClean="0">
                <a:solidFill>
                  <a:srgbClr val="00B050"/>
                </a:solidFill>
              </a:rPr>
              <a:t> &amp; </a:t>
            </a:r>
            <a:r>
              <a:rPr lang="fr-BE" dirty="0" err="1" smtClean="0">
                <a:solidFill>
                  <a:srgbClr val="00B050"/>
                </a:solidFill>
              </a:rPr>
              <a:t>eAccess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before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summer</a:t>
            </a:r>
            <a:r>
              <a:rPr lang="fr-BE" dirty="0" smtClean="0">
                <a:solidFill>
                  <a:srgbClr val="00B050"/>
                </a:solidFill>
              </a:rPr>
              <a:t> 2019</a:t>
            </a:r>
          </a:p>
          <a:p>
            <a:endParaRPr lang="fr-BE" dirty="0">
              <a:solidFill>
                <a:srgbClr val="00B050"/>
              </a:solidFill>
            </a:endParaRPr>
          </a:p>
          <a:p>
            <a:r>
              <a:rPr lang="fr-BE" dirty="0" smtClean="0">
                <a:solidFill>
                  <a:srgbClr val="00B050"/>
                </a:solidFill>
              </a:rPr>
              <a:t>Finalise </a:t>
            </a:r>
            <a:r>
              <a:rPr lang="fr-BE" dirty="0" err="1" smtClean="0">
                <a:solidFill>
                  <a:srgbClr val="00B050"/>
                </a:solidFill>
              </a:rPr>
              <a:t>eSubmission</a:t>
            </a:r>
            <a:r>
              <a:rPr lang="fr-BE" dirty="0" smtClean="0">
                <a:solidFill>
                  <a:srgbClr val="00B050"/>
                </a:solidFill>
              </a:rPr>
              <a:t> &amp; </a:t>
            </a:r>
            <a:r>
              <a:rPr lang="fr-BE" dirty="0" err="1" smtClean="0">
                <a:solidFill>
                  <a:srgbClr val="00B050"/>
                </a:solidFill>
              </a:rPr>
              <a:t>eEvaluation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autumn</a:t>
            </a:r>
            <a:r>
              <a:rPr lang="fr-BE" dirty="0" smtClean="0">
                <a:solidFill>
                  <a:srgbClr val="00B050"/>
                </a:solidFill>
              </a:rPr>
              <a:t> 2019</a:t>
            </a:r>
          </a:p>
          <a:p>
            <a:endParaRPr lang="fr-BE" dirty="0">
              <a:solidFill>
                <a:srgbClr val="00B050"/>
              </a:solidFill>
            </a:endParaRPr>
          </a:p>
          <a:p>
            <a:r>
              <a:rPr lang="fr-BE" dirty="0" smtClean="0">
                <a:solidFill>
                  <a:srgbClr val="00B050"/>
                </a:solidFill>
              </a:rPr>
              <a:t>Start </a:t>
            </a:r>
            <a:r>
              <a:rPr lang="fr-BE" dirty="0" err="1" smtClean="0">
                <a:solidFill>
                  <a:srgbClr val="00B050"/>
                </a:solidFill>
              </a:rPr>
              <a:t>work</a:t>
            </a:r>
            <a:r>
              <a:rPr lang="fr-BE" dirty="0" smtClean="0">
                <a:solidFill>
                  <a:srgbClr val="00B050"/>
                </a:solidFill>
              </a:rPr>
              <a:t> on </a:t>
            </a:r>
            <a:r>
              <a:rPr lang="fr-BE" dirty="0" err="1" smtClean="0">
                <a:solidFill>
                  <a:srgbClr val="00B050"/>
                </a:solidFill>
              </a:rPr>
              <a:t>other</a:t>
            </a:r>
            <a:r>
              <a:rPr lang="fr-BE" dirty="0" smtClean="0">
                <a:solidFill>
                  <a:srgbClr val="00B050"/>
                </a:solidFill>
              </a:rPr>
              <a:t> phases </a:t>
            </a:r>
            <a:r>
              <a:rPr lang="fr-BE" dirty="0" err="1" smtClean="0">
                <a:solidFill>
                  <a:srgbClr val="00B050"/>
                </a:solidFill>
              </a:rPr>
              <a:t>from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autumn</a:t>
            </a:r>
            <a:r>
              <a:rPr lang="fr-BE" dirty="0" smtClean="0">
                <a:solidFill>
                  <a:srgbClr val="00B050"/>
                </a:solidFill>
              </a:rPr>
              <a:t> 2019</a:t>
            </a:r>
            <a:endParaRPr lang="fr-BE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FD2A-6ED5-42AD-8DED-541423A1FB19}" type="slidenum">
              <a:rPr lang="en-GB" smtClean="0"/>
              <a:pPr>
                <a:defRPr/>
              </a:pPr>
              <a:t>7</a:t>
            </a:fld>
            <a:r>
              <a:rPr lang="en-GB" dirty="0" smtClean="0">
                <a:solidFill>
                  <a:schemeClr val="accent2"/>
                </a:solidFill>
              </a:rPr>
              <a:t>/9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60502" y="2708920"/>
            <a:ext cx="566911" cy="4571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67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 smtClean="0"/>
              <a:t>The eProcurement Ontology Working group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4294967295"/>
          </p:nvPr>
        </p:nvSpPr>
        <p:spPr>
          <a:xfrm>
            <a:off x="899592" y="1844675"/>
            <a:ext cx="7330008" cy="4837113"/>
          </a:xfrm>
        </p:spPr>
        <p:txBody>
          <a:bodyPr/>
          <a:lstStyle/>
          <a:p>
            <a:pPr marL="0" lvl="1" indent="0">
              <a:spcBef>
                <a:spcPts val="600"/>
              </a:spcBef>
              <a:buNone/>
              <a:defRPr/>
            </a:pPr>
            <a:endParaRPr lang="en-GB" dirty="0">
              <a:solidFill>
                <a:srgbClr val="00B050"/>
              </a:solidFill>
              <a:ea typeface="+mn-ea"/>
              <a:cs typeface="+mn-cs"/>
            </a:endParaRPr>
          </a:p>
          <a:p>
            <a:pPr marL="228600" lvl="1" indent="-228600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</a:rPr>
              <a:t>Links</a:t>
            </a:r>
          </a:p>
          <a:p>
            <a:pPr marL="542925" lvl="2" indent="-180975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</a:rPr>
              <a:t>On </a:t>
            </a:r>
            <a:r>
              <a:rPr lang="en-GB" dirty="0" err="1" smtClean="0">
                <a:solidFill>
                  <a:srgbClr val="333399"/>
                </a:solidFill>
                <a:ea typeface="+mn-ea"/>
                <a:cs typeface="+mn-cs"/>
              </a:rPr>
              <a:t>github</a:t>
            </a:r>
            <a:r>
              <a:rPr lang="en-GB" dirty="0">
                <a:solidFill>
                  <a:srgbClr val="333399"/>
                </a:solidFill>
                <a:ea typeface="+mn-ea"/>
                <a:cs typeface="+mn-cs"/>
              </a:rPr>
              <a:t>: </a:t>
            </a:r>
            <a:r>
              <a:rPr lang="en-GB" dirty="0">
                <a:solidFill>
                  <a:srgbClr val="333399"/>
                </a:solidFill>
                <a:ea typeface="+mn-ea"/>
                <a:cs typeface="+mn-cs"/>
                <a:hlinkClick r:id="rId3"/>
              </a:rPr>
              <a:t>https://github.com/eprocurementontology/eprocurementontology/wiki</a:t>
            </a:r>
            <a:endParaRPr lang="en-GB" dirty="0" smtClean="0">
              <a:solidFill>
                <a:srgbClr val="333399"/>
              </a:solidFill>
              <a:ea typeface="+mn-ea"/>
              <a:cs typeface="+mn-cs"/>
            </a:endParaRPr>
          </a:p>
          <a:p>
            <a:pPr marL="542925" lvl="2" indent="-180975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>
                <a:solidFill>
                  <a:srgbClr val="333399"/>
                </a:solidFill>
                <a:ea typeface="+mn-ea"/>
                <a:cs typeface="+mn-cs"/>
              </a:rPr>
              <a:t>On join-up</a:t>
            </a: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</a:rPr>
              <a:t>:</a:t>
            </a:r>
          </a:p>
          <a:p>
            <a:pPr marL="542925" lvl="2" indent="-180975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  <a:hlinkClick r:id="rId4"/>
              </a:rPr>
              <a:t>https</a:t>
            </a:r>
            <a:r>
              <a:rPr lang="en-GB" dirty="0">
                <a:solidFill>
                  <a:srgbClr val="333399"/>
                </a:solidFill>
                <a:ea typeface="+mn-ea"/>
                <a:cs typeface="+mn-cs"/>
                <a:hlinkClick r:id="rId4"/>
              </a:rPr>
              <a:t>://joinup.ec.europa.eu/solution/eprocurement-ontology/about</a:t>
            </a:r>
            <a:endParaRPr lang="en-GB" dirty="0" smtClean="0">
              <a:solidFill>
                <a:srgbClr val="333399"/>
              </a:solidFill>
              <a:ea typeface="+mn-ea"/>
              <a:cs typeface="+mn-cs"/>
            </a:endParaRPr>
          </a:p>
          <a:p>
            <a:pPr marL="522288" lvl="2" indent="0">
              <a:spcBef>
                <a:spcPts val="600"/>
              </a:spcBef>
              <a:buNone/>
              <a:defRPr/>
            </a:pPr>
            <a:endParaRPr lang="en-GB" dirty="0" smtClean="0">
              <a:solidFill>
                <a:srgbClr val="333399"/>
              </a:solidFill>
              <a:ea typeface="+mn-ea"/>
              <a:cs typeface="+mn-cs"/>
            </a:endParaRPr>
          </a:p>
          <a:p>
            <a:pPr marL="228600" lvl="1" indent="-228600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</a:rPr>
              <a:t>Contact us at:</a:t>
            </a:r>
          </a:p>
          <a:p>
            <a:pPr marL="542925" lvl="2" indent="-180975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  <a:hlinkClick r:id="rId5"/>
              </a:rPr>
              <a:t>OP-EPROCUREMENT-ONTOLOGY@publications.europa.eu</a:t>
            </a:r>
            <a:endParaRPr lang="en-GB" dirty="0" smtClean="0">
              <a:solidFill>
                <a:srgbClr val="333399"/>
              </a:solidFill>
              <a:ea typeface="+mn-ea"/>
              <a:cs typeface="+mn-cs"/>
            </a:endParaRPr>
          </a:p>
          <a:p>
            <a:pPr marL="542925" lvl="2" indent="-180975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  <a:hlinkClick r:id="rId6"/>
              </a:rPr>
              <a:t>Natalie.muric@pubications.europa.eu</a:t>
            </a:r>
            <a:endParaRPr lang="en-GB" dirty="0" smtClean="0">
              <a:solidFill>
                <a:srgbClr val="333399"/>
              </a:solidFill>
              <a:ea typeface="+mn-ea"/>
              <a:cs typeface="+mn-cs"/>
            </a:endParaRPr>
          </a:p>
          <a:p>
            <a:pPr marL="361950" lvl="2" indent="0">
              <a:spcBef>
                <a:spcPts val="600"/>
              </a:spcBef>
              <a:buNone/>
              <a:defRPr/>
            </a:pPr>
            <a:endParaRPr lang="en-GB" dirty="0">
              <a:solidFill>
                <a:srgbClr val="333399"/>
              </a:solidFill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78391-D02F-479F-AA86-EEE0BAAB0703}" type="slidenum">
              <a:rPr lang="en-GB" smtClean="0"/>
              <a:pPr>
                <a:defRPr/>
              </a:pPr>
              <a:t>8</a:t>
            </a:fld>
            <a:r>
              <a:rPr lang="en-GB" dirty="0" smtClean="0">
                <a:solidFill>
                  <a:schemeClr val="accent2"/>
                </a:solidFill>
              </a:rPr>
              <a:t>/9</a:t>
            </a:r>
            <a:endParaRPr lang="en-GB" dirty="0">
              <a:solidFill>
                <a:schemeClr val="accent2"/>
              </a:solidFill>
            </a:endParaRPr>
          </a:p>
          <a:p>
            <a:pPr>
              <a:defRPr/>
            </a:pP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30" y="564230"/>
            <a:ext cx="7021512" cy="853505"/>
          </a:xfrm>
        </p:spPr>
        <p:txBody>
          <a:bodyPr/>
          <a:lstStyle/>
          <a:p>
            <a:r>
              <a:rPr lang="fr-BE" dirty="0" err="1" smtClean="0"/>
              <a:t>Let’s</a:t>
            </a:r>
            <a:r>
              <a:rPr lang="fr-BE" dirty="0" smtClean="0"/>
              <a:t> </a:t>
            </a:r>
            <a:r>
              <a:rPr lang="fr-BE" dirty="0" err="1" smtClean="0"/>
              <a:t>create</a:t>
            </a:r>
            <a:r>
              <a:rPr lang="fr-BE" dirty="0" smtClean="0"/>
              <a:t> the </a:t>
            </a:r>
            <a:r>
              <a:rPr lang="fr-BE" dirty="0" err="1" smtClean="0"/>
              <a:t>eProcurement</a:t>
            </a:r>
            <a:r>
              <a:rPr lang="fr-BE" dirty="0" smtClean="0"/>
              <a:t> </a:t>
            </a:r>
            <a:r>
              <a:rPr lang="fr-BE" dirty="0" err="1" smtClean="0"/>
              <a:t>ontology</a:t>
            </a:r>
            <a:r>
              <a:rPr lang="fr-BE" dirty="0" smtClean="0"/>
              <a:t> </a:t>
            </a:r>
            <a:r>
              <a:rPr lang="fr-BE" dirty="0" err="1" smtClean="0"/>
              <a:t>together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78391-D02F-479F-AA86-EEE0BAAB0703}" type="slidenum">
              <a:rPr lang="en-GB" smtClean="0"/>
              <a:pPr>
                <a:defRPr/>
              </a:pPr>
              <a:t>9</a:t>
            </a:fld>
            <a:r>
              <a:rPr lang="en-GB" dirty="0" smtClean="0">
                <a:solidFill>
                  <a:schemeClr val="accent2"/>
                </a:solidFill>
              </a:rPr>
              <a:t>/9</a:t>
            </a:r>
          </a:p>
          <a:p>
            <a:pPr>
              <a:defRPr/>
            </a:pPr>
            <a:endParaRPr lang="en-GB" dirty="0">
              <a:solidFill>
                <a:schemeClr val="accent2"/>
              </a:solidFill>
            </a:endParaRPr>
          </a:p>
          <a:p>
            <a:pPr>
              <a:defRPr/>
            </a:pPr>
            <a:endParaRPr lang="en-GB" dirty="0">
              <a:solidFill>
                <a:schemeClr val="accent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29745" y="2298550"/>
            <a:ext cx="1592756" cy="1592756"/>
            <a:chOff x="2454821" y="178981"/>
            <a:chExt cx="1592756" cy="1592756"/>
          </a:xfrm>
          <a:solidFill>
            <a:srgbClr val="FFC000"/>
          </a:solidFill>
        </p:grpSpPr>
        <p:sp>
          <p:nvSpPr>
            <p:cNvPr id="8" name="Shape 7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hape 4"/>
            <p:cNvSpPr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BE" sz="2400" kern="1200"/>
            </a:p>
          </p:txBody>
        </p:sp>
      </p:grpSp>
      <p:sp>
        <p:nvSpPr>
          <p:cNvPr id="11" name="Shape 10"/>
          <p:cNvSpPr/>
          <p:nvPr/>
        </p:nvSpPr>
        <p:spPr>
          <a:xfrm rot="20700000">
            <a:off x="3402112" y="2276873"/>
            <a:ext cx="1592756" cy="1592756"/>
          </a:xfrm>
          <a:prstGeom prst="gear6">
            <a:avLst/>
          </a:prstGeom>
          <a:solidFill>
            <a:srgbClr val="17A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 rot="20009668">
            <a:off x="2329051" y="2852936"/>
            <a:ext cx="89407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Consip</a:t>
            </a:r>
            <a:endParaRPr lang="fr-BE" dirty="0"/>
          </a:p>
        </p:txBody>
      </p:sp>
      <p:sp>
        <p:nvSpPr>
          <p:cNvPr id="6" name="Rectangle 5"/>
          <p:cNvSpPr/>
          <p:nvPr/>
        </p:nvSpPr>
        <p:spPr>
          <a:xfrm>
            <a:off x="3751450" y="2924944"/>
            <a:ext cx="96456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APMEP</a:t>
            </a:r>
            <a:endParaRPr lang="fr-BE" dirty="0"/>
          </a:p>
        </p:txBody>
      </p:sp>
      <p:grpSp>
        <p:nvGrpSpPr>
          <p:cNvPr id="38" name="Group 37"/>
          <p:cNvGrpSpPr/>
          <p:nvPr/>
        </p:nvGrpSpPr>
        <p:grpSpPr>
          <a:xfrm>
            <a:off x="4655321" y="2894466"/>
            <a:ext cx="1592756" cy="1592756"/>
            <a:chOff x="5615078" y="2599870"/>
            <a:chExt cx="1592756" cy="1592756"/>
          </a:xfrm>
        </p:grpSpPr>
        <p:sp>
          <p:nvSpPr>
            <p:cNvPr id="13" name="Shape 12"/>
            <p:cNvSpPr/>
            <p:nvPr/>
          </p:nvSpPr>
          <p:spPr>
            <a:xfrm rot="20700000">
              <a:off x="5615078" y="2599870"/>
              <a:ext cx="1592756" cy="1592756"/>
            </a:xfrm>
            <a:prstGeom prst="gear6">
              <a:avLst/>
            </a:prstGeom>
            <a:solidFill>
              <a:srgbClr val="BBA4F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6156176" y="3284984"/>
              <a:ext cx="576064" cy="235307"/>
            </a:xfrm>
            <a:prstGeom prst="rect">
              <a:avLst/>
            </a:prstGeom>
            <a:solidFill>
              <a:srgbClr val="BBA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OP</a:t>
              </a:r>
              <a:endParaRPr lang="fr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1818" y="3607192"/>
            <a:ext cx="1592756" cy="1592756"/>
            <a:chOff x="3271566" y="3928766"/>
            <a:chExt cx="1592756" cy="1592756"/>
          </a:xfrm>
          <a:solidFill>
            <a:srgbClr val="7030A0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3271566" y="3928766"/>
              <a:ext cx="1592756" cy="1592756"/>
              <a:chOff x="2454821" y="178981"/>
              <a:chExt cx="1592756" cy="1592756"/>
            </a:xfrm>
            <a:grpFill/>
          </p:grpSpPr>
          <p:sp>
            <p:nvSpPr>
              <p:cNvPr id="17" name="Shape 16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Shap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BE" sz="2400" kern="120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751450" y="4509120"/>
              <a:ext cx="604526" cy="369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Difi</a:t>
              </a:r>
              <a:endParaRPr lang="fr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6295" y="3032955"/>
            <a:ext cx="1592756" cy="1592756"/>
            <a:chOff x="2454821" y="178981"/>
            <a:chExt cx="1592756" cy="1592756"/>
          </a:xfrm>
          <a:solidFill>
            <a:srgbClr val="00B050"/>
          </a:solidFill>
        </p:grpSpPr>
        <p:sp>
          <p:nvSpPr>
            <p:cNvPr id="21" name="Shape 20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Shape 4"/>
            <p:cNvSpPr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BE" sz="2400" kern="1200"/>
            </a:p>
          </p:txBody>
        </p:sp>
      </p:grpSp>
      <p:sp>
        <p:nvSpPr>
          <p:cNvPr id="15" name="Rectangle 14"/>
          <p:cNvSpPr/>
          <p:nvPr/>
        </p:nvSpPr>
        <p:spPr>
          <a:xfrm rot="20401736">
            <a:off x="1032908" y="3610057"/>
            <a:ext cx="894080" cy="438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DG GROW</a:t>
            </a:r>
            <a:endParaRPr lang="fr-BE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3568" y="1697576"/>
            <a:ext cx="1592756" cy="1592756"/>
            <a:chOff x="2454821" y="178981"/>
            <a:chExt cx="1592756" cy="15927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Shape 28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Shape 4"/>
            <p:cNvSpPr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BE" sz="2400" kern="1200"/>
            </a:p>
          </p:txBody>
        </p:sp>
      </p:grpSp>
      <p:sp>
        <p:nvSpPr>
          <p:cNvPr id="23" name="Rectangle 22"/>
          <p:cNvSpPr/>
          <p:nvPr/>
        </p:nvSpPr>
        <p:spPr>
          <a:xfrm rot="19898161">
            <a:off x="1009736" y="2259348"/>
            <a:ext cx="894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AGID</a:t>
            </a:r>
            <a:endParaRPr lang="fr-BE" dirty="0"/>
          </a:p>
        </p:txBody>
      </p:sp>
      <p:grpSp>
        <p:nvGrpSpPr>
          <p:cNvPr id="32" name="Group 31"/>
          <p:cNvGrpSpPr/>
          <p:nvPr/>
        </p:nvGrpSpPr>
        <p:grpSpPr>
          <a:xfrm>
            <a:off x="4817414" y="1570504"/>
            <a:ext cx="1592756" cy="1592756"/>
            <a:chOff x="2454821" y="178981"/>
            <a:chExt cx="1592756" cy="1592756"/>
          </a:xfrm>
          <a:solidFill>
            <a:srgbClr val="FF66FF"/>
          </a:solidFill>
        </p:grpSpPr>
        <p:sp>
          <p:nvSpPr>
            <p:cNvPr id="33" name="Shape 32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Shape 4"/>
            <p:cNvSpPr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BE" sz="2400" kern="1200"/>
            </a:p>
          </p:txBody>
        </p:sp>
      </p:grpSp>
      <p:sp>
        <p:nvSpPr>
          <p:cNvPr id="27" name="Rectangle 26"/>
          <p:cNvSpPr/>
          <p:nvPr/>
        </p:nvSpPr>
        <p:spPr>
          <a:xfrm rot="1518984">
            <a:off x="5160810" y="2262922"/>
            <a:ext cx="893832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OCP</a:t>
            </a:r>
            <a:endParaRPr lang="fr-BE" dirty="0"/>
          </a:p>
        </p:txBody>
      </p:sp>
      <p:sp>
        <p:nvSpPr>
          <p:cNvPr id="36" name="Shape 35"/>
          <p:cNvSpPr/>
          <p:nvPr/>
        </p:nvSpPr>
        <p:spPr>
          <a:xfrm rot="20700000">
            <a:off x="2692656" y="1133970"/>
            <a:ext cx="1592756" cy="1592756"/>
          </a:xfrm>
          <a:prstGeom prst="gear6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 rot="891206">
            <a:off x="2999010" y="1751042"/>
            <a:ext cx="1037562" cy="325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France</a:t>
            </a:r>
            <a:endParaRPr lang="fr-BE" dirty="0"/>
          </a:p>
        </p:txBody>
      </p:sp>
      <p:sp>
        <p:nvSpPr>
          <p:cNvPr id="43" name="Curved Right Arrow 42"/>
          <p:cNvSpPr/>
          <p:nvPr/>
        </p:nvSpPr>
        <p:spPr>
          <a:xfrm rot="5020936" flipV="1">
            <a:off x="5105676" y="721344"/>
            <a:ext cx="318832" cy="1239900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>
            <a:off x="381348" y="3284984"/>
            <a:ext cx="374228" cy="1184329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8" name="Circular Arrow 47"/>
          <p:cNvSpPr/>
          <p:nvPr/>
        </p:nvSpPr>
        <p:spPr>
          <a:xfrm rot="4606903" flipV="1">
            <a:off x="2376371" y="5300246"/>
            <a:ext cx="995188" cy="821704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2" name="Circular Arrow 51"/>
          <p:cNvSpPr/>
          <p:nvPr/>
        </p:nvSpPr>
        <p:spPr>
          <a:xfrm rot="17647209">
            <a:off x="4439368" y="1791197"/>
            <a:ext cx="691786" cy="670501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4" name="Curved Right Arrow 53"/>
          <p:cNvSpPr/>
          <p:nvPr/>
        </p:nvSpPr>
        <p:spPr>
          <a:xfrm rot="3745608">
            <a:off x="924605" y="1120497"/>
            <a:ext cx="374228" cy="1184329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883136" y="2366882"/>
            <a:ext cx="1592756" cy="1592756"/>
            <a:chOff x="5615078" y="2599870"/>
            <a:chExt cx="1592756" cy="1592756"/>
          </a:xfrm>
          <a:solidFill>
            <a:srgbClr val="FFCC66"/>
          </a:solidFill>
        </p:grpSpPr>
        <p:sp>
          <p:nvSpPr>
            <p:cNvPr id="56" name="Shape 55"/>
            <p:cNvSpPr/>
            <p:nvPr/>
          </p:nvSpPr>
          <p:spPr>
            <a:xfrm rot="20700000">
              <a:off x="5615078" y="2599870"/>
              <a:ext cx="1592756" cy="1592756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angle 56"/>
            <p:cNvSpPr/>
            <p:nvPr/>
          </p:nvSpPr>
          <p:spPr>
            <a:xfrm rot="19971495">
              <a:off x="6007276" y="3284984"/>
              <a:ext cx="864096" cy="235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EBRD</a:t>
              </a:r>
              <a:endParaRPr lang="fr-BE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38432" y="4473104"/>
            <a:ext cx="1592756" cy="1592756"/>
            <a:chOff x="5615078" y="2599870"/>
            <a:chExt cx="1592756" cy="1592756"/>
          </a:xfrm>
        </p:grpSpPr>
        <p:sp>
          <p:nvSpPr>
            <p:cNvPr id="59" name="Shape 58"/>
            <p:cNvSpPr/>
            <p:nvPr/>
          </p:nvSpPr>
          <p:spPr>
            <a:xfrm rot="20700000">
              <a:off x="5615078" y="2599870"/>
              <a:ext cx="1592756" cy="1592756"/>
            </a:xfrm>
            <a:prstGeom prst="gear6">
              <a:avLst/>
            </a:prstGeom>
            <a:solidFill>
              <a:srgbClr val="B7E7B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5965703" y="3284984"/>
              <a:ext cx="894079" cy="235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ANAC</a:t>
              </a:r>
              <a:endParaRPr lang="fr-BE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395015" y="3561276"/>
            <a:ext cx="1592756" cy="1592756"/>
            <a:chOff x="4934303" y="3934871"/>
            <a:chExt cx="1592756" cy="1592756"/>
          </a:xfrm>
        </p:grpSpPr>
        <p:grpSp>
          <p:nvGrpSpPr>
            <p:cNvPr id="64" name="Group 63"/>
            <p:cNvGrpSpPr/>
            <p:nvPr/>
          </p:nvGrpSpPr>
          <p:grpSpPr>
            <a:xfrm>
              <a:off x="4934303" y="3934871"/>
              <a:ext cx="1592756" cy="1592756"/>
              <a:chOff x="2180031" y="91581"/>
              <a:chExt cx="1592756" cy="1592756"/>
            </a:xfrm>
          </p:grpSpPr>
          <p:sp>
            <p:nvSpPr>
              <p:cNvPr id="66" name="Shape 65"/>
              <p:cNvSpPr/>
              <p:nvPr/>
            </p:nvSpPr>
            <p:spPr>
              <a:xfrm rot="20700000">
                <a:off x="2180031" y="91581"/>
                <a:ext cx="1592756" cy="1592756"/>
              </a:xfrm>
              <a:prstGeom prst="gear6">
                <a:avLst/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7" name="Shap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BE" sz="2400" kern="1200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 rot="1320822">
              <a:off x="5240797" y="4541272"/>
              <a:ext cx="903860" cy="364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DIGIT</a:t>
              </a:r>
              <a:endParaRPr lang="fr-BE" dirty="0"/>
            </a:p>
          </p:txBody>
        </p:sp>
      </p:grpSp>
      <p:sp>
        <p:nvSpPr>
          <p:cNvPr id="71" name="Shape 70"/>
          <p:cNvSpPr/>
          <p:nvPr/>
        </p:nvSpPr>
        <p:spPr>
          <a:xfrm rot="20700000">
            <a:off x="5831103" y="3682692"/>
            <a:ext cx="1592756" cy="1592756"/>
          </a:xfrm>
          <a:prstGeom prst="gear6">
            <a:avLst/>
          </a:prstGeom>
          <a:solidFill>
            <a:srgbClr val="FF006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3" name="Rectangle 72"/>
          <p:cNvSpPr/>
          <p:nvPr/>
        </p:nvSpPr>
        <p:spPr>
          <a:xfrm>
            <a:off x="6029180" y="4222753"/>
            <a:ext cx="1063100" cy="37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smtClean="0"/>
              <a:t>CEN TC 434</a:t>
            </a:r>
            <a:endParaRPr lang="fr-BE" sz="14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6081002" y="990621"/>
            <a:ext cx="1592756" cy="1592756"/>
            <a:chOff x="2454821" y="178981"/>
            <a:chExt cx="1592756" cy="1592756"/>
          </a:xfrm>
          <a:solidFill>
            <a:srgbClr val="92D050"/>
          </a:solidFill>
        </p:grpSpPr>
        <p:sp>
          <p:nvSpPr>
            <p:cNvPr id="75" name="Shape 74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Shape 4"/>
            <p:cNvSpPr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BE" sz="2400" kern="1200"/>
            </a:p>
          </p:txBody>
        </p:sp>
      </p:grpSp>
      <p:sp>
        <p:nvSpPr>
          <p:cNvPr id="77" name="Curved Right Arrow 76"/>
          <p:cNvSpPr/>
          <p:nvPr/>
        </p:nvSpPr>
        <p:spPr>
          <a:xfrm rot="9795291">
            <a:off x="7602842" y="1344571"/>
            <a:ext cx="374228" cy="1184329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78" name="Circular Arrow 77"/>
          <p:cNvSpPr/>
          <p:nvPr/>
        </p:nvSpPr>
        <p:spPr>
          <a:xfrm rot="16200000" flipV="1">
            <a:off x="6720612" y="2854316"/>
            <a:ext cx="1229859" cy="1214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41763"/>
              <a:gd name="adj5" fmla="val 125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79" name="Circular Arrow 78"/>
          <p:cNvSpPr/>
          <p:nvPr/>
        </p:nvSpPr>
        <p:spPr>
          <a:xfrm rot="3193537">
            <a:off x="3020049" y="3474094"/>
            <a:ext cx="691786" cy="681586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80" name="Circular Arrow 79"/>
          <p:cNvSpPr/>
          <p:nvPr/>
        </p:nvSpPr>
        <p:spPr>
          <a:xfrm rot="1790346">
            <a:off x="4907127" y="4197211"/>
            <a:ext cx="691786" cy="681586"/>
          </a:xfrm>
          <a:prstGeom prst="circular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81" name="Circular Arrow 80"/>
          <p:cNvSpPr/>
          <p:nvPr/>
        </p:nvSpPr>
        <p:spPr>
          <a:xfrm rot="16200000">
            <a:off x="4699824" y="2517684"/>
            <a:ext cx="691786" cy="670501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82" name="Circular Arrow 81"/>
          <p:cNvSpPr/>
          <p:nvPr/>
        </p:nvSpPr>
        <p:spPr>
          <a:xfrm rot="11245334" flipV="1">
            <a:off x="2130068" y="1827544"/>
            <a:ext cx="854799" cy="821704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20509320">
            <a:off x="6539912" y="1592696"/>
            <a:ext cx="9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>
                <a:solidFill>
                  <a:schemeClr val="bg1"/>
                </a:solidFill>
              </a:rPr>
              <a:t>everis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85" name="Curved Up Arrow 84"/>
          <p:cNvSpPr/>
          <p:nvPr/>
        </p:nvSpPr>
        <p:spPr>
          <a:xfrm rot="18786643">
            <a:off x="5678153" y="5726581"/>
            <a:ext cx="1152127" cy="460509"/>
          </a:xfrm>
          <a:prstGeom prst="curvedUpArrow">
            <a:avLst>
              <a:gd name="adj1" fmla="val 25000"/>
              <a:gd name="adj2" fmla="val 50000"/>
              <a:gd name="adj3" fmla="val 3327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21041186">
            <a:off x="2905104" y="4923079"/>
            <a:ext cx="1592756" cy="1592756"/>
            <a:chOff x="3275750" y="3957876"/>
            <a:chExt cx="1592756" cy="1592756"/>
          </a:xfrm>
          <a:solidFill>
            <a:srgbClr val="FF0000"/>
          </a:solidFill>
        </p:grpSpPr>
        <p:grpSp>
          <p:nvGrpSpPr>
            <p:cNvPr id="87" name="Group 86"/>
            <p:cNvGrpSpPr/>
            <p:nvPr/>
          </p:nvGrpSpPr>
          <p:grpSpPr>
            <a:xfrm>
              <a:off x="3275750" y="3957876"/>
              <a:ext cx="1592756" cy="1592756"/>
              <a:chOff x="2459005" y="208091"/>
              <a:chExt cx="1592756" cy="1592756"/>
            </a:xfrm>
            <a:grpFill/>
          </p:grpSpPr>
          <p:sp>
            <p:nvSpPr>
              <p:cNvPr id="89" name="Shape 88"/>
              <p:cNvSpPr/>
              <p:nvPr/>
            </p:nvSpPr>
            <p:spPr>
              <a:xfrm rot="20700000">
                <a:off x="2459005" y="208091"/>
                <a:ext cx="1592756" cy="1592756"/>
              </a:xfrm>
              <a:prstGeom prst="gear6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Shape 4"/>
              <p:cNvSpPr/>
              <p:nvPr/>
            </p:nvSpPr>
            <p:spPr>
              <a:xfrm>
                <a:off x="2808343" y="557429"/>
                <a:ext cx="894080" cy="89408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BE" sz="2400" kern="1200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 rot="18181755">
              <a:off x="3218757" y="4627813"/>
              <a:ext cx="1372731" cy="2408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 dirty="0" err="1" smtClean="0"/>
                <a:t>Quintagroup</a:t>
              </a:r>
              <a:endParaRPr lang="fr-B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94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OPwhi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 Document" ma:contentTypeID="0x010100AAE994419BC24CED8BF9A98B0A371F990092F8F56B7819174689568E7F76C9B50C" ma:contentTypeVersion="60" ma:contentTypeDescription="Create in this document library a blank document" ma:contentTypeScope="" ma:versionID="66fab1dd5c104a90cd78cbc1e0e75bed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f35f5637-fabd-4565-b1d5-90ce7b582d39" targetNamespace="http://schemas.microsoft.com/office/2006/metadata/properties" ma:root="true" ma:fieldsID="e0fbdabdb48ca73d90619645d9b036f2" ns1:_="" ns2:_="" ns3:_="">
    <xsd:import namespace="http://schemas.microsoft.com/sharepoint/v3"/>
    <xsd:import namespace="http://schemas.microsoft.com/sharepoint/v3/fields"/>
    <xsd:import namespace="f35f5637-fabd-4565-b1d5-90ce7b582d39"/>
    <xsd:element name="properties">
      <xsd:complexType>
        <xsd:sequence>
          <xsd:element name="documentManagement">
            <xsd:complexType>
              <xsd:all>
                <xsd:element ref="ns1:AresNumber" minOccurs="0"/>
                <xsd:element ref="ns1:Document_x0020_Description" minOccurs="0"/>
                <xsd:element ref="ns1:UnitDir" minOccurs="0"/>
                <xsd:element ref="ns2:Unit_Dir0_tax" minOccurs="0"/>
                <xsd:element ref="ns3:TaxCatchAll" minOccurs="0"/>
                <xsd:element ref="ns3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resNumber" ma:index="8" nillable="true" ma:displayName="Ares number" ma:description="The number of this document in ARES" ma:format="Hyperlink" ma:internalName="AresNumber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ocument_x0020_Description" ma:index="9" nillable="true" ma:displayName="Doc. description" ma:description="A general description about the current document" ma:internalName="DocDescription">
      <xsd:simpleType>
        <xsd:restriction base="dms:Text">
          <xsd:maxLength value="255"/>
        </xsd:restriction>
      </xsd:simpleType>
    </xsd:element>
    <xsd:element name="UnitDir" ma:index="11" nillable="true" ma:displayName="Unit Dir" ma:description="The Unit Directorate" ma:format="Dropdown" ma:internalName="UnitDir">
      <xsd:simpleType>
        <xsd:restriction base="dms:Choice">
          <xsd:enumeration value="All"/>
          <xsd:enumeration value="Direction générale"/>
          <xsd:enumeration value="01 - Contrôle interne et évaluation"/>
          <xsd:enumeration value="A - Core Business Services"/>
          <xsd:enumeration value="A.1 - Architecture d'entreprise, méthodes et formats"/>
          <xsd:enumeration value="A.2 - Réception post-production, validation et gestion Cellar"/>
          <xsd:enumeration value="A.3 - Projets informatiques"/>
          <xsd:enumeration value="A.4 - Infrastructure et sécurité Informatiques"/>
          <xsd:enumeration value="B - Production des journaux officiels et des publications"/>
          <xsd:enumeration value="B.1 - Journaux officiels et jurisprudence"/>
          <xsd:enumeration value="B.2 - Publications"/>
          <xsd:enumeration value="B.3 - Coordination et contrôle Qualité A"/>
          <xsd:enumeration value="B.4 - Contrôle Qualité B"/>
          <xsd:enumeration value="B.5 - Contrôle Qualité C"/>
          <xsd:enumeration value="Comité de direction"/>
          <xsd:enumeration value="Cellule budgétaire B1"/>
          <xsd:enumeration value="Cellule budgétaire B2/B3"/>
          <xsd:enumeration value="Cellule budgétaire R"/>
          <xsd:enumeration value="Cellule budgétaire A/C"/>
          <xsd:enumeration value="C - Diffusion et réutilisation"/>
          <xsd:enumeration value="C.1 - Portail commun et Portail des données publiques"/>
          <xsd:enumeration value="C.2 - Eur-Lex et TED"/>
          <xsd:enumeration value="C.3 - EU BookShop et CORDIS"/>
          <xsd:enumeration value="C.4 - Gestion Documentaire et métadonnées"/>
          <xsd:enumeration value="R - Ressources et Logistique"/>
          <xsd:enumeration value="R.1 - Ressources humaines et administration"/>
          <xsd:enumeration value="R.2 - Appels d'offres, contrats et copyright"/>
          <xsd:enumeration value="R.3 - Finances"/>
          <xsd:enumeration value="R.4 - Distribution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Unit_Dir0_tax" ma:index="12" nillable="true" ma:taxonomy="true" ma:internalName="Unit_Dir0_tax" ma:taxonomyFieldName="Unit_Directorates_tax" ma:displayName="Unit and Directorates" ma:fieldId="{6b607fa4-dfae-4254-9f92-65a5b8fe44e9}" ma:sspId="c2ecfd70-f0a7-4227-9d3f-c0584232298e" ma:termSetId="7d1f3413-d8cf-4e24-8496-d417936084da" ma:anchorId="0b0c2009-ebf3-4690-9416-0db79d357c27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5f5637-fabd-4565-b1d5-90ce7b582d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477164e-60d4-4fa4-bb6f-3a4946498adf}" ma:internalName="TaxCatchAll" ma:showField="CatchAllData" ma:web="0be604ac-4ae5-454f-b8cb-86fed94294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e477164e-60d4-4fa4-bb6f-3a4946498adf}" ma:internalName="TaxCatchAllLabel" ma:readOnly="true" ma:showField="CatchAllDataLabel" ma:web="0be604ac-4ae5-454f-b8cb-86fed94294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c2ecfd70-f0a7-4227-9d3f-c0584232298e" ContentTypeId="0x010100AAE994419BC24CED8BF9A98B0A371F99" PreviousValue="false"/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itDir xmlns="http://schemas.microsoft.com/sharepoint/v3" xsi:nil="true"/>
    <AresNumber xmlns="http://schemas.microsoft.com/sharepoint/v3">
      <Url xsi:nil="true"/>
      <Description xsi:nil="true"/>
    </AresNumber>
    <Document_x0020_Description xmlns="http://schemas.microsoft.com/sharepoint/v3" xsi:nil="true"/>
    <Unit_Dir0_tax xmlns="http://schemas.microsoft.com/sharepoint/v3/fields">
      <Terms xmlns="http://schemas.microsoft.com/office/infopath/2007/PartnerControls"/>
    </Unit_Dir0_tax>
    <TaxCatchAll xmlns="f35f5637-fabd-4565-b1d5-90ce7b582d39"/>
  </documentManagement>
</p:properties>
</file>

<file path=customXml/item6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0F7F7CCC-9752-44A5-9081-D92056CCE0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0B966-1059-437E-8EA0-7FEF350428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f35f5637-fabd-4565-b1d5-90ce7b582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030075-9547-4A28-A972-60F23E2A6903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AE83295E-5139-4C9D-9112-298E54A54E39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C5CEB2B1-0D8F-4A95-B264-6E96EB8FF3EC}">
  <ds:schemaRefs>
    <ds:schemaRef ds:uri="http://schemas.microsoft.com/office/infopath/2007/PartnerControls"/>
    <ds:schemaRef ds:uri="f35f5637-fabd-4565-b1d5-90ce7b582d39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30B8D0CE-2F7F-41CB-9765-F673E28EE37B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</TotalTime>
  <Words>366</Words>
  <Application>Microsoft Office PowerPoint</Application>
  <PresentationFormat>On-screen Show (4:3)</PresentationFormat>
  <Paragraphs>137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Trebuchet MS</vt:lpstr>
      <vt:lpstr>Wingdings</vt:lpstr>
      <vt:lpstr>pptOPwhite</vt:lpstr>
      <vt:lpstr>eProcurement ontology </vt:lpstr>
      <vt:lpstr>Back to basics      </vt:lpstr>
      <vt:lpstr>Important points</vt:lpstr>
      <vt:lpstr>Conceptual data model v.2.0.1 eNotification &amp; eAccess content</vt:lpstr>
      <vt:lpstr>Code lists &amp; taxonomies</vt:lpstr>
      <vt:lpstr>The next two days eEvaluation &amp; eSubmission data requirements</vt:lpstr>
      <vt:lpstr>The road ahead</vt:lpstr>
      <vt:lpstr>The eProcurement Ontology Working group</vt:lpstr>
      <vt:lpstr>Let’s create the eProcurement ontology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eProcurement ontology - conceptual data model, glossary, code lists</dc:title>
  <dc:creator>MURIC Natalie (OP)</dc:creator>
  <cp:keywords>template; modèle; présentation; powerpoint</cp:keywords>
  <cp:lastModifiedBy>BABALIGEA Ana-Maria (OP-EXT)</cp:lastModifiedBy>
  <cp:revision>126</cp:revision>
  <dcterms:created xsi:type="dcterms:W3CDTF">2018-05-14T06:03:46Z</dcterms:created>
  <dcterms:modified xsi:type="dcterms:W3CDTF">2019-02-19T10:10:59Z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DTemplate">
    <vt:lpwstr>28</vt:lpwstr>
  </property>
  <property fmtid="{D5CDD505-2E9C-101B-9397-08002B2CF9AE}" pid="3" name="Doc. description">
    <vt:lpwstr>Modèle pour présentation sur fond blanc</vt:lpwstr>
  </property>
  <property fmtid="{D5CDD505-2E9C-101B-9397-08002B2CF9AE}" pid="4" name="Doc. language">
    <vt:lpwstr>;#FR;#EN;#DE;#</vt:lpwstr>
  </property>
  <property fmtid="{D5CDD505-2E9C-101B-9397-08002B2CF9AE}" pid="5" name="ContentType">
    <vt:lpwstr>OPOCE Templates</vt:lpwstr>
  </property>
  <property fmtid="{D5CDD505-2E9C-101B-9397-08002B2CF9AE}" pid="6" name="xd_Signature">
    <vt:lpwstr/>
  </property>
  <property fmtid="{D5CDD505-2E9C-101B-9397-08002B2CF9AE}" pid="7" name="TemplateUrl">
    <vt:lpwstr/>
  </property>
  <property fmtid="{D5CDD505-2E9C-101B-9397-08002B2CF9AE}" pid="8" name="xd_ProgID">
    <vt:lpwstr/>
  </property>
  <property fmtid="{D5CDD505-2E9C-101B-9397-08002B2CF9AE}" pid="9" name="Domain">
    <vt:lpwstr>Presentations</vt:lpwstr>
  </property>
  <property fmtid="{D5CDD505-2E9C-101B-9397-08002B2CF9AE}" pid="10" name="ContentTypeId">
    <vt:lpwstr>0x010100AAE994419BC24CED8BF9A98B0A371F990092F8F56B7819174689568E7F76C9B50C</vt:lpwstr>
  </property>
</Properties>
</file>