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Certis Multi-domain" id="{4D7CA163-E105-47BD-B0D3-8F37B35016D5}">
          <p14:sldIdLst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LOOVEREN Lora (GROW-EXT)" initials="VLL(" lastIdx="9" clrIdx="0">
    <p:extLst>
      <p:ext uri="{19B8F6BF-5375-455C-9EA6-DF929625EA0E}">
        <p15:presenceInfo xmlns:p15="http://schemas.microsoft.com/office/powerpoint/2012/main" userId="S-1-5-21-1606980848-2025429265-839522115-1014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6B1"/>
    <a:srgbClr val="024EA2"/>
    <a:srgbClr val="024B9C"/>
    <a:srgbClr val="035DC1"/>
    <a:srgbClr val="004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8" autoAdjust="0"/>
    <p:restoredTop sz="96405"/>
  </p:normalViewPr>
  <p:slideViewPr>
    <p:cSldViewPr snapToGrid="0">
      <p:cViewPr varScale="1">
        <p:scale>
          <a:sx n="127" d="100"/>
          <a:sy n="127" d="100"/>
        </p:scale>
        <p:origin x="208" y="272"/>
      </p:cViewPr>
      <p:guideLst>
        <p:guide orient="horz" pos="209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6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04979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371761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97331"/>
          </a:xfrm>
        </p:spPr>
        <p:txBody>
          <a:bodyPr wrap="square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97331"/>
          </a:xfrm>
        </p:spPr>
        <p:txBody>
          <a:bodyPr wrap="square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47" y="743802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1" y="1992572"/>
            <a:ext cx="8226040" cy="3616657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056" y="1825625"/>
            <a:ext cx="4926841" cy="376995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17056" y="482860"/>
            <a:ext cx="4669266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6383" y="-46383"/>
            <a:ext cx="6142383" cy="6964017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0722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1451" y="2284668"/>
            <a:ext cx="3141663" cy="2090737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36086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206774" y="403868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72139" y="404194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37503" y="4037437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13869" y="2159957"/>
            <a:ext cx="2461591" cy="1638158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3868" y="3968881"/>
            <a:ext cx="2461591" cy="1638158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24547" y="2159956"/>
            <a:ext cx="2461593" cy="1638159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935227" y="3968880"/>
            <a:ext cx="2520000" cy="1638158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033617" y="2159957"/>
            <a:ext cx="2520000" cy="1638159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24549" y="3968880"/>
            <a:ext cx="2461591" cy="1638158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1033617" y="3968881"/>
            <a:ext cx="2520000" cy="1638158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966322" y="2159956"/>
            <a:ext cx="2520000" cy="1638159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643"/>
            <a:ext cx="10515600" cy="7823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38200" y="3630613"/>
            <a:ext cx="10515600" cy="20351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0288"/>
            <a:ext cx="12192000" cy="5018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4"/>
            <a:ext cx="12192000" cy="28908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872647"/>
          </a:xfrm>
        </p:spPr>
        <p:txBody>
          <a:bodyPr anchor="t">
            <a:norm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3067468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783535"/>
            <a:ext cx="5040313" cy="528998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2219"/>
            <a:ext cx="12192000" cy="605919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289" y="1078173"/>
            <a:ext cx="12197346" cy="5783239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 wrap="none"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189" y="1122363"/>
            <a:ext cx="10676038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676038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715" y="6045257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865"/>
            <a:ext cx="1716200" cy="45054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156297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988"/>
            <a:ext cx="1715733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acceptance.ec.europa.eu/tools3/ecertis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dirty="0"/>
              <a:t>eCertis presentation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From single to multi-domain eCertis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76524" y="5557903"/>
            <a:ext cx="5459790" cy="528998"/>
          </a:xfrm>
        </p:spPr>
        <p:txBody>
          <a:bodyPr/>
          <a:lstStyle/>
          <a:p>
            <a:r>
              <a:rPr lang="en-GB" dirty="0"/>
              <a:t>Directorate-General for Internal Market, Industry, Entrepreneurship and SMEs</a:t>
            </a:r>
            <a:br>
              <a:rPr lang="en-GB" dirty="0"/>
            </a:br>
            <a:r>
              <a:rPr lang="en-GB" dirty="0"/>
              <a:t>Marc Christopher Schmidt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74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20764-CB46-864D-8ADE-445A94FE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</a:t>
            </a:r>
            <a:r>
              <a:rPr lang="en-GB" dirty="0">
                <a:hlinkClick r:id="rId2"/>
              </a:rPr>
              <a:t>://webgate.acceptance.ec.europa.eu/tools3/ecertis2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882D7-D8FF-0A4A-9C28-1826BB5B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75407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endParaRPr lang="de-DE" dirty="0"/>
          </a:p>
          <a:p>
            <a:pPr lvl="1"/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multi-domain</a:t>
            </a:r>
          </a:p>
          <a:p>
            <a:pPr lvl="1"/>
            <a:r>
              <a:rPr lang="de-DE" dirty="0" err="1"/>
              <a:t>Differences</a:t>
            </a:r>
            <a:endParaRPr lang="de-DE" dirty="0"/>
          </a:p>
          <a:p>
            <a:r>
              <a:rPr lang="de-DE" dirty="0"/>
              <a:t>Live </a:t>
            </a:r>
            <a:r>
              <a:rPr lang="de-DE" dirty="0" err="1"/>
              <a:t>demonstration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596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eCertis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613CE-2A13-464B-869C-1EC300F4271B}"/>
              </a:ext>
            </a:extLst>
          </p:cNvPr>
          <p:cNvSpPr/>
          <p:nvPr/>
        </p:nvSpPr>
        <p:spPr>
          <a:xfrm>
            <a:off x="7761517" y="1587277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C37AB-B41C-CC44-BEA1-5B2730AC9F1A}"/>
              </a:ext>
            </a:extLst>
          </p:cNvPr>
          <p:cNvSpPr/>
          <p:nvPr/>
        </p:nvSpPr>
        <p:spPr>
          <a:xfrm>
            <a:off x="6819905" y="2386525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1CD18-5661-6942-8B5C-26F8C4EA7525}"/>
              </a:ext>
            </a:extLst>
          </p:cNvPr>
          <p:cNvSpPr/>
          <p:nvPr/>
        </p:nvSpPr>
        <p:spPr>
          <a:xfrm>
            <a:off x="2177146" y="2401211"/>
            <a:ext cx="1883228" cy="10232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 level Criterion Example PoT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13500-5776-FA4C-96E3-D8E57DD50719}"/>
              </a:ext>
            </a:extLst>
          </p:cNvPr>
          <p:cNvSpPr/>
          <p:nvPr/>
        </p:nvSpPr>
        <p:spPr>
          <a:xfrm>
            <a:off x="3733803" y="3178631"/>
            <a:ext cx="1883228" cy="10232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EU Criterion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PoT 2014/24/EU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8DF1E-43D7-214D-8427-9B02747A0938}"/>
              </a:ext>
            </a:extLst>
          </p:cNvPr>
          <p:cNvSpPr/>
          <p:nvPr/>
        </p:nvSpPr>
        <p:spPr>
          <a:xfrm>
            <a:off x="5622475" y="3178632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National Criteria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PoT PP Law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E41C14-B79C-2C42-ACB1-F0DEC4847F40}"/>
              </a:ext>
            </a:extLst>
          </p:cNvPr>
          <p:cNvSpPr/>
          <p:nvPr/>
        </p:nvSpPr>
        <p:spPr>
          <a:xfrm>
            <a:off x="6096000" y="4066809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Evidence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type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3F6596-B03F-424D-BB30-4AA636741339}"/>
              </a:ext>
            </a:extLst>
          </p:cNvPr>
          <p:cNvSpPr/>
          <p:nvPr/>
        </p:nvSpPr>
        <p:spPr>
          <a:xfrm>
            <a:off x="7026379" y="4954986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Issuer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A0BC0-6F20-314A-96FC-EB03165D8907}"/>
              </a:ext>
            </a:extLst>
          </p:cNvPr>
          <p:cNvSpPr txBox="1"/>
          <p:nvPr/>
        </p:nvSpPr>
        <p:spPr>
          <a:xfrm>
            <a:off x="1420368" y="3765659"/>
            <a:ext cx="18399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Defined by EU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2A976-40FF-CE44-975B-66393388E88B}"/>
              </a:ext>
            </a:extLst>
          </p:cNvPr>
          <p:cNvSpPr txBox="1"/>
          <p:nvPr/>
        </p:nvSpPr>
        <p:spPr>
          <a:xfrm>
            <a:off x="8131189" y="3765659"/>
            <a:ext cx="17886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Defined by 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33568" y="1587791"/>
            <a:ext cx="32624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These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reflect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all ESPD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criteria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 flipH="1">
            <a:off x="3118760" y="1957123"/>
            <a:ext cx="1346024" cy="4440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7" idx="0"/>
          </p:cNvCxnSpPr>
          <p:nvPr/>
        </p:nvCxnSpPr>
        <p:spPr>
          <a:xfrm>
            <a:off x="4464784" y="1957123"/>
            <a:ext cx="210633" cy="12215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5271B6-BF17-5E49-8006-F2754A1693BA}"/>
              </a:ext>
            </a:extLst>
          </p:cNvPr>
          <p:cNvSpPr txBox="1"/>
          <p:nvPr/>
        </p:nvSpPr>
        <p:spPr>
          <a:xfrm>
            <a:off x="261436" y="4657821"/>
            <a:ext cx="63850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1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Disadvantages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Limited to the scope of Public Procurment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Currently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only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classical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Directive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2014/24/EU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Evidence is coupled to a specific national criteria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National criteria contains article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 laws/criteria would result in duplication of information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78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limitation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Directive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eCertis multi-domain</a:t>
            </a:r>
          </a:p>
          <a:p>
            <a:r>
              <a:rPr lang="de-DE" dirty="0"/>
              <a:t>As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domains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 For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directive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defence</a:t>
            </a:r>
            <a:r>
              <a:rPr lang="de-DE" dirty="0"/>
              <a:t> </a:t>
            </a:r>
            <a:r>
              <a:rPr lang="de-DE" dirty="0" err="1"/>
              <a:t>directive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domains</a:t>
            </a:r>
            <a:r>
              <a:rPr lang="de-DE" dirty="0"/>
              <a:t> relevant for </a:t>
            </a:r>
            <a:r>
              <a:rPr lang="de-DE" dirty="0" err="1"/>
              <a:t>businesses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citizens</a:t>
            </a:r>
            <a:endParaRPr lang="de-DE" dirty="0"/>
          </a:p>
          <a:p>
            <a:r>
              <a:rPr lang="de-DE" dirty="0" err="1"/>
              <a:t>Categorization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like ‚</a:t>
            </a:r>
            <a:r>
              <a:rPr lang="de-DE" dirty="0" err="1"/>
              <a:t>Exclusion</a:t>
            </a:r>
            <a:r>
              <a:rPr lang="de-DE" dirty="0"/>
              <a:t> </a:t>
            </a:r>
            <a:r>
              <a:rPr lang="de-DE" dirty="0" err="1"/>
              <a:t>grounds</a:t>
            </a:r>
            <a:r>
              <a:rPr lang="de-DE" dirty="0"/>
              <a:t>‘ </a:t>
            </a:r>
            <a:r>
              <a:rPr lang="de-DE" dirty="0" err="1"/>
              <a:t>or</a:t>
            </a:r>
            <a:r>
              <a:rPr lang="de-DE" dirty="0"/>
              <a:t> ‚</a:t>
            </a:r>
            <a:r>
              <a:rPr lang="de-DE" dirty="0" err="1"/>
              <a:t>Criminal</a:t>
            </a:r>
            <a:r>
              <a:rPr lang="de-DE" dirty="0"/>
              <a:t> </a:t>
            </a:r>
            <a:r>
              <a:rPr lang="de-DE" dirty="0" err="1"/>
              <a:t>Convictions</a:t>
            </a:r>
            <a:r>
              <a:rPr lang="de-DE" dirty="0"/>
              <a:t>‘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configurable</a:t>
            </a:r>
            <a:r>
              <a:rPr lang="de-DE" dirty="0"/>
              <a:t> -&gt; Scenario</a:t>
            </a:r>
          </a:p>
          <a:p>
            <a:r>
              <a:rPr lang="de-DE" dirty="0"/>
              <a:t>An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aspect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(</a:t>
            </a:r>
            <a:r>
              <a:rPr lang="de-DE" dirty="0" err="1"/>
              <a:t>types</a:t>
            </a:r>
            <a:r>
              <a:rPr lang="de-DE" dirty="0"/>
              <a:t>) </a:t>
            </a:r>
            <a:r>
              <a:rPr lang="de-DE" dirty="0" err="1"/>
              <a:t>attached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reused</a:t>
            </a:r>
            <a:r>
              <a:rPr lang="de-DE" dirty="0"/>
              <a:t> for 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domains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entered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Need </a:t>
            </a:r>
            <a:r>
              <a:rPr lang="de-DE" dirty="0" err="1"/>
              <a:t>of</a:t>
            </a:r>
            <a:r>
              <a:rPr lang="de-DE" dirty="0"/>
              <a:t> a multi-domain eCertis</a:t>
            </a:r>
          </a:p>
        </p:txBody>
      </p:sp>
    </p:spTree>
    <p:extLst>
      <p:ext uri="{BB962C8B-B14F-4D97-AF65-F5344CB8AC3E}">
        <p14:creationId xmlns:p14="http://schemas.microsoft.com/office/powerpoint/2010/main" val="414240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Basic logic of the multi-domain eCertis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613CE-2A13-464B-869C-1EC300F4271B}"/>
              </a:ext>
            </a:extLst>
          </p:cNvPr>
          <p:cNvSpPr/>
          <p:nvPr/>
        </p:nvSpPr>
        <p:spPr>
          <a:xfrm>
            <a:off x="7761517" y="1587277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Coverage area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81CED-68EE-0C41-B9ED-960886D8080B}"/>
              </a:ext>
            </a:extLst>
          </p:cNvPr>
          <p:cNvSpPr/>
          <p:nvPr/>
        </p:nvSpPr>
        <p:spPr>
          <a:xfrm>
            <a:off x="947061" y="1587277"/>
            <a:ext cx="1883228" cy="10232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Domain and subdomain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C37AB-B41C-CC44-BEA1-5B2730AC9F1A}"/>
              </a:ext>
            </a:extLst>
          </p:cNvPr>
          <p:cNvSpPr/>
          <p:nvPr/>
        </p:nvSpPr>
        <p:spPr>
          <a:xfrm>
            <a:off x="6819905" y="2386525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1CD18-5661-6942-8B5C-26F8C4EA7525}"/>
              </a:ext>
            </a:extLst>
          </p:cNvPr>
          <p:cNvSpPr/>
          <p:nvPr/>
        </p:nvSpPr>
        <p:spPr>
          <a:xfrm>
            <a:off x="2177146" y="2401211"/>
            <a:ext cx="1883228" cy="10232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Scenario and category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13500-5776-FA4C-96E3-D8E57DD50719}"/>
              </a:ext>
            </a:extLst>
          </p:cNvPr>
          <p:cNvSpPr/>
          <p:nvPr/>
        </p:nvSpPr>
        <p:spPr>
          <a:xfrm>
            <a:off x="3733803" y="3178631"/>
            <a:ext cx="1883228" cy="10232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Criterion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8DF1E-43D7-214D-8427-9B02747A0938}"/>
              </a:ext>
            </a:extLst>
          </p:cNvPr>
          <p:cNvSpPr/>
          <p:nvPr/>
        </p:nvSpPr>
        <p:spPr>
          <a:xfrm>
            <a:off x="5622475" y="3178632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Article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41C14-B79C-2C42-ACB1-F0DEC4847F40}"/>
              </a:ext>
            </a:extLst>
          </p:cNvPr>
          <p:cNvSpPr/>
          <p:nvPr/>
        </p:nvSpPr>
        <p:spPr>
          <a:xfrm>
            <a:off x="4675417" y="4022217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Evidence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F6596-B03F-424D-BB30-4AA636741339}"/>
              </a:ext>
            </a:extLst>
          </p:cNvPr>
          <p:cNvSpPr/>
          <p:nvPr/>
        </p:nvSpPr>
        <p:spPr>
          <a:xfrm>
            <a:off x="3733803" y="4954986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Issuer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F37B28-8D47-4E45-98A9-08094EF61B7C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060374" y="2898154"/>
            <a:ext cx="2759531" cy="14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F228BC-515F-DB49-9A6E-8447CF77E724}"/>
              </a:ext>
            </a:extLst>
          </p:cNvPr>
          <p:cNvSpPr txBox="1"/>
          <p:nvPr/>
        </p:nvSpPr>
        <p:spPr>
          <a:xfrm>
            <a:off x="7913914" y="4598526"/>
            <a:ext cx="24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1:N or N:M relationships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A0BC0-6F20-314A-96FC-EB03165D8907}"/>
              </a:ext>
            </a:extLst>
          </p:cNvPr>
          <p:cNvSpPr txBox="1"/>
          <p:nvPr/>
        </p:nvSpPr>
        <p:spPr>
          <a:xfrm>
            <a:off x="1420367" y="3765659"/>
            <a:ext cx="168794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Defined by EU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2A976-40FF-CE44-975B-66393388E88B}"/>
              </a:ext>
            </a:extLst>
          </p:cNvPr>
          <p:cNvSpPr txBox="1"/>
          <p:nvPr/>
        </p:nvSpPr>
        <p:spPr>
          <a:xfrm>
            <a:off x="8131188" y="3765659"/>
            <a:ext cx="17701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Defined by MS</a:t>
            </a:r>
          </a:p>
        </p:txBody>
      </p:sp>
    </p:spTree>
    <p:extLst>
      <p:ext uri="{BB962C8B-B14F-4D97-AF65-F5344CB8AC3E}">
        <p14:creationId xmlns:p14="http://schemas.microsoft.com/office/powerpoint/2010/main" val="286754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 ‘Payment of taxes’ for PP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613CE-2A13-464B-869C-1EC300F4271B}"/>
              </a:ext>
            </a:extLst>
          </p:cNvPr>
          <p:cNvSpPr/>
          <p:nvPr/>
        </p:nvSpPr>
        <p:spPr>
          <a:xfrm>
            <a:off x="7761517" y="1587277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Germany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81CED-68EE-0C41-B9ED-960886D8080B}"/>
              </a:ext>
            </a:extLst>
          </p:cNvPr>
          <p:cNvSpPr/>
          <p:nvPr/>
        </p:nvSpPr>
        <p:spPr>
          <a:xfrm>
            <a:off x="947060" y="1587277"/>
            <a:ext cx="2193303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Procurement/ Public procurement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C37AB-B41C-CC44-BEA1-5B2730AC9F1A}"/>
              </a:ext>
            </a:extLst>
          </p:cNvPr>
          <p:cNvSpPr/>
          <p:nvPr/>
        </p:nvSpPr>
        <p:spPr>
          <a:xfrm>
            <a:off x="6798133" y="2386525"/>
            <a:ext cx="1883228" cy="10232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Law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1CD18-5661-6942-8B5C-26F8C4EA7525}"/>
              </a:ext>
            </a:extLst>
          </p:cNvPr>
          <p:cNvSpPr/>
          <p:nvPr/>
        </p:nvSpPr>
        <p:spPr>
          <a:xfrm>
            <a:off x="2177146" y="2401211"/>
            <a:ext cx="2394854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SC: ESPD for CA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CAT: Exclusion grounds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SCAT: PoT and SSC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13500-5776-FA4C-96E3-D8E57DD50719}"/>
              </a:ext>
            </a:extLst>
          </p:cNvPr>
          <p:cNvSpPr/>
          <p:nvPr/>
        </p:nvSpPr>
        <p:spPr>
          <a:xfrm>
            <a:off x="3733803" y="3178631"/>
            <a:ext cx="1883228" cy="1023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of taxes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8DF1E-43D7-214D-8427-9B02747A0938}"/>
              </a:ext>
            </a:extLst>
          </p:cNvPr>
          <p:cNvSpPr/>
          <p:nvPr/>
        </p:nvSpPr>
        <p:spPr>
          <a:xfrm>
            <a:off x="5622475" y="3178632"/>
            <a:ext cx="1883228" cy="10232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Article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41C14-B79C-2C42-ACB1-F0DEC4847F40}"/>
              </a:ext>
            </a:extLst>
          </p:cNvPr>
          <p:cNvSpPr/>
          <p:nvPr/>
        </p:nvSpPr>
        <p:spPr>
          <a:xfrm>
            <a:off x="4675417" y="4022217"/>
            <a:ext cx="1883228" cy="1023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Certificate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F6596-B03F-424D-BB30-4AA636741339}"/>
              </a:ext>
            </a:extLst>
          </p:cNvPr>
          <p:cNvSpPr/>
          <p:nvPr/>
        </p:nvSpPr>
        <p:spPr>
          <a:xfrm>
            <a:off x="3733803" y="4954986"/>
            <a:ext cx="1883228" cy="1023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Tax authority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F37B28-8D47-4E45-98A9-08094EF61B7C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572000" y="2898154"/>
            <a:ext cx="2226133" cy="14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3715A1-CC6B-C14E-9861-225AC70872F4}"/>
              </a:ext>
            </a:extLst>
          </p:cNvPr>
          <p:cNvSpPr txBox="1"/>
          <p:nvPr/>
        </p:nvSpPr>
        <p:spPr>
          <a:xfrm>
            <a:off x="664030" y="5331912"/>
            <a:ext cx="263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area can be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used for multiple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domains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F3F734-EAE6-3446-B122-91E719D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747" y="4022217"/>
            <a:ext cx="4005939" cy="20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6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 ‘Payment of taxes’ for insolvency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613CE-2A13-464B-869C-1EC300F4271B}"/>
              </a:ext>
            </a:extLst>
          </p:cNvPr>
          <p:cNvSpPr/>
          <p:nvPr/>
        </p:nvSpPr>
        <p:spPr>
          <a:xfrm>
            <a:off x="7761517" y="1587277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Germany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81CED-68EE-0C41-B9ED-960886D8080B}"/>
              </a:ext>
            </a:extLst>
          </p:cNvPr>
          <p:cNvSpPr/>
          <p:nvPr/>
        </p:nvSpPr>
        <p:spPr>
          <a:xfrm>
            <a:off x="947061" y="1587277"/>
            <a:ext cx="2068282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Businesses/ Insolvency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C37AB-B41C-CC44-BEA1-5B2730AC9F1A}"/>
              </a:ext>
            </a:extLst>
          </p:cNvPr>
          <p:cNvSpPr/>
          <p:nvPr/>
        </p:nvSpPr>
        <p:spPr>
          <a:xfrm>
            <a:off x="6798133" y="2386525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Law ABC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1CD18-5661-6942-8B5C-26F8C4EA7525}"/>
              </a:ext>
            </a:extLst>
          </p:cNvPr>
          <p:cNvSpPr/>
          <p:nvPr/>
        </p:nvSpPr>
        <p:spPr>
          <a:xfrm>
            <a:off x="2177146" y="2401211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Checking 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13500-5776-FA4C-96E3-D8E57DD50719}"/>
              </a:ext>
            </a:extLst>
          </p:cNvPr>
          <p:cNvSpPr/>
          <p:nvPr/>
        </p:nvSpPr>
        <p:spPr>
          <a:xfrm>
            <a:off x="3733803" y="3178631"/>
            <a:ext cx="1883228" cy="1023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of taxes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8DF1E-43D7-214D-8427-9B02747A0938}"/>
              </a:ext>
            </a:extLst>
          </p:cNvPr>
          <p:cNvSpPr/>
          <p:nvPr/>
        </p:nvSpPr>
        <p:spPr>
          <a:xfrm>
            <a:off x="5622475" y="3178632"/>
            <a:ext cx="1883228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Article ABC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41C14-B79C-2C42-ACB1-F0DEC4847F40}"/>
              </a:ext>
            </a:extLst>
          </p:cNvPr>
          <p:cNvSpPr/>
          <p:nvPr/>
        </p:nvSpPr>
        <p:spPr>
          <a:xfrm>
            <a:off x="4675417" y="4022217"/>
            <a:ext cx="1883228" cy="1023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Certificate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F6596-B03F-424D-BB30-4AA636741339}"/>
              </a:ext>
            </a:extLst>
          </p:cNvPr>
          <p:cNvSpPr/>
          <p:nvPr/>
        </p:nvSpPr>
        <p:spPr>
          <a:xfrm>
            <a:off x="3733803" y="4954986"/>
            <a:ext cx="1883228" cy="1023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Tax authority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F37B28-8D47-4E45-98A9-08094EF61B7C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060374" y="2898154"/>
            <a:ext cx="2737759" cy="14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3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: National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article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21" y="1671781"/>
            <a:ext cx="5757859" cy="4617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97" y="2189017"/>
            <a:ext cx="5283917" cy="3167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5491" y="1487115"/>
            <a:ext cx="112082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Currently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1635" y="2004351"/>
            <a:ext cx="15440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Multi-Domain</a:t>
            </a:r>
          </a:p>
        </p:txBody>
      </p:sp>
    </p:spTree>
    <p:extLst>
      <p:ext uri="{BB962C8B-B14F-4D97-AF65-F5344CB8AC3E}">
        <p14:creationId xmlns:p14="http://schemas.microsoft.com/office/powerpoint/2010/main" val="270878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current REST service will be continued for the time being (will work with the data migrated, not with new data entered)</a:t>
            </a:r>
          </a:p>
          <a:p>
            <a:r>
              <a:rPr lang="en-GB" dirty="0"/>
              <a:t>There is be a new REST service that will take advantage of all features</a:t>
            </a:r>
          </a:p>
          <a:p>
            <a:r>
              <a:rPr lang="en-GB" dirty="0"/>
              <a:t>The project TOOP will work with the multi-domain to pilot OOP in </a:t>
            </a:r>
            <a:r>
              <a:rPr lang="en-GB" dirty="0" err="1"/>
              <a:t>eProc</a:t>
            </a:r>
            <a:endParaRPr lang="en-GB" dirty="0"/>
          </a:p>
          <a:p>
            <a:r>
              <a:rPr lang="en-GB" dirty="0"/>
              <a:t>The new version is already live, but currently not visible for end users, as we need to do some final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11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Presentation.pptx" id="{DF0E4C23-23CF-4CA0-B78D-4EE4E4812529}" vid="{A275074F-6DFA-4FBF-AA5C-38C3649C39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5B8CC32BC1140B6F0C5F77127AF3D" ma:contentTypeVersion="11" ma:contentTypeDescription="Create a new document." ma:contentTypeScope="" ma:versionID="f9906d15404da19ccaababfe70229083">
  <xsd:schema xmlns:xsd="http://www.w3.org/2001/XMLSchema" xmlns:xs="http://www.w3.org/2001/XMLSchema" xmlns:p="http://schemas.microsoft.com/office/2006/metadata/properties" xmlns:ns2="12d6af70-178b-4e5d-9119-f14160711e65" xmlns:ns3="d384abb4-6cb5-4f67-8867-449f3dc2801e" targetNamespace="http://schemas.microsoft.com/office/2006/metadata/properties" ma:root="true" ma:fieldsID="af6a10e2a5137a13ea0e620176f15841" ns2:_="" ns3:_="">
    <xsd:import namespace="12d6af70-178b-4e5d-9119-f14160711e65"/>
    <xsd:import namespace="d384abb4-6cb5-4f67-8867-449f3dc280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6af70-178b-4e5d-9119-f14160711e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4abb4-6cb5-4f67-8867-449f3dc2801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B0B95D-07B3-451B-9C07-B155CE8BF816}"/>
</file>

<file path=customXml/itemProps2.xml><?xml version="1.0" encoding="utf-8"?>
<ds:datastoreItem xmlns:ds="http://schemas.openxmlformats.org/officeDocument/2006/customXml" ds:itemID="{4B1CAF70-02D1-4551-A536-63581F6A80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87431-2774-4E17-BE38-8A579357848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429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eCertis presentation</vt:lpstr>
      <vt:lpstr>Agenda</vt:lpstr>
      <vt:lpstr>Basic logic of the current eCertis</vt:lpstr>
      <vt:lpstr>Need of a multi-domain eCertis</vt:lpstr>
      <vt:lpstr>Basic logic of the multi-domain eCertis</vt:lpstr>
      <vt:lpstr>Example ‘Payment of taxes’ for PP</vt:lpstr>
      <vt:lpstr>Example ‘Payment of taxes’ for insolvency</vt:lpstr>
      <vt:lpstr>A major change: National criteria to article</vt:lpstr>
      <vt:lpstr>Next steps</vt:lpstr>
      <vt:lpstr>Live demonstration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Yvonne (COMM)</dc:creator>
  <cp:lastModifiedBy>Marc Christopher Schmidt</cp:lastModifiedBy>
  <cp:revision>145</cp:revision>
  <dcterms:created xsi:type="dcterms:W3CDTF">2019-08-09T12:06:42Z</dcterms:created>
  <dcterms:modified xsi:type="dcterms:W3CDTF">2020-11-25T05:40:46Z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0x010100D6C5B8CC32BC1140B6F0C5F77127AF3D</vt:lpwstr>
  </property>
</Properties>
</file>