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1.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0"/>
  </p:notesMasterIdLst>
  <p:handoutMasterIdLst>
    <p:handoutMasterId r:id="rId51"/>
  </p:handoutMasterIdLst>
  <p:sldIdLst>
    <p:sldId id="299" r:id="rId5"/>
    <p:sldId id="300" r:id="rId6"/>
    <p:sldId id="384" r:id="rId7"/>
    <p:sldId id="311" r:id="rId8"/>
    <p:sldId id="389" r:id="rId9"/>
    <p:sldId id="355" r:id="rId10"/>
    <p:sldId id="323" r:id="rId11"/>
    <p:sldId id="337" r:id="rId12"/>
    <p:sldId id="340" r:id="rId13"/>
    <p:sldId id="324" r:id="rId14"/>
    <p:sldId id="356" r:id="rId15"/>
    <p:sldId id="358" r:id="rId16"/>
    <p:sldId id="369" r:id="rId17"/>
    <p:sldId id="370" r:id="rId18"/>
    <p:sldId id="371" r:id="rId19"/>
    <p:sldId id="373" r:id="rId20"/>
    <p:sldId id="374" r:id="rId21"/>
    <p:sldId id="376" r:id="rId22"/>
    <p:sldId id="386" r:id="rId23"/>
    <p:sldId id="377" r:id="rId24"/>
    <p:sldId id="357" r:id="rId25"/>
    <p:sldId id="343" r:id="rId26"/>
    <p:sldId id="345" r:id="rId27"/>
    <p:sldId id="346" r:id="rId28"/>
    <p:sldId id="359" r:id="rId29"/>
    <p:sldId id="383" r:id="rId30"/>
    <p:sldId id="391" r:id="rId31"/>
    <p:sldId id="341" r:id="rId32"/>
    <p:sldId id="367" r:id="rId33"/>
    <p:sldId id="353" r:id="rId34"/>
    <p:sldId id="360" r:id="rId35"/>
    <p:sldId id="388" r:id="rId36"/>
    <p:sldId id="387" r:id="rId37"/>
    <p:sldId id="385" r:id="rId38"/>
    <p:sldId id="361" r:id="rId39"/>
    <p:sldId id="336" r:id="rId40"/>
    <p:sldId id="390" r:id="rId41"/>
    <p:sldId id="362" r:id="rId42"/>
    <p:sldId id="363" r:id="rId43"/>
    <p:sldId id="381" r:id="rId44"/>
    <p:sldId id="368" r:id="rId45"/>
    <p:sldId id="378" r:id="rId46"/>
    <p:sldId id="379" r:id="rId47"/>
    <p:sldId id="380" r:id="rId48"/>
    <p:sldId id="302"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5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rginia Gomariz Gonzalez" initials="VGG" lastIdx="2" clrIdx="0">
    <p:extLst>
      <p:ext uri="{19B8F6BF-5375-455C-9EA6-DF929625EA0E}">
        <p15:presenceInfo xmlns:p15="http://schemas.microsoft.com/office/powerpoint/2012/main" userId="S-1-5-21-2915997116-4131603029-1789207793-69685" providerId="AD"/>
      </p:ext>
    </p:extLst>
  </p:cmAuthor>
  <p:cmAuthor id="2" name="Mireia Beas Moix" initials="MBM" lastIdx="1" clrIdx="1">
    <p:extLst>
      <p:ext uri="{19B8F6BF-5375-455C-9EA6-DF929625EA0E}">
        <p15:presenceInfo xmlns:p15="http://schemas.microsoft.com/office/powerpoint/2012/main" userId="S-1-5-21-2915997116-4131603029-1789207793-4340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4494"/>
    <a:srgbClr val="00B0F0"/>
    <a:srgbClr val="BFBFBF"/>
    <a:srgbClr val="9BAF04"/>
    <a:srgbClr val="698017"/>
    <a:srgbClr val="88A61E"/>
    <a:srgbClr val="41D2B4"/>
    <a:srgbClr val="76901A"/>
    <a:srgbClr val="FBE5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4C1A8A3-306A-4EB7-A6B1-4F7E0EB9C5D6}" styleName="Estilo medio 3 - Énfasis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59" autoAdjust="0"/>
    <p:restoredTop sz="96433" autoAdjust="0"/>
  </p:normalViewPr>
  <p:slideViewPr>
    <p:cSldViewPr snapToGrid="0">
      <p:cViewPr varScale="1">
        <p:scale>
          <a:sx n="116" d="100"/>
          <a:sy n="116" d="100"/>
        </p:scale>
        <p:origin x="1592" y="64"/>
      </p:cViewPr>
      <p:guideLst>
        <p:guide orient="horz" pos="2160"/>
        <p:guide pos="2857"/>
      </p:guideLst>
    </p:cSldViewPr>
  </p:slideViewPr>
  <p:outlineViewPr>
    <p:cViewPr>
      <p:scale>
        <a:sx n="33" d="100"/>
        <a:sy n="33" d="100"/>
      </p:scale>
      <p:origin x="0" y="-438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r>
              <a:rPr lang="en-GB" dirty="0"/>
              <a:t>ESPD-EDM </a:t>
            </a:r>
            <a:r>
              <a:rPr lang="en-GB" dirty="0" smtClean="0"/>
              <a:t>Issues Impact</a:t>
            </a:r>
            <a:endParaRPr lang="en-GB" dirty="0"/>
          </a:p>
        </c:rich>
      </c:tx>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ESPD-EDM ISSUES</c:v>
                </c:pt>
              </c:strCache>
            </c:strRef>
          </c:tx>
          <c:dPt>
            <c:idx val="0"/>
            <c:bubble3D val="0"/>
            <c:spPr>
              <a:solidFill>
                <a:srgbClr val="FFC000"/>
              </a:solidFill>
              <a:ln>
                <a:noFill/>
              </a:ln>
              <a:effectLst>
                <a:outerShdw blurRad="317500" algn="ctr" rotWithShape="0">
                  <a:prstClr val="black">
                    <a:alpha val="25000"/>
                  </a:prstClr>
                </a:outerShdw>
              </a:effectLst>
            </c:spPr>
            <c:extLst xmlns:c16r2="http://schemas.microsoft.com/office/drawing/2015/06/chart">
              <c:ext xmlns:c16="http://schemas.microsoft.com/office/drawing/2014/chart" uri="{C3380CC4-5D6E-409C-BE32-E72D297353CC}">
                <c16:uniqueId val="{00000001-D858-428A-B076-F1F95B5585DD}"/>
              </c:ext>
            </c:extLst>
          </c:dPt>
          <c:dPt>
            <c:idx val="1"/>
            <c:bubble3D val="0"/>
            <c:spPr>
              <a:solidFill>
                <a:srgbClr val="92D050"/>
              </a:solidFill>
              <a:ln>
                <a:noFill/>
              </a:ln>
              <a:effectLst>
                <a:outerShdw blurRad="317500" algn="ctr" rotWithShape="0">
                  <a:prstClr val="black">
                    <a:alpha val="25000"/>
                  </a:prstClr>
                </a:outerShdw>
              </a:effectLst>
            </c:spPr>
            <c:extLst xmlns:c16r2="http://schemas.microsoft.com/office/drawing/2015/06/chart">
              <c:ext xmlns:c16="http://schemas.microsoft.com/office/drawing/2014/chart" uri="{C3380CC4-5D6E-409C-BE32-E72D297353CC}">
                <c16:uniqueId val="{00000003-D858-428A-B076-F1F95B5585DD}"/>
              </c:ext>
            </c:extLst>
          </c:dPt>
          <c:dPt>
            <c:idx val="2"/>
            <c:bubble3D val="0"/>
            <c:spPr>
              <a:solidFill>
                <a:srgbClr val="9BAF04"/>
              </a:solidFill>
              <a:ln>
                <a:noFill/>
              </a:ln>
              <a:effectLst>
                <a:outerShdw blurRad="317500" algn="ctr" rotWithShape="0">
                  <a:prstClr val="black">
                    <a:alpha val="25000"/>
                  </a:prstClr>
                </a:outerShdw>
              </a:effectLst>
            </c:spPr>
            <c:extLst xmlns:c16r2="http://schemas.microsoft.com/office/drawing/2015/06/chart">
              <c:ext xmlns:c16="http://schemas.microsoft.com/office/drawing/2014/chart" uri="{C3380CC4-5D6E-409C-BE32-E72D297353CC}">
                <c16:uniqueId val="{00000005-D858-428A-B076-F1F95B5585DD}"/>
              </c:ext>
            </c:extLst>
          </c:dPt>
          <c:dPt>
            <c:idx val="3"/>
            <c:bubble3D val="0"/>
            <c:spPr>
              <a:solidFill>
                <a:srgbClr val="698017"/>
              </a:solidFill>
              <a:ln>
                <a:noFill/>
              </a:ln>
              <a:effectLst>
                <a:outerShdw blurRad="317500" algn="ctr" rotWithShape="0">
                  <a:prstClr val="black">
                    <a:alpha val="25000"/>
                  </a:prstClr>
                </a:outerShdw>
              </a:effectLst>
            </c:spPr>
            <c:extLst xmlns:c16r2="http://schemas.microsoft.com/office/drawing/2015/06/chart">
              <c:ext xmlns:c16="http://schemas.microsoft.com/office/drawing/2014/chart" uri="{C3380CC4-5D6E-409C-BE32-E72D297353CC}">
                <c16:uniqueId val="{00000007-D858-428A-B076-F1F95B5585DD}"/>
              </c:ext>
            </c:extLst>
          </c:dPt>
          <c:dLbls>
            <c:dLbl>
              <c:idx val="0"/>
              <c:layout>
                <c:manualLayout>
                  <c:x val="6.5972283097177412E-2"/>
                  <c:y val="-8.8644400491280473E-2"/>
                </c:manualLayout>
              </c:layout>
              <c:spPr>
                <a:solidFill>
                  <a:prstClr val="white">
                    <a:alpha val="75000"/>
                  </a:prstClr>
                </a:solidFill>
                <a:ln w="9525">
                  <a:solidFill>
                    <a:prstClr val="black">
                      <a:lumMod val="25000"/>
                      <a:lumOff val="75000"/>
                    </a:prstClr>
                  </a:solidFill>
                </a:ln>
                <a:effectLst/>
              </c:spPr>
              <c:txPr>
                <a:bodyPr rot="0" spcFirstLastPara="1" vertOverflow="clip" horzOverflow="clip" vert="horz" wrap="square" lIns="38100" tIns="19050" rIns="38100" bIns="19050" anchor="ctr" anchorCtr="1">
                  <a:no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eparator>
</c:separator>
              <c:extLst xmlns:c16r2="http://schemas.microsoft.com/office/drawing/2015/06/chart">
                <c:ext xmlns:c16="http://schemas.microsoft.com/office/drawing/2014/chart" uri="{C3380CC4-5D6E-409C-BE32-E72D297353CC}">
                  <c16:uniqueId val="{00000001-D858-428A-B076-F1F95B5585DD}"/>
                </c:ext>
                <c:ext xmlns:c15="http://schemas.microsoft.com/office/drawing/2012/chart" uri="{CE6537A1-D6FC-4f65-9D91-7224C49458BB}">
                  <c15:spPr xmlns:c15="http://schemas.microsoft.com/office/drawing/2012/chart">
                    <a:prstGeom prst="wedgeRectCallout">
                      <a:avLst/>
                    </a:prstGeom>
                    <a:noFill/>
                    <a:ln>
                      <a:noFill/>
                    </a:ln>
                  </c15:spPr>
                  <c15:layout>
                    <c:manualLayout>
                      <c:w val="0.23303465320625627"/>
                      <c:h val="0.10928663256519275"/>
                    </c:manualLayout>
                  </c15:layout>
                </c:ext>
              </c:extLst>
            </c:dLbl>
            <c:dLbl>
              <c:idx val="1"/>
              <c:layout>
                <c:manualLayout>
                  <c:x val="6.1024301801600102E-2"/>
                  <c:y val="2.2981915119954482E-2"/>
                </c:manualLayout>
              </c:layout>
              <c:showLegendKey val="0"/>
              <c:showVal val="1"/>
              <c:showCatName val="1"/>
              <c:showSerName val="0"/>
              <c:showPercent val="0"/>
              <c:showBubbleSize val="0"/>
              <c:separator>
</c:separator>
              <c:extLst xmlns:c16r2="http://schemas.microsoft.com/office/drawing/2015/06/chart">
                <c:ext xmlns:c16="http://schemas.microsoft.com/office/drawing/2014/chart" uri="{C3380CC4-5D6E-409C-BE32-E72D297353CC}">
                  <c16:uniqueId val="{00000003-D858-428A-B076-F1F95B5585DD}"/>
                </c:ext>
                <c:ext xmlns:c15="http://schemas.microsoft.com/office/drawing/2012/chart" uri="{CE6537A1-D6FC-4f65-9D91-7224C49458BB}">
                  <c15:layout/>
                </c:ext>
              </c:extLst>
            </c:dLbl>
            <c:dLbl>
              <c:idx val="2"/>
              <c:layout>
                <c:manualLayout>
                  <c:x val="-4.7829793235536017E-2"/>
                  <c:y val="-2.298178586283919E-2"/>
                </c:manualLayout>
              </c:layout>
              <c:spPr>
                <a:solidFill>
                  <a:prstClr val="white">
                    <a:alpha val="75000"/>
                  </a:prstClr>
                </a:solidFill>
                <a:ln w="9525">
                  <a:solidFill>
                    <a:prstClr val="black">
                      <a:lumMod val="25000"/>
                      <a:lumOff val="75000"/>
                    </a:prstClr>
                  </a:solidFill>
                </a:ln>
                <a:effectLst/>
              </c:spPr>
              <c:txPr>
                <a:bodyPr rot="0" spcFirstLastPara="1" vertOverflow="clip" horzOverflow="clip" vert="horz" wrap="square" lIns="38100" tIns="19050" rIns="38100" bIns="19050" anchor="ctr" anchorCtr="1">
                  <a:no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eparator>
</c:separator>
              <c:extLst xmlns:c16r2="http://schemas.microsoft.com/office/drawing/2015/06/chart">
                <c:ext xmlns:c16="http://schemas.microsoft.com/office/drawing/2014/chart" uri="{C3380CC4-5D6E-409C-BE32-E72D297353CC}">
                  <c16:uniqueId val="{00000005-D858-428A-B076-F1F95B5585DD}"/>
                </c:ext>
                <c:ext xmlns:c15="http://schemas.microsoft.com/office/drawing/2012/chart" uri="{CE6537A1-D6FC-4f65-9D91-7224C49458BB}">
                  <c15:spPr xmlns:c15="http://schemas.microsoft.com/office/drawing/2012/chart">
                    <a:prstGeom prst="wedgeRectCallout">
                      <a:avLst/>
                    </a:prstGeom>
                    <a:noFill/>
                    <a:ln>
                      <a:noFill/>
                    </a:ln>
                  </c15:spPr>
                  <c15:layout>
                    <c:manualLayout>
                      <c:w val="0.21796091042180529"/>
                      <c:h val="0.11256976329661482"/>
                    </c:manualLayout>
                  </c15:layout>
                </c:ext>
              </c:extLst>
            </c:dLbl>
            <c:dLbl>
              <c:idx val="3"/>
              <c:layout>
                <c:manualLayout>
                  <c:x val="-7.0920134526183787E-2"/>
                  <c:y val="6.5662614628441375E-3"/>
                </c:manualLayout>
              </c:layout>
              <c:showLegendKey val="0"/>
              <c:showVal val="1"/>
              <c:showCatName val="1"/>
              <c:showSerName val="0"/>
              <c:showPercent val="0"/>
              <c:showBubbleSize val="0"/>
              <c:separator>
</c:separator>
              <c:extLst xmlns:c16r2="http://schemas.microsoft.com/office/drawing/2015/06/chart">
                <c:ext xmlns:c16="http://schemas.microsoft.com/office/drawing/2014/chart" uri="{C3380CC4-5D6E-409C-BE32-E72D297353CC}">
                  <c16:uniqueId val="{00000007-D858-428A-B076-F1F95B5585DD}"/>
                </c:ext>
                <c:ext xmlns:c15="http://schemas.microsoft.com/office/drawing/2012/chart" uri="{CE6537A1-D6FC-4f65-9D91-7224C49458BB}">
                  <c15:layout/>
                </c:ext>
              </c:extLst>
            </c:dLbl>
            <c:spPr>
              <a:solidFill>
                <a:prstClr val="white">
                  <a:alpha val="75000"/>
                </a:prstClr>
              </a:solidFill>
              <a:ln w="9525">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eparator>
</c:separator>
            <c:showLeaderLines val="0"/>
            <c:extLst xmlns:c16r2="http://schemas.microsoft.com/office/drawing/2015/06/char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Sheet1!$A$2:$A$5</c:f>
              <c:strCache>
                <c:ptCount val="4"/>
                <c:pt idx="0">
                  <c:v>Postponed future releases</c:v>
                </c:pt>
                <c:pt idx="1">
                  <c:v>Release 3.0.0 (LOW)</c:v>
                </c:pt>
                <c:pt idx="2">
                  <c:v>Release 3.0.0 (MEDIUM)</c:v>
                </c:pt>
                <c:pt idx="3">
                  <c:v>Release 3.0.0 (HIGH)</c:v>
                </c:pt>
              </c:strCache>
            </c:strRef>
          </c:cat>
          <c:val>
            <c:numRef>
              <c:f>Sheet1!$B$2:$B$5</c:f>
              <c:numCache>
                <c:formatCode>General</c:formatCode>
                <c:ptCount val="4"/>
                <c:pt idx="0">
                  <c:v>4</c:v>
                </c:pt>
                <c:pt idx="1">
                  <c:v>7</c:v>
                </c:pt>
                <c:pt idx="2">
                  <c:v>6</c:v>
                </c:pt>
                <c:pt idx="3">
                  <c:v>6</c:v>
                </c:pt>
              </c:numCache>
            </c:numRef>
          </c:val>
          <c:extLst xmlns:c16r2="http://schemas.microsoft.com/office/drawing/2015/06/chart">
            <c:ext xmlns:c16="http://schemas.microsoft.com/office/drawing/2014/chart" uri="{C3380CC4-5D6E-409C-BE32-E72D297353CC}">
              <c16:uniqueId val="{00000008-D858-428A-B076-F1F95B5585DD}"/>
            </c:ext>
          </c:extLst>
        </c:ser>
        <c:dLbls>
          <c:showLegendKey val="0"/>
          <c:showVal val="0"/>
          <c:showCatName val="0"/>
          <c:showSerName val="0"/>
          <c:showPercent val="0"/>
          <c:showBubbleSize val="0"/>
          <c:showLeaderLines val="0"/>
        </c:dLbls>
        <c:firstSliceAng val="0"/>
        <c:holeSize val="70"/>
      </c:doughnutChart>
      <c:spPr>
        <a:noFill/>
        <a:ln>
          <a:noFill/>
        </a:ln>
        <a:effectLst/>
      </c:spPr>
    </c:plotArea>
    <c:legend>
      <c:legendPos val="b"/>
      <c:layout/>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D25693-BD7B-D64E-A502-45C643A30F12}" type="datetimeFigureOut">
              <a:rPr lang="en-US" smtClean="0"/>
              <a:t>11/25/2020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0ABBC5-7A13-0C43-B9A0-047FFA3481B1}" type="slidenum">
              <a:rPr lang="en-US" smtClean="0"/>
              <a:t>‹Nº›</a:t>
            </a:fld>
            <a:endParaRPr lang="en-US"/>
          </a:p>
        </p:txBody>
      </p:sp>
    </p:spTree>
    <p:extLst>
      <p:ext uri="{BB962C8B-B14F-4D97-AF65-F5344CB8AC3E}">
        <p14:creationId xmlns:p14="http://schemas.microsoft.com/office/powerpoint/2010/main" val="6011596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0B7B97-A3AD-4716-8E75-2C110C289872}" type="datetimeFigureOut">
              <a:rPr lang="en-US" smtClean="0"/>
              <a:t>11/25/2020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B81651-EBBD-46D2-9860-19D52AC33014}" type="slidenum">
              <a:rPr lang="en-US" smtClean="0"/>
              <a:t>‹Nº›</a:t>
            </a:fld>
            <a:endParaRPr lang="en-US"/>
          </a:p>
        </p:txBody>
      </p:sp>
    </p:spTree>
    <p:extLst>
      <p:ext uri="{BB962C8B-B14F-4D97-AF65-F5344CB8AC3E}">
        <p14:creationId xmlns:p14="http://schemas.microsoft.com/office/powerpoint/2010/main" val="2188258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github.com/SEMICeu/CCCEV/tree/CV-2.0.0/cccev/2.0.0"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s://github.com/SEMICeu/CCCEV/tree/CV-2.0.0/use_cases/espd-cv"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github.com/SEMICeu/CCCEV/tree/CV-2.0.0/cccev/2.0.0"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github.com/SEMICeu/CCCEV/tree/CV-2.0.0/use_cases/espd-cv"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github.com/SEMICeu/CCCEV/tree/CV-2.0.0/cccev/2.0.0"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s://github.com/SEMICeu/CCCEV/tree/CV-2.0.0/use_cases/espd-cv"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470AB5-00EE-4A5C-AE4E-71B8EEE1046C}" type="slidenum">
              <a:rPr lang="es-ES" smtClean="0">
                <a:solidFill>
                  <a:prstClr val="black"/>
                </a:solidFill>
              </a:rPr>
              <a:pPr/>
              <a:t>1</a:t>
            </a:fld>
            <a:endParaRPr lang="es-ES">
              <a:solidFill>
                <a:prstClr val="black"/>
              </a:solidFill>
            </a:endParaRPr>
          </a:p>
        </p:txBody>
      </p:sp>
    </p:spTree>
    <p:extLst>
      <p:ext uri="{BB962C8B-B14F-4D97-AF65-F5344CB8AC3E}">
        <p14:creationId xmlns:p14="http://schemas.microsoft.com/office/powerpoint/2010/main" val="27285772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noProof="0" dirty="0" smtClean="0"/>
              <a:t>How</a:t>
            </a:r>
            <a:r>
              <a:rPr lang="en-GB" baseline="0" noProof="0" dirty="0" smtClean="0"/>
              <a:t> to access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aseline="0" noProof="0" dirty="0" smtClean="0"/>
              <a:t>Release 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noProof="0" dirty="0" smtClean="0"/>
              <a:t>New documentation (later)</a:t>
            </a:r>
            <a:endParaRPr lang="en-GB" noProof="0" dirty="0"/>
          </a:p>
        </p:txBody>
      </p:sp>
      <p:sp>
        <p:nvSpPr>
          <p:cNvPr id="4" name="Slide Number Placeholder 3"/>
          <p:cNvSpPr>
            <a:spLocks noGrp="1"/>
          </p:cNvSpPr>
          <p:nvPr>
            <p:ph type="sldNum" sz="quarter" idx="10"/>
          </p:nvPr>
        </p:nvSpPr>
        <p:spPr/>
        <p:txBody>
          <a:bodyPr/>
          <a:lstStyle/>
          <a:p>
            <a:fld id="{F9470AB5-00EE-4A5C-AE4E-71B8EEE1046C}" type="slidenum">
              <a:rPr lang="es-ES" smtClean="0">
                <a:solidFill>
                  <a:prstClr val="black"/>
                </a:solidFill>
              </a:rPr>
              <a:pPr/>
              <a:t>10</a:t>
            </a:fld>
            <a:endParaRPr lang="es-ES">
              <a:solidFill>
                <a:prstClr val="black"/>
              </a:solidFill>
            </a:endParaRPr>
          </a:p>
        </p:txBody>
      </p:sp>
    </p:spTree>
    <p:extLst>
      <p:ext uri="{BB962C8B-B14F-4D97-AF65-F5344CB8AC3E}">
        <p14:creationId xmlns:p14="http://schemas.microsoft.com/office/powerpoint/2010/main" val="2140836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470AB5-00EE-4A5C-AE4E-71B8EEE1046C}" type="slidenum">
              <a:rPr lang="es-ES" smtClean="0">
                <a:solidFill>
                  <a:prstClr val="black"/>
                </a:solidFill>
              </a:rPr>
              <a:pPr/>
              <a:t>11</a:t>
            </a:fld>
            <a:endParaRPr lang="es-ES">
              <a:solidFill>
                <a:prstClr val="black"/>
              </a:solidFill>
            </a:endParaRPr>
          </a:p>
        </p:txBody>
      </p:sp>
    </p:spTree>
    <p:extLst>
      <p:ext uri="{BB962C8B-B14F-4D97-AF65-F5344CB8AC3E}">
        <p14:creationId xmlns:p14="http://schemas.microsoft.com/office/powerpoint/2010/main" val="3040339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Code lists:</a:t>
            </a:r>
          </a:p>
          <a:p>
            <a:pPr marL="628650" lvl="1" indent="-171450">
              <a:buFont typeface="Arial" panose="020B0604020202020204" pitchFamily="34" charset="0"/>
              <a:buChar char="•"/>
            </a:pPr>
            <a:r>
              <a:rPr lang="en-US" baseline="0" dirty="0" smtClean="0"/>
              <a:t>Objective: </a:t>
            </a:r>
            <a:r>
              <a:rPr lang="en-US" baseline="0" dirty="0" err="1" smtClean="0"/>
              <a:t>harmonise</a:t>
            </a:r>
            <a:r>
              <a:rPr lang="en-US" baseline="0" dirty="0" smtClean="0"/>
              <a:t> the code lists used by ESPD with eForms and the eProcurement Ontology through EU Vocabularies. </a:t>
            </a:r>
          </a:p>
          <a:p>
            <a:pPr marL="628650" lvl="1" indent="-171450">
              <a:buFont typeface="Arial" panose="020B0604020202020204" pitchFamily="34" charset="0"/>
              <a:buChar char="•"/>
            </a:pPr>
            <a:r>
              <a:rPr lang="en-US" baseline="0" dirty="0" smtClean="0"/>
              <a:t>Cross-sector: countries, languages, currency, CPV, created by ISO. We are going to use the ones maintained by OP (EU Vocabularies).</a:t>
            </a:r>
          </a:p>
          <a:p>
            <a:pPr marL="628650" lvl="1" indent="-171450">
              <a:buFont typeface="Arial" panose="020B0604020202020204" pitchFamily="34" charset="0"/>
              <a:buChar char="•"/>
            </a:pPr>
            <a:r>
              <a:rPr lang="en-US" baseline="0" dirty="0" smtClean="0"/>
              <a:t>Business-domain related: related to the procurement – type of procedure, economic operator role, contract nature, etc.</a:t>
            </a:r>
          </a:p>
          <a:p>
            <a:pPr marL="628650" lvl="1" indent="-171450">
              <a:buFont typeface="Arial" panose="020B0604020202020204" pitchFamily="34" charset="0"/>
              <a:buChar char="•"/>
            </a:pPr>
            <a:r>
              <a:rPr lang="en-US" baseline="0" dirty="0" smtClean="0"/>
              <a:t>Project-specific: code list specific for ESPD – criteria taxonomy, property group type, response data type, etc.</a:t>
            </a:r>
          </a:p>
          <a:p>
            <a:pPr marL="628650" lvl="1" indent="-171450">
              <a:buFont typeface="Arial" panose="020B0604020202020204" pitchFamily="34" charset="0"/>
              <a:buChar char="•"/>
            </a:pPr>
            <a:endParaRPr lang="en-US" baseline="0" dirty="0" smtClean="0"/>
          </a:p>
          <a:p>
            <a:pPr marL="628650" lvl="1" indent="-171450">
              <a:buFont typeface="Arial" panose="020B0604020202020204" pitchFamily="34" charset="0"/>
              <a:buChar char="•"/>
            </a:pPr>
            <a:r>
              <a:rPr lang="en-US" baseline="0" dirty="0" smtClean="0"/>
              <a:t>Remove those CL not necessary because of this alignment: Evaluation method type and Bid type.</a:t>
            </a:r>
          </a:p>
        </p:txBody>
      </p:sp>
      <p:sp>
        <p:nvSpPr>
          <p:cNvPr id="4" name="Slide Number Placeholder 3"/>
          <p:cNvSpPr>
            <a:spLocks noGrp="1"/>
          </p:cNvSpPr>
          <p:nvPr>
            <p:ph type="sldNum" sz="quarter" idx="10"/>
          </p:nvPr>
        </p:nvSpPr>
        <p:spPr/>
        <p:txBody>
          <a:bodyPr/>
          <a:lstStyle/>
          <a:p>
            <a:fld id="{F9470AB5-00EE-4A5C-AE4E-71B8EEE1046C}" type="slidenum">
              <a:rPr lang="es-ES" smtClean="0">
                <a:solidFill>
                  <a:prstClr val="black"/>
                </a:solidFill>
              </a:rPr>
              <a:pPr/>
              <a:t>12</a:t>
            </a:fld>
            <a:endParaRPr lang="es-ES">
              <a:solidFill>
                <a:prstClr val="black"/>
              </a:solidFill>
            </a:endParaRPr>
          </a:p>
        </p:txBody>
      </p:sp>
    </p:spTree>
    <p:extLst>
      <p:ext uri="{BB962C8B-B14F-4D97-AF65-F5344CB8AC3E}">
        <p14:creationId xmlns:p14="http://schemas.microsoft.com/office/powerpoint/2010/main" val="2662399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54F0CAF2-D4F4-4048-AE4E-14567BAAFF01}" type="slidenum">
              <a:rPr lang="en-GB" smtClean="0"/>
              <a:pPr>
                <a:defRPr/>
              </a:pPr>
              <a:t>16</a:t>
            </a:fld>
            <a:endParaRPr lang="en-GB"/>
          </a:p>
        </p:txBody>
      </p:sp>
    </p:spTree>
    <p:extLst>
      <p:ext uri="{BB962C8B-B14F-4D97-AF65-F5344CB8AC3E}">
        <p14:creationId xmlns:p14="http://schemas.microsoft.com/office/powerpoint/2010/main" val="2715374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470AB5-00EE-4A5C-AE4E-71B8EEE1046C}" type="slidenum">
              <a:rPr lang="es-ES" smtClean="0">
                <a:solidFill>
                  <a:prstClr val="black"/>
                </a:solidFill>
              </a:rPr>
              <a:pPr/>
              <a:t>21</a:t>
            </a:fld>
            <a:endParaRPr lang="es-ES">
              <a:solidFill>
                <a:prstClr val="black"/>
              </a:solidFill>
            </a:endParaRPr>
          </a:p>
        </p:txBody>
      </p:sp>
    </p:spTree>
    <p:extLst>
      <p:ext uri="{BB962C8B-B14F-4D97-AF65-F5344CB8AC3E}">
        <p14:creationId xmlns:p14="http://schemas.microsoft.com/office/powerpoint/2010/main" val="29698964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UBL: </a:t>
            </a:r>
          </a:p>
          <a:p>
            <a:pPr marL="628650" lvl="1" indent="-171450">
              <a:buFont typeface="Arial" panose="020B0604020202020204" pitchFamily="34" charset="0"/>
              <a:buChar char="•"/>
            </a:pPr>
            <a:r>
              <a:rPr lang="en-US" dirty="0" smtClean="0"/>
              <a:t>eForms schemas are built based on UBL 2.3.</a:t>
            </a:r>
          </a:p>
          <a:p>
            <a:pPr marL="628650" lvl="1" indent="-171450">
              <a:buFont typeface="Arial" panose="020B0604020202020204" pitchFamily="34" charset="0"/>
              <a:buChar char="•"/>
            </a:pPr>
            <a:r>
              <a:rPr lang="en-US" dirty="0" smtClean="0"/>
              <a:t>Simplify</a:t>
            </a:r>
            <a:r>
              <a:rPr lang="en-US" baseline="0" dirty="0" smtClean="0"/>
              <a:t> the management of lots.</a:t>
            </a:r>
          </a:p>
          <a:p>
            <a:pPr marL="628650" lvl="1" indent="-171450">
              <a:buFont typeface="Arial" panose="020B0604020202020204" pitchFamily="34" charset="0"/>
              <a:buChar char="•"/>
            </a:pPr>
            <a:r>
              <a:rPr lang="en-US" baseline="0" dirty="0" smtClean="0"/>
              <a:t>UBL 2.3 is completely backwards compatible with earlier versions of UBL 2, as for example with all versions of ESPD based on UBL 2.2.</a:t>
            </a:r>
          </a:p>
          <a:p>
            <a:pPr marL="0" lvl="0" indent="0">
              <a:buFont typeface="Arial" panose="020B0604020202020204" pitchFamily="34" charset="0"/>
              <a:buNone/>
            </a:pPr>
            <a:endParaRPr lang="en-US" baseline="0" dirty="0"/>
          </a:p>
          <a:p>
            <a:pPr marL="171450" lvl="0" indent="-171450">
              <a:buFont typeface="Arial" panose="020B0604020202020204" pitchFamily="34" charset="0"/>
              <a:buChar char="•"/>
            </a:pPr>
            <a:r>
              <a:rPr lang="en-US" baseline="0" dirty="0" smtClean="0"/>
              <a:t>Management of lots:</a:t>
            </a:r>
          </a:p>
          <a:p>
            <a:pPr marL="628650" lvl="1" indent="-171450">
              <a:buFont typeface="Arial" panose="020B0604020202020204" pitchFamily="34" charset="0"/>
              <a:buChar char="•"/>
            </a:pPr>
            <a:r>
              <a:rPr lang="en-US" baseline="0" dirty="0" smtClean="0"/>
              <a:t>ESPD 2.1.1: 1 XML request per procedure (same), 1..* XML Response per Procedure and EO (different: multiple lots in one XML).</a:t>
            </a:r>
          </a:p>
          <a:p>
            <a:pPr marL="628650" lvl="1" indent="-171450">
              <a:buFont typeface="Arial" panose="020B0604020202020204" pitchFamily="34" charset="0"/>
              <a:buChar char="•"/>
            </a:pPr>
            <a:r>
              <a:rPr lang="en-US" baseline="0" dirty="0" smtClean="0"/>
              <a:t>The Response should contains the lot which the EO tenders to, and the link to SC and EG and their responses.</a:t>
            </a:r>
          </a:p>
        </p:txBody>
      </p:sp>
      <p:sp>
        <p:nvSpPr>
          <p:cNvPr id="4" name="Slide Number Placeholder 3"/>
          <p:cNvSpPr>
            <a:spLocks noGrp="1"/>
          </p:cNvSpPr>
          <p:nvPr>
            <p:ph type="sldNum" sz="quarter" idx="10"/>
          </p:nvPr>
        </p:nvSpPr>
        <p:spPr/>
        <p:txBody>
          <a:bodyPr/>
          <a:lstStyle/>
          <a:p>
            <a:fld id="{F9470AB5-00EE-4A5C-AE4E-71B8EEE1046C}" type="slidenum">
              <a:rPr lang="es-ES" smtClean="0">
                <a:solidFill>
                  <a:prstClr val="black"/>
                </a:solidFill>
              </a:rPr>
              <a:pPr/>
              <a:t>22</a:t>
            </a:fld>
            <a:endParaRPr lang="es-ES">
              <a:solidFill>
                <a:prstClr val="black"/>
              </a:solidFill>
            </a:endParaRPr>
          </a:p>
        </p:txBody>
      </p:sp>
    </p:spTree>
    <p:extLst>
      <p:ext uri="{BB962C8B-B14F-4D97-AF65-F5344CB8AC3E}">
        <p14:creationId xmlns:p14="http://schemas.microsoft.com/office/powerpoint/2010/main" val="2855269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eForms: </a:t>
            </a:r>
          </a:p>
          <a:p>
            <a:pPr marL="628650" lvl="1" indent="-171450">
              <a:buFont typeface="Arial" panose="020B0604020202020204" pitchFamily="34" charset="0"/>
              <a:buChar char="•"/>
            </a:pPr>
            <a:r>
              <a:rPr lang="en-US" baseline="0" dirty="0" smtClean="0"/>
              <a:t>EG: both models have the same logic and business perspective.</a:t>
            </a:r>
          </a:p>
          <a:p>
            <a:pPr marL="628650" lvl="1" indent="-171450">
              <a:buFont typeface="Arial" panose="020B0604020202020204" pitchFamily="34" charset="0"/>
              <a:buChar char="•"/>
            </a:pPr>
            <a:r>
              <a:rPr lang="en-US" baseline="0" dirty="0" smtClean="0"/>
              <a:t>SC: both models have the same logic, but technically is implemented in a different way.</a:t>
            </a:r>
          </a:p>
        </p:txBody>
      </p:sp>
      <p:sp>
        <p:nvSpPr>
          <p:cNvPr id="4" name="Slide Number Placeholder 3"/>
          <p:cNvSpPr>
            <a:spLocks noGrp="1"/>
          </p:cNvSpPr>
          <p:nvPr>
            <p:ph type="sldNum" sz="quarter" idx="10"/>
          </p:nvPr>
        </p:nvSpPr>
        <p:spPr/>
        <p:txBody>
          <a:bodyPr/>
          <a:lstStyle/>
          <a:p>
            <a:fld id="{F9470AB5-00EE-4A5C-AE4E-71B8EEE1046C}" type="slidenum">
              <a:rPr lang="es-ES" smtClean="0">
                <a:solidFill>
                  <a:prstClr val="black"/>
                </a:solidFill>
              </a:rPr>
              <a:pPr/>
              <a:t>23</a:t>
            </a:fld>
            <a:endParaRPr lang="es-ES">
              <a:solidFill>
                <a:prstClr val="black"/>
              </a:solidFill>
            </a:endParaRPr>
          </a:p>
        </p:txBody>
      </p:sp>
    </p:spTree>
    <p:extLst>
      <p:ext uri="{BB962C8B-B14F-4D97-AF65-F5344CB8AC3E}">
        <p14:creationId xmlns:p14="http://schemas.microsoft.com/office/powerpoint/2010/main" val="1930050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Lots identifiers: same logic as in eForms in order to keep the link and interaction between both models.</a:t>
            </a:r>
          </a:p>
          <a:p>
            <a:pPr marL="0" indent="0">
              <a:buFont typeface="Arial" panose="020B0604020202020204"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F9470AB5-00EE-4A5C-AE4E-71B8EEE1046C}" type="slidenum">
              <a:rPr lang="es-ES" smtClean="0">
                <a:solidFill>
                  <a:prstClr val="black"/>
                </a:solidFill>
              </a:rPr>
              <a:pPr/>
              <a:t>24</a:t>
            </a:fld>
            <a:endParaRPr lang="es-ES">
              <a:solidFill>
                <a:prstClr val="black"/>
              </a:solidFill>
            </a:endParaRPr>
          </a:p>
        </p:txBody>
      </p:sp>
    </p:spTree>
    <p:extLst>
      <p:ext uri="{BB962C8B-B14F-4D97-AF65-F5344CB8AC3E}">
        <p14:creationId xmlns:p14="http://schemas.microsoft.com/office/powerpoint/2010/main" val="7211890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470AB5-00EE-4A5C-AE4E-71B8EEE1046C}" type="slidenum">
              <a:rPr lang="es-ES" smtClean="0">
                <a:solidFill>
                  <a:prstClr val="black"/>
                </a:solidFill>
              </a:rPr>
              <a:pPr/>
              <a:t>25</a:t>
            </a:fld>
            <a:endParaRPr lang="es-ES">
              <a:solidFill>
                <a:prstClr val="black"/>
              </a:solidFill>
            </a:endParaRPr>
          </a:p>
        </p:txBody>
      </p:sp>
    </p:spTree>
    <p:extLst>
      <p:ext uri="{BB962C8B-B14F-4D97-AF65-F5344CB8AC3E}">
        <p14:creationId xmlns:p14="http://schemas.microsoft.com/office/powerpoint/2010/main" val="36426708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Currently there</a:t>
            </a:r>
            <a:r>
              <a:rPr lang="en-US" baseline="0" dirty="0" smtClean="0"/>
              <a:t> are 23 issues open. </a:t>
            </a:r>
          </a:p>
          <a:p>
            <a:pPr marL="171450" indent="-171450">
              <a:buFont typeface="Arial" panose="020B0604020202020204" pitchFamily="34" charset="0"/>
              <a:buChar char="•"/>
            </a:pPr>
            <a:r>
              <a:rPr lang="en-US" baseline="0" dirty="0" smtClean="0"/>
              <a:t>19 of them are going to be solved in the next release of ESPD. </a:t>
            </a:r>
          </a:p>
          <a:p>
            <a:pPr marL="628650" lvl="1" indent="-171450">
              <a:buFont typeface="Arial" panose="020B0604020202020204" pitchFamily="34" charset="0"/>
              <a:buChar char="•"/>
            </a:pPr>
            <a:r>
              <a:rPr lang="en-US" baseline="0" dirty="0" smtClean="0"/>
              <a:t>All of them have been discussed during the Open User Community meetings held during these months.</a:t>
            </a:r>
          </a:p>
          <a:p>
            <a:pPr marL="628650" lvl="1" indent="-171450">
              <a:buFont typeface="Arial" panose="020B0604020202020204" pitchFamily="34" charset="0"/>
              <a:buChar char="•"/>
            </a:pPr>
            <a:r>
              <a:rPr lang="en-US" baseline="0" dirty="0" smtClean="0"/>
              <a:t>The list of issues included in v3.0.0 is currently closed.</a:t>
            </a:r>
          </a:p>
          <a:p>
            <a:pPr marL="171450" indent="-171450">
              <a:buFont typeface="Arial" panose="020B0604020202020204" pitchFamily="34" charset="0"/>
              <a:buChar char="•"/>
            </a:pPr>
            <a:r>
              <a:rPr lang="en-US" baseline="0" dirty="0" smtClean="0"/>
              <a:t>4 will be postponed for the next releases because they are related to the future version of </a:t>
            </a:r>
            <a:r>
              <a:rPr lang="en-US" baseline="0" dirty="0" err="1" smtClean="0"/>
              <a:t>eCertis</a:t>
            </a:r>
            <a:r>
              <a:rPr lang="en-US" baseline="0" dirty="0" smtClean="0"/>
              <a:t> (not released yet).</a:t>
            </a:r>
            <a:endParaRPr lang="en-US" dirty="0"/>
          </a:p>
        </p:txBody>
      </p:sp>
      <p:sp>
        <p:nvSpPr>
          <p:cNvPr id="4" name="Slide Number Placeholder 3"/>
          <p:cNvSpPr>
            <a:spLocks noGrp="1"/>
          </p:cNvSpPr>
          <p:nvPr>
            <p:ph type="sldNum" sz="quarter" idx="10"/>
          </p:nvPr>
        </p:nvSpPr>
        <p:spPr/>
        <p:txBody>
          <a:bodyPr/>
          <a:lstStyle/>
          <a:p>
            <a:fld id="{F9470AB5-00EE-4A5C-AE4E-71B8EEE1046C}" type="slidenum">
              <a:rPr lang="es-ES" smtClean="0">
                <a:solidFill>
                  <a:prstClr val="black"/>
                </a:solidFill>
              </a:rPr>
              <a:pPr/>
              <a:t>26</a:t>
            </a:fld>
            <a:endParaRPr lang="es-ES">
              <a:solidFill>
                <a:prstClr val="black"/>
              </a:solidFill>
            </a:endParaRPr>
          </a:p>
        </p:txBody>
      </p:sp>
    </p:spTree>
    <p:extLst>
      <p:ext uri="{BB962C8B-B14F-4D97-AF65-F5344CB8AC3E}">
        <p14:creationId xmlns:p14="http://schemas.microsoft.com/office/powerpoint/2010/main" val="323211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470AB5-00EE-4A5C-AE4E-71B8EEE1046C}" type="slidenum">
              <a:rPr lang="es-ES" smtClean="0">
                <a:solidFill>
                  <a:prstClr val="black"/>
                </a:solidFill>
              </a:rPr>
              <a:pPr/>
              <a:t>2</a:t>
            </a:fld>
            <a:endParaRPr lang="es-ES">
              <a:solidFill>
                <a:prstClr val="black"/>
              </a:solidFill>
            </a:endParaRPr>
          </a:p>
        </p:txBody>
      </p:sp>
    </p:spTree>
    <p:extLst>
      <p:ext uri="{BB962C8B-B14F-4D97-AF65-F5344CB8AC3E}">
        <p14:creationId xmlns:p14="http://schemas.microsoft.com/office/powerpoint/2010/main" val="2163051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Currently there</a:t>
            </a:r>
            <a:r>
              <a:rPr lang="en-US" baseline="0" dirty="0" smtClean="0"/>
              <a:t> are 23 issues open. </a:t>
            </a:r>
          </a:p>
          <a:p>
            <a:pPr marL="171450" indent="-171450">
              <a:buFont typeface="Arial" panose="020B0604020202020204" pitchFamily="34" charset="0"/>
              <a:buChar char="•"/>
            </a:pPr>
            <a:r>
              <a:rPr lang="en-US" baseline="0" dirty="0" smtClean="0"/>
              <a:t>19 of them are going to be solved in the next release of ESPD. </a:t>
            </a:r>
          </a:p>
          <a:p>
            <a:pPr marL="628650" lvl="1" indent="-171450">
              <a:buFont typeface="Arial" panose="020B0604020202020204" pitchFamily="34" charset="0"/>
              <a:buChar char="•"/>
            </a:pPr>
            <a:r>
              <a:rPr lang="en-US" baseline="0" dirty="0" smtClean="0"/>
              <a:t>All of them have been discussed during the Open User Community meetings held during these months.</a:t>
            </a:r>
          </a:p>
          <a:p>
            <a:pPr marL="628650" lvl="1" indent="-171450">
              <a:buFont typeface="Arial" panose="020B0604020202020204" pitchFamily="34" charset="0"/>
              <a:buChar char="•"/>
            </a:pPr>
            <a:r>
              <a:rPr lang="en-US" baseline="0" dirty="0" smtClean="0"/>
              <a:t>The list of issues included in v3.0.0 is currently closed.</a:t>
            </a:r>
          </a:p>
          <a:p>
            <a:pPr marL="171450" indent="-171450">
              <a:buFont typeface="Arial" panose="020B0604020202020204" pitchFamily="34" charset="0"/>
              <a:buChar char="•"/>
            </a:pPr>
            <a:r>
              <a:rPr lang="en-US" baseline="0" dirty="0" smtClean="0"/>
              <a:t>4 will be postponed for the next releases because they are related to the future version of </a:t>
            </a:r>
            <a:r>
              <a:rPr lang="en-US" baseline="0" dirty="0" err="1" smtClean="0"/>
              <a:t>eCertis</a:t>
            </a:r>
            <a:r>
              <a:rPr lang="en-US" baseline="0" dirty="0" smtClean="0"/>
              <a:t> (not released yet).</a:t>
            </a:r>
            <a:endParaRPr lang="en-US" dirty="0"/>
          </a:p>
        </p:txBody>
      </p:sp>
      <p:sp>
        <p:nvSpPr>
          <p:cNvPr id="4" name="Slide Number Placeholder 3"/>
          <p:cNvSpPr>
            <a:spLocks noGrp="1"/>
          </p:cNvSpPr>
          <p:nvPr>
            <p:ph type="sldNum" sz="quarter" idx="10"/>
          </p:nvPr>
        </p:nvSpPr>
        <p:spPr/>
        <p:txBody>
          <a:bodyPr/>
          <a:lstStyle/>
          <a:p>
            <a:fld id="{F9470AB5-00EE-4A5C-AE4E-71B8EEE1046C}" type="slidenum">
              <a:rPr lang="es-ES" smtClean="0">
                <a:solidFill>
                  <a:prstClr val="black"/>
                </a:solidFill>
              </a:rPr>
              <a:pPr/>
              <a:t>27</a:t>
            </a:fld>
            <a:endParaRPr lang="es-ES">
              <a:solidFill>
                <a:prstClr val="black"/>
              </a:solidFill>
            </a:endParaRPr>
          </a:p>
        </p:txBody>
      </p:sp>
    </p:spTree>
    <p:extLst>
      <p:ext uri="{BB962C8B-B14F-4D97-AF65-F5344CB8AC3E}">
        <p14:creationId xmlns:p14="http://schemas.microsoft.com/office/powerpoint/2010/main" val="22542093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Currently there</a:t>
            </a:r>
            <a:r>
              <a:rPr lang="en-US" baseline="0" dirty="0" smtClean="0"/>
              <a:t> are 23 issues open. </a:t>
            </a:r>
          </a:p>
          <a:p>
            <a:pPr marL="171450" indent="-171450">
              <a:buFont typeface="Arial" panose="020B0604020202020204" pitchFamily="34" charset="0"/>
              <a:buChar char="•"/>
            </a:pPr>
            <a:r>
              <a:rPr lang="en-US" baseline="0" dirty="0" smtClean="0"/>
              <a:t>19 of them are going to be solved in the next release of ESPD. </a:t>
            </a:r>
          </a:p>
          <a:p>
            <a:pPr marL="628650" lvl="1" indent="-171450">
              <a:buFont typeface="Arial" panose="020B0604020202020204" pitchFamily="34" charset="0"/>
              <a:buChar char="•"/>
            </a:pPr>
            <a:r>
              <a:rPr lang="en-US" baseline="0" dirty="0" smtClean="0"/>
              <a:t>All of them have been discussed during the Open User Community meetings held during these months.</a:t>
            </a:r>
          </a:p>
          <a:p>
            <a:pPr marL="628650" lvl="1" indent="-171450">
              <a:buFont typeface="Arial" panose="020B0604020202020204" pitchFamily="34" charset="0"/>
              <a:buChar char="•"/>
            </a:pPr>
            <a:r>
              <a:rPr lang="en-US" baseline="0" dirty="0" smtClean="0"/>
              <a:t>The list of issues included in v3.0.0 is currently closed.</a:t>
            </a:r>
          </a:p>
          <a:p>
            <a:pPr marL="171450" indent="-171450">
              <a:buFont typeface="Arial" panose="020B0604020202020204" pitchFamily="34" charset="0"/>
              <a:buChar char="•"/>
            </a:pPr>
            <a:r>
              <a:rPr lang="en-US" baseline="0" dirty="0" smtClean="0"/>
              <a:t>4 will be postponed for the next releases because they are related to the future version of </a:t>
            </a:r>
            <a:r>
              <a:rPr lang="en-US" baseline="0" dirty="0" err="1" smtClean="0"/>
              <a:t>eCertis</a:t>
            </a:r>
            <a:r>
              <a:rPr lang="en-US" baseline="0" dirty="0" smtClean="0"/>
              <a:t> (not released yet).</a:t>
            </a:r>
            <a:endParaRPr lang="en-US" dirty="0"/>
          </a:p>
        </p:txBody>
      </p:sp>
      <p:sp>
        <p:nvSpPr>
          <p:cNvPr id="4" name="Slide Number Placeholder 3"/>
          <p:cNvSpPr>
            <a:spLocks noGrp="1"/>
          </p:cNvSpPr>
          <p:nvPr>
            <p:ph type="sldNum" sz="quarter" idx="10"/>
          </p:nvPr>
        </p:nvSpPr>
        <p:spPr/>
        <p:txBody>
          <a:bodyPr/>
          <a:lstStyle/>
          <a:p>
            <a:fld id="{F9470AB5-00EE-4A5C-AE4E-71B8EEE1046C}" type="slidenum">
              <a:rPr lang="es-ES" smtClean="0">
                <a:solidFill>
                  <a:prstClr val="black"/>
                </a:solidFill>
              </a:rPr>
              <a:pPr/>
              <a:t>28</a:t>
            </a:fld>
            <a:endParaRPr lang="es-ES">
              <a:solidFill>
                <a:prstClr val="black"/>
              </a:solidFill>
            </a:endParaRPr>
          </a:p>
        </p:txBody>
      </p:sp>
    </p:spTree>
    <p:extLst>
      <p:ext uri="{BB962C8B-B14F-4D97-AF65-F5344CB8AC3E}">
        <p14:creationId xmlns:p14="http://schemas.microsoft.com/office/powerpoint/2010/main" val="21378432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kern="1200" dirty="0" smtClean="0">
                <a:solidFill>
                  <a:schemeClr val="tx1">
                    <a:lumMod val="65000"/>
                    <a:lumOff val="35000"/>
                  </a:schemeClr>
                </a:solidFill>
                <a:latin typeface="+mn-lt"/>
                <a:ea typeface="+mn-ea"/>
                <a:cs typeface="+mn-cs"/>
              </a:rPr>
              <a:t>Remove</a:t>
            </a:r>
            <a:r>
              <a:rPr lang="en-GB" sz="1200" b="0" kern="1200" baseline="0" dirty="0" smtClean="0">
                <a:solidFill>
                  <a:schemeClr val="tx1">
                    <a:lumMod val="65000"/>
                    <a:lumOff val="35000"/>
                  </a:schemeClr>
                </a:solidFill>
                <a:latin typeface="+mn-lt"/>
                <a:ea typeface="+mn-ea"/>
                <a:cs typeface="+mn-cs"/>
              </a:rPr>
              <a:t> Criteria 33 (set up EO) and include it as sub criteria of generic and specific turnover.</a:t>
            </a:r>
          </a:p>
          <a:p>
            <a:endParaRPr lang="en-US" dirty="0"/>
          </a:p>
        </p:txBody>
      </p:sp>
      <p:sp>
        <p:nvSpPr>
          <p:cNvPr id="4" name="Slide Number Placeholder 3"/>
          <p:cNvSpPr>
            <a:spLocks noGrp="1"/>
          </p:cNvSpPr>
          <p:nvPr>
            <p:ph type="sldNum" sz="quarter" idx="10"/>
          </p:nvPr>
        </p:nvSpPr>
        <p:spPr/>
        <p:txBody>
          <a:bodyPr/>
          <a:lstStyle/>
          <a:p>
            <a:fld id="{F9470AB5-00EE-4A5C-AE4E-71B8EEE1046C}" type="slidenum">
              <a:rPr lang="es-ES" smtClean="0">
                <a:solidFill>
                  <a:prstClr val="black"/>
                </a:solidFill>
              </a:rPr>
              <a:pPr/>
              <a:t>29</a:t>
            </a:fld>
            <a:endParaRPr lang="es-ES">
              <a:solidFill>
                <a:prstClr val="black"/>
              </a:solidFill>
            </a:endParaRPr>
          </a:p>
        </p:txBody>
      </p:sp>
    </p:spTree>
    <p:extLst>
      <p:ext uri="{BB962C8B-B14F-4D97-AF65-F5344CB8AC3E}">
        <p14:creationId xmlns:p14="http://schemas.microsoft.com/office/powerpoint/2010/main" val="6129116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kern="1200" dirty="0" smtClean="0">
                <a:solidFill>
                  <a:schemeClr val="tx1">
                    <a:lumMod val="65000"/>
                    <a:lumOff val="35000"/>
                  </a:schemeClr>
                </a:solidFill>
                <a:latin typeface="+mn-lt"/>
                <a:ea typeface="+mn-ea"/>
                <a:cs typeface="+mn-cs"/>
              </a:rPr>
              <a:t>Remove</a:t>
            </a:r>
            <a:r>
              <a:rPr lang="en-GB" sz="1200" b="0" kern="1200" baseline="0" dirty="0" smtClean="0">
                <a:solidFill>
                  <a:schemeClr val="tx1">
                    <a:lumMod val="65000"/>
                    <a:lumOff val="35000"/>
                  </a:schemeClr>
                </a:solidFill>
                <a:latin typeface="+mn-lt"/>
                <a:ea typeface="+mn-ea"/>
                <a:cs typeface="+mn-cs"/>
              </a:rPr>
              <a:t> Criteria 33 (set up EO) and include it as sub criteria of generic and specific turnover.</a:t>
            </a:r>
          </a:p>
          <a:p>
            <a:endParaRPr lang="en-US" dirty="0"/>
          </a:p>
        </p:txBody>
      </p:sp>
      <p:sp>
        <p:nvSpPr>
          <p:cNvPr id="4" name="Slide Number Placeholder 3"/>
          <p:cNvSpPr>
            <a:spLocks noGrp="1"/>
          </p:cNvSpPr>
          <p:nvPr>
            <p:ph type="sldNum" sz="quarter" idx="10"/>
          </p:nvPr>
        </p:nvSpPr>
        <p:spPr/>
        <p:txBody>
          <a:bodyPr/>
          <a:lstStyle/>
          <a:p>
            <a:fld id="{F9470AB5-00EE-4A5C-AE4E-71B8EEE1046C}" type="slidenum">
              <a:rPr lang="es-ES" smtClean="0">
                <a:solidFill>
                  <a:prstClr val="black"/>
                </a:solidFill>
              </a:rPr>
              <a:pPr/>
              <a:t>30</a:t>
            </a:fld>
            <a:endParaRPr lang="es-ES">
              <a:solidFill>
                <a:prstClr val="black"/>
              </a:solidFill>
            </a:endParaRPr>
          </a:p>
        </p:txBody>
      </p:sp>
    </p:spTree>
    <p:extLst>
      <p:ext uri="{BB962C8B-B14F-4D97-AF65-F5344CB8AC3E}">
        <p14:creationId xmlns:p14="http://schemas.microsoft.com/office/powerpoint/2010/main" val="41761125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470AB5-00EE-4A5C-AE4E-71B8EEE1046C}" type="slidenum">
              <a:rPr lang="es-ES" smtClean="0">
                <a:solidFill>
                  <a:prstClr val="black"/>
                </a:solidFill>
              </a:rPr>
              <a:pPr/>
              <a:t>31</a:t>
            </a:fld>
            <a:endParaRPr lang="es-ES">
              <a:solidFill>
                <a:prstClr val="black"/>
              </a:solidFill>
            </a:endParaRPr>
          </a:p>
        </p:txBody>
      </p:sp>
    </p:spTree>
    <p:extLst>
      <p:ext uri="{BB962C8B-B14F-4D97-AF65-F5344CB8AC3E}">
        <p14:creationId xmlns:p14="http://schemas.microsoft.com/office/powerpoint/2010/main" val="27431151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marL="285750" indent="-285750" algn="just">
              <a:buClr>
                <a:srgbClr val="9BAF04"/>
              </a:buClr>
              <a:buFont typeface="Wingdings" panose="05000000000000000000" pitchFamily="2" charset="2"/>
              <a:buChar char="v"/>
            </a:pPr>
            <a:r>
              <a:rPr lang="en-US" sz="1200" dirty="0" smtClean="0">
                <a:solidFill>
                  <a:srgbClr val="FF0000"/>
                </a:solidFill>
              </a:rPr>
              <a:t>New version </a:t>
            </a:r>
            <a:r>
              <a:rPr lang="en-US" sz="1200" b="1" dirty="0" smtClean="0">
                <a:solidFill>
                  <a:srgbClr val="FF0000"/>
                </a:solidFill>
              </a:rPr>
              <a:t>CCCEV 2.0.0 </a:t>
            </a:r>
            <a:r>
              <a:rPr lang="en-US" sz="1200" dirty="0" smtClean="0">
                <a:solidFill>
                  <a:srgbClr val="FF0000"/>
                </a:solidFill>
              </a:rPr>
              <a:t>(reference to </a:t>
            </a:r>
            <a:r>
              <a:rPr lang="en-US" sz="1200" dirty="0" smtClean="0">
                <a:solidFill>
                  <a:srgbClr val="FF0000"/>
                </a:solidFill>
                <a:hlinkClick r:id="rId3"/>
              </a:rPr>
              <a:t>GitHub</a:t>
            </a:r>
            <a:r>
              <a:rPr lang="en-US" sz="1200" dirty="0" smtClean="0">
                <a:solidFill>
                  <a:srgbClr val="FF0000"/>
                </a:solidFill>
              </a:rPr>
              <a:t>).</a:t>
            </a:r>
          </a:p>
          <a:p>
            <a:pPr marL="285750" indent="-285750" algn="just">
              <a:buClr>
                <a:srgbClr val="9BAF04"/>
              </a:buClr>
              <a:buFont typeface="Wingdings" panose="05000000000000000000" pitchFamily="2" charset="2"/>
              <a:buChar char="v"/>
            </a:pPr>
            <a:endParaRPr lang="en-US" sz="1200" dirty="0" smtClean="0">
              <a:solidFill>
                <a:srgbClr val="FF0000"/>
              </a:solidFill>
            </a:endParaRPr>
          </a:p>
          <a:p>
            <a:pPr marL="285750" indent="-285750" algn="just">
              <a:buClr>
                <a:srgbClr val="9BAF04"/>
              </a:buClr>
              <a:buFont typeface="Wingdings" panose="05000000000000000000" pitchFamily="2" charset="2"/>
              <a:buChar char="v"/>
            </a:pPr>
            <a:r>
              <a:rPr lang="en-US" sz="1200" dirty="0" smtClean="0">
                <a:solidFill>
                  <a:srgbClr val="FF0000"/>
                </a:solidFill>
              </a:rPr>
              <a:t>In this version, the class Criterion is not the core entity anymore (it is now a subclass of an abstract Requirement).</a:t>
            </a:r>
          </a:p>
          <a:p>
            <a:pPr marL="285750" indent="-285750" algn="just">
              <a:buClr>
                <a:srgbClr val="9BAF04"/>
              </a:buClr>
              <a:buFont typeface="Wingdings" panose="05000000000000000000" pitchFamily="2" charset="2"/>
              <a:buChar char="v"/>
            </a:pPr>
            <a:endParaRPr lang="en-US" sz="1200" dirty="0" smtClean="0">
              <a:solidFill>
                <a:srgbClr val="FF0000"/>
              </a:solidFill>
            </a:endParaRPr>
          </a:p>
          <a:p>
            <a:pPr marL="285750" indent="-285750" algn="just">
              <a:buClr>
                <a:srgbClr val="9BAF04"/>
              </a:buClr>
              <a:buFont typeface="Wingdings" panose="05000000000000000000" pitchFamily="2" charset="2"/>
              <a:buChar char="v"/>
            </a:pPr>
            <a:r>
              <a:rPr lang="en-US" sz="1200" dirty="0" smtClean="0">
                <a:solidFill>
                  <a:srgbClr val="FF0000"/>
                </a:solidFill>
              </a:rPr>
              <a:t>The origin of this new version was, mainly, the SDG Regulation and the use of information requirements, criteria and evidences, for the implementation of the procedures identified in Annex II of the SGD Regulation.</a:t>
            </a:r>
          </a:p>
          <a:p>
            <a:pPr marL="285750" indent="-285750" algn="just">
              <a:buClr>
                <a:srgbClr val="9BAF04"/>
              </a:buClr>
              <a:buFont typeface="Wingdings" panose="05000000000000000000" pitchFamily="2" charset="2"/>
              <a:buChar char="v"/>
            </a:pPr>
            <a:endParaRPr lang="en-US" sz="1200" dirty="0" smtClean="0">
              <a:solidFill>
                <a:srgbClr val="FF0000"/>
              </a:solidFill>
            </a:endParaRPr>
          </a:p>
          <a:p>
            <a:pPr marL="285750" indent="-285750" algn="just">
              <a:buClr>
                <a:srgbClr val="9BAF04"/>
              </a:buClr>
              <a:buFont typeface="Wingdings" panose="05000000000000000000" pitchFamily="2" charset="2"/>
              <a:buChar char="v"/>
            </a:pPr>
            <a:r>
              <a:rPr lang="en-US" sz="1200" dirty="0" smtClean="0">
                <a:solidFill>
                  <a:srgbClr val="FF0000"/>
                </a:solidFill>
              </a:rPr>
              <a:t>The impact on the ESPD is ZERO.</a:t>
            </a:r>
            <a:endParaRPr lang="en-US" sz="1050" b="1" dirty="0" smtClean="0"/>
          </a:p>
          <a:p>
            <a:pPr marL="285750" indent="-285750" algn="just">
              <a:buClr>
                <a:srgbClr val="9BAF04"/>
              </a:buClr>
              <a:buFont typeface="Wingdings" panose="05000000000000000000" pitchFamily="2" charset="2"/>
              <a:buChar char="v"/>
            </a:pPr>
            <a:endParaRPr lang="en-US" sz="1050" b="1" dirty="0" smtClean="0">
              <a:solidFill>
                <a:srgbClr val="FF0000"/>
              </a:solidFill>
            </a:endParaRPr>
          </a:p>
          <a:p>
            <a:pPr marL="285750" indent="-285750" algn="just">
              <a:buClr>
                <a:srgbClr val="9BAF04"/>
              </a:buClr>
              <a:buFont typeface="Wingdings" panose="05000000000000000000" pitchFamily="2" charset="2"/>
              <a:buChar char="v"/>
            </a:pPr>
            <a:r>
              <a:rPr lang="en-US" sz="1200" dirty="0" smtClean="0">
                <a:solidFill>
                  <a:srgbClr val="FF0000"/>
                </a:solidFill>
              </a:rPr>
              <a:t>There is an XML version of this new CCCEV 2.0.0 model based on the new SEMIC Style Guide (which is in progress).</a:t>
            </a:r>
          </a:p>
          <a:p>
            <a:pPr marL="285750" indent="-285750" algn="just">
              <a:buClr>
                <a:srgbClr val="9BAF04"/>
              </a:buClr>
              <a:buFont typeface="Wingdings" panose="05000000000000000000" pitchFamily="2" charset="2"/>
              <a:buChar char="v"/>
            </a:pPr>
            <a:endParaRPr lang="en-US" sz="1200" dirty="0" smtClean="0">
              <a:solidFill>
                <a:srgbClr val="FF0000"/>
              </a:solidFill>
            </a:endParaRPr>
          </a:p>
          <a:p>
            <a:pPr marL="285750" indent="-285750" algn="just">
              <a:buClr>
                <a:srgbClr val="9BAF04"/>
              </a:buClr>
              <a:buFont typeface="Wingdings" panose="05000000000000000000" pitchFamily="2" charset="2"/>
              <a:buChar char="v"/>
            </a:pPr>
            <a:r>
              <a:rPr lang="en-US" sz="1200" dirty="0" smtClean="0">
                <a:solidFill>
                  <a:srgbClr val="FF0000"/>
                </a:solidFill>
              </a:rPr>
              <a:t>Some examples of how to implement ESPD XML Documents using the new SEMIC-XML syntax binding are available </a:t>
            </a:r>
            <a:r>
              <a:rPr lang="en-US" sz="1200" dirty="0" smtClean="0">
                <a:solidFill>
                  <a:srgbClr val="FF0000"/>
                </a:solidFill>
                <a:hlinkClick r:id="rId4"/>
              </a:rPr>
              <a:t>here</a:t>
            </a:r>
            <a:r>
              <a:rPr lang="en-US" sz="1200" dirty="0" smtClean="0">
                <a:solidFill>
                  <a:srgbClr val="FF0000"/>
                </a:solidFill>
              </a:rPr>
              <a:t>. </a:t>
            </a:r>
          </a:p>
          <a:p>
            <a:pPr marL="285750" indent="-285750" algn="just">
              <a:buClr>
                <a:srgbClr val="9BAF04"/>
              </a:buClr>
              <a:buFont typeface="Wingdings" panose="05000000000000000000" pitchFamily="2" charset="2"/>
              <a:buChar char="v"/>
            </a:pPr>
            <a:endParaRPr lang="en-US" sz="1200" dirty="0" smtClean="0">
              <a:solidFill>
                <a:srgbClr val="FF0000"/>
              </a:solidFill>
            </a:endParaRPr>
          </a:p>
          <a:p>
            <a:pPr marL="285750" indent="-285750" algn="just">
              <a:buClr>
                <a:srgbClr val="9BAF04"/>
              </a:buClr>
              <a:buFont typeface="Wingdings" panose="05000000000000000000" pitchFamily="2" charset="2"/>
              <a:buChar char="v"/>
            </a:pPr>
            <a:r>
              <a:rPr lang="en-US" sz="1200" dirty="0" smtClean="0">
                <a:solidFill>
                  <a:srgbClr val="FF0000"/>
                </a:solidFill>
              </a:rPr>
              <a:t>These examples were intended to demonstrate that the evolution of the CCCEV is backwards compatible with the current ESPD-EDM.</a:t>
            </a:r>
          </a:p>
          <a:p>
            <a:pPr marL="285750" indent="-285750" algn="just">
              <a:buClr>
                <a:srgbClr val="9BAF04"/>
              </a:buClr>
              <a:buFont typeface="Wingdings" panose="05000000000000000000" pitchFamily="2" charset="2"/>
              <a:buChar char="v"/>
            </a:pPr>
            <a:endParaRPr lang="en-US" sz="1200" dirty="0" smtClean="0">
              <a:solidFill>
                <a:srgbClr val="FF0000"/>
              </a:solidFill>
            </a:endParaRPr>
          </a:p>
          <a:p>
            <a:pPr marL="285750" indent="-285750" algn="just">
              <a:buClr>
                <a:srgbClr val="9BAF04"/>
              </a:buClr>
              <a:buFont typeface="Wingdings" panose="05000000000000000000" pitchFamily="2" charset="2"/>
              <a:buChar char="v"/>
            </a:pPr>
            <a:r>
              <a:rPr lang="en-US" sz="1200" dirty="0" smtClean="0">
                <a:solidFill>
                  <a:srgbClr val="FF0000"/>
                </a:solidFill>
              </a:rPr>
              <a:t>During the evolution of the CCCEV, requirements were taken in from </a:t>
            </a:r>
            <a:r>
              <a:rPr lang="en-US" sz="1200" dirty="0" err="1" smtClean="0">
                <a:solidFill>
                  <a:srgbClr val="FF0000"/>
                </a:solidFill>
              </a:rPr>
              <a:t>eCertis</a:t>
            </a:r>
            <a:r>
              <a:rPr lang="en-US" sz="1200" dirty="0" smtClean="0">
                <a:solidFill>
                  <a:srgbClr val="FF0000"/>
                </a:solidFill>
              </a:rPr>
              <a:t> and TOOP. Some of these were also checked against some CAMSS concepts related to the definition and contextualization of sets of Criteria (Scenario, </a:t>
            </a:r>
            <a:r>
              <a:rPr lang="en-US" sz="1200" dirty="0" err="1" smtClean="0">
                <a:solidFill>
                  <a:srgbClr val="FF0000"/>
                </a:solidFill>
              </a:rPr>
              <a:t>CriterionEvaluationContext</a:t>
            </a:r>
            <a:r>
              <a:rPr lang="en-US" sz="1200" dirty="0" smtClean="0">
                <a:solidFill>
                  <a:srgbClr val="FF0000"/>
                </a:solidFill>
              </a:rPr>
              <a:t>, Score, other). Conversely, </a:t>
            </a:r>
            <a:r>
              <a:rPr lang="en-US" sz="1200" dirty="0" err="1" smtClean="0">
                <a:solidFill>
                  <a:srgbClr val="FF0000"/>
                </a:solidFill>
              </a:rPr>
              <a:t>eCertis</a:t>
            </a:r>
            <a:r>
              <a:rPr lang="en-US" sz="1200" dirty="0" smtClean="0">
                <a:solidFill>
                  <a:srgbClr val="FF0000"/>
                </a:solidFill>
              </a:rPr>
              <a:t> readapted a couple of terms to align with the CCCEV terminology.</a:t>
            </a:r>
          </a:p>
          <a:p>
            <a:pPr marL="285750" indent="-285750" algn="just">
              <a:buClr>
                <a:srgbClr val="9BAF04"/>
              </a:buClr>
              <a:buFont typeface="Wingdings" panose="05000000000000000000" pitchFamily="2" charset="2"/>
              <a:buChar char="v"/>
            </a:pPr>
            <a:endParaRPr lang="en-US" sz="1200" dirty="0" smtClean="0">
              <a:solidFill>
                <a:srgbClr val="FF0000"/>
              </a:solidFill>
            </a:endParaRPr>
          </a:p>
          <a:p>
            <a:pPr marL="285750" indent="-285750" algn="just">
              <a:buClr>
                <a:srgbClr val="9BAF04"/>
              </a:buClr>
              <a:buFont typeface="Wingdings" panose="05000000000000000000" pitchFamily="2" charset="2"/>
              <a:buChar char="v"/>
            </a:pPr>
            <a:r>
              <a:rPr lang="en-US" sz="1200" dirty="0" smtClean="0">
                <a:solidFill>
                  <a:srgbClr val="FF0000"/>
                </a:solidFill>
              </a:rPr>
              <a:t>The </a:t>
            </a:r>
            <a:r>
              <a:rPr lang="en-US" sz="1200" dirty="0" err="1" smtClean="0">
                <a:solidFill>
                  <a:srgbClr val="FF0000"/>
                </a:solidFill>
              </a:rPr>
              <a:t>ePO</a:t>
            </a:r>
            <a:r>
              <a:rPr lang="en-US" sz="1200" dirty="0" smtClean="0">
                <a:solidFill>
                  <a:srgbClr val="FF0000"/>
                </a:solidFill>
              </a:rPr>
              <a:t> will reuse the CCCEV and will extend it into specific procurement criteria (Exclusion Grounds, Selection Criteria and Award Criteria). This extension will be used to produce the OWL2 syntax binding of ESPD-EDM, which will allow representation of ESPD based on an RDF model (for semantic search).</a:t>
            </a:r>
          </a:p>
          <a:p>
            <a:endParaRPr lang="en-US" dirty="0"/>
          </a:p>
        </p:txBody>
      </p:sp>
      <p:sp>
        <p:nvSpPr>
          <p:cNvPr id="4" name="Slide Number Placeholder 3"/>
          <p:cNvSpPr>
            <a:spLocks noGrp="1"/>
          </p:cNvSpPr>
          <p:nvPr>
            <p:ph type="sldNum" sz="quarter" idx="10"/>
          </p:nvPr>
        </p:nvSpPr>
        <p:spPr/>
        <p:txBody>
          <a:bodyPr/>
          <a:lstStyle/>
          <a:p>
            <a:fld id="{F9470AB5-00EE-4A5C-AE4E-71B8EEE1046C}" type="slidenum">
              <a:rPr lang="es-ES" smtClean="0">
                <a:solidFill>
                  <a:prstClr val="black"/>
                </a:solidFill>
              </a:rPr>
              <a:pPr/>
              <a:t>32</a:t>
            </a:fld>
            <a:endParaRPr lang="es-ES">
              <a:solidFill>
                <a:prstClr val="black"/>
              </a:solidFill>
            </a:endParaRPr>
          </a:p>
        </p:txBody>
      </p:sp>
    </p:spTree>
    <p:extLst>
      <p:ext uri="{BB962C8B-B14F-4D97-AF65-F5344CB8AC3E}">
        <p14:creationId xmlns:p14="http://schemas.microsoft.com/office/powerpoint/2010/main" val="12591197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marL="285750" indent="-285750" algn="just">
              <a:buClr>
                <a:srgbClr val="9BAF04"/>
              </a:buClr>
              <a:buFont typeface="Wingdings" panose="05000000000000000000" pitchFamily="2" charset="2"/>
              <a:buChar char="v"/>
            </a:pPr>
            <a:r>
              <a:rPr lang="en-US" sz="1200" dirty="0" smtClean="0">
                <a:solidFill>
                  <a:srgbClr val="FF0000"/>
                </a:solidFill>
              </a:rPr>
              <a:t>New version </a:t>
            </a:r>
            <a:r>
              <a:rPr lang="en-US" sz="1200" b="1" dirty="0" smtClean="0">
                <a:solidFill>
                  <a:srgbClr val="FF0000"/>
                </a:solidFill>
              </a:rPr>
              <a:t>CCCEV 2.0.0 </a:t>
            </a:r>
            <a:r>
              <a:rPr lang="en-US" sz="1200" dirty="0" smtClean="0">
                <a:solidFill>
                  <a:srgbClr val="FF0000"/>
                </a:solidFill>
              </a:rPr>
              <a:t>(reference to </a:t>
            </a:r>
            <a:r>
              <a:rPr lang="en-US" sz="1200" dirty="0" smtClean="0">
                <a:solidFill>
                  <a:srgbClr val="FF0000"/>
                </a:solidFill>
                <a:hlinkClick r:id="rId3"/>
              </a:rPr>
              <a:t>GitHub</a:t>
            </a:r>
            <a:r>
              <a:rPr lang="en-US" sz="1200" dirty="0" smtClean="0">
                <a:solidFill>
                  <a:srgbClr val="FF0000"/>
                </a:solidFill>
              </a:rPr>
              <a:t>).</a:t>
            </a:r>
          </a:p>
          <a:p>
            <a:pPr marL="285750" indent="-285750" algn="just">
              <a:buClr>
                <a:srgbClr val="9BAF04"/>
              </a:buClr>
              <a:buFont typeface="Wingdings" panose="05000000000000000000" pitchFamily="2" charset="2"/>
              <a:buChar char="v"/>
            </a:pPr>
            <a:endParaRPr lang="en-US" sz="1200" dirty="0" smtClean="0">
              <a:solidFill>
                <a:srgbClr val="FF0000"/>
              </a:solidFill>
            </a:endParaRPr>
          </a:p>
          <a:p>
            <a:pPr marL="285750" indent="-285750" algn="just">
              <a:buClr>
                <a:srgbClr val="9BAF04"/>
              </a:buClr>
              <a:buFont typeface="Wingdings" panose="05000000000000000000" pitchFamily="2" charset="2"/>
              <a:buChar char="v"/>
            </a:pPr>
            <a:r>
              <a:rPr lang="en-US" sz="1200" dirty="0" smtClean="0">
                <a:solidFill>
                  <a:srgbClr val="FF0000"/>
                </a:solidFill>
              </a:rPr>
              <a:t>In this version, the class Criterion is not the core entity anymore (it is now a subclass of an abstract Requirement).</a:t>
            </a:r>
          </a:p>
          <a:p>
            <a:pPr marL="285750" indent="-285750" algn="just">
              <a:buClr>
                <a:srgbClr val="9BAF04"/>
              </a:buClr>
              <a:buFont typeface="Wingdings" panose="05000000000000000000" pitchFamily="2" charset="2"/>
              <a:buChar char="v"/>
            </a:pPr>
            <a:endParaRPr lang="en-US" sz="1200" dirty="0" smtClean="0">
              <a:solidFill>
                <a:srgbClr val="FF0000"/>
              </a:solidFill>
            </a:endParaRPr>
          </a:p>
          <a:p>
            <a:pPr marL="285750" indent="-285750" algn="just">
              <a:buClr>
                <a:srgbClr val="9BAF04"/>
              </a:buClr>
              <a:buFont typeface="Wingdings" panose="05000000000000000000" pitchFamily="2" charset="2"/>
              <a:buChar char="v"/>
            </a:pPr>
            <a:r>
              <a:rPr lang="en-US" sz="1200" dirty="0" smtClean="0">
                <a:solidFill>
                  <a:srgbClr val="FF0000"/>
                </a:solidFill>
              </a:rPr>
              <a:t>The origin of this new version was, mainly, the SDG Regulation and the use of information requirements, criteria and evidences, for the implementation of the procedures identified in Annex II of the SGD Regulation.</a:t>
            </a:r>
          </a:p>
          <a:p>
            <a:pPr marL="285750" indent="-285750" algn="just">
              <a:buClr>
                <a:srgbClr val="9BAF04"/>
              </a:buClr>
              <a:buFont typeface="Wingdings" panose="05000000000000000000" pitchFamily="2" charset="2"/>
              <a:buChar char="v"/>
            </a:pPr>
            <a:endParaRPr lang="en-US" sz="1200" dirty="0" smtClean="0">
              <a:solidFill>
                <a:srgbClr val="FF0000"/>
              </a:solidFill>
            </a:endParaRPr>
          </a:p>
          <a:p>
            <a:pPr marL="285750" indent="-285750" algn="just">
              <a:buClr>
                <a:srgbClr val="9BAF04"/>
              </a:buClr>
              <a:buFont typeface="Wingdings" panose="05000000000000000000" pitchFamily="2" charset="2"/>
              <a:buChar char="v"/>
            </a:pPr>
            <a:r>
              <a:rPr lang="en-US" sz="1200" dirty="0" smtClean="0">
                <a:solidFill>
                  <a:srgbClr val="FF0000"/>
                </a:solidFill>
              </a:rPr>
              <a:t>The impact on the ESPD is ZERO.</a:t>
            </a:r>
            <a:endParaRPr lang="en-US" sz="1050" b="1" dirty="0" smtClean="0"/>
          </a:p>
          <a:p>
            <a:pPr marL="285750" indent="-285750" algn="just">
              <a:buClr>
                <a:srgbClr val="9BAF04"/>
              </a:buClr>
              <a:buFont typeface="Wingdings" panose="05000000000000000000" pitchFamily="2" charset="2"/>
              <a:buChar char="v"/>
            </a:pPr>
            <a:endParaRPr lang="en-US" sz="1050" b="1" dirty="0" smtClean="0">
              <a:solidFill>
                <a:srgbClr val="FF0000"/>
              </a:solidFill>
            </a:endParaRPr>
          </a:p>
          <a:p>
            <a:pPr marL="285750" indent="-285750" algn="just">
              <a:buClr>
                <a:srgbClr val="9BAF04"/>
              </a:buClr>
              <a:buFont typeface="Wingdings" panose="05000000000000000000" pitchFamily="2" charset="2"/>
              <a:buChar char="v"/>
            </a:pPr>
            <a:r>
              <a:rPr lang="en-US" sz="1200" dirty="0" smtClean="0">
                <a:solidFill>
                  <a:srgbClr val="FF0000"/>
                </a:solidFill>
              </a:rPr>
              <a:t>There is an XML version of this new CCCEV 2.0.0 model based on the new SEMIC Style Guide (which is in progress).</a:t>
            </a:r>
          </a:p>
          <a:p>
            <a:pPr marL="285750" indent="-285750" algn="just">
              <a:buClr>
                <a:srgbClr val="9BAF04"/>
              </a:buClr>
              <a:buFont typeface="Wingdings" panose="05000000000000000000" pitchFamily="2" charset="2"/>
              <a:buChar char="v"/>
            </a:pPr>
            <a:endParaRPr lang="en-US" sz="1200" dirty="0" smtClean="0">
              <a:solidFill>
                <a:srgbClr val="FF0000"/>
              </a:solidFill>
            </a:endParaRPr>
          </a:p>
          <a:p>
            <a:pPr marL="285750" indent="-285750" algn="just">
              <a:buClr>
                <a:srgbClr val="9BAF04"/>
              </a:buClr>
              <a:buFont typeface="Wingdings" panose="05000000000000000000" pitchFamily="2" charset="2"/>
              <a:buChar char="v"/>
            </a:pPr>
            <a:r>
              <a:rPr lang="en-US" sz="1200" dirty="0" smtClean="0">
                <a:solidFill>
                  <a:srgbClr val="FF0000"/>
                </a:solidFill>
              </a:rPr>
              <a:t>Some examples of how to implement ESPD XML Documents using the new SEMIC-XML syntax binding are available </a:t>
            </a:r>
            <a:r>
              <a:rPr lang="en-US" sz="1200" dirty="0" smtClean="0">
                <a:solidFill>
                  <a:srgbClr val="FF0000"/>
                </a:solidFill>
                <a:hlinkClick r:id="rId4"/>
              </a:rPr>
              <a:t>here</a:t>
            </a:r>
            <a:r>
              <a:rPr lang="en-US" sz="1200" dirty="0" smtClean="0">
                <a:solidFill>
                  <a:srgbClr val="FF0000"/>
                </a:solidFill>
              </a:rPr>
              <a:t>. </a:t>
            </a:r>
          </a:p>
          <a:p>
            <a:pPr marL="285750" indent="-285750" algn="just">
              <a:buClr>
                <a:srgbClr val="9BAF04"/>
              </a:buClr>
              <a:buFont typeface="Wingdings" panose="05000000000000000000" pitchFamily="2" charset="2"/>
              <a:buChar char="v"/>
            </a:pPr>
            <a:endParaRPr lang="en-US" sz="1200" dirty="0" smtClean="0">
              <a:solidFill>
                <a:srgbClr val="FF0000"/>
              </a:solidFill>
            </a:endParaRPr>
          </a:p>
          <a:p>
            <a:pPr marL="285750" indent="-285750" algn="just">
              <a:buClr>
                <a:srgbClr val="9BAF04"/>
              </a:buClr>
              <a:buFont typeface="Wingdings" panose="05000000000000000000" pitchFamily="2" charset="2"/>
              <a:buChar char="v"/>
            </a:pPr>
            <a:r>
              <a:rPr lang="en-US" sz="1200" dirty="0" smtClean="0">
                <a:solidFill>
                  <a:srgbClr val="FF0000"/>
                </a:solidFill>
              </a:rPr>
              <a:t>These examples were intended to demonstrate that the evolution of the CCCEV is backwards compatible with the current ESPD-EDM.</a:t>
            </a:r>
          </a:p>
          <a:p>
            <a:pPr marL="285750" indent="-285750" algn="just">
              <a:buClr>
                <a:srgbClr val="9BAF04"/>
              </a:buClr>
              <a:buFont typeface="Wingdings" panose="05000000000000000000" pitchFamily="2" charset="2"/>
              <a:buChar char="v"/>
            </a:pPr>
            <a:endParaRPr lang="en-US" sz="1200" dirty="0" smtClean="0">
              <a:solidFill>
                <a:srgbClr val="FF0000"/>
              </a:solidFill>
            </a:endParaRPr>
          </a:p>
          <a:p>
            <a:pPr marL="285750" indent="-285750" algn="just">
              <a:buClr>
                <a:srgbClr val="9BAF04"/>
              </a:buClr>
              <a:buFont typeface="Wingdings" panose="05000000000000000000" pitchFamily="2" charset="2"/>
              <a:buChar char="v"/>
            </a:pPr>
            <a:r>
              <a:rPr lang="en-US" sz="1200" dirty="0" smtClean="0">
                <a:solidFill>
                  <a:srgbClr val="FF0000"/>
                </a:solidFill>
              </a:rPr>
              <a:t>During the evolution of the CCCEV, requirements were taken in from </a:t>
            </a:r>
            <a:r>
              <a:rPr lang="en-US" sz="1200" dirty="0" err="1" smtClean="0">
                <a:solidFill>
                  <a:srgbClr val="FF0000"/>
                </a:solidFill>
              </a:rPr>
              <a:t>eCertis</a:t>
            </a:r>
            <a:r>
              <a:rPr lang="en-US" sz="1200" dirty="0" smtClean="0">
                <a:solidFill>
                  <a:srgbClr val="FF0000"/>
                </a:solidFill>
              </a:rPr>
              <a:t> and TOOP. Some of these were also checked against some CAMSS concepts related to the definition and contextualization of sets of Criteria (Scenario, </a:t>
            </a:r>
            <a:r>
              <a:rPr lang="en-US" sz="1200" dirty="0" err="1" smtClean="0">
                <a:solidFill>
                  <a:srgbClr val="FF0000"/>
                </a:solidFill>
              </a:rPr>
              <a:t>CriterionEvaluationContext</a:t>
            </a:r>
            <a:r>
              <a:rPr lang="en-US" sz="1200" dirty="0" smtClean="0">
                <a:solidFill>
                  <a:srgbClr val="FF0000"/>
                </a:solidFill>
              </a:rPr>
              <a:t>, Score, other). Conversely, </a:t>
            </a:r>
            <a:r>
              <a:rPr lang="en-US" sz="1200" dirty="0" err="1" smtClean="0">
                <a:solidFill>
                  <a:srgbClr val="FF0000"/>
                </a:solidFill>
              </a:rPr>
              <a:t>eCertis</a:t>
            </a:r>
            <a:r>
              <a:rPr lang="en-US" sz="1200" dirty="0" smtClean="0">
                <a:solidFill>
                  <a:srgbClr val="FF0000"/>
                </a:solidFill>
              </a:rPr>
              <a:t> readapted a couple of terms to align with the CCCEV terminology.</a:t>
            </a:r>
          </a:p>
          <a:p>
            <a:pPr marL="285750" indent="-285750" algn="just">
              <a:buClr>
                <a:srgbClr val="9BAF04"/>
              </a:buClr>
              <a:buFont typeface="Wingdings" panose="05000000000000000000" pitchFamily="2" charset="2"/>
              <a:buChar char="v"/>
            </a:pPr>
            <a:endParaRPr lang="en-US" sz="1200" dirty="0" smtClean="0">
              <a:solidFill>
                <a:srgbClr val="FF0000"/>
              </a:solidFill>
            </a:endParaRPr>
          </a:p>
          <a:p>
            <a:pPr marL="285750" indent="-285750" algn="just">
              <a:buClr>
                <a:srgbClr val="9BAF04"/>
              </a:buClr>
              <a:buFont typeface="Wingdings" panose="05000000000000000000" pitchFamily="2" charset="2"/>
              <a:buChar char="v"/>
            </a:pPr>
            <a:r>
              <a:rPr lang="en-US" sz="1200" dirty="0" smtClean="0">
                <a:solidFill>
                  <a:srgbClr val="FF0000"/>
                </a:solidFill>
              </a:rPr>
              <a:t>The </a:t>
            </a:r>
            <a:r>
              <a:rPr lang="en-US" sz="1200" dirty="0" err="1" smtClean="0">
                <a:solidFill>
                  <a:srgbClr val="FF0000"/>
                </a:solidFill>
              </a:rPr>
              <a:t>ePO</a:t>
            </a:r>
            <a:r>
              <a:rPr lang="en-US" sz="1200" dirty="0" smtClean="0">
                <a:solidFill>
                  <a:srgbClr val="FF0000"/>
                </a:solidFill>
              </a:rPr>
              <a:t> will reuse the CCCEV and will extend it into specific procurement criteria (Exclusion Grounds, Selection Criteria and Award Criteria). This extension will be used to produce the OWL2 syntax binding of ESPD-EDM, which will allow representation of ESPD based on an RDF model (for semantic search).</a:t>
            </a:r>
          </a:p>
          <a:p>
            <a:endParaRPr lang="en-US" dirty="0"/>
          </a:p>
        </p:txBody>
      </p:sp>
      <p:sp>
        <p:nvSpPr>
          <p:cNvPr id="4" name="Slide Number Placeholder 3"/>
          <p:cNvSpPr>
            <a:spLocks noGrp="1"/>
          </p:cNvSpPr>
          <p:nvPr>
            <p:ph type="sldNum" sz="quarter" idx="10"/>
          </p:nvPr>
        </p:nvSpPr>
        <p:spPr/>
        <p:txBody>
          <a:bodyPr/>
          <a:lstStyle/>
          <a:p>
            <a:fld id="{F9470AB5-00EE-4A5C-AE4E-71B8EEE1046C}" type="slidenum">
              <a:rPr lang="es-ES" smtClean="0">
                <a:solidFill>
                  <a:prstClr val="black"/>
                </a:solidFill>
              </a:rPr>
              <a:pPr/>
              <a:t>33</a:t>
            </a:fld>
            <a:endParaRPr lang="es-ES">
              <a:solidFill>
                <a:prstClr val="black"/>
              </a:solidFill>
            </a:endParaRPr>
          </a:p>
        </p:txBody>
      </p:sp>
    </p:spTree>
    <p:extLst>
      <p:ext uri="{BB962C8B-B14F-4D97-AF65-F5344CB8AC3E}">
        <p14:creationId xmlns:p14="http://schemas.microsoft.com/office/powerpoint/2010/main" val="22575821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marL="285750" indent="-285750" algn="just">
              <a:buClr>
                <a:srgbClr val="9BAF04"/>
              </a:buClr>
              <a:buFont typeface="Wingdings" panose="05000000000000000000" pitchFamily="2" charset="2"/>
              <a:buChar char="v"/>
            </a:pPr>
            <a:r>
              <a:rPr lang="en-US" sz="1200" dirty="0" smtClean="0">
                <a:solidFill>
                  <a:srgbClr val="FF0000"/>
                </a:solidFill>
              </a:rPr>
              <a:t>New version </a:t>
            </a:r>
            <a:r>
              <a:rPr lang="en-US" sz="1200" b="1" dirty="0" smtClean="0">
                <a:solidFill>
                  <a:srgbClr val="FF0000"/>
                </a:solidFill>
              </a:rPr>
              <a:t>CCCEV 2.0.0 </a:t>
            </a:r>
            <a:r>
              <a:rPr lang="en-US" sz="1200" dirty="0" smtClean="0">
                <a:solidFill>
                  <a:srgbClr val="FF0000"/>
                </a:solidFill>
              </a:rPr>
              <a:t>(reference to </a:t>
            </a:r>
            <a:r>
              <a:rPr lang="en-US" sz="1200" dirty="0" smtClean="0">
                <a:solidFill>
                  <a:srgbClr val="FF0000"/>
                </a:solidFill>
                <a:hlinkClick r:id="rId3"/>
              </a:rPr>
              <a:t>GitHub</a:t>
            </a:r>
            <a:r>
              <a:rPr lang="en-US" sz="1200" dirty="0" smtClean="0">
                <a:solidFill>
                  <a:srgbClr val="FF0000"/>
                </a:solidFill>
              </a:rPr>
              <a:t>).</a:t>
            </a:r>
          </a:p>
          <a:p>
            <a:pPr marL="285750" indent="-285750" algn="just">
              <a:buClr>
                <a:srgbClr val="9BAF04"/>
              </a:buClr>
              <a:buFont typeface="Wingdings" panose="05000000000000000000" pitchFamily="2" charset="2"/>
              <a:buChar char="v"/>
            </a:pPr>
            <a:endParaRPr lang="en-US" sz="1200" dirty="0" smtClean="0">
              <a:solidFill>
                <a:srgbClr val="FF0000"/>
              </a:solidFill>
            </a:endParaRPr>
          </a:p>
          <a:p>
            <a:pPr marL="285750" indent="-285750" algn="just">
              <a:buClr>
                <a:srgbClr val="9BAF04"/>
              </a:buClr>
              <a:buFont typeface="Wingdings" panose="05000000000000000000" pitchFamily="2" charset="2"/>
              <a:buChar char="v"/>
            </a:pPr>
            <a:r>
              <a:rPr lang="en-US" sz="1200" dirty="0" smtClean="0">
                <a:solidFill>
                  <a:srgbClr val="FF0000"/>
                </a:solidFill>
              </a:rPr>
              <a:t>In this version, the class Criterion is not the core entity anymore (it is now a subclass of an abstract Requirement).</a:t>
            </a:r>
          </a:p>
          <a:p>
            <a:pPr marL="285750" indent="-285750" algn="just">
              <a:buClr>
                <a:srgbClr val="9BAF04"/>
              </a:buClr>
              <a:buFont typeface="Wingdings" panose="05000000000000000000" pitchFamily="2" charset="2"/>
              <a:buChar char="v"/>
            </a:pPr>
            <a:endParaRPr lang="en-US" sz="1200" dirty="0" smtClean="0">
              <a:solidFill>
                <a:srgbClr val="FF0000"/>
              </a:solidFill>
            </a:endParaRPr>
          </a:p>
          <a:p>
            <a:pPr marL="285750" indent="-285750" algn="just">
              <a:buClr>
                <a:srgbClr val="9BAF04"/>
              </a:buClr>
              <a:buFont typeface="Wingdings" panose="05000000000000000000" pitchFamily="2" charset="2"/>
              <a:buChar char="v"/>
            </a:pPr>
            <a:r>
              <a:rPr lang="en-US" sz="1200" dirty="0" smtClean="0">
                <a:solidFill>
                  <a:srgbClr val="FF0000"/>
                </a:solidFill>
              </a:rPr>
              <a:t>The origin of this new version was, mainly, the SDG Regulation and the use of information requirements, criteria and evidences, for the implementation of the procedures identified in Annex II of the SGD Regulation.</a:t>
            </a:r>
          </a:p>
          <a:p>
            <a:pPr marL="285750" indent="-285750" algn="just">
              <a:buClr>
                <a:srgbClr val="9BAF04"/>
              </a:buClr>
              <a:buFont typeface="Wingdings" panose="05000000000000000000" pitchFamily="2" charset="2"/>
              <a:buChar char="v"/>
            </a:pPr>
            <a:endParaRPr lang="en-US" sz="1200" dirty="0" smtClean="0">
              <a:solidFill>
                <a:srgbClr val="FF0000"/>
              </a:solidFill>
            </a:endParaRPr>
          </a:p>
          <a:p>
            <a:pPr marL="285750" indent="-285750" algn="just">
              <a:buClr>
                <a:srgbClr val="9BAF04"/>
              </a:buClr>
              <a:buFont typeface="Wingdings" panose="05000000000000000000" pitchFamily="2" charset="2"/>
              <a:buChar char="v"/>
            </a:pPr>
            <a:r>
              <a:rPr lang="en-US" sz="1200" dirty="0" smtClean="0">
                <a:solidFill>
                  <a:srgbClr val="FF0000"/>
                </a:solidFill>
              </a:rPr>
              <a:t>The impact on the ESPD is ZERO.</a:t>
            </a:r>
            <a:endParaRPr lang="en-US" sz="1050" b="1" dirty="0" smtClean="0"/>
          </a:p>
          <a:p>
            <a:pPr marL="285750" indent="-285750" algn="just">
              <a:buClr>
                <a:srgbClr val="9BAF04"/>
              </a:buClr>
              <a:buFont typeface="Wingdings" panose="05000000000000000000" pitchFamily="2" charset="2"/>
              <a:buChar char="v"/>
            </a:pPr>
            <a:endParaRPr lang="en-US" sz="1050" b="1" dirty="0" smtClean="0">
              <a:solidFill>
                <a:srgbClr val="FF0000"/>
              </a:solidFill>
            </a:endParaRPr>
          </a:p>
          <a:p>
            <a:pPr marL="285750" indent="-285750" algn="just">
              <a:buClr>
                <a:srgbClr val="9BAF04"/>
              </a:buClr>
              <a:buFont typeface="Wingdings" panose="05000000000000000000" pitchFamily="2" charset="2"/>
              <a:buChar char="v"/>
            </a:pPr>
            <a:r>
              <a:rPr lang="en-US" sz="1200" dirty="0" smtClean="0">
                <a:solidFill>
                  <a:srgbClr val="FF0000"/>
                </a:solidFill>
              </a:rPr>
              <a:t>There is an XML version of this new CCCEV 2.0.0 model based on the new SEMIC Style Guide (which is in progress).</a:t>
            </a:r>
          </a:p>
          <a:p>
            <a:pPr marL="285750" indent="-285750" algn="just">
              <a:buClr>
                <a:srgbClr val="9BAF04"/>
              </a:buClr>
              <a:buFont typeface="Wingdings" panose="05000000000000000000" pitchFamily="2" charset="2"/>
              <a:buChar char="v"/>
            </a:pPr>
            <a:endParaRPr lang="en-US" sz="1200" dirty="0" smtClean="0">
              <a:solidFill>
                <a:srgbClr val="FF0000"/>
              </a:solidFill>
            </a:endParaRPr>
          </a:p>
          <a:p>
            <a:pPr marL="285750" indent="-285750" algn="just">
              <a:buClr>
                <a:srgbClr val="9BAF04"/>
              </a:buClr>
              <a:buFont typeface="Wingdings" panose="05000000000000000000" pitchFamily="2" charset="2"/>
              <a:buChar char="v"/>
            </a:pPr>
            <a:r>
              <a:rPr lang="en-US" sz="1200" dirty="0" smtClean="0">
                <a:solidFill>
                  <a:srgbClr val="FF0000"/>
                </a:solidFill>
              </a:rPr>
              <a:t>Some examples of how to implement ESPD XML Documents using the new SEMIC-XML syntax binding are available </a:t>
            </a:r>
            <a:r>
              <a:rPr lang="en-US" sz="1200" dirty="0" smtClean="0">
                <a:solidFill>
                  <a:srgbClr val="FF0000"/>
                </a:solidFill>
                <a:hlinkClick r:id="rId4"/>
              </a:rPr>
              <a:t>here</a:t>
            </a:r>
            <a:r>
              <a:rPr lang="en-US" sz="1200" dirty="0" smtClean="0">
                <a:solidFill>
                  <a:srgbClr val="FF0000"/>
                </a:solidFill>
              </a:rPr>
              <a:t>. </a:t>
            </a:r>
          </a:p>
          <a:p>
            <a:pPr marL="285750" indent="-285750" algn="just">
              <a:buClr>
                <a:srgbClr val="9BAF04"/>
              </a:buClr>
              <a:buFont typeface="Wingdings" panose="05000000000000000000" pitchFamily="2" charset="2"/>
              <a:buChar char="v"/>
            </a:pPr>
            <a:endParaRPr lang="en-US" sz="1200" dirty="0" smtClean="0">
              <a:solidFill>
                <a:srgbClr val="FF0000"/>
              </a:solidFill>
            </a:endParaRPr>
          </a:p>
          <a:p>
            <a:pPr marL="285750" indent="-285750" algn="just">
              <a:buClr>
                <a:srgbClr val="9BAF04"/>
              </a:buClr>
              <a:buFont typeface="Wingdings" panose="05000000000000000000" pitchFamily="2" charset="2"/>
              <a:buChar char="v"/>
            </a:pPr>
            <a:r>
              <a:rPr lang="en-US" sz="1200" dirty="0" smtClean="0">
                <a:solidFill>
                  <a:srgbClr val="FF0000"/>
                </a:solidFill>
              </a:rPr>
              <a:t>These examples were intended to demonstrate that the evolution of the CCCEV is backwards compatible with the current ESPD-EDM.</a:t>
            </a:r>
          </a:p>
          <a:p>
            <a:pPr marL="285750" indent="-285750" algn="just">
              <a:buClr>
                <a:srgbClr val="9BAF04"/>
              </a:buClr>
              <a:buFont typeface="Wingdings" panose="05000000000000000000" pitchFamily="2" charset="2"/>
              <a:buChar char="v"/>
            </a:pPr>
            <a:endParaRPr lang="en-US" sz="1200" dirty="0" smtClean="0">
              <a:solidFill>
                <a:srgbClr val="FF0000"/>
              </a:solidFill>
            </a:endParaRPr>
          </a:p>
          <a:p>
            <a:pPr marL="285750" indent="-285750" algn="just">
              <a:buClr>
                <a:srgbClr val="9BAF04"/>
              </a:buClr>
              <a:buFont typeface="Wingdings" panose="05000000000000000000" pitchFamily="2" charset="2"/>
              <a:buChar char="v"/>
            </a:pPr>
            <a:r>
              <a:rPr lang="en-US" sz="1200" dirty="0" smtClean="0">
                <a:solidFill>
                  <a:srgbClr val="FF0000"/>
                </a:solidFill>
              </a:rPr>
              <a:t>During the evolution of the CCCEV, requirements were taken in from </a:t>
            </a:r>
            <a:r>
              <a:rPr lang="en-US" sz="1200" dirty="0" err="1" smtClean="0">
                <a:solidFill>
                  <a:srgbClr val="FF0000"/>
                </a:solidFill>
              </a:rPr>
              <a:t>eCertis</a:t>
            </a:r>
            <a:r>
              <a:rPr lang="en-US" sz="1200" dirty="0" smtClean="0">
                <a:solidFill>
                  <a:srgbClr val="FF0000"/>
                </a:solidFill>
              </a:rPr>
              <a:t> and TOOP. Some of these were also checked against some CAMSS concepts related to the definition and contextualization of sets of Criteria (Scenario, </a:t>
            </a:r>
            <a:r>
              <a:rPr lang="en-US" sz="1200" dirty="0" err="1" smtClean="0">
                <a:solidFill>
                  <a:srgbClr val="FF0000"/>
                </a:solidFill>
              </a:rPr>
              <a:t>CriterionEvaluationContext</a:t>
            </a:r>
            <a:r>
              <a:rPr lang="en-US" sz="1200" dirty="0" smtClean="0">
                <a:solidFill>
                  <a:srgbClr val="FF0000"/>
                </a:solidFill>
              </a:rPr>
              <a:t>, Score, other). Conversely, </a:t>
            </a:r>
            <a:r>
              <a:rPr lang="en-US" sz="1200" dirty="0" err="1" smtClean="0">
                <a:solidFill>
                  <a:srgbClr val="FF0000"/>
                </a:solidFill>
              </a:rPr>
              <a:t>eCertis</a:t>
            </a:r>
            <a:r>
              <a:rPr lang="en-US" sz="1200" dirty="0" smtClean="0">
                <a:solidFill>
                  <a:srgbClr val="FF0000"/>
                </a:solidFill>
              </a:rPr>
              <a:t> readapted a couple of terms to align with the CCCEV terminology.</a:t>
            </a:r>
          </a:p>
          <a:p>
            <a:pPr marL="285750" indent="-285750" algn="just">
              <a:buClr>
                <a:srgbClr val="9BAF04"/>
              </a:buClr>
              <a:buFont typeface="Wingdings" panose="05000000000000000000" pitchFamily="2" charset="2"/>
              <a:buChar char="v"/>
            </a:pPr>
            <a:endParaRPr lang="en-US" sz="1200" dirty="0" smtClean="0">
              <a:solidFill>
                <a:srgbClr val="FF0000"/>
              </a:solidFill>
            </a:endParaRPr>
          </a:p>
          <a:p>
            <a:pPr marL="285750" indent="-285750" algn="just">
              <a:buClr>
                <a:srgbClr val="9BAF04"/>
              </a:buClr>
              <a:buFont typeface="Wingdings" panose="05000000000000000000" pitchFamily="2" charset="2"/>
              <a:buChar char="v"/>
            </a:pPr>
            <a:r>
              <a:rPr lang="en-US" sz="1200" dirty="0" smtClean="0">
                <a:solidFill>
                  <a:srgbClr val="FF0000"/>
                </a:solidFill>
              </a:rPr>
              <a:t>The </a:t>
            </a:r>
            <a:r>
              <a:rPr lang="en-US" sz="1200" dirty="0" err="1" smtClean="0">
                <a:solidFill>
                  <a:srgbClr val="FF0000"/>
                </a:solidFill>
              </a:rPr>
              <a:t>ePO</a:t>
            </a:r>
            <a:r>
              <a:rPr lang="en-US" sz="1200" dirty="0" smtClean="0">
                <a:solidFill>
                  <a:srgbClr val="FF0000"/>
                </a:solidFill>
              </a:rPr>
              <a:t> will reuse the CCCEV and will extend it into specific procurement criteria (Exclusion Grounds, Selection Criteria and Award Criteria). This extension will be used to produce the OWL2 syntax binding of ESPD-EDM, which will allow representation of ESPD based on an RDF model (for semantic search).</a:t>
            </a:r>
          </a:p>
          <a:p>
            <a:endParaRPr lang="en-US" dirty="0"/>
          </a:p>
        </p:txBody>
      </p:sp>
      <p:sp>
        <p:nvSpPr>
          <p:cNvPr id="4" name="Slide Number Placeholder 3"/>
          <p:cNvSpPr>
            <a:spLocks noGrp="1"/>
          </p:cNvSpPr>
          <p:nvPr>
            <p:ph type="sldNum" sz="quarter" idx="10"/>
          </p:nvPr>
        </p:nvSpPr>
        <p:spPr/>
        <p:txBody>
          <a:bodyPr/>
          <a:lstStyle/>
          <a:p>
            <a:fld id="{F9470AB5-00EE-4A5C-AE4E-71B8EEE1046C}" type="slidenum">
              <a:rPr lang="es-ES" smtClean="0">
                <a:solidFill>
                  <a:prstClr val="black"/>
                </a:solidFill>
              </a:rPr>
              <a:pPr/>
              <a:t>34</a:t>
            </a:fld>
            <a:endParaRPr lang="es-ES">
              <a:solidFill>
                <a:prstClr val="black"/>
              </a:solidFill>
            </a:endParaRPr>
          </a:p>
        </p:txBody>
      </p:sp>
    </p:spTree>
    <p:extLst>
      <p:ext uri="{BB962C8B-B14F-4D97-AF65-F5344CB8AC3E}">
        <p14:creationId xmlns:p14="http://schemas.microsoft.com/office/powerpoint/2010/main" val="10085446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470AB5-00EE-4A5C-AE4E-71B8EEE1046C}" type="slidenum">
              <a:rPr lang="es-ES" smtClean="0">
                <a:solidFill>
                  <a:prstClr val="black"/>
                </a:solidFill>
              </a:rPr>
              <a:pPr/>
              <a:t>35</a:t>
            </a:fld>
            <a:endParaRPr lang="es-ES">
              <a:solidFill>
                <a:prstClr val="black"/>
              </a:solidFill>
            </a:endParaRPr>
          </a:p>
        </p:txBody>
      </p:sp>
    </p:spTree>
    <p:extLst>
      <p:ext uri="{BB962C8B-B14F-4D97-AF65-F5344CB8AC3E}">
        <p14:creationId xmlns:p14="http://schemas.microsoft.com/office/powerpoint/2010/main" val="27110097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Objective:</a:t>
            </a:r>
            <a:r>
              <a:rPr lang="en-US" baseline="0" dirty="0" smtClean="0"/>
              <a:t> the available tools to ensure that ESPD-EDM XML are correct.</a:t>
            </a:r>
          </a:p>
          <a:p>
            <a:pPr marL="171450" indent="-171450">
              <a:buFont typeface="Arial" panose="020B0604020202020204" pitchFamily="34" charset="0"/>
              <a:buChar char="•"/>
            </a:pPr>
            <a:r>
              <a:rPr lang="en-US" dirty="0" smtClean="0"/>
              <a:t>Type of validations (online</a:t>
            </a:r>
            <a:r>
              <a:rPr lang="en-US" baseline="0" dirty="0" smtClean="0"/>
              <a:t> document).</a:t>
            </a:r>
          </a:p>
          <a:p>
            <a:pPr marL="171450" indent="-171450">
              <a:buFont typeface="Arial" panose="020B0604020202020204" pitchFamily="34" charset="0"/>
              <a:buChar char="•"/>
            </a:pPr>
            <a:r>
              <a:rPr lang="en-US" baseline="0" dirty="0" smtClean="0"/>
              <a:t>Demo</a:t>
            </a:r>
            <a:endParaRPr lang="en-US" dirty="0"/>
          </a:p>
        </p:txBody>
      </p:sp>
      <p:sp>
        <p:nvSpPr>
          <p:cNvPr id="4" name="Slide Number Placeholder 3"/>
          <p:cNvSpPr>
            <a:spLocks noGrp="1"/>
          </p:cNvSpPr>
          <p:nvPr>
            <p:ph type="sldNum" sz="quarter" idx="10"/>
          </p:nvPr>
        </p:nvSpPr>
        <p:spPr/>
        <p:txBody>
          <a:bodyPr/>
          <a:lstStyle/>
          <a:p>
            <a:fld id="{F9470AB5-00EE-4A5C-AE4E-71B8EEE1046C}" type="slidenum">
              <a:rPr lang="es-ES" smtClean="0">
                <a:solidFill>
                  <a:prstClr val="black"/>
                </a:solidFill>
              </a:rPr>
              <a:pPr/>
              <a:t>36</a:t>
            </a:fld>
            <a:endParaRPr lang="es-ES">
              <a:solidFill>
                <a:prstClr val="black"/>
              </a:solidFill>
            </a:endParaRPr>
          </a:p>
        </p:txBody>
      </p:sp>
    </p:spTree>
    <p:extLst>
      <p:ext uri="{BB962C8B-B14F-4D97-AF65-F5344CB8AC3E}">
        <p14:creationId xmlns:p14="http://schemas.microsoft.com/office/powerpoint/2010/main" val="977740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noProof="0" dirty="0" smtClean="0"/>
              <a:t>Display</a:t>
            </a:r>
            <a:r>
              <a:rPr lang="en-GB" baseline="0" noProof="0" dirty="0" smtClean="0"/>
              <a:t> this 2 minutes video before starting the introduction.</a:t>
            </a:r>
            <a:endParaRPr lang="en-GB" noProof="0" dirty="0"/>
          </a:p>
        </p:txBody>
      </p:sp>
      <p:sp>
        <p:nvSpPr>
          <p:cNvPr id="4" name="Slide Number Placeholder 3"/>
          <p:cNvSpPr>
            <a:spLocks noGrp="1"/>
          </p:cNvSpPr>
          <p:nvPr>
            <p:ph type="sldNum" sz="quarter" idx="10"/>
          </p:nvPr>
        </p:nvSpPr>
        <p:spPr/>
        <p:txBody>
          <a:bodyPr/>
          <a:lstStyle/>
          <a:p>
            <a:fld id="{F9470AB5-00EE-4A5C-AE4E-71B8EEE1046C}" type="slidenum">
              <a:rPr lang="es-ES" smtClean="0">
                <a:solidFill>
                  <a:prstClr val="black"/>
                </a:solidFill>
              </a:rPr>
              <a:pPr/>
              <a:t>3</a:t>
            </a:fld>
            <a:endParaRPr lang="es-ES">
              <a:solidFill>
                <a:prstClr val="black"/>
              </a:solidFill>
            </a:endParaRPr>
          </a:p>
        </p:txBody>
      </p:sp>
    </p:spTree>
    <p:extLst>
      <p:ext uri="{BB962C8B-B14F-4D97-AF65-F5344CB8AC3E}">
        <p14:creationId xmlns:p14="http://schemas.microsoft.com/office/powerpoint/2010/main" val="10543988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Objective:</a:t>
            </a:r>
            <a:r>
              <a:rPr lang="en-US" baseline="0" dirty="0" smtClean="0"/>
              <a:t> the available tools to ensure that ESPD-EDM XML are correct.</a:t>
            </a:r>
          </a:p>
          <a:p>
            <a:pPr marL="171450" indent="-171450">
              <a:buFont typeface="Arial" panose="020B0604020202020204" pitchFamily="34" charset="0"/>
              <a:buChar char="•"/>
            </a:pPr>
            <a:r>
              <a:rPr lang="en-US" dirty="0" smtClean="0"/>
              <a:t>Type of validations (online</a:t>
            </a:r>
            <a:r>
              <a:rPr lang="en-US" baseline="0" dirty="0" smtClean="0"/>
              <a:t> document).</a:t>
            </a:r>
          </a:p>
          <a:p>
            <a:pPr marL="171450" indent="-171450">
              <a:buFont typeface="Arial" panose="020B0604020202020204" pitchFamily="34" charset="0"/>
              <a:buChar char="•"/>
            </a:pPr>
            <a:r>
              <a:rPr lang="en-US" baseline="0" dirty="0" smtClean="0"/>
              <a:t>Demo</a:t>
            </a:r>
            <a:endParaRPr lang="en-US" dirty="0"/>
          </a:p>
        </p:txBody>
      </p:sp>
      <p:sp>
        <p:nvSpPr>
          <p:cNvPr id="4" name="Slide Number Placeholder 3"/>
          <p:cNvSpPr>
            <a:spLocks noGrp="1"/>
          </p:cNvSpPr>
          <p:nvPr>
            <p:ph type="sldNum" sz="quarter" idx="10"/>
          </p:nvPr>
        </p:nvSpPr>
        <p:spPr/>
        <p:txBody>
          <a:bodyPr/>
          <a:lstStyle/>
          <a:p>
            <a:fld id="{F9470AB5-00EE-4A5C-AE4E-71B8EEE1046C}" type="slidenum">
              <a:rPr lang="es-ES" smtClean="0">
                <a:solidFill>
                  <a:prstClr val="black"/>
                </a:solidFill>
              </a:rPr>
              <a:pPr/>
              <a:t>37</a:t>
            </a:fld>
            <a:endParaRPr lang="es-ES">
              <a:solidFill>
                <a:prstClr val="black"/>
              </a:solidFill>
            </a:endParaRPr>
          </a:p>
        </p:txBody>
      </p:sp>
    </p:spTree>
    <p:extLst>
      <p:ext uri="{BB962C8B-B14F-4D97-AF65-F5344CB8AC3E}">
        <p14:creationId xmlns:p14="http://schemas.microsoft.com/office/powerpoint/2010/main" val="33057523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Objective:</a:t>
            </a:r>
            <a:r>
              <a:rPr lang="en-US" baseline="0" dirty="0" smtClean="0"/>
              <a:t> the available tools to ensure that ESPD-EDM XML are correct.</a:t>
            </a:r>
          </a:p>
          <a:p>
            <a:pPr marL="171450" indent="-171450">
              <a:buFont typeface="Arial" panose="020B0604020202020204" pitchFamily="34" charset="0"/>
              <a:buChar char="•"/>
            </a:pPr>
            <a:r>
              <a:rPr lang="en-US" dirty="0" smtClean="0"/>
              <a:t>Type of validations (online</a:t>
            </a:r>
            <a:r>
              <a:rPr lang="en-US" baseline="0" dirty="0" smtClean="0"/>
              <a:t> document).</a:t>
            </a:r>
          </a:p>
          <a:p>
            <a:pPr marL="171450" indent="-171450">
              <a:buFont typeface="Arial" panose="020B0604020202020204" pitchFamily="34" charset="0"/>
              <a:buChar char="•"/>
            </a:pPr>
            <a:r>
              <a:rPr lang="en-US" baseline="0" dirty="0" smtClean="0"/>
              <a:t>Demo</a:t>
            </a:r>
            <a:endParaRPr lang="en-US" dirty="0"/>
          </a:p>
        </p:txBody>
      </p:sp>
      <p:sp>
        <p:nvSpPr>
          <p:cNvPr id="4" name="Slide Number Placeholder 3"/>
          <p:cNvSpPr>
            <a:spLocks noGrp="1"/>
          </p:cNvSpPr>
          <p:nvPr>
            <p:ph type="sldNum" sz="quarter" idx="10"/>
          </p:nvPr>
        </p:nvSpPr>
        <p:spPr/>
        <p:txBody>
          <a:bodyPr/>
          <a:lstStyle/>
          <a:p>
            <a:fld id="{F9470AB5-00EE-4A5C-AE4E-71B8EEE1046C}" type="slidenum">
              <a:rPr lang="es-ES" smtClean="0">
                <a:solidFill>
                  <a:prstClr val="black"/>
                </a:solidFill>
              </a:rPr>
              <a:pPr/>
              <a:t>38</a:t>
            </a:fld>
            <a:endParaRPr lang="es-ES">
              <a:solidFill>
                <a:prstClr val="black"/>
              </a:solidFill>
            </a:endParaRPr>
          </a:p>
        </p:txBody>
      </p:sp>
    </p:spTree>
    <p:extLst>
      <p:ext uri="{BB962C8B-B14F-4D97-AF65-F5344CB8AC3E}">
        <p14:creationId xmlns:p14="http://schemas.microsoft.com/office/powerpoint/2010/main" val="36203174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470AB5-00EE-4A5C-AE4E-71B8EEE1046C}" type="slidenum">
              <a:rPr lang="es-ES" smtClean="0">
                <a:solidFill>
                  <a:prstClr val="black"/>
                </a:solidFill>
              </a:rPr>
              <a:pPr/>
              <a:t>39</a:t>
            </a:fld>
            <a:endParaRPr lang="es-ES">
              <a:solidFill>
                <a:prstClr val="black"/>
              </a:solidFill>
            </a:endParaRPr>
          </a:p>
        </p:txBody>
      </p:sp>
    </p:spTree>
    <p:extLst>
      <p:ext uri="{BB962C8B-B14F-4D97-AF65-F5344CB8AC3E}">
        <p14:creationId xmlns:p14="http://schemas.microsoft.com/office/powerpoint/2010/main" val="41338696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New release 3.0.0: objective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F9470AB5-00EE-4A5C-AE4E-71B8EEE1046C}" type="slidenum">
              <a:rPr lang="es-ES" smtClean="0">
                <a:solidFill>
                  <a:prstClr val="black"/>
                </a:solidFill>
              </a:rPr>
              <a:pPr/>
              <a:t>40</a:t>
            </a:fld>
            <a:endParaRPr lang="es-ES">
              <a:solidFill>
                <a:prstClr val="black"/>
              </a:solidFill>
            </a:endParaRPr>
          </a:p>
        </p:txBody>
      </p:sp>
    </p:spTree>
    <p:extLst>
      <p:ext uri="{BB962C8B-B14F-4D97-AF65-F5344CB8AC3E}">
        <p14:creationId xmlns:p14="http://schemas.microsoft.com/office/powerpoint/2010/main" val="26399707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Objective:</a:t>
            </a:r>
            <a:r>
              <a:rPr lang="en-US" baseline="0" dirty="0" smtClean="0"/>
              <a:t> the available tools to ensure that ESPD-EDM XML are correct.</a:t>
            </a:r>
          </a:p>
          <a:p>
            <a:pPr marL="171450" indent="-171450">
              <a:buFont typeface="Arial" panose="020B0604020202020204" pitchFamily="34" charset="0"/>
              <a:buChar char="•"/>
            </a:pPr>
            <a:r>
              <a:rPr lang="en-US" dirty="0" smtClean="0"/>
              <a:t>Type of validations (online</a:t>
            </a:r>
            <a:r>
              <a:rPr lang="en-US" baseline="0" dirty="0" smtClean="0"/>
              <a:t> document).</a:t>
            </a:r>
          </a:p>
          <a:p>
            <a:pPr marL="171450" indent="-171450">
              <a:buFont typeface="Arial" panose="020B0604020202020204" pitchFamily="34" charset="0"/>
              <a:buChar char="•"/>
            </a:pPr>
            <a:r>
              <a:rPr lang="en-US" baseline="0" dirty="0" smtClean="0"/>
              <a:t>Demo</a:t>
            </a:r>
            <a:endParaRPr lang="en-US" dirty="0"/>
          </a:p>
        </p:txBody>
      </p:sp>
      <p:sp>
        <p:nvSpPr>
          <p:cNvPr id="4" name="Slide Number Placeholder 3"/>
          <p:cNvSpPr>
            <a:spLocks noGrp="1"/>
          </p:cNvSpPr>
          <p:nvPr>
            <p:ph type="sldNum" sz="quarter" idx="10"/>
          </p:nvPr>
        </p:nvSpPr>
        <p:spPr/>
        <p:txBody>
          <a:bodyPr/>
          <a:lstStyle/>
          <a:p>
            <a:fld id="{F9470AB5-00EE-4A5C-AE4E-71B8EEE1046C}" type="slidenum">
              <a:rPr lang="es-ES" smtClean="0">
                <a:solidFill>
                  <a:prstClr val="black"/>
                </a:solidFill>
              </a:rPr>
              <a:pPr/>
              <a:t>41</a:t>
            </a:fld>
            <a:endParaRPr lang="es-ES">
              <a:solidFill>
                <a:prstClr val="black"/>
              </a:solidFill>
            </a:endParaRPr>
          </a:p>
        </p:txBody>
      </p:sp>
    </p:spTree>
    <p:extLst>
      <p:ext uri="{BB962C8B-B14F-4D97-AF65-F5344CB8AC3E}">
        <p14:creationId xmlns:p14="http://schemas.microsoft.com/office/powerpoint/2010/main" val="921174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Objective:</a:t>
            </a:r>
            <a:r>
              <a:rPr lang="en-US" baseline="0" dirty="0" smtClean="0"/>
              <a:t> simplify the documentation, make it more user-friendly and simplify the maintenance, evolution and distribution of the documentation.</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How: divide the content in 2 documents with different target audience:</a:t>
            </a:r>
          </a:p>
          <a:p>
            <a:pPr marL="628650" lvl="1" indent="-171450">
              <a:buFont typeface="Arial" panose="020B0604020202020204" pitchFamily="34" charset="0"/>
              <a:buChar char="•"/>
            </a:pPr>
            <a:r>
              <a:rPr lang="en-US" baseline="0" dirty="0" smtClean="0"/>
              <a:t>Business handbook: Business owners, policy-makers, CIO, project leaders and any one interested the understanding the motivation and the impacts of the ESPD.</a:t>
            </a:r>
          </a:p>
          <a:p>
            <a:pPr marL="628650" lvl="1" indent="-171450">
              <a:buFont typeface="Arial" panose="020B0604020202020204" pitchFamily="34" charset="0"/>
              <a:buChar char="•"/>
            </a:pPr>
            <a:r>
              <a:rPr lang="en-US" baseline="0" dirty="0" smtClean="0"/>
              <a:t>Technical handbook: CIO, project leaders, analyst and developers, technical implementers in general.</a:t>
            </a:r>
          </a:p>
          <a:p>
            <a:pPr marL="628650" lvl="1"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r>
              <a:rPr lang="en-US" dirty="0" smtClean="0"/>
              <a:t>Adapt</a:t>
            </a:r>
            <a:r>
              <a:rPr lang="en-US" baseline="0" dirty="0" smtClean="0"/>
              <a:t> the content and linguistic registry to each type of audience.</a:t>
            </a:r>
          </a:p>
          <a:p>
            <a:pPr marL="171450" lvl="0" indent="-171450">
              <a:buFont typeface="Arial" panose="020B0604020202020204" pitchFamily="34" charset="0"/>
              <a:buChar char="•"/>
            </a:pPr>
            <a:r>
              <a:rPr lang="en-US" baseline="0" dirty="0" smtClean="0"/>
              <a:t>Shorten the length of the documents.</a:t>
            </a:r>
          </a:p>
          <a:p>
            <a:pPr marL="171450" lvl="0" indent="-171450">
              <a:buFont typeface="Arial" panose="020B0604020202020204" pitchFamily="34" charset="0"/>
              <a:buChar char="•"/>
            </a:pPr>
            <a:r>
              <a:rPr lang="en-US" baseline="0" dirty="0" smtClean="0"/>
              <a:t>Explain per each document, which information contains. -&gt; high level</a:t>
            </a:r>
            <a:endParaRPr lang="en-US" dirty="0"/>
          </a:p>
        </p:txBody>
      </p:sp>
      <p:sp>
        <p:nvSpPr>
          <p:cNvPr id="4" name="Slide Number Placeholder 3"/>
          <p:cNvSpPr>
            <a:spLocks noGrp="1"/>
          </p:cNvSpPr>
          <p:nvPr>
            <p:ph type="sldNum" sz="quarter" idx="10"/>
          </p:nvPr>
        </p:nvSpPr>
        <p:spPr/>
        <p:txBody>
          <a:bodyPr/>
          <a:lstStyle/>
          <a:p>
            <a:fld id="{F9470AB5-00EE-4A5C-AE4E-71B8EEE1046C}" type="slidenum">
              <a:rPr lang="es-ES" smtClean="0">
                <a:solidFill>
                  <a:prstClr val="black"/>
                </a:solidFill>
              </a:rPr>
              <a:pPr/>
              <a:t>42</a:t>
            </a:fld>
            <a:endParaRPr lang="es-ES">
              <a:solidFill>
                <a:prstClr val="black"/>
              </a:solidFill>
            </a:endParaRPr>
          </a:p>
        </p:txBody>
      </p:sp>
    </p:spTree>
    <p:extLst>
      <p:ext uri="{BB962C8B-B14F-4D97-AF65-F5344CB8AC3E}">
        <p14:creationId xmlns:p14="http://schemas.microsoft.com/office/powerpoint/2010/main" val="21802836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Objective:</a:t>
            </a:r>
            <a:r>
              <a:rPr lang="en-US" baseline="0" dirty="0" smtClean="0"/>
              <a:t> simplify the documentation, make it more user-friendly and simplify the maintenance, evolution and distribution of the documentation.</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How: divide the content in 2 documents with different target audience:</a:t>
            </a:r>
          </a:p>
          <a:p>
            <a:pPr marL="628650" lvl="1" indent="-171450">
              <a:buFont typeface="Arial" panose="020B0604020202020204" pitchFamily="34" charset="0"/>
              <a:buChar char="•"/>
            </a:pPr>
            <a:r>
              <a:rPr lang="en-US" baseline="0" dirty="0" smtClean="0"/>
              <a:t>Business handbook: Business owners, policy-makers, CIO, project leaders and any one interested the understanding the motivation and the impacts of the ESPD.</a:t>
            </a:r>
          </a:p>
          <a:p>
            <a:pPr marL="628650" lvl="1" indent="-171450">
              <a:buFont typeface="Arial" panose="020B0604020202020204" pitchFamily="34" charset="0"/>
              <a:buChar char="•"/>
            </a:pPr>
            <a:r>
              <a:rPr lang="en-US" baseline="0" dirty="0" smtClean="0"/>
              <a:t>Technical handbook: CIO, project leaders, analyst and developers, technical implementers in general.</a:t>
            </a:r>
          </a:p>
          <a:p>
            <a:pPr marL="628650" lvl="1"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r>
              <a:rPr lang="en-US" dirty="0" smtClean="0"/>
              <a:t>Adapt</a:t>
            </a:r>
            <a:r>
              <a:rPr lang="en-US" baseline="0" dirty="0" smtClean="0"/>
              <a:t> the content and linguistic registry to each type of audience.</a:t>
            </a:r>
          </a:p>
          <a:p>
            <a:pPr marL="171450" lvl="0" indent="-171450">
              <a:buFont typeface="Arial" panose="020B0604020202020204" pitchFamily="34" charset="0"/>
              <a:buChar char="•"/>
            </a:pPr>
            <a:r>
              <a:rPr lang="en-US" baseline="0" dirty="0" smtClean="0"/>
              <a:t>Shorten the length of the documents.</a:t>
            </a:r>
          </a:p>
          <a:p>
            <a:pPr marL="171450" lvl="0" indent="-171450">
              <a:buFont typeface="Arial" panose="020B0604020202020204" pitchFamily="34" charset="0"/>
              <a:buChar char="•"/>
            </a:pPr>
            <a:r>
              <a:rPr lang="en-US" baseline="0" dirty="0" smtClean="0"/>
              <a:t>Explain per each document, which information contains. -&gt; high level</a:t>
            </a:r>
            <a:endParaRPr lang="en-US" dirty="0"/>
          </a:p>
        </p:txBody>
      </p:sp>
      <p:sp>
        <p:nvSpPr>
          <p:cNvPr id="4" name="Slide Number Placeholder 3"/>
          <p:cNvSpPr>
            <a:spLocks noGrp="1"/>
          </p:cNvSpPr>
          <p:nvPr>
            <p:ph type="sldNum" sz="quarter" idx="10"/>
          </p:nvPr>
        </p:nvSpPr>
        <p:spPr/>
        <p:txBody>
          <a:bodyPr/>
          <a:lstStyle/>
          <a:p>
            <a:fld id="{F9470AB5-00EE-4A5C-AE4E-71B8EEE1046C}" type="slidenum">
              <a:rPr lang="es-ES" smtClean="0">
                <a:solidFill>
                  <a:prstClr val="black"/>
                </a:solidFill>
              </a:rPr>
              <a:pPr/>
              <a:t>43</a:t>
            </a:fld>
            <a:endParaRPr lang="es-ES">
              <a:solidFill>
                <a:prstClr val="black"/>
              </a:solidFill>
            </a:endParaRPr>
          </a:p>
        </p:txBody>
      </p:sp>
    </p:spTree>
    <p:extLst>
      <p:ext uri="{BB962C8B-B14F-4D97-AF65-F5344CB8AC3E}">
        <p14:creationId xmlns:p14="http://schemas.microsoft.com/office/powerpoint/2010/main" val="16578350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Objective:</a:t>
            </a:r>
            <a:r>
              <a:rPr lang="en-US" baseline="0" dirty="0" smtClean="0"/>
              <a:t> simplify the documentation, make it more user-friendly and simplify the maintenance, evolution and distribution of the documentation.</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How: divide the content in 2 documents with different target audience:</a:t>
            </a:r>
          </a:p>
          <a:p>
            <a:pPr marL="628650" lvl="1" indent="-171450">
              <a:buFont typeface="Arial" panose="020B0604020202020204" pitchFamily="34" charset="0"/>
              <a:buChar char="•"/>
            </a:pPr>
            <a:r>
              <a:rPr lang="en-US" baseline="0" dirty="0" smtClean="0"/>
              <a:t>Business handbook: Business owners, policy-makers, CIO, project leaders and any one interested the understanding the motivation and the impacts of the ESPD.</a:t>
            </a:r>
          </a:p>
          <a:p>
            <a:pPr marL="628650" lvl="1" indent="-171450">
              <a:buFont typeface="Arial" panose="020B0604020202020204" pitchFamily="34" charset="0"/>
              <a:buChar char="•"/>
            </a:pPr>
            <a:r>
              <a:rPr lang="en-US" baseline="0" dirty="0" smtClean="0"/>
              <a:t>Technical handbook: CIO, project leaders, analyst and developers, technical implementers in general.</a:t>
            </a:r>
          </a:p>
          <a:p>
            <a:pPr marL="628650" lvl="1"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r>
              <a:rPr lang="en-US" dirty="0" smtClean="0"/>
              <a:t>Adapt</a:t>
            </a:r>
            <a:r>
              <a:rPr lang="en-US" baseline="0" dirty="0" smtClean="0"/>
              <a:t> the content and linguistic registry to each type of audience.</a:t>
            </a:r>
          </a:p>
          <a:p>
            <a:pPr marL="171450" lvl="0" indent="-171450">
              <a:buFont typeface="Arial" panose="020B0604020202020204" pitchFamily="34" charset="0"/>
              <a:buChar char="•"/>
            </a:pPr>
            <a:r>
              <a:rPr lang="en-US" baseline="0" dirty="0" smtClean="0"/>
              <a:t>Shorten the length of the documents.</a:t>
            </a:r>
          </a:p>
          <a:p>
            <a:pPr marL="171450" lvl="0" indent="-171450">
              <a:buFont typeface="Arial" panose="020B0604020202020204" pitchFamily="34" charset="0"/>
              <a:buChar char="•"/>
            </a:pPr>
            <a:r>
              <a:rPr lang="en-US" baseline="0" dirty="0" smtClean="0"/>
              <a:t>Explain per each document, which information contains. -&gt; high level</a:t>
            </a:r>
            <a:endParaRPr lang="en-US" dirty="0"/>
          </a:p>
        </p:txBody>
      </p:sp>
      <p:sp>
        <p:nvSpPr>
          <p:cNvPr id="4" name="Slide Number Placeholder 3"/>
          <p:cNvSpPr>
            <a:spLocks noGrp="1"/>
          </p:cNvSpPr>
          <p:nvPr>
            <p:ph type="sldNum" sz="quarter" idx="10"/>
          </p:nvPr>
        </p:nvSpPr>
        <p:spPr/>
        <p:txBody>
          <a:bodyPr/>
          <a:lstStyle/>
          <a:p>
            <a:fld id="{F9470AB5-00EE-4A5C-AE4E-71B8EEE1046C}" type="slidenum">
              <a:rPr lang="es-ES" smtClean="0">
                <a:solidFill>
                  <a:prstClr val="black"/>
                </a:solidFill>
              </a:rPr>
              <a:pPr/>
              <a:t>44</a:t>
            </a:fld>
            <a:endParaRPr lang="es-ES">
              <a:solidFill>
                <a:prstClr val="black"/>
              </a:solidFill>
            </a:endParaRPr>
          </a:p>
        </p:txBody>
      </p:sp>
    </p:spTree>
    <p:extLst>
      <p:ext uri="{BB962C8B-B14F-4D97-AF65-F5344CB8AC3E}">
        <p14:creationId xmlns:p14="http://schemas.microsoft.com/office/powerpoint/2010/main" val="4300755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B81651-EBBD-46D2-9860-19D52AC33014}" type="slidenum">
              <a:rPr lang="en-US" smtClean="0"/>
              <a:t>45</a:t>
            </a:fld>
            <a:endParaRPr lang="en-US"/>
          </a:p>
        </p:txBody>
      </p:sp>
    </p:spTree>
    <p:extLst>
      <p:ext uri="{BB962C8B-B14F-4D97-AF65-F5344CB8AC3E}">
        <p14:creationId xmlns:p14="http://schemas.microsoft.com/office/powerpoint/2010/main" val="583324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noProof="0" dirty="0" smtClean="0"/>
              <a:t>Display</a:t>
            </a:r>
            <a:r>
              <a:rPr lang="en-GB" baseline="0" noProof="0" dirty="0" smtClean="0"/>
              <a:t> this 2 minutes video before starting the introduction.</a:t>
            </a:r>
            <a:endParaRPr lang="en-GB" noProof="0" dirty="0"/>
          </a:p>
        </p:txBody>
      </p:sp>
      <p:sp>
        <p:nvSpPr>
          <p:cNvPr id="4" name="Slide Number Placeholder 3"/>
          <p:cNvSpPr>
            <a:spLocks noGrp="1"/>
          </p:cNvSpPr>
          <p:nvPr>
            <p:ph type="sldNum" sz="quarter" idx="10"/>
          </p:nvPr>
        </p:nvSpPr>
        <p:spPr/>
        <p:txBody>
          <a:bodyPr/>
          <a:lstStyle/>
          <a:p>
            <a:fld id="{F9470AB5-00EE-4A5C-AE4E-71B8EEE1046C}" type="slidenum">
              <a:rPr lang="es-ES" smtClean="0">
                <a:solidFill>
                  <a:prstClr val="black"/>
                </a:solidFill>
              </a:rPr>
              <a:pPr/>
              <a:t>4</a:t>
            </a:fld>
            <a:endParaRPr lang="es-ES">
              <a:solidFill>
                <a:prstClr val="black"/>
              </a:solidFill>
            </a:endParaRPr>
          </a:p>
        </p:txBody>
      </p:sp>
    </p:spTree>
    <p:extLst>
      <p:ext uri="{BB962C8B-B14F-4D97-AF65-F5344CB8AC3E}">
        <p14:creationId xmlns:p14="http://schemas.microsoft.com/office/powerpoint/2010/main" val="992201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noProof="0" dirty="0" smtClean="0"/>
              <a:t>Display</a:t>
            </a:r>
            <a:r>
              <a:rPr lang="en-GB" baseline="0" noProof="0" dirty="0" smtClean="0"/>
              <a:t> this 2 minutes video before starting the introduction.</a:t>
            </a:r>
            <a:endParaRPr lang="en-GB" noProof="0" dirty="0"/>
          </a:p>
        </p:txBody>
      </p:sp>
      <p:sp>
        <p:nvSpPr>
          <p:cNvPr id="4" name="Slide Number Placeholder 3"/>
          <p:cNvSpPr>
            <a:spLocks noGrp="1"/>
          </p:cNvSpPr>
          <p:nvPr>
            <p:ph type="sldNum" sz="quarter" idx="10"/>
          </p:nvPr>
        </p:nvSpPr>
        <p:spPr/>
        <p:txBody>
          <a:bodyPr/>
          <a:lstStyle/>
          <a:p>
            <a:fld id="{F9470AB5-00EE-4A5C-AE4E-71B8EEE1046C}" type="slidenum">
              <a:rPr lang="es-ES" smtClean="0">
                <a:solidFill>
                  <a:prstClr val="black"/>
                </a:solidFill>
              </a:rPr>
              <a:pPr/>
              <a:t>5</a:t>
            </a:fld>
            <a:endParaRPr lang="es-ES">
              <a:solidFill>
                <a:prstClr val="black"/>
              </a:solidFill>
            </a:endParaRPr>
          </a:p>
        </p:txBody>
      </p:sp>
    </p:spTree>
    <p:extLst>
      <p:ext uri="{BB962C8B-B14F-4D97-AF65-F5344CB8AC3E}">
        <p14:creationId xmlns:p14="http://schemas.microsoft.com/office/powerpoint/2010/main" val="2879635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470AB5-00EE-4A5C-AE4E-71B8EEE1046C}" type="slidenum">
              <a:rPr lang="es-ES" smtClean="0">
                <a:solidFill>
                  <a:prstClr val="black"/>
                </a:solidFill>
              </a:rPr>
              <a:pPr/>
              <a:t>6</a:t>
            </a:fld>
            <a:endParaRPr lang="es-ES">
              <a:solidFill>
                <a:prstClr val="black"/>
              </a:solidFill>
            </a:endParaRPr>
          </a:p>
        </p:txBody>
      </p:sp>
    </p:spTree>
    <p:extLst>
      <p:ext uri="{BB962C8B-B14F-4D97-AF65-F5344CB8AC3E}">
        <p14:creationId xmlns:p14="http://schemas.microsoft.com/office/powerpoint/2010/main" val="1781843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noProof="0" dirty="0" smtClean="0"/>
              <a:t>Single</a:t>
            </a:r>
            <a:r>
              <a:rPr lang="en-GB" baseline="0" noProof="0" dirty="0" smtClean="0"/>
              <a:t> access point of ESPD-EDM.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aseline="0" noProof="0" dirty="0" smtClean="0"/>
              <a:t>Public access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aseline="0" noProof="0" dirty="0" smtClean="0"/>
              <a:t>Summary of the whole documentation and access to the online documentation.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noProof="0" dirty="0" smtClean="0"/>
              <a:t>Presentation and reports of the WGM.</a:t>
            </a:r>
            <a:endParaRPr lang="en-GB" noProof="0" dirty="0"/>
          </a:p>
        </p:txBody>
      </p:sp>
      <p:sp>
        <p:nvSpPr>
          <p:cNvPr id="4" name="Slide Number Placeholder 3"/>
          <p:cNvSpPr>
            <a:spLocks noGrp="1"/>
          </p:cNvSpPr>
          <p:nvPr>
            <p:ph type="sldNum" sz="quarter" idx="10"/>
          </p:nvPr>
        </p:nvSpPr>
        <p:spPr/>
        <p:txBody>
          <a:bodyPr/>
          <a:lstStyle/>
          <a:p>
            <a:fld id="{F9470AB5-00EE-4A5C-AE4E-71B8EEE1046C}" type="slidenum">
              <a:rPr lang="es-ES" smtClean="0">
                <a:solidFill>
                  <a:prstClr val="black"/>
                </a:solidFill>
              </a:rPr>
              <a:pPr/>
              <a:t>7</a:t>
            </a:fld>
            <a:endParaRPr lang="es-ES">
              <a:solidFill>
                <a:prstClr val="black"/>
              </a:solidFill>
            </a:endParaRPr>
          </a:p>
        </p:txBody>
      </p:sp>
    </p:spTree>
    <p:extLst>
      <p:ext uri="{BB962C8B-B14F-4D97-AF65-F5344CB8AC3E}">
        <p14:creationId xmlns:p14="http://schemas.microsoft.com/office/powerpoint/2010/main" val="1953214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noProof="0" dirty="0" smtClean="0"/>
              <a:t>GitHub</a:t>
            </a:r>
            <a:r>
              <a:rPr lang="en-GB" baseline="0" noProof="0" dirty="0" smtClean="0"/>
              <a:t> user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aseline="0" noProof="0" dirty="0" smtClean="0"/>
              <a:t>Doubts / bugs, etc.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aseline="0" noProof="0" dirty="0" smtClean="0"/>
              <a:t>Life-cycle</a:t>
            </a:r>
            <a:endParaRPr lang="en-GB" noProof="0" dirty="0"/>
          </a:p>
        </p:txBody>
      </p:sp>
      <p:sp>
        <p:nvSpPr>
          <p:cNvPr id="4" name="Slide Number Placeholder 3"/>
          <p:cNvSpPr>
            <a:spLocks noGrp="1"/>
          </p:cNvSpPr>
          <p:nvPr>
            <p:ph type="sldNum" sz="quarter" idx="10"/>
          </p:nvPr>
        </p:nvSpPr>
        <p:spPr/>
        <p:txBody>
          <a:bodyPr/>
          <a:lstStyle/>
          <a:p>
            <a:fld id="{F9470AB5-00EE-4A5C-AE4E-71B8EEE1046C}" type="slidenum">
              <a:rPr lang="es-ES" smtClean="0">
                <a:solidFill>
                  <a:prstClr val="black"/>
                </a:solidFill>
              </a:rPr>
              <a:pPr/>
              <a:t>8</a:t>
            </a:fld>
            <a:endParaRPr lang="es-ES">
              <a:solidFill>
                <a:prstClr val="black"/>
              </a:solidFill>
            </a:endParaRPr>
          </a:p>
        </p:txBody>
      </p:sp>
    </p:spTree>
    <p:extLst>
      <p:ext uri="{BB962C8B-B14F-4D97-AF65-F5344CB8AC3E}">
        <p14:creationId xmlns:p14="http://schemas.microsoft.com/office/powerpoint/2010/main" val="2069397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noProof="0" dirty="0" smtClean="0"/>
              <a:t>Access to the most important folders.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noProof="0" dirty="0" smtClean="0"/>
              <a:t>Branches</a:t>
            </a:r>
            <a:endParaRPr lang="en-GB" noProof="0" dirty="0"/>
          </a:p>
        </p:txBody>
      </p:sp>
      <p:sp>
        <p:nvSpPr>
          <p:cNvPr id="4" name="Slide Number Placeholder 3"/>
          <p:cNvSpPr>
            <a:spLocks noGrp="1"/>
          </p:cNvSpPr>
          <p:nvPr>
            <p:ph type="sldNum" sz="quarter" idx="10"/>
          </p:nvPr>
        </p:nvSpPr>
        <p:spPr/>
        <p:txBody>
          <a:bodyPr/>
          <a:lstStyle/>
          <a:p>
            <a:fld id="{F9470AB5-00EE-4A5C-AE4E-71B8EEE1046C}" type="slidenum">
              <a:rPr lang="es-ES" smtClean="0">
                <a:solidFill>
                  <a:prstClr val="black"/>
                </a:solidFill>
              </a:rPr>
              <a:pPr/>
              <a:t>9</a:t>
            </a:fld>
            <a:endParaRPr lang="es-ES">
              <a:solidFill>
                <a:prstClr val="black"/>
              </a:solidFill>
            </a:endParaRPr>
          </a:p>
        </p:txBody>
      </p:sp>
    </p:spTree>
    <p:extLst>
      <p:ext uri="{BB962C8B-B14F-4D97-AF65-F5344CB8AC3E}">
        <p14:creationId xmlns:p14="http://schemas.microsoft.com/office/powerpoint/2010/main" val="2517111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prstGeom prst="rect">
            <a:avLst/>
          </a:prstGeo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9EC583-1353-4BFF-9C55-B1C19EDE00B9}"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B6FEC-58CB-4640-8F27-5DA0DEFEFAB6}" type="slidenum">
              <a:rPr lang="en-US" smtClean="0"/>
              <a:t>‹Nº›</a:t>
            </a:fld>
            <a:endParaRPr lang="en-US"/>
          </a:p>
        </p:txBody>
      </p:sp>
    </p:spTree>
    <p:extLst>
      <p:ext uri="{BB962C8B-B14F-4D97-AF65-F5344CB8AC3E}">
        <p14:creationId xmlns:p14="http://schemas.microsoft.com/office/powerpoint/2010/main" val="3231784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9EC583-1353-4BFF-9C55-B1C19EDE00B9}"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B6FEC-58CB-4640-8F27-5DA0DEFEFAB6}" type="slidenum">
              <a:rPr lang="en-US" smtClean="0"/>
              <a:t>‹Nº›</a:t>
            </a:fld>
            <a:endParaRPr lang="en-US"/>
          </a:p>
        </p:txBody>
      </p:sp>
    </p:spTree>
    <p:extLst>
      <p:ext uri="{BB962C8B-B14F-4D97-AF65-F5344CB8AC3E}">
        <p14:creationId xmlns:p14="http://schemas.microsoft.com/office/powerpoint/2010/main" val="2856410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9EC583-1353-4BFF-9C55-B1C19EDE00B9}"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B6FEC-58CB-4640-8F27-5DA0DEFEFAB6}" type="slidenum">
              <a:rPr lang="en-US" smtClean="0"/>
              <a:t>‹Nº›</a:t>
            </a:fld>
            <a:endParaRPr lang="en-US"/>
          </a:p>
        </p:txBody>
      </p:sp>
    </p:spTree>
    <p:extLst>
      <p:ext uri="{BB962C8B-B14F-4D97-AF65-F5344CB8AC3E}">
        <p14:creationId xmlns:p14="http://schemas.microsoft.com/office/powerpoint/2010/main" val="3481789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pic>
        <p:nvPicPr>
          <p:cNvPr id="7" name="6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t="12569" r="16767" b="8564"/>
          <a:stretch/>
        </p:blipFill>
        <p:spPr>
          <a:xfrm>
            <a:off x="3508221" y="2852938"/>
            <a:ext cx="5635780" cy="4005065"/>
          </a:xfrm>
          <a:prstGeom prst="rect">
            <a:avLst/>
          </a:prstGeom>
        </p:spPr>
      </p:pic>
      <p:pic>
        <p:nvPicPr>
          <p:cNvPr id="8" name="7 Imagen"/>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472" y="-21927"/>
            <a:ext cx="9202474" cy="6901854"/>
          </a:xfrm>
          <a:prstGeom prst="rect">
            <a:avLst/>
          </a:prstGeom>
        </p:spPr>
      </p:pic>
      <p:sp>
        <p:nvSpPr>
          <p:cNvPr id="6" name="5 Marcador de número de diapositiva"/>
          <p:cNvSpPr>
            <a:spLocks noGrp="1"/>
          </p:cNvSpPr>
          <p:nvPr>
            <p:ph type="sldNum" sz="quarter" idx="12"/>
          </p:nvPr>
        </p:nvSpPr>
        <p:spPr>
          <a:xfrm>
            <a:off x="8100393" y="6160221"/>
            <a:ext cx="586408" cy="365125"/>
          </a:xfrm>
        </p:spPr>
        <p:txBody>
          <a:bodyPr/>
          <a:lstStyle/>
          <a:p>
            <a:fld id="{E60061AB-E3E3-4B82-98B1-945D99ABF5FB}" type="slidenum">
              <a:rPr lang="es-ES" smtClean="0">
                <a:solidFill>
                  <a:srgbClr val="000000">
                    <a:tint val="75000"/>
                  </a:srgbClr>
                </a:solidFill>
              </a:rPr>
              <a:pPr/>
              <a:t>‹Nº›</a:t>
            </a:fld>
            <a:endParaRPr lang="es-ES" dirty="0">
              <a:solidFill>
                <a:srgbClr val="000000">
                  <a:tint val="75000"/>
                </a:srgbClr>
              </a:solidFill>
            </a:endParaRPr>
          </a:p>
        </p:txBody>
      </p:sp>
    </p:spTree>
    <p:extLst>
      <p:ext uri="{BB962C8B-B14F-4D97-AF65-F5344CB8AC3E}">
        <p14:creationId xmlns:p14="http://schemas.microsoft.com/office/powerpoint/2010/main" val="273175312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9EC583-1353-4BFF-9C55-B1C19EDE00B9}"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B6FEC-58CB-4640-8F27-5DA0DEFEFAB6}" type="slidenum">
              <a:rPr lang="en-US" smtClean="0"/>
              <a:t>‹Nº›</a:t>
            </a:fld>
            <a:endParaRPr lang="en-US"/>
          </a:p>
        </p:txBody>
      </p:sp>
      <p:pic>
        <p:nvPicPr>
          <p:cNvPr id="7" name="Picture 6"/>
          <p:cNvPicPr>
            <a:picLocks noChangeAspect="1"/>
          </p:cNvPicPr>
          <p:nvPr userDrawn="1"/>
        </p:nvPicPr>
        <p:blipFill>
          <a:blip r:embed="rId2"/>
          <a:stretch>
            <a:fillRect/>
          </a:stretch>
        </p:blipFill>
        <p:spPr>
          <a:xfrm>
            <a:off x="7716596" y="230189"/>
            <a:ext cx="1212251" cy="838709"/>
          </a:xfrm>
          <a:prstGeom prst="rect">
            <a:avLst/>
          </a:prstGeom>
        </p:spPr>
      </p:pic>
    </p:spTree>
    <p:extLst>
      <p:ext uri="{BB962C8B-B14F-4D97-AF65-F5344CB8AC3E}">
        <p14:creationId xmlns:p14="http://schemas.microsoft.com/office/powerpoint/2010/main" val="810470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9EC583-1353-4BFF-9C55-B1C19EDE00B9}"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B6FEC-58CB-4640-8F27-5DA0DEFEFAB6}" type="slidenum">
              <a:rPr lang="en-US" smtClean="0"/>
              <a:t>‹Nº›</a:t>
            </a:fld>
            <a:endParaRPr lang="en-US"/>
          </a:p>
        </p:txBody>
      </p:sp>
    </p:spTree>
    <p:extLst>
      <p:ext uri="{BB962C8B-B14F-4D97-AF65-F5344CB8AC3E}">
        <p14:creationId xmlns:p14="http://schemas.microsoft.com/office/powerpoint/2010/main" val="461938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9EC583-1353-4BFF-9C55-B1C19EDE00B9}"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1B6FEC-58CB-4640-8F27-5DA0DEFEFAB6}" type="slidenum">
              <a:rPr lang="en-US" smtClean="0"/>
              <a:t>‹Nº›</a:t>
            </a:fld>
            <a:endParaRPr lang="en-US"/>
          </a:p>
        </p:txBody>
      </p:sp>
    </p:spTree>
    <p:extLst>
      <p:ext uri="{BB962C8B-B14F-4D97-AF65-F5344CB8AC3E}">
        <p14:creationId xmlns:p14="http://schemas.microsoft.com/office/powerpoint/2010/main" val="1203337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9EC583-1353-4BFF-9C55-B1C19EDE00B9}"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1B6FEC-58CB-4640-8F27-5DA0DEFEFAB6}" type="slidenum">
              <a:rPr lang="en-US" smtClean="0"/>
              <a:t>‹Nº›</a:t>
            </a:fld>
            <a:endParaRPr lang="en-US"/>
          </a:p>
        </p:txBody>
      </p:sp>
    </p:spTree>
    <p:extLst>
      <p:ext uri="{BB962C8B-B14F-4D97-AF65-F5344CB8AC3E}">
        <p14:creationId xmlns:p14="http://schemas.microsoft.com/office/powerpoint/2010/main" val="1237616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9EC583-1353-4BFF-9C55-B1C19EDE00B9}"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1B6FEC-58CB-4640-8F27-5DA0DEFEFAB6}" type="slidenum">
              <a:rPr lang="en-US" smtClean="0"/>
              <a:t>‹Nº›</a:t>
            </a:fld>
            <a:endParaRPr lang="en-US"/>
          </a:p>
        </p:txBody>
      </p:sp>
    </p:spTree>
    <p:extLst>
      <p:ext uri="{BB962C8B-B14F-4D97-AF65-F5344CB8AC3E}">
        <p14:creationId xmlns:p14="http://schemas.microsoft.com/office/powerpoint/2010/main" val="1749019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9EC583-1353-4BFF-9C55-B1C19EDE00B9}"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1B6FEC-58CB-4640-8F27-5DA0DEFEFAB6}" type="slidenum">
              <a:rPr lang="en-US" smtClean="0"/>
              <a:t>‹Nº›</a:t>
            </a:fld>
            <a:endParaRPr lang="en-US"/>
          </a:p>
        </p:txBody>
      </p:sp>
    </p:spTree>
    <p:extLst>
      <p:ext uri="{BB962C8B-B14F-4D97-AF65-F5344CB8AC3E}">
        <p14:creationId xmlns:p14="http://schemas.microsoft.com/office/powerpoint/2010/main" val="4283013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9EC583-1353-4BFF-9C55-B1C19EDE00B9}"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1B6FEC-58CB-4640-8F27-5DA0DEFEFAB6}" type="slidenum">
              <a:rPr lang="en-US" smtClean="0"/>
              <a:t>‹Nº›</a:t>
            </a:fld>
            <a:endParaRPr lang="en-US"/>
          </a:p>
        </p:txBody>
      </p:sp>
    </p:spTree>
    <p:extLst>
      <p:ext uri="{BB962C8B-B14F-4D97-AF65-F5344CB8AC3E}">
        <p14:creationId xmlns:p14="http://schemas.microsoft.com/office/powerpoint/2010/main" val="1834091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9EC583-1353-4BFF-9C55-B1C19EDE00B9}"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1B6FEC-58CB-4640-8F27-5DA0DEFEFAB6}" type="slidenum">
              <a:rPr lang="en-US" smtClean="0"/>
              <a:t>‹Nº›</a:t>
            </a:fld>
            <a:endParaRPr lang="en-US"/>
          </a:p>
        </p:txBody>
      </p:sp>
    </p:spTree>
    <p:extLst>
      <p:ext uri="{BB962C8B-B14F-4D97-AF65-F5344CB8AC3E}">
        <p14:creationId xmlns:p14="http://schemas.microsoft.com/office/powerpoint/2010/main" val="4167526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9EC583-1353-4BFF-9C55-B1C19EDE00B9}" type="datetimeFigureOut">
              <a:rPr lang="en-US" smtClean="0"/>
              <a:t>11/25/2020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1B6FEC-58CB-4640-8F27-5DA0DEFEFAB6}" type="slidenum">
              <a:rPr lang="en-US" smtClean="0"/>
              <a:t>‹Nº›</a:t>
            </a:fld>
            <a:endParaRPr lang="en-US"/>
          </a:p>
        </p:txBody>
      </p:sp>
    </p:spTree>
    <p:extLst>
      <p:ext uri="{BB962C8B-B14F-4D97-AF65-F5344CB8AC3E}">
        <p14:creationId xmlns:p14="http://schemas.microsoft.com/office/powerpoint/2010/main" val="42509031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11.png"/><Relationship Id="rId4" Type="http://schemas.openxmlformats.org/officeDocument/2006/relationships/hyperlink" Target="https://github.com/ESPD/ESPD-EDM"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jpeg"/><Relationship Id="rId7" Type="http://schemas.openxmlformats.org/officeDocument/2006/relationships/hyperlink" Target="https://github.com/ESPD/ESPD-EDM/tree/2.1.1/docs/src/main/asciidoc/dist/cl"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op.europa.eu/en/web/eu-vocabularies/authority-tables" TargetMode="External"/><Relationship Id="rId5" Type="http://schemas.openxmlformats.org/officeDocument/2006/relationships/image" Target="../media/image14.jpeg"/><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op.europa.mmeu/en/web/eu-vocabularies/e-procurement/tables"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hyperlink" Target="https://op.europa.eu/en/web/eu-vocabularies/releases" TargetMode="External"/><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op.europa.eu/en/web/eu-vocabularies/at-dataset/-/resource/dataset/currency"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op.europa.eu/en/web/eu-vocabularies/at-concept-scheme/-/resource/authority/currency/?target=Browse&amp;uri=http://publications.europa.eu/resource/authority/currenc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op.europa.eu/en/web/eu-vocabularies/at-concept/-/resource/authority/currency/EUR" TargetMode="External"/><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docs.oasis-open.org/ubl/UBL-2.3.html"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ted.europa.eu/TED/browse/browseByMap.do"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SEMICeu/CCCEV/tree/CV-2.0.0/cccev/2.0.0"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hyperlink" Target="https://github.com/SEMICeu/CCCEV/tree/CV-2.0.0/use_cases/espd-cv"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hyperlink" Target="https://espd.github.io/ESPD-EDM/v2.1.1/xml_guide.html#annex-i-xml-validation" TargetMode="External"/><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hyperlink" Target="https://www.itb.ec.europa.eu/espd/upload" TargetMode="External"/><Relationship Id="rId4" Type="http://schemas.openxmlformats.org/officeDocument/2006/relationships/hyperlink" Target="https://github.com/ESPD/ESPD-EDM/blob/2.1.1/docs/src/main/asciidoc/dist/doc/ESPD_TestCases_mapping.docx"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hyperlink" Target="https://www.itb.ec.europa.eu/espd/upload"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mvnrepository.com/artifact/eu.europa.ec.grow.espd/exchange-model2" TargetMode="External"/><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ec.europa.eu/growth/single-market/public-procurement/digital/espd_en"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ESPD/ESPD-EDM/wiki"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ESPD/ESPD-EDM/issues"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ESPD/ESPD-EDM"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1096566" y="1814286"/>
            <a:ext cx="7278313" cy="2609624"/>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sz="1350">
              <a:solidFill>
                <a:srgbClr val="000000"/>
              </a:solidFill>
            </a:endParaRPr>
          </a:p>
        </p:txBody>
      </p:sp>
      <p:sp>
        <p:nvSpPr>
          <p:cNvPr id="6" name="5 CuadroTexto"/>
          <p:cNvSpPr txBox="1"/>
          <p:nvPr/>
        </p:nvSpPr>
        <p:spPr>
          <a:xfrm>
            <a:off x="1096566" y="2194044"/>
            <a:ext cx="7331867" cy="615553"/>
          </a:xfrm>
          <a:prstGeom prst="rect">
            <a:avLst/>
          </a:prstGeom>
          <a:noFill/>
        </p:spPr>
        <p:txBody>
          <a:bodyPr wrap="square" rtlCol="0">
            <a:spAutoFit/>
          </a:bodyPr>
          <a:lstStyle/>
          <a:p>
            <a:pPr hangingPunct="0"/>
            <a:r>
              <a:rPr lang="en-US" b="1" dirty="0" smtClean="0">
                <a:solidFill>
                  <a:srgbClr val="595959"/>
                </a:solidFill>
                <a:latin typeface="Arial" panose="020B0604020202020204" pitchFamily="34" charset="0"/>
                <a:cs typeface="Arial" panose="020B0604020202020204" pitchFamily="34" charset="0"/>
              </a:rPr>
              <a:t>Annual ESDP Seminar</a:t>
            </a:r>
          </a:p>
          <a:p>
            <a:pPr hangingPunct="0"/>
            <a:r>
              <a:rPr lang="en-GB" sz="1600" b="1" i="1" dirty="0">
                <a:solidFill>
                  <a:schemeClr val="bg2">
                    <a:lumMod val="50000"/>
                  </a:schemeClr>
                </a:solidFill>
                <a:latin typeface="Arial" panose="020B0604020202020204" pitchFamily="34" charset="0"/>
                <a:cs typeface="Arial" panose="020B0604020202020204" pitchFamily="34" charset="0"/>
              </a:rPr>
              <a:t>European Single Procurement Document (ESPD)</a:t>
            </a:r>
          </a:p>
        </p:txBody>
      </p:sp>
      <p:sp>
        <p:nvSpPr>
          <p:cNvPr id="7" name="6 CuadroTexto"/>
          <p:cNvSpPr txBox="1"/>
          <p:nvPr/>
        </p:nvSpPr>
        <p:spPr>
          <a:xfrm>
            <a:off x="1188272" y="4123827"/>
            <a:ext cx="6126074" cy="300082"/>
          </a:xfrm>
          <a:prstGeom prst="rect">
            <a:avLst/>
          </a:prstGeom>
          <a:noFill/>
        </p:spPr>
        <p:txBody>
          <a:bodyPr wrap="square" rtlCol="0">
            <a:spAutoFit/>
          </a:bodyPr>
          <a:lstStyle/>
          <a:p>
            <a:r>
              <a:rPr lang="en-GB" sz="1350" dirty="0" smtClean="0">
                <a:solidFill>
                  <a:schemeClr val="bg1">
                    <a:lumMod val="50000"/>
                  </a:schemeClr>
                </a:solidFill>
                <a:latin typeface="Arial" pitchFamily="34" charset="0"/>
                <a:cs typeface="Arial" pitchFamily="34" charset="0"/>
              </a:rPr>
              <a:t>3rd </a:t>
            </a:r>
            <a:r>
              <a:rPr lang="en-GB" sz="1350" dirty="0">
                <a:solidFill>
                  <a:schemeClr val="bg1">
                    <a:lumMod val="50000"/>
                  </a:schemeClr>
                </a:solidFill>
                <a:latin typeface="Arial" pitchFamily="34" charset="0"/>
                <a:cs typeface="Arial" pitchFamily="34" charset="0"/>
              </a:rPr>
              <a:t>December </a:t>
            </a:r>
            <a:r>
              <a:rPr lang="en-GB" sz="1350" dirty="0" smtClean="0">
                <a:solidFill>
                  <a:schemeClr val="bg1">
                    <a:lumMod val="50000"/>
                  </a:schemeClr>
                </a:solidFill>
                <a:latin typeface="Arial" pitchFamily="34" charset="0"/>
                <a:cs typeface="Arial" pitchFamily="34" charset="0"/>
              </a:rPr>
              <a:t>2020</a:t>
            </a:r>
            <a:endParaRPr lang="en-GB" sz="1350" dirty="0">
              <a:solidFill>
                <a:schemeClr val="bg1">
                  <a:lumMod val="50000"/>
                </a:schemeClr>
              </a:solidFill>
              <a:latin typeface="Arial" pitchFamily="34" charset="0"/>
              <a:cs typeface="Arial" pitchFamily="34" charset="0"/>
            </a:endParaRPr>
          </a:p>
        </p:txBody>
      </p:sp>
      <p:sp>
        <p:nvSpPr>
          <p:cNvPr id="9" name="Rectangle 8"/>
          <p:cNvSpPr/>
          <p:nvPr/>
        </p:nvSpPr>
        <p:spPr>
          <a:xfrm>
            <a:off x="0" y="0"/>
            <a:ext cx="1096566" cy="6858000"/>
          </a:xfrm>
          <a:prstGeom prst="rect">
            <a:avLst/>
          </a:prstGeom>
          <a:solidFill>
            <a:srgbClr val="004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Imagen 9"/>
          <p:cNvPicPr/>
          <p:nvPr/>
        </p:nvPicPr>
        <p:blipFill>
          <a:blip r:embed="rId3">
            <a:extLst>
              <a:ext uri="{28A0092B-C50C-407E-A947-70E740481C1C}">
                <a14:useLocalDpi xmlns:a14="http://schemas.microsoft.com/office/drawing/2010/main" val="0"/>
              </a:ext>
            </a:extLst>
          </a:blip>
          <a:stretch>
            <a:fillRect/>
          </a:stretch>
        </p:blipFill>
        <p:spPr>
          <a:xfrm>
            <a:off x="6086392" y="4983934"/>
            <a:ext cx="2288487" cy="1254262"/>
          </a:xfrm>
          <a:prstGeom prst="rect">
            <a:avLst/>
          </a:prstGeom>
        </p:spPr>
      </p:pic>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2240" y="5269659"/>
            <a:ext cx="1804572" cy="682811"/>
          </a:xfrm>
          <a:prstGeom prst="rect">
            <a:avLst/>
          </a:prstGeom>
        </p:spPr>
      </p:pic>
    </p:spTree>
    <p:extLst>
      <p:ext uri="{BB962C8B-B14F-4D97-AF65-F5344CB8AC3E}">
        <p14:creationId xmlns:p14="http://schemas.microsoft.com/office/powerpoint/2010/main" val="3912263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 name="4 Rectángulo"/>
          <p:cNvSpPr/>
          <p:nvPr/>
        </p:nvSpPr>
        <p:spPr>
          <a:xfrm>
            <a:off x="-8861" y="-1"/>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sz="1350">
              <a:solidFill>
                <a:srgbClr val="000000"/>
              </a:solidFill>
            </a:endParaRPr>
          </a:p>
        </p:txBody>
      </p:sp>
      <p:sp>
        <p:nvSpPr>
          <p:cNvPr id="23" name="TextBox 22"/>
          <p:cNvSpPr txBox="1"/>
          <p:nvPr/>
        </p:nvSpPr>
        <p:spPr>
          <a:xfrm>
            <a:off x="254733" y="962306"/>
            <a:ext cx="8534249" cy="1600438"/>
          </a:xfrm>
          <a:prstGeom prst="rect">
            <a:avLst/>
          </a:prstGeom>
          <a:noFill/>
        </p:spPr>
        <p:txBody>
          <a:bodyPr wrap="square" rtlCol="0">
            <a:spAutoFit/>
          </a:bodyPr>
          <a:lstStyle/>
          <a:p>
            <a:pPr marL="742950" lvl="1" indent="-285750" algn="just">
              <a:buClr>
                <a:srgbClr val="9BAF04"/>
              </a:buClr>
              <a:buFont typeface="Wingdings" panose="05000000000000000000" pitchFamily="2" charset="2"/>
              <a:buChar char="v"/>
            </a:pPr>
            <a:endParaRPr lang="en-US" sz="1600" dirty="0" smtClean="0"/>
          </a:p>
          <a:p>
            <a:pPr marL="742950" lvl="1" indent="-285750" algn="just">
              <a:buClr>
                <a:srgbClr val="9BAF04"/>
              </a:buClr>
              <a:buFont typeface="Wingdings" panose="05000000000000000000" pitchFamily="2" charset="2"/>
              <a:buChar char="v"/>
            </a:pPr>
            <a:r>
              <a:rPr lang="en-US" sz="1600" b="1" dirty="0" smtClean="0"/>
              <a:t>Online documentation</a:t>
            </a:r>
            <a:r>
              <a:rPr lang="en-US" sz="1600" dirty="0" smtClean="0"/>
              <a:t>: </a:t>
            </a:r>
            <a:r>
              <a:rPr lang="es-ES" sz="1600" dirty="0">
                <a:hlinkClick r:id="rId4"/>
              </a:rPr>
              <a:t>https://github.com/ESPD/ESPD-EDM</a:t>
            </a:r>
            <a:endParaRPr lang="es-ES" sz="1600" dirty="0"/>
          </a:p>
          <a:p>
            <a:pPr marL="742950" lvl="1" indent="-285750" algn="just">
              <a:buClr>
                <a:srgbClr val="9BAF04"/>
              </a:buClr>
              <a:buFont typeface="Wingdings" panose="05000000000000000000" pitchFamily="2" charset="2"/>
              <a:buChar char="v"/>
            </a:pPr>
            <a:endParaRPr lang="es-ES" sz="1600" dirty="0"/>
          </a:p>
          <a:p>
            <a:pPr marL="742950" lvl="1" indent="-285750" algn="just">
              <a:buClr>
                <a:srgbClr val="9BAF04"/>
              </a:buClr>
              <a:buFont typeface="Wingdings" panose="05000000000000000000" pitchFamily="2" charset="2"/>
              <a:buChar char="v"/>
            </a:pPr>
            <a:endParaRPr lang="en-US" sz="1600" dirty="0"/>
          </a:p>
          <a:p>
            <a:pPr marL="742950" lvl="1" indent="-285750" algn="just">
              <a:buClr>
                <a:srgbClr val="9BAF04"/>
              </a:buClr>
              <a:buFont typeface="Wingdings" panose="05000000000000000000" pitchFamily="2" charset="2"/>
              <a:buChar char="v"/>
            </a:pPr>
            <a:endParaRPr lang="en-US" sz="1600" dirty="0"/>
          </a:p>
          <a:p>
            <a:pPr marL="285750" indent="-285750" algn="just">
              <a:buClr>
                <a:srgbClr val="9BAF04"/>
              </a:buClr>
              <a:buFont typeface="Wingdings" panose="05000000000000000000" pitchFamily="2" charset="2"/>
              <a:buChar char="v"/>
            </a:pPr>
            <a:endParaRPr lang="en-US" sz="1600" dirty="0" smtClean="0"/>
          </a:p>
        </p:txBody>
      </p:sp>
      <p:pic>
        <p:nvPicPr>
          <p:cNvPr id="2" name="Picture 1"/>
          <p:cNvPicPr>
            <a:picLocks noChangeAspect="1"/>
          </p:cNvPicPr>
          <p:nvPr/>
        </p:nvPicPr>
        <p:blipFill>
          <a:blip r:embed="rId5"/>
          <a:stretch>
            <a:fillRect/>
          </a:stretch>
        </p:blipFill>
        <p:spPr>
          <a:xfrm>
            <a:off x="304875" y="2050849"/>
            <a:ext cx="8534250" cy="4084047"/>
          </a:xfrm>
          <a:prstGeom prst="rect">
            <a:avLst/>
          </a:prstGeom>
          <a:ln>
            <a:noFill/>
          </a:ln>
          <a:effectLst>
            <a:outerShdw blurRad="190500" algn="tl" rotWithShape="0">
              <a:srgbClr val="000000">
                <a:alpha val="70000"/>
              </a:srgbClr>
            </a:outerShdw>
          </a:effectLst>
        </p:spPr>
      </p:pic>
      <p:sp>
        <p:nvSpPr>
          <p:cNvPr id="6" name="5 CuadroTexto"/>
          <p:cNvSpPr txBox="1"/>
          <p:nvPr/>
        </p:nvSpPr>
        <p:spPr>
          <a:xfrm>
            <a:off x="380020" y="520018"/>
            <a:ext cx="6048672" cy="461665"/>
          </a:xfrm>
          <a:prstGeom prst="rect">
            <a:avLst/>
          </a:prstGeom>
          <a:noFill/>
        </p:spPr>
        <p:txBody>
          <a:bodyPr wrap="square" rtlCol="0">
            <a:spAutoFit/>
          </a:bodyPr>
          <a:lstStyle/>
          <a:p>
            <a:pPr hangingPunct="0"/>
            <a:r>
              <a:rPr lang="en-GB" sz="2400" b="1" dirty="0">
                <a:solidFill>
                  <a:srgbClr val="004494"/>
                </a:solidFill>
                <a:cs typeface="Arial" panose="020B0604020202020204" pitchFamily="34" charset="0"/>
              </a:rPr>
              <a:t>2. Online Workspace and documentation</a:t>
            </a:r>
          </a:p>
        </p:txBody>
      </p:sp>
      <p:sp>
        <p:nvSpPr>
          <p:cNvPr id="7" name="4 Rectángulo"/>
          <p:cNvSpPr/>
          <p:nvPr/>
        </p:nvSpPr>
        <p:spPr>
          <a:xfrm>
            <a:off x="-10800" y="0"/>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lIns="90000" rIns="180000" rtlCol="0" anchor="ctr"/>
          <a:lstStyle/>
          <a:p>
            <a:pPr algn="r"/>
            <a:r>
              <a:rPr lang="es-ES" sz="1400" dirty="0">
                <a:solidFill>
                  <a:schemeClr val="tx1">
                    <a:lumMod val="50000"/>
                    <a:lumOff val="50000"/>
                  </a:schemeClr>
                </a:solidFill>
              </a:rPr>
              <a:t>ESPD </a:t>
            </a:r>
            <a:r>
              <a:rPr lang="es-ES" sz="1400" dirty="0" err="1">
                <a:solidFill>
                  <a:schemeClr val="tx1">
                    <a:lumMod val="50000"/>
                    <a:lumOff val="50000"/>
                  </a:schemeClr>
                </a:solidFill>
              </a:rPr>
              <a:t>Seminar</a:t>
            </a:r>
            <a:r>
              <a:rPr lang="es-ES" sz="1400" dirty="0">
                <a:solidFill>
                  <a:schemeClr val="tx1">
                    <a:lumMod val="50000"/>
                    <a:lumOff val="50000"/>
                  </a:schemeClr>
                </a:solidFill>
              </a:rPr>
              <a:t> </a:t>
            </a:r>
            <a:r>
              <a:rPr lang="es-ES" sz="1400" dirty="0" smtClean="0">
                <a:solidFill>
                  <a:schemeClr val="tx1">
                    <a:lumMod val="50000"/>
                    <a:lumOff val="50000"/>
                  </a:schemeClr>
                </a:solidFill>
              </a:rPr>
              <a:t>2020</a:t>
            </a:r>
            <a:endParaRPr lang="en-US" sz="1350" dirty="0">
              <a:solidFill>
                <a:schemeClr val="tx1">
                  <a:lumMod val="50000"/>
                  <a:lumOff val="50000"/>
                </a:schemeClr>
              </a:solidFill>
            </a:endParaRPr>
          </a:p>
        </p:txBody>
      </p:sp>
    </p:spTree>
    <p:extLst>
      <p:ext uri="{BB962C8B-B14F-4D97-AF65-F5344CB8AC3E}">
        <p14:creationId xmlns:p14="http://schemas.microsoft.com/office/powerpoint/2010/main" val="7732314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4 Rectángulo"/>
          <p:cNvSpPr/>
          <p:nvPr/>
        </p:nvSpPr>
        <p:spPr>
          <a:xfrm>
            <a:off x="-8861" y="-1"/>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solidFill>
                <a:srgbClr val="000000"/>
              </a:solidFill>
            </a:endParaRPr>
          </a:p>
        </p:txBody>
      </p:sp>
      <p:sp>
        <p:nvSpPr>
          <p:cNvPr id="31" name="5 CuadroTexto"/>
          <p:cNvSpPr txBox="1"/>
          <p:nvPr/>
        </p:nvSpPr>
        <p:spPr>
          <a:xfrm>
            <a:off x="380020" y="520018"/>
            <a:ext cx="6048672" cy="461665"/>
          </a:xfrm>
          <a:prstGeom prst="rect">
            <a:avLst/>
          </a:prstGeom>
          <a:noFill/>
        </p:spPr>
        <p:txBody>
          <a:bodyPr wrap="square" rtlCol="0">
            <a:spAutoFit/>
          </a:bodyPr>
          <a:lstStyle/>
          <a:p>
            <a:pPr hangingPunct="0"/>
            <a:r>
              <a:rPr lang="en-US" sz="2400" b="1" dirty="0" smtClean="0">
                <a:solidFill>
                  <a:srgbClr val="004494"/>
                </a:solidFill>
                <a:cs typeface="Arial" panose="020B0604020202020204" pitchFamily="34" charset="0"/>
              </a:rPr>
              <a:t>Table of contents</a:t>
            </a:r>
            <a:endParaRPr lang="en-US" b="1" i="1" dirty="0" smtClean="0">
              <a:solidFill>
                <a:srgbClr val="004494"/>
              </a:solidFill>
              <a:cs typeface="Arial" panose="020B0604020202020204" pitchFamily="34" charset="0"/>
            </a:endParaRPr>
          </a:p>
        </p:txBody>
      </p:sp>
      <p:sp>
        <p:nvSpPr>
          <p:cNvPr id="2" name="TextBox 1"/>
          <p:cNvSpPr txBox="1"/>
          <p:nvPr/>
        </p:nvSpPr>
        <p:spPr>
          <a:xfrm>
            <a:off x="886263" y="1206339"/>
            <a:ext cx="6470126" cy="3831818"/>
          </a:xfrm>
          <a:prstGeom prst="rect">
            <a:avLst/>
          </a:prstGeom>
          <a:noFill/>
        </p:spPr>
        <p:txBody>
          <a:bodyPr wrap="square" rtlCol="0">
            <a:spAutoFit/>
          </a:bodyPr>
          <a:lstStyle/>
          <a:p>
            <a:pPr marL="342900" indent="-342900">
              <a:lnSpc>
                <a:spcPct val="150000"/>
              </a:lnSpc>
              <a:buClr>
                <a:srgbClr val="9BAF04"/>
              </a:buClr>
              <a:buFont typeface="+mj-lt"/>
              <a:buAutoNum type="arabicPeriod"/>
            </a:pPr>
            <a:r>
              <a:rPr lang="en-US" dirty="0" smtClean="0">
                <a:solidFill>
                  <a:schemeClr val="tx1">
                    <a:lumMod val="85000"/>
                    <a:lumOff val="15000"/>
                  </a:schemeClr>
                </a:solidFill>
              </a:rPr>
              <a:t>Introduction</a:t>
            </a:r>
          </a:p>
          <a:p>
            <a:pPr marL="342900" indent="-342900">
              <a:lnSpc>
                <a:spcPct val="150000"/>
              </a:lnSpc>
              <a:buClr>
                <a:srgbClr val="9BAF04"/>
              </a:buClr>
              <a:buFont typeface="+mj-lt"/>
              <a:buAutoNum type="arabicPeriod"/>
            </a:pPr>
            <a:r>
              <a:rPr lang="en-US" dirty="0" smtClean="0">
                <a:solidFill>
                  <a:srgbClr val="595959"/>
                </a:solidFill>
              </a:rPr>
              <a:t>Online Workspace and documentation</a:t>
            </a:r>
            <a:endParaRPr lang="en-US" dirty="0">
              <a:solidFill>
                <a:srgbClr val="595959"/>
              </a:solidFill>
            </a:endParaRPr>
          </a:p>
          <a:p>
            <a:pPr marL="342900" indent="-342900">
              <a:lnSpc>
                <a:spcPct val="150000"/>
              </a:lnSpc>
              <a:buClr>
                <a:srgbClr val="9BAF04"/>
              </a:buClr>
              <a:buFont typeface="+mj-lt"/>
              <a:buAutoNum type="arabicPeriod"/>
            </a:pPr>
            <a:r>
              <a:rPr lang="en-US" b="1" dirty="0" smtClean="0">
                <a:solidFill>
                  <a:srgbClr val="595959"/>
                </a:solidFill>
              </a:rPr>
              <a:t>ESPD Code Lists</a:t>
            </a:r>
            <a:endParaRPr lang="en-US" b="1" dirty="0">
              <a:solidFill>
                <a:srgbClr val="595959"/>
              </a:solidFill>
            </a:endParaRPr>
          </a:p>
          <a:p>
            <a:pPr marL="342900" indent="-342900">
              <a:lnSpc>
                <a:spcPct val="150000"/>
              </a:lnSpc>
              <a:buClr>
                <a:srgbClr val="9BAF04"/>
              </a:buClr>
              <a:buFont typeface="+mj-lt"/>
              <a:buAutoNum type="arabicPeriod"/>
            </a:pPr>
            <a:r>
              <a:rPr lang="en-US" dirty="0" smtClean="0">
                <a:solidFill>
                  <a:srgbClr val="595959"/>
                </a:solidFill>
              </a:rPr>
              <a:t>ESPD-EDM &amp; eForms</a:t>
            </a:r>
          </a:p>
          <a:p>
            <a:pPr marL="342900" indent="-342900">
              <a:lnSpc>
                <a:spcPct val="150000"/>
              </a:lnSpc>
              <a:buClr>
                <a:srgbClr val="9BAF04"/>
              </a:buClr>
              <a:buFont typeface="+mj-lt"/>
              <a:buAutoNum type="arabicPeriod"/>
            </a:pPr>
            <a:r>
              <a:rPr lang="en-US" dirty="0" smtClean="0">
                <a:solidFill>
                  <a:srgbClr val="595959"/>
                </a:solidFill>
              </a:rPr>
              <a:t>ESPD 2020 evolution</a:t>
            </a:r>
            <a:endParaRPr lang="en-US" dirty="0">
              <a:solidFill>
                <a:srgbClr val="595959"/>
              </a:solidFill>
            </a:endParaRPr>
          </a:p>
          <a:p>
            <a:pPr marL="342900" indent="-342900">
              <a:lnSpc>
                <a:spcPct val="150000"/>
              </a:lnSpc>
              <a:buClr>
                <a:srgbClr val="9BAF04"/>
              </a:buClr>
              <a:buFont typeface="+mj-lt"/>
              <a:buAutoNum type="arabicPeriod"/>
            </a:pPr>
            <a:r>
              <a:rPr lang="en-US" dirty="0" smtClean="0">
                <a:solidFill>
                  <a:srgbClr val="595959"/>
                </a:solidFill>
              </a:rPr>
              <a:t>ESPD-EDM &amp; </a:t>
            </a:r>
            <a:r>
              <a:rPr lang="en-US" dirty="0" err="1" smtClean="0">
                <a:solidFill>
                  <a:srgbClr val="595959"/>
                </a:solidFill>
              </a:rPr>
              <a:t>eCertis</a:t>
            </a:r>
            <a:r>
              <a:rPr lang="en-US" dirty="0" smtClean="0">
                <a:solidFill>
                  <a:srgbClr val="595959"/>
                </a:solidFill>
              </a:rPr>
              <a:t> / TOOP / </a:t>
            </a:r>
            <a:r>
              <a:rPr lang="en-US" dirty="0">
                <a:solidFill>
                  <a:srgbClr val="595959"/>
                </a:solidFill>
              </a:rPr>
              <a:t>CCCEV / </a:t>
            </a:r>
            <a:r>
              <a:rPr lang="en-US" dirty="0" err="1">
                <a:solidFill>
                  <a:srgbClr val="595959"/>
                </a:solidFill>
              </a:rPr>
              <a:t>ePO</a:t>
            </a:r>
            <a:endParaRPr lang="en-US" dirty="0">
              <a:solidFill>
                <a:srgbClr val="595959"/>
              </a:solidFill>
            </a:endParaRPr>
          </a:p>
          <a:p>
            <a:pPr marL="342900" indent="-342900">
              <a:lnSpc>
                <a:spcPct val="150000"/>
              </a:lnSpc>
              <a:buClr>
                <a:srgbClr val="9BAF04"/>
              </a:buClr>
              <a:buFont typeface="+mj-lt"/>
              <a:buAutoNum type="arabicPeriod"/>
            </a:pPr>
            <a:r>
              <a:rPr lang="en-US" dirty="0" smtClean="0">
                <a:solidFill>
                  <a:srgbClr val="595959"/>
                </a:solidFill>
              </a:rPr>
              <a:t>Validator tool. Maven repository</a:t>
            </a:r>
          </a:p>
          <a:p>
            <a:pPr marL="342900" indent="-342900">
              <a:lnSpc>
                <a:spcPct val="150000"/>
              </a:lnSpc>
              <a:buClr>
                <a:srgbClr val="9BAF04"/>
              </a:buClr>
              <a:buFont typeface="+mj-lt"/>
              <a:buAutoNum type="arabicPeriod"/>
            </a:pPr>
            <a:r>
              <a:rPr lang="en-US" dirty="0" smtClean="0">
                <a:solidFill>
                  <a:srgbClr val="595959"/>
                </a:solidFill>
              </a:rPr>
              <a:t>Summary of the changes in ESPD v3.0.0</a:t>
            </a:r>
          </a:p>
          <a:p>
            <a:pPr marL="342900" indent="-342900">
              <a:lnSpc>
                <a:spcPct val="150000"/>
              </a:lnSpc>
              <a:buClr>
                <a:srgbClr val="9BAF04"/>
              </a:buClr>
              <a:buFont typeface="+mj-lt"/>
              <a:buAutoNum type="arabicPeriod"/>
            </a:pPr>
            <a:r>
              <a:rPr lang="en-US" dirty="0" smtClean="0">
                <a:solidFill>
                  <a:srgbClr val="595959"/>
                </a:solidFill>
              </a:rPr>
              <a:t>Questions and answers</a:t>
            </a:r>
          </a:p>
        </p:txBody>
      </p:sp>
      <p:sp>
        <p:nvSpPr>
          <p:cNvPr id="5" name="4 Rectángulo"/>
          <p:cNvSpPr/>
          <p:nvPr/>
        </p:nvSpPr>
        <p:spPr>
          <a:xfrm>
            <a:off x="-10800" y="0"/>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lIns="90000" rIns="180000" rtlCol="0" anchor="ctr"/>
          <a:lstStyle/>
          <a:p>
            <a:pPr algn="r"/>
            <a:r>
              <a:rPr lang="es-ES" sz="1400" dirty="0">
                <a:solidFill>
                  <a:schemeClr val="tx1">
                    <a:lumMod val="50000"/>
                    <a:lumOff val="50000"/>
                  </a:schemeClr>
                </a:solidFill>
              </a:rPr>
              <a:t>ESPD </a:t>
            </a:r>
            <a:r>
              <a:rPr lang="es-ES" sz="1400" dirty="0" err="1">
                <a:solidFill>
                  <a:schemeClr val="tx1">
                    <a:lumMod val="50000"/>
                    <a:lumOff val="50000"/>
                  </a:schemeClr>
                </a:solidFill>
              </a:rPr>
              <a:t>Seminar</a:t>
            </a:r>
            <a:r>
              <a:rPr lang="es-ES" sz="1400" dirty="0">
                <a:solidFill>
                  <a:schemeClr val="tx1">
                    <a:lumMod val="50000"/>
                    <a:lumOff val="50000"/>
                  </a:schemeClr>
                </a:solidFill>
              </a:rPr>
              <a:t> </a:t>
            </a:r>
            <a:r>
              <a:rPr lang="es-ES" sz="1400" dirty="0" smtClean="0">
                <a:solidFill>
                  <a:schemeClr val="tx1">
                    <a:lumMod val="50000"/>
                    <a:lumOff val="50000"/>
                  </a:schemeClr>
                </a:solidFill>
              </a:rPr>
              <a:t>2020</a:t>
            </a:r>
            <a:endParaRPr lang="en-US" sz="1350" dirty="0">
              <a:solidFill>
                <a:schemeClr val="tx1">
                  <a:lumMod val="50000"/>
                  <a:lumOff val="50000"/>
                </a:schemeClr>
              </a:solidFill>
            </a:endParaRPr>
          </a:p>
        </p:txBody>
      </p:sp>
    </p:spTree>
    <p:extLst>
      <p:ext uri="{BB962C8B-B14F-4D97-AF65-F5344CB8AC3E}">
        <p14:creationId xmlns:p14="http://schemas.microsoft.com/office/powerpoint/2010/main" val="1308868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4 Rectángulo"/>
          <p:cNvSpPr/>
          <p:nvPr/>
        </p:nvSpPr>
        <p:spPr>
          <a:xfrm>
            <a:off x="-8861" y="-1"/>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sz="1350">
              <a:solidFill>
                <a:srgbClr val="000000"/>
              </a:solidFill>
            </a:endParaRPr>
          </a:p>
        </p:txBody>
      </p:sp>
      <p:grpSp>
        <p:nvGrpSpPr>
          <p:cNvPr id="6" name="Group 5"/>
          <p:cNvGrpSpPr/>
          <p:nvPr/>
        </p:nvGrpSpPr>
        <p:grpSpPr>
          <a:xfrm>
            <a:off x="3188921" y="2437582"/>
            <a:ext cx="2537910" cy="1440000"/>
            <a:chOff x="3238082" y="4473339"/>
            <a:chExt cx="2537910" cy="144000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8082" y="4473339"/>
              <a:ext cx="720000" cy="720000"/>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47037" y="5193339"/>
              <a:ext cx="720000" cy="720000"/>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55992" y="4473339"/>
              <a:ext cx="720000" cy="720000"/>
            </a:xfrm>
            <a:prstGeom prst="rect">
              <a:avLst/>
            </a:prstGeom>
          </p:spPr>
        </p:pic>
      </p:grpSp>
      <p:sp>
        <p:nvSpPr>
          <p:cNvPr id="8" name="TextBox 7"/>
          <p:cNvSpPr txBox="1"/>
          <p:nvPr/>
        </p:nvSpPr>
        <p:spPr>
          <a:xfrm>
            <a:off x="558073" y="2505194"/>
            <a:ext cx="2630848" cy="523220"/>
          </a:xfrm>
          <a:prstGeom prst="rect">
            <a:avLst/>
          </a:prstGeom>
          <a:noFill/>
        </p:spPr>
        <p:txBody>
          <a:bodyPr wrap="none" rtlCol="0">
            <a:spAutoFit/>
          </a:bodyPr>
          <a:lstStyle/>
          <a:p>
            <a:pPr algn="r"/>
            <a:r>
              <a:rPr lang="en-GB" sz="1400" dirty="0" smtClean="0">
                <a:solidFill>
                  <a:schemeClr val="tx1">
                    <a:lumMod val="85000"/>
                    <a:lumOff val="1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Cross-sector (common codes):</a:t>
            </a:r>
          </a:p>
          <a:p>
            <a:pPr algn="r"/>
            <a:r>
              <a:rPr lang="en-GB" sz="1400" dirty="0" smtClean="0">
                <a:solidFill>
                  <a:schemeClr val="tx1">
                    <a:lumMod val="85000"/>
                    <a:lumOff val="15000"/>
                  </a:schemeClr>
                </a:solidFill>
                <a:latin typeface="Arial Unicode MS" panose="020B0604020202020204" pitchFamily="34" charset="-128"/>
                <a:ea typeface="Arial Unicode MS" panose="020B0604020202020204" pitchFamily="34" charset="-128"/>
                <a:cs typeface="Arial Unicode MS" panose="020B0604020202020204" pitchFamily="34" charset="-128"/>
                <a:hlinkClick r:id="rId6"/>
              </a:rPr>
              <a:t>EU Vocabularies</a:t>
            </a:r>
            <a:endParaRPr lang="en-GB" sz="1400" dirty="0">
              <a:solidFill>
                <a:schemeClr val="tx1">
                  <a:lumMod val="85000"/>
                  <a:lumOff val="1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1" name="TextBox 10"/>
          <p:cNvSpPr txBox="1"/>
          <p:nvPr/>
        </p:nvSpPr>
        <p:spPr>
          <a:xfrm>
            <a:off x="2769753" y="3877582"/>
            <a:ext cx="3376245" cy="523220"/>
          </a:xfrm>
          <a:prstGeom prst="rect">
            <a:avLst/>
          </a:prstGeom>
          <a:noFill/>
        </p:spPr>
        <p:txBody>
          <a:bodyPr wrap="none" rtlCol="0">
            <a:spAutoFit/>
          </a:bodyPr>
          <a:lstStyle/>
          <a:p>
            <a:pPr algn="ctr"/>
            <a:r>
              <a:rPr lang="en-GB" sz="1400" dirty="0" smtClean="0">
                <a:solidFill>
                  <a:schemeClr val="tx1">
                    <a:lumMod val="85000"/>
                    <a:lumOff val="1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Business-domain related (procurement):</a:t>
            </a:r>
          </a:p>
          <a:p>
            <a:pPr algn="ctr"/>
            <a:r>
              <a:rPr lang="en-GB" sz="1400" dirty="0" smtClean="0">
                <a:solidFill>
                  <a:schemeClr val="tx1">
                    <a:lumMod val="85000"/>
                    <a:lumOff val="15000"/>
                  </a:schemeClr>
                </a:solidFill>
                <a:latin typeface="Arial Unicode MS" panose="020B0604020202020204" pitchFamily="34" charset="-128"/>
                <a:ea typeface="Arial Unicode MS" panose="020B0604020202020204" pitchFamily="34" charset="-128"/>
                <a:cs typeface="Arial Unicode MS" panose="020B0604020202020204" pitchFamily="34" charset="-128"/>
                <a:hlinkClick r:id="rId6"/>
              </a:rPr>
              <a:t>EU Vocabularies</a:t>
            </a:r>
            <a:endParaRPr lang="en-GB" sz="1400" dirty="0">
              <a:solidFill>
                <a:schemeClr val="tx1">
                  <a:lumMod val="85000"/>
                  <a:lumOff val="1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2" name="TextBox 11"/>
          <p:cNvSpPr txBox="1"/>
          <p:nvPr/>
        </p:nvSpPr>
        <p:spPr>
          <a:xfrm>
            <a:off x="5693714" y="2505193"/>
            <a:ext cx="3092513" cy="523220"/>
          </a:xfrm>
          <a:prstGeom prst="rect">
            <a:avLst/>
          </a:prstGeom>
          <a:noFill/>
        </p:spPr>
        <p:txBody>
          <a:bodyPr wrap="none" rtlCol="0">
            <a:spAutoFit/>
          </a:bodyPr>
          <a:lstStyle/>
          <a:p>
            <a:r>
              <a:rPr lang="en-GB" sz="1400" dirty="0" smtClean="0">
                <a:solidFill>
                  <a:schemeClr val="tx1">
                    <a:lumMod val="85000"/>
                    <a:lumOff val="1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Project-specific (particular to ESPD):</a:t>
            </a:r>
          </a:p>
          <a:p>
            <a:r>
              <a:rPr lang="en-GB" sz="1400" dirty="0" smtClean="0">
                <a:solidFill>
                  <a:schemeClr val="tx1">
                    <a:lumMod val="85000"/>
                    <a:lumOff val="15000"/>
                  </a:schemeClr>
                </a:solidFill>
                <a:latin typeface="Arial Unicode MS" panose="020B0604020202020204" pitchFamily="34" charset="-128"/>
                <a:ea typeface="Arial Unicode MS" panose="020B0604020202020204" pitchFamily="34" charset="-128"/>
                <a:cs typeface="Arial Unicode MS" panose="020B0604020202020204" pitchFamily="34" charset="-128"/>
                <a:hlinkClick r:id="rId7"/>
              </a:rPr>
              <a:t>ESPD GitHub</a:t>
            </a:r>
            <a:endParaRPr lang="en-GB" sz="1400" dirty="0">
              <a:solidFill>
                <a:schemeClr val="tx1">
                  <a:lumMod val="85000"/>
                  <a:lumOff val="1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14" name="Picture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148541" y="2194977"/>
            <a:ext cx="618669" cy="618669"/>
          </a:xfrm>
          <a:prstGeom prst="rect">
            <a:avLst/>
          </a:prstGeom>
        </p:spPr>
      </p:pic>
      <p:cxnSp>
        <p:nvCxnSpPr>
          <p:cNvPr id="16" name="Straight Arrow Connector 15"/>
          <p:cNvCxnSpPr>
            <a:stCxn id="14" idx="1"/>
            <a:endCxn id="3" idx="3"/>
          </p:cNvCxnSpPr>
          <p:nvPr/>
        </p:nvCxnSpPr>
        <p:spPr>
          <a:xfrm flipH="1">
            <a:off x="3908921" y="2504312"/>
            <a:ext cx="239620" cy="293270"/>
          </a:xfrm>
          <a:prstGeom prst="straightConnector1">
            <a:avLst/>
          </a:prstGeom>
          <a:ln>
            <a:solidFill>
              <a:srgbClr val="41D2B4"/>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4" idx="3"/>
            <a:endCxn id="5" idx="1"/>
          </p:cNvCxnSpPr>
          <p:nvPr/>
        </p:nvCxnSpPr>
        <p:spPr>
          <a:xfrm>
            <a:off x="4767210" y="2504312"/>
            <a:ext cx="239621" cy="293270"/>
          </a:xfrm>
          <a:prstGeom prst="straightConnector1">
            <a:avLst/>
          </a:prstGeom>
          <a:ln>
            <a:solidFill>
              <a:srgbClr val="41D2B4"/>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4" idx="2"/>
            <a:endCxn id="4" idx="0"/>
          </p:cNvCxnSpPr>
          <p:nvPr/>
        </p:nvCxnSpPr>
        <p:spPr>
          <a:xfrm>
            <a:off x="4457876" y="2813646"/>
            <a:ext cx="0" cy="343936"/>
          </a:xfrm>
          <a:prstGeom prst="straightConnector1">
            <a:avLst/>
          </a:prstGeom>
          <a:ln>
            <a:solidFill>
              <a:srgbClr val="41D2B4"/>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118196" y="1889215"/>
            <a:ext cx="675185" cy="307777"/>
          </a:xfrm>
          <a:prstGeom prst="rect">
            <a:avLst/>
          </a:prstGeom>
        </p:spPr>
        <p:txBody>
          <a:bodyPr wrap="none">
            <a:spAutoFit/>
          </a:bodyPr>
          <a:lstStyle/>
          <a:p>
            <a:r>
              <a:rPr lang="en-GB" sz="1400" b="1" dirty="0" smtClean="0">
                <a:solidFill>
                  <a:schemeClr val="tx1">
                    <a:lumMod val="85000"/>
                    <a:lumOff val="1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ESPD</a:t>
            </a:r>
            <a:endParaRPr lang="en-GB" sz="1400" b="1" dirty="0"/>
          </a:p>
        </p:txBody>
      </p:sp>
      <p:sp>
        <p:nvSpPr>
          <p:cNvPr id="19" name="5 CuadroTexto"/>
          <p:cNvSpPr txBox="1"/>
          <p:nvPr/>
        </p:nvSpPr>
        <p:spPr>
          <a:xfrm>
            <a:off x="380020" y="520018"/>
            <a:ext cx="8162096" cy="461665"/>
          </a:xfrm>
          <a:prstGeom prst="rect">
            <a:avLst/>
          </a:prstGeom>
          <a:noFill/>
        </p:spPr>
        <p:txBody>
          <a:bodyPr wrap="square" rtlCol="0">
            <a:spAutoFit/>
          </a:bodyPr>
          <a:lstStyle/>
          <a:p>
            <a:pPr hangingPunct="0"/>
            <a:r>
              <a:rPr lang="en-GB" sz="2400" b="1" dirty="0" smtClean="0">
                <a:solidFill>
                  <a:srgbClr val="004494"/>
                </a:solidFill>
                <a:cs typeface="Arial" panose="020B0604020202020204" pitchFamily="34" charset="0"/>
              </a:rPr>
              <a:t>3</a:t>
            </a:r>
            <a:r>
              <a:rPr lang="en-GB" sz="2400" b="1" dirty="0">
                <a:solidFill>
                  <a:srgbClr val="004494"/>
                </a:solidFill>
                <a:cs typeface="Arial" panose="020B0604020202020204" pitchFamily="34" charset="0"/>
              </a:rPr>
              <a:t>. ESPD Code Lists</a:t>
            </a:r>
            <a:endParaRPr lang="en-GB" sz="2400" b="1" dirty="0">
              <a:solidFill>
                <a:srgbClr val="FFFFFF"/>
              </a:solidFill>
              <a:cs typeface="Arial" panose="020B0604020202020204" pitchFamily="34" charset="0"/>
            </a:endParaRPr>
          </a:p>
        </p:txBody>
      </p:sp>
      <p:sp>
        <p:nvSpPr>
          <p:cNvPr id="17" name="4 Rectángulo"/>
          <p:cNvSpPr/>
          <p:nvPr/>
        </p:nvSpPr>
        <p:spPr>
          <a:xfrm>
            <a:off x="-10800" y="0"/>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lIns="90000" rIns="180000" rtlCol="0" anchor="ctr"/>
          <a:lstStyle/>
          <a:p>
            <a:pPr algn="r"/>
            <a:r>
              <a:rPr lang="es-ES" sz="1400" dirty="0">
                <a:solidFill>
                  <a:schemeClr val="tx1">
                    <a:lumMod val="50000"/>
                    <a:lumOff val="50000"/>
                  </a:schemeClr>
                </a:solidFill>
              </a:rPr>
              <a:t>ESPD </a:t>
            </a:r>
            <a:r>
              <a:rPr lang="es-ES" sz="1400" dirty="0" err="1">
                <a:solidFill>
                  <a:schemeClr val="tx1">
                    <a:lumMod val="50000"/>
                    <a:lumOff val="50000"/>
                  </a:schemeClr>
                </a:solidFill>
              </a:rPr>
              <a:t>Seminar</a:t>
            </a:r>
            <a:r>
              <a:rPr lang="es-ES" sz="1400" dirty="0">
                <a:solidFill>
                  <a:schemeClr val="tx1">
                    <a:lumMod val="50000"/>
                    <a:lumOff val="50000"/>
                  </a:schemeClr>
                </a:solidFill>
              </a:rPr>
              <a:t> </a:t>
            </a:r>
            <a:r>
              <a:rPr lang="es-ES" sz="1400" dirty="0" smtClean="0">
                <a:solidFill>
                  <a:schemeClr val="tx1">
                    <a:lumMod val="50000"/>
                    <a:lumOff val="50000"/>
                  </a:schemeClr>
                </a:solidFill>
              </a:rPr>
              <a:t>2020</a:t>
            </a:r>
            <a:endParaRPr lang="en-US" sz="1350" dirty="0">
              <a:solidFill>
                <a:schemeClr val="tx1">
                  <a:lumMod val="50000"/>
                  <a:lumOff val="50000"/>
                </a:schemeClr>
              </a:solidFill>
            </a:endParaRPr>
          </a:p>
        </p:txBody>
      </p:sp>
    </p:spTree>
    <p:extLst>
      <p:ext uri="{BB962C8B-B14F-4D97-AF65-F5344CB8AC3E}">
        <p14:creationId xmlns:p14="http://schemas.microsoft.com/office/powerpoint/2010/main" val="13531094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z="2400" b="1" dirty="0">
                <a:solidFill>
                  <a:srgbClr val="004494"/>
                </a:solidFill>
                <a:latin typeface="+mn-lt"/>
                <a:ea typeface="+mn-ea"/>
                <a:cs typeface="Arial" panose="020B0604020202020204" pitchFamily="34" charset="0"/>
              </a:rPr>
              <a:t>The objectives of code </a:t>
            </a:r>
            <a:r>
              <a:rPr lang="fr-BE" sz="2400" b="1" dirty="0" err="1">
                <a:solidFill>
                  <a:srgbClr val="004494"/>
                </a:solidFill>
                <a:latin typeface="+mn-lt"/>
                <a:ea typeface="+mn-ea"/>
                <a:cs typeface="Arial" panose="020B0604020202020204" pitchFamily="34" charset="0"/>
              </a:rPr>
              <a:t>lists</a:t>
            </a:r>
            <a:endParaRPr lang="fr-BE" sz="2400" b="1" dirty="0">
              <a:solidFill>
                <a:srgbClr val="004494"/>
              </a:solidFill>
              <a:latin typeface="+mn-lt"/>
              <a:ea typeface="+mn-ea"/>
              <a:cs typeface="Arial" panose="020B0604020202020204" pitchFamily="34" charset="0"/>
            </a:endParaRPr>
          </a:p>
        </p:txBody>
      </p:sp>
      <p:sp>
        <p:nvSpPr>
          <p:cNvPr id="3" name="Content Placeholder 2"/>
          <p:cNvSpPr>
            <a:spLocks noGrp="1"/>
          </p:cNvSpPr>
          <p:nvPr>
            <p:ph sz="half" idx="1"/>
          </p:nvPr>
        </p:nvSpPr>
        <p:spPr/>
        <p:txBody>
          <a:bodyPr/>
          <a:lstStyle/>
          <a:p>
            <a:r>
              <a:rPr lang="fr-BE" dirty="0" err="1" smtClean="0">
                <a:solidFill>
                  <a:schemeClr val="accent1">
                    <a:lumMod val="75000"/>
                  </a:schemeClr>
                </a:solidFill>
              </a:rPr>
              <a:t>Provide</a:t>
            </a:r>
            <a:r>
              <a:rPr lang="fr-BE" dirty="0" smtClean="0">
                <a:solidFill>
                  <a:schemeClr val="accent1">
                    <a:lumMod val="75000"/>
                  </a:schemeClr>
                </a:solidFill>
              </a:rPr>
              <a:t> a </a:t>
            </a:r>
            <a:r>
              <a:rPr lang="fr-BE" dirty="0" err="1" smtClean="0">
                <a:solidFill>
                  <a:schemeClr val="accent1">
                    <a:lumMod val="75000"/>
                  </a:schemeClr>
                </a:solidFill>
              </a:rPr>
              <a:t>common</a:t>
            </a:r>
            <a:r>
              <a:rPr lang="fr-BE" dirty="0" smtClean="0">
                <a:solidFill>
                  <a:schemeClr val="accent1">
                    <a:lumMod val="75000"/>
                  </a:schemeClr>
                </a:solidFill>
              </a:rPr>
              <a:t> </a:t>
            </a:r>
            <a:r>
              <a:rPr lang="fr-BE" dirty="0" err="1" smtClean="0">
                <a:solidFill>
                  <a:schemeClr val="accent1">
                    <a:lumMod val="75000"/>
                  </a:schemeClr>
                </a:solidFill>
              </a:rPr>
              <a:t>understanding</a:t>
            </a:r>
            <a:r>
              <a:rPr lang="fr-BE" dirty="0" smtClean="0">
                <a:solidFill>
                  <a:schemeClr val="accent1">
                    <a:lumMod val="75000"/>
                  </a:schemeClr>
                </a:solidFill>
              </a:rPr>
              <a:t> of content </a:t>
            </a:r>
            <a:r>
              <a:rPr lang="fr-BE" dirty="0" err="1" smtClean="0">
                <a:solidFill>
                  <a:schemeClr val="accent1">
                    <a:lumMod val="75000"/>
                  </a:schemeClr>
                </a:solidFill>
              </a:rPr>
              <a:t>across</a:t>
            </a:r>
            <a:r>
              <a:rPr lang="fr-BE" dirty="0" smtClean="0">
                <a:solidFill>
                  <a:schemeClr val="accent1">
                    <a:lumMod val="75000"/>
                  </a:schemeClr>
                </a:solidFill>
              </a:rPr>
              <a:t> applications and </a:t>
            </a:r>
            <a:r>
              <a:rPr lang="fr-BE" dirty="0" err="1" smtClean="0">
                <a:solidFill>
                  <a:schemeClr val="accent1">
                    <a:lumMod val="75000"/>
                  </a:schemeClr>
                </a:solidFill>
              </a:rPr>
              <a:t>systems</a:t>
            </a:r>
            <a:endParaRPr lang="fr-BE" dirty="0" smtClean="0">
              <a:solidFill>
                <a:schemeClr val="accent1">
                  <a:lumMod val="75000"/>
                </a:schemeClr>
              </a:solidFill>
            </a:endParaRPr>
          </a:p>
          <a:p>
            <a:r>
              <a:rPr lang="fr-BE" dirty="0" smtClean="0">
                <a:solidFill>
                  <a:schemeClr val="accent1">
                    <a:lumMod val="75000"/>
                  </a:schemeClr>
                </a:solidFill>
              </a:rPr>
              <a:t>Harmonise the input  </a:t>
            </a:r>
            <a:r>
              <a:rPr lang="fr-BE" dirty="0" err="1" smtClean="0">
                <a:solidFill>
                  <a:schemeClr val="accent1">
                    <a:lumMod val="75000"/>
                  </a:schemeClr>
                </a:solidFill>
              </a:rPr>
              <a:t>across</a:t>
            </a:r>
            <a:r>
              <a:rPr lang="fr-BE" dirty="0" smtClean="0">
                <a:solidFill>
                  <a:schemeClr val="accent1">
                    <a:lumMod val="75000"/>
                  </a:schemeClr>
                </a:solidFill>
              </a:rPr>
              <a:t> formats, </a:t>
            </a:r>
            <a:r>
              <a:rPr lang="fr-BE" dirty="0" err="1" smtClean="0">
                <a:solidFill>
                  <a:schemeClr val="accent1">
                    <a:lumMod val="75000"/>
                  </a:schemeClr>
                </a:solidFill>
              </a:rPr>
              <a:t>systems</a:t>
            </a:r>
            <a:r>
              <a:rPr lang="fr-BE" dirty="0" smtClean="0">
                <a:solidFill>
                  <a:schemeClr val="accent1">
                    <a:lumMod val="75000"/>
                  </a:schemeClr>
                </a:solidFill>
              </a:rPr>
              <a:t> and applications</a:t>
            </a:r>
          </a:p>
        </p:txBody>
      </p:sp>
      <p:sp>
        <p:nvSpPr>
          <p:cNvPr id="11" name="Content Placeholder 10"/>
          <p:cNvSpPr>
            <a:spLocks noGrp="1"/>
          </p:cNvSpPr>
          <p:nvPr>
            <p:ph sz="half" idx="2"/>
          </p:nvPr>
        </p:nvSpPr>
        <p:spPr>
          <a:xfrm>
            <a:off x="4627084" y="1825625"/>
            <a:ext cx="3888266" cy="4351338"/>
          </a:xfrm>
        </p:spPr>
        <p:txBody>
          <a:bodyPr/>
          <a:lstStyle/>
          <a:p>
            <a:pPr marL="0" indent="0">
              <a:buNone/>
            </a:pPr>
            <a:r>
              <a:rPr lang="fr-BE" dirty="0" smtClean="0"/>
              <a:t>.</a:t>
            </a:r>
            <a:endParaRPr lang="en-US" dirty="0"/>
          </a:p>
        </p:txBody>
      </p:sp>
      <p:grpSp>
        <p:nvGrpSpPr>
          <p:cNvPr id="4" name="Group 3"/>
          <p:cNvGrpSpPr/>
          <p:nvPr/>
        </p:nvGrpSpPr>
        <p:grpSpPr>
          <a:xfrm>
            <a:off x="4076240" y="1982475"/>
            <a:ext cx="4768430" cy="3485897"/>
            <a:chOff x="1691679" y="3552362"/>
            <a:chExt cx="4609239" cy="2435759"/>
          </a:xfrm>
        </p:grpSpPr>
        <p:sp>
          <p:nvSpPr>
            <p:cNvPr id="5" name="Oval 4"/>
            <p:cNvSpPr/>
            <p:nvPr/>
          </p:nvSpPr>
          <p:spPr>
            <a:xfrm>
              <a:off x="1691679" y="3552362"/>
              <a:ext cx="2160966" cy="573531"/>
            </a:xfrm>
            <a:prstGeom prst="ellipse">
              <a:avLst/>
            </a:prstGeom>
            <a:solidFill>
              <a:srgbClr val="99FF33"/>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600" dirty="0" err="1" smtClean="0">
                  <a:solidFill>
                    <a:schemeClr val="accent2"/>
                  </a:solidFill>
                  <a:latin typeface="+mj-lt"/>
                  <a:ea typeface="+mj-ea"/>
                  <a:cs typeface="+mj-cs"/>
                </a:rPr>
                <a:t>Currency</a:t>
              </a:r>
              <a:endParaRPr lang="fr-BE" sz="1600" dirty="0">
                <a:solidFill>
                  <a:schemeClr val="accent2"/>
                </a:solidFill>
                <a:latin typeface="+mj-lt"/>
                <a:ea typeface="+mj-ea"/>
                <a:cs typeface="+mj-cs"/>
              </a:endParaRPr>
            </a:p>
          </p:txBody>
        </p:sp>
        <p:sp>
          <p:nvSpPr>
            <p:cNvPr id="6" name="Oval 5"/>
            <p:cNvSpPr/>
            <p:nvPr/>
          </p:nvSpPr>
          <p:spPr>
            <a:xfrm>
              <a:off x="2262843" y="3995406"/>
              <a:ext cx="2160966" cy="573531"/>
            </a:xfrm>
            <a:prstGeom prst="ellipse">
              <a:avLst/>
            </a:prstGeom>
            <a:solidFill>
              <a:srgbClr val="99FF33"/>
            </a:solidFill>
            <a:ln>
              <a:solidFill>
                <a:srgbClr val="17A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fr-BE" sz="1000" dirty="0">
                  <a:solidFill>
                    <a:srgbClr val="333399"/>
                  </a:solidFill>
                </a:rPr>
                <a:t>Code: </a:t>
              </a:r>
              <a:r>
                <a:rPr lang="fr-BE" sz="1000" dirty="0" smtClean="0">
                  <a:solidFill>
                    <a:srgbClr val="333399"/>
                  </a:solidFill>
                </a:rPr>
                <a:t>EUR</a:t>
              </a:r>
              <a:endParaRPr lang="fr-BE" sz="1000" dirty="0">
                <a:solidFill>
                  <a:srgbClr val="333399"/>
                </a:solidFill>
              </a:endParaRPr>
            </a:p>
            <a:p>
              <a:pPr lvl="0" algn="ctr"/>
              <a:r>
                <a:rPr lang="fr-BE" sz="1000" dirty="0">
                  <a:solidFill>
                    <a:srgbClr val="333399"/>
                  </a:solidFill>
                </a:rPr>
                <a:t>Name: </a:t>
              </a:r>
              <a:r>
                <a:rPr lang="fr-BE" sz="1000" dirty="0" smtClean="0">
                  <a:solidFill>
                    <a:srgbClr val="333399"/>
                  </a:solidFill>
                </a:rPr>
                <a:t>EURO</a:t>
              </a:r>
              <a:endParaRPr lang="fr-BE" sz="1000" dirty="0">
                <a:solidFill>
                  <a:srgbClr val="333399"/>
                </a:solidFill>
              </a:endParaRPr>
            </a:p>
          </p:txBody>
        </p:sp>
        <p:sp>
          <p:nvSpPr>
            <p:cNvPr id="7" name="Oval 6"/>
            <p:cNvSpPr/>
            <p:nvPr/>
          </p:nvSpPr>
          <p:spPr>
            <a:xfrm>
              <a:off x="2915815" y="4468467"/>
              <a:ext cx="2160966" cy="573531"/>
            </a:xfrm>
            <a:prstGeom prst="ellipse">
              <a:avLst/>
            </a:prstGeom>
            <a:solidFill>
              <a:srgbClr val="99FF33"/>
            </a:solidFill>
            <a:ln>
              <a:solidFill>
                <a:srgbClr val="17A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000" dirty="0">
                  <a:solidFill>
                    <a:srgbClr val="333399"/>
                  </a:solidFill>
                </a:rPr>
                <a:t>Code: </a:t>
              </a:r>
              <a:r>
                <a:rPr lang="fr-BE" sz="1000" dirty="0" smtClean="0">
                  <a:solidFill>
                    <a:srgbClr val="333399"/>
                  </a:solidFill>
                </a:rPr>
                <a:t>DKK</a:t>
              </a:r>
              <a:endParaRPr lang="fr-BE" sz="1000" dirty="0">
                <a:solidFill>
                  <a:srgbClr val="333399"/>
                </a:solidFill>
              </a:endParaRPr>
            </a:p>
            <a:p>
              <a:pPr algn="ctr"/>
              <a:r>
                <a:rPr lang="fr-BE" sz="1000" dirty="0">
                  <a:solidFill>
                    <a:srgbClr val="333399"/>
                  </a:solidFill>
                </a:rPr>
                <a:t>Name: </a:t>
              </a:r>
              <a:r>
                <a:rPr lang="fr-BE" sz="1000" dirty="0" err="1" smtClean="0">
                  <a:solidFill>
                    <a:srgbClr val="333399"/>
                  </a:solidFill>
                </a:rPr>
                <a:t>Danish</a:t>
              </a:r>
              <a:r>
                <a:rPr lang="fr-BE" sz="1000" dirty="0" smtClean="0">
                  <a:solidFill>
                    <a:srgbClr val="333399"/>
                  </a:solidFill>
                </a:rPr>
                <a:t> </a:t>
              </a:r>
              <a:r>
                <a:rPr lang="fr-BE" sz="1000" dirty="0" err="1" smtClean="0">
                  <a:solidFill>
                    <a:srgbClr val="333399"/>
                  </a:solidFill>
                </a:rPr>
                <a:t>Krone</a:t>
              </a:r>
              <a:endParaRPr lang="fr-BE" sz="1000" dirty="0">
                <a:solidFill>
                  <a:srgbClr val="333399"/>
                </a:solidFill>
              </a:endParaRPr>
            </a:p>
          </p:txBody>
        </p:sp>
        <p:sp>
          <p:nvSpPr>
            <p:cNvPr id="8" name="Oval 7"/>
            <p:cNvSpPr/>
            <p:nvPr/>
          </p:nvSpPr>
          <p:spPr>
            <a:xfrm>
              <a:off x="3395233" y="4941528"/>
              <a:ext cx="2160966" cy="573531"/>
            </a:xfrm>
            <a:prstGeom prst="ellipse">
              <a:avLst/>
            </a:prstGeom>
            <a:solidFill>
              <a:srgbClr val="99FF33"/>
            </a:solidFill>
            <a:ln>
              <a:solidFill>
                <a:srgbClr val="17A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000" dirty="0">
                <a:solidFill>
                  <a:srgbClr val="000000"/>
                </a:solidFill>
              </a:endParaRPr>
            </a:p>
            <a:p>
              <a:pPr algn="ctr"/>
              <a:r>
                <a:rPr lang="fr-BE" sz="1000" dirty="0">
                  <a:solidFill>
                    <a:srgbClr val="333399"/>
                  </a:solidFill>
                </a:rPr>
                <a:t>Code: </a:t>
              </a:r>
              <a:r>
                <a:rPr lang="fr-BE" sz="1000" dirty="0" smtClean="0">
                  <a:solidFill>
                    <a:srgbClr val="333399"/>
                  </a:solidFill>
                </a:rPr>
                <a:t>GBP</a:t>
              </a:r>
              <a:endParaRPr lang="fr-BE" sz="1000" dirty="0">
                <a:solidFill>
                  <a:srgbClr val="333399"/>
                </a:solidFill>
              </a:endParaRPr>
            </a:p>
            <a:p>
              <a:pPr algn="ctr"/>
              <a:r>
                <a:rPr lang="fr-BE" sz="1000" dirty="0">
                  <a:solidFill>
                    <a:srgbClr val="333399"/>
                  </a:solidFill>
                </a:rPr>
                <a:t>Name: </a:t>
              </a:r>
              <a:r>
                <a:rPr lang="fr-BE" sz="1000" dirty="0" smtClean="0">
                  <a:solidFill>
                    <a:srgbClr val="333399"/>
                  </a:solidFill>
                </a:rPr>
                <a:t>Pound Sterling</a:t>
              </a:r>
              <a:endParaRPr lang="fr-BE" sz="1000" dirty="0">
                <a:solidFill>
                  <a:srgbClr val="333399"/>
                </a:solidFill>
              </a:endParaRPr>
            </a:p>
            <a:p>
              <a:pPr algn="ctr"/>
              <a:endParaRPr lang="fr-BE" sz="1000" dirty="0">
                <a:solidFill>
                  <a:srgbClr val="000000"/>
                </a:solidFill>
              </a:endParaRPr>
            </a:p>
          </p:txBody>
        </p:sp>
        <p:sp>
          <p:nvSpPr>
            <p:cNvPr id="9" name="Oval 8"/>
            <p:cNvSpPr/>
            <p:nvPr/>
          </p:nvSpPr>
          <p:spPr>
            <a:xfrm>
              <a:off x="4139952" y="5414590"/>
              <a:ext cx="2160966" cy="573531"/>
            </a:xfrm>
            <a:prstGeom prst="ellipse">
              <a:avLst/>
            </a:prstGeom>
            <a:solidFill>
              <a:srgbClr val="99FF33"/>
            </a:solidFill>
            <a:ln>
              <a:solidFill>
                <a:srgbClr val="17A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000" dirty="0">
                <a:solidFill>
                  <a:srgbClr val="000000"/>
                </a:solidFill>
              </a:endParaRPr>
            </a:p>
            <a:p>
              <a:pPr algn="ctr"/>
              <a:r>
                <a:rPr lang="fr-BE" sz="1000" dirty="0" smtClean="0">
                  <a:solidFill>
                    <a:srgbClr val="333399"/>
                  </a:solidFill>
                </a:rPr>
                <a:t>…</a:t>
              </a:r>
              <a:endParaRPr lang="fr-BE" sz="1000" dirty="0">
                <a:solidFill>
                  <a:srgbClr val="333399"/>
                </a:solidFill>
              </a:endParaRPr>
            </a:p>
            <a:p>
              <a:pPr algn="ctr"/>
              <a:endParaRPr lang="fr-BE" sz="1000" dirty="0">
                <a:solidFill>
                  <a:srgbClr val="000000"/>
                </a:solidFill>
              </a:endParaRPr>
            </a:p>
          </p:txBody>
        </p:sp>
      </p:grpSp>
      <p:sp>
        <p:nvSpPr>
          <p:cNvPr id="12" name="4 Rectángulo"/>
          <p:cNvSpPr/>
          <p:nvPr/>
        </p:nvSpPr>
        <p:spPr>
          <a:xfrm>
            <a:off x="-10800" y="0"/>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lIns="90000" rIns="180000" rtlCol="0" anchor="ctr"/>
          <a:lstStyle/>
          <a:p>
            <a:pPr algn="r"/>
            <a:r>
              <a:rPr lang="es-ES" sz="1400" dirty="0">
                <a:solidFill>
                  <a:schemeClr val="tx1">
                    <a:lumMod val="50000"/>
                    <a:lumOff val="50000"/>
                  </a:schemeClr>
                </a:solidFill>
              </a:rPr>
              <a:t>ESPD </a:t>
            </a:r>
            <a:r>
              <a:rPr lang="es-ES" sz="1400" dirty="0" err="1">
                <a:solidFill>
                  <a:schemeClr val="tx1">
                    <a:lumMod val="50000"/>
                    <a:lumOff val="50000"/>
                  </a:schemeClr>
                </a:solidFill>
              </a:rPr>
              <a:t>Seminar</a:t>
            </a:r>
            <a:r>
              <a:rPr lang="es-ES" sz="1400" dirty="0">
                <a:solidFill>
                  <a:schemeClr val="tx1">
                    <a:lumMod val="50000"/>
                    <a:lumOff val="50000"/>
                  </a:schemeClr>
                </a:solidFill>
              </a:rPr>
              <a:t> </a:t>
            </a:r>
            <a:r>
              <a:rPr lang="es-ES" sz="1400" dirty="0" smtClean="0">
                <a:solidFill>
                  <a:schemeClr val="tx1">
                    <a:lumMod val="50000"/>
                    <a:lumOff val="50000"/>
                  </a:schemeClr>
                </a:solidFill>
              </a:rPr>
              <a:t>2020</a:t>
            </a:r>
            <a:endParaRPr lang="en-US" sz="1350" dirty="0">
              <a:solidFill>
                <a:schemeClr val="tx1">
                  <a:lumMod val="50000"/>
                  <a:lumOff val="50000"/>
                </a:schemeClr>
              </a:solidFill>
            </a:endParaRPr>
          </a:p>
        </p:txBody>
      </p:sp>
    </p:spTree>
    <p:extLst>
      <p:ext uri="{BB962C8B-B14F-4D97-AF65-F5344CB8AC3E}">
        <p14:creationId xmlns:p14="http://schemas.microsoft.com/office/powerpoint/2010/main" val="306441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z="2400" b="1" dirty="0">
                <a:solidFill>
                  <a:srgbClr val="004494"/>
                </a:solidFill>
                <a:latin typeface="+mn-lt"/>
                <a:ea typeface="+mn-ea"/>
                <a:cs typeface="Arial" panose="020B0604020202020204" pitchFamily="34" charset="0"/>
              </a:rPr>
              <a:t>Code </a:t>
            </a:r>
            <a:r>
              <a:rPr lang="fr-BE" sz="2400" b="1" dirty="0" err="1">
                <a:solidFill>
                  <a:srgbClr val="004494"/>
                </a:solidFill>
                <a:latin typeface="+mn-lt"/>
                <a:ea typeface="+mn-ea"/>
                <a:cs typeface="Arial" panose="020B0604020202020204" pitchFamily="34" charset="0"/>
              </a:rPr>
              <a:t>lists</a:t>
            </a:r>
            <a:r>
              <a:rPr lang="fr-BE" sz="2400" b="1" dirty="0">
                <a:solidFill>
                  <a:srgbClr val="004494"/>
                </a:solidFill>
                <a:latin typeface="+mn-lt"/>
                <a:ea typeface="+mn-ea"/>
                <a:cs typeface="Arial" panose="020B0604020202020204" pitchFamily="34" charset="0"/>
              </a:rPr>
              <a:t> in </a:t>
            </a:r>
            <a:r>
              <a:rPr lang="fr-BE" sz="2400" b="1" dirty="0" err="1">
                <a:solidFill>
                  <a:srgbClr val="004494"/>
                </a:solidFill>
                <a:latin typeface="+mn-lt"/>
                <a:ea typeface="+mn-ea"/>
                <a:cs typeface="Arial" panose="020B0604020202020204" pitchFamily="34" charset="0"/>
              </a:rPr>
              <a:t>eProcurement</a:t>
            </a:r>
            <a:endParaRPr lang="en-GB" sz="2400" b="1" dirty="0">
              <a:solidFill>
                <a:srgbClr val="004494"/>
              </a:solidFill>
              <a:latin typeface="+mn-lt"/>
              <a:ea typeface="+mn-ea"/>
              <a:cs typeface="Arial" panose="020B0604020202020204" pitchFamily="34" charset="0"/>
            </a:endParaRPr>
          </a:p>
        </p:txBody>
      </p:sp>
      <p:sp>
        <p:nvSpPr>
          <p:cNvPr id="4" name="Slide Number Placeholder 3"/>
          <p:cNvSpPr>
            <a:spLocks noGrp="1"/>
          </p:cNvSpPr>
          <p:nvPr>
            <p:ph type="sldNum" sz="quarter" idx="12"/>
          </p:nvPr>
        </p:nvSpPr>
        <p:spPr/>
        <p:txBody>
          <a:bodyPr/>
          <a:lstStyle/>
          <a:p>
            <a:pPr>
              <a:defRPr/>
            </a:pPr>
            <a:r>
              <a:rPr lang="fr-BE" dirty="0"/>
              <a:t>2</a:t>
            </a:r>
            <a:endParaRPr lang="en-GB" dirty="0">
              <a:solidFill>
                <a:schemeClr val="accent2"/>
              </a:solidFill>
            </a:endParaRPr>
          </a:p>
        </p:txBody>
      </p:sp>
      <p:sp>
        <p:nvSpPr>
          <p:cNvPr id="3" name="Content Placeholder 2"/>
          <p:cNvSpPr>
            <a:spLocks noGrp="1"/>
          </p:cNvSpPr>
          <p:nvPr>
            <p:ph idx="4294967295"/>
          </p:nvPr>
        </p:nvSpPr>
        <p:spPr>
          <a:xfrm>
            <a:off x="1081087" y="1090670"/>
            <a:ext cx="6267164" cy="5506980"/>
          </a:xfrm>
        </p:spPr>
        <p:txBody>
          <a:bodyPr/>
          <a:lstStyle/>
          <a:p>
            <a:pPr marL="0" indent="-457200">
              <a:spcBef>
                <a:spcPts val="600"/>
              </a:spcBef>
              <a:buFont typeface="Wingdings" pitchFamily="2" charset="2"/>
              <a:buChar char="n"/>
            </a:pPr>
            <a:r>
              <a:rPr lang="fr-BE" dirty="0" smtClean="0">
                <a:solidFill>
                  <a:schemeClr val="accent1">
                    <a:lumMod val="75000"/>
                  </a:schemeClr>
                </a:solidFill>
              </a:rPr>
              <a:t>Code </a:t>
            </a:r>
            <a:r>
              <a:rPr lang="fr-BE" dirty="0" err="1">
                <a:solidFill>
                  <a:schemeClr val="accent1">
                    <a:lumMod val="75000"/>
                  </a:schemeClr>
                </a:solidFill>
              </a:rPr>
              <a:t>lists</a:t>
            </a:r>
            <a:r>
              <a:rPr lang="fr-BE" dirty="0">
                <a:solidFill>
                  <a:schemeClr val="accent1">
                    <a:lumMod val="75000"/>
                  </a:schemeClr>
                </a:solidFill>
              </a:rPr>
              <a:t> </a:t>
            </a:r>
            <a:r>
              <a:rPr lang="fr-BE" dirty="0" err="1">
                <a:solidFill>
                  <a:schemeClr val="accent1">
                    <a:lumMod val="75000"/>
                  </a:schemeClr>
                </a:solidFill>
              </a:rPr>
              <a:t>used</a:t>
            </a:r>
            <a:r>
              <a:rPr lang="fr-BE" dirty="0">
                <a:solidFill>
                  <a:schemeClr val="accent1">
                    <a:lumMod val="75000"/>
                  </a:schemeClr>
                </a:solidFill>
              </a:rPr>
              <a:t> in </a:t>
            </a:r>
            <a:r>
              <a:rPr lang="fr-BE" dirty="0" err="1" smtClean="0">
                <a:solidFill>
                  <a:schemeClr val="accent1">
                    <a:lumMod val="75000"/>
                  </a:schemeClr>
                </a:solidFill>
              </a:rPr>
              <a:t>eProcurement</a:t>
            </a:r>
            <a:r>
              <a:rPr lang="fr-BE" dirty="0" smtClean="0">
                <a:solidFill>
                  <a:schemeClr val="accent1">
                    <a:lumMod val="75000"/>
                  </a:schemeClr>
                </a:solidFill>
              </a:rPr>
              <a:t>:</a:t>
            </a:r>
            <a:endParaRPr lang="fr-BE" dirty="0">
              <a:solidFill>
                <a:schemeClr val="accent1">
                  <a:lumMod val="75000"/>
                </a:schemeClr>
              </a:solidFill>
            </a:endParaRPr>
          </a:p>
          <a:p>
            <a:pPr marL="971550" lvl="2" indent="-285750"/>
            <a:r>
              <a:rPr lang="fr-BE" sz="1800" dirty="0" err="1" smtClean="0">
                <a:solidFill>
                  <a:schemeClr val="accent1">
                    <a:lumMod val="75000"/>
                  </a:schemeClr>
                </a:solidFill>
              </a:rPr>
              <a:t>Published</a:t>
            </a:r>
            <a:r>
              <a:rPr lang="fr-BE" sz="1800" dirty="0" smtClean="0">
                <a:solidFill>
                  <a:schemeClr val="accent1">
                    <a:lumMod val="75000"/>
                  </a:schemeClr>
                </a:solidFill>
              </a:rPr>
              <a:t> in EU </a:t>
            </a:r>
            <a:r>
              <a:rPr lang="fr-BE" sz="1800" dirty="0" err="1" smtClean="0">
                <a:solidFill>
                  <a:schemeClr val="accent1">
                    <a:lumMod val="75000"/>
                  </a:schemeClr>
                </a:solidFill>
              </a:rPr>
              <a:t>Vocabularies</a:t>
            </a:r>
            <a:r>
              <a:rPr lang="fr-BE" sz="1800" dirty="0" smtClean="0">
                <a:solidFill>
                  <a:schemeClr val="accent1">
                    <a:lumMod val="75000"/>
                  </a:schemeClr>
                </a:solidFill>
              </a:rPr>
              <a:t> by the Publications Office</a:t>
            </a:r>
          </a:p>
          <a:p>
            <a:pPr marL="971550" lvl="2" indent="-285750"/>
            <a:r>
              <a:rPr lang="en-US" sz="1800" dirty="0">
                <a:solidFill>
                  <a:schemeClr val="accent1">
                    <a:lumMod val="75000"/>
                  </a:schemeClr>
                </a:solidFill>
              </a:rPr>
              <a:t>Code lists = authority lists = authority tables</a:t>
            </a:r>
            <a:endParaRPr lang="fr-BE" sz="1800" dirty="0" smtClean="0">
              <a:solidFill>
                <a:schemeClr val="accent1">
                  <a:lumMod val="75000"/>
                </a:schemeClr>
              </a:solidFill>
            </a:endParaRPr>
          </a:p>
          <a:p>
            <a:pPr marL="971550" lvl="2" indent="-285750"/>
            <a:r>
              <a:rPr lang="fr-BE" sz="1800" dirty="0" err="1" smtClean="0">
                <a:solidFill>
                  <a:schemeClr val="accent1">
                    <a:lumMod val="75000"/>
                  </a:schemeClr>
                </a:solidFill>
              </a:rPr>
              <a:t>Constantly</a:t>
            </a:r>
            <a:r>
              <a:rPr lang="fr-BE" sz="1800" dirty="0" smtClean="0">
                <a:solidFill>
                  <a:schemeClr val="accent1">
                    <a:lumMod val="75000"/>
                  </a:schemeClr>
                </a:solidFill>
              </a:rPr>
              <a:t> </a:t>
            </a:r>
            <a:r>
              <a:rPr lang="fr-BE" sz="1800" dirty="0" err="1">
                <a:solidFill>
                  <a:schemeClr val="accent1">
                    <a:lumMod val="75000"/>
                  </a:schemeClr>
                </a:solidFill>
              </a:rPr>
              <a:t>maintained</a:t>
            </a:r>
            <a:r>
              <a:rPr lang="fr-BE" sz="1800" dirty="0">
                <a:solidFill>
                  <a:schemeClr val="accent1">
                    <a:lumMod val="75000"/>
                  </a:schemeClr>
                </a:solidFill>
              </a:rPr>
              <a:t> and </a:t>
            </a:r>
            <a:r>
              <a:rPr lang="fr-BE" sz="1800" dirty="0" err="1" smtClean="0">
                <a:solidFill>
                  <a:schemeClr val="accent1">
                    <a:lumMod val="75000"/>
                  </a:schemeClr>
                </a:solidFill>
              </a:rPr>
              <a:t>dynamic</a:t>
            </a:r>
            <a:endParaRPr lang="fr-BE" sz="1800" dirty="0" smtClean="0">
              <a:solidFill>
                <a:schemeClr val="accent1">
                  <a:lumMod val="75000"/>
                </a:schemeClr>
              </a:solidFill>
            </a:endParaRPr>
          </a:p>
          <a:p>
            <a:pPr marL="971550" lvl="2" indent="-285750"/>
            <a:r>
              <a:rPr lang="fr-BE" sz="1800" dirty="0" err="1" smtClean="0">
                <a:solidFill>
                  <a:schemeClr val="accent1">
                    <a:lumMod val="75000"/>
                  </a:schemeClr>
                </a:solidFill>
              </a:rPr>
              <a:t>Provide</a:t>
            </a:r>
            <a:r>
              <a:rPr lang="fr-BE" sz="1800" dirty="0" smtClean="0">
                <a:solidFill>
                  <a:schemeClr val="accent1">
                    <a:lumMod val="75000"/>
                  </a:schemeClr>
                </a:solidFill>
              </a:rPr>
              <a:t> </a:t>
            </a:r>
            <a:r>
              <a:rPr lang="fr-BE" sz="1800" dirty="0" err="1" smtClean="0">
                <a:solidFill>
                  <a:schemeClr val="accent1">
                    <a:lumMod val="75000"/>
                  </a:schemeClr>
                </a:solidFill>
              </a:rPr>
              <a:t>different</a:t>
            </a:r>
            <a:r>
              <a:rPr lang="fr-BE" sz="1800" dirty="0" smtClean="0">
                <a:solidFill>
                  <a:schemeClr val="accent1">
                    <a:lumMod val="75000"/>
                  </a:schemeClr>
                </a:solidFill>
              </a:rPr>
              <a:t> use </a:t>
            </a:r>
            <a:r>
              <a:rPr lang="fr-BE" sz="1800" dirty="0" err="1" smtClean="0">
                <a:solidFill>
                  <a:schemeClr val="accent1">
                    <a:lumMod val="75000"/>
                  </a:schemeClr>
                </a:solidFill>
              </a:rPr>
              <a:t>contexts</a:t>
            </a:r>
            <a:r>
              <a:rPr lang="fr-BE" sz="1800" dirty="0" smtClean="0">
                <a:solidFill>
                  <a:schemeClr val="accent1">
                    <a:lumMod val="75000"/>
                  </a:schemeClr>
                </a:solidFill>
              </a:rPr>
              <a:t> </a:t>
            </a:r>
            <a:r>
              <a:rPr lang="fr-BE" sz="1800" dirty="0" err="1" smtClean="0">
                <a:solidFill>
                  <a:schemeClr val="accent1">
                    <a:lumMod val="75000"/>
                  </a:schemeClr>
                </a:solidFill>
              </a:rPr>
              <a:t>within</a:t>
            </a:r>
            <a:r>
              <a:rPr lang="fr-BE" sz="1800" dirty="0" smtClean="0">
                <a:solidFill>
                  <a:schemeClr val="accent1">
                    <a:lumMod val="75000"/>
                  </a:schemeClr>
                </a:solidFill>
              </a:rPr>
              <a:t> the </a:t>
            </a:r>
            <a:r>
              <a:rPr lang="fr-BE" sz="1800" dirty="0" err="1" smtClean="0">
                <a:solidFill>
                  <a:schemeClr val="accent1">
                    <a:lumMod val="75000"/>
                  </a:schemeClr>
                </a:solidFill>
              </a:rPr>
              <a:t>eProcurement</a:t>
            </a:r>
            <a:r>
              <a:rPr lang="fr-BE" sz="1800" dirty="0" smtClean="0">
                <a:solidFill>
                  <a:schemeClr val="accent1">
                    <a:lumMod val="75000"/>
                  </a:schemeClr>
                </a:solidFill>
              </a:rPr>
              <a:t> </a:t>
            </a:r>
            <a:r>
              <a:rPr lang="fr-BE" sz="1800" dirty="0" err="1" smtClean="0">
                <a:solidFill>
                  <a:schemeClr val="accent1">
                    <a:lumMod val="75000"/>
                  </a:schemeClr>
                </a:solidFill>
              </a:rPr>
              <a:t>domain</a:t>
            </a:r>
            <a:endParaRPr lang="fr-BE" sz="1800" dirty="0" smtClean="0">
              <a:solidFill>
                <a:schemeClr val="accent1">
                  <a:lumMod val="75000"/>
                </a:schemeClr>
              </a:solidFill>
            </a:endParaRPr>
          </a:p>
          <a:p>
            <a:pPr marL="971550" lvl="2" indent="-285750"/>
            <a:r>
              <a:rPr lang="fr-BE" sz="1800" dirty="0" err="1" smtClean="0">
                <a:solidFill>
                  <a:schemeClr val="accent1">
                    <a:lumMod val="75000"/>
                  </a:schemeClr>
                </a:solidFill>
              </a:rPr>
              <a:t>Available</a:t>
            </a:r>
            <a:r>
              <a:rPr lang="fr-BE" sz="1800" dirty="0" smtClean="0">
                <a:solidFill>
                  <a:schemeClr val="accent1">
                    <a:lumMod val="75000"/>
                  </a:schemeClr>
                </a:solidFill>
              </a:rPr>
              <a:t> in </a:t>
            </a:r>
            <a:r>
              <a:rPr lang="fr-BE" sz="1800" dirty="0" err="1" smtClean="0">
                <a:solidFill>
                  <a:schemeClr val="accent1">
                    <a:lumMod val="75000"/>
                  </a:schemeClr>
                </a:solidFill>
              </a:rPr>
              <a:t>different</a:t>
            </a:r>
            <a:r>
              <a:rPr lang="fr-BE" sz="1800" dirty="0" smtClean="0">
                <a:solidFill>
                  <a:schemeClr val="accent1">
                    <a:lumMod val="75000"/>
                  </a:schemeClr>
                </a:solidFill>
              </a:rPr>
              <a:t> formats</a:t>
            </a:r>
          </a:p>
          <a:p>
            <a:pPr marL="228600" lvl="1" indent="0">
              <a:buNone/>
            </a:pPr>
            <a:endParaRPr lang="fr-BE" sz="1600" dirty="0">
              <a:solidFill>
                <a:srgbClr val="92D050"/>
              </a:solidFill>
            </a:endParaRPr>
          </a:p>
        </p:txBody>
      </p:sp>
      <p:pic>
        <p:nvPicPr>
          <p:cNvPr id="6" name="Picture 5"/>
          <p:cNvPicPr>
            <a:picLocks noChangeAspect="1"/>
          </p:cNvPicPr>
          <p:nvPr/>
        </p:nvPicPr>
        <p:blipFill>
          <a:blip r:embed="rId2"/>
          <a:stretch>
            <a:fillRect/>
          </a:stretch>
        </p:blipFill>
        <p:spPr>
          <a:xfrm>
            <a:off x="1081087" y="3501008"/>
            <a:ext cx="6443663" cy="3251918"/>
          </a:xfrm>
          <a:prstGeom prst="rect">
            <a:avLst/>
          </a:prstGeom>
        </p:spPr>
      </p:pic>
      <p:sp>
        <p:nvSpPr>
          <p:cNvPr id="7" name="4 Rectángulo"/>
          <p:cNvSpPr/>
          <p:nvPr/>
        </p:nvSpPr>
        <p:spPr>
          <a:xfrm>
            <a:off x="-10800" y="0"/>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lIns="90000" rIns="180000" rtlCol="0" anchor="ctr"/>
          <a:lstStyle/>
          <a:p>
            <a:pPr algn="r"/>
            <a:r>
              <a:rPr lang="es-ES" sz="1400" dirty="0">
                <a:solidFill>
                  <a:schemeClr val="tx1">
                    <a:lumMod val="50000"/>
                    <a:lumOff val="50000"/>
                  </a:schemeClr>
                </a:solidFill>
              </a:rPr>
              <a:t>ESPD </a:t>
            </a:r>
            <a:r>
              <a:rPr lang="es-ES" sz="1400" dirty="0" err="1">
                <a:solidFill>
                  <a:schemeClr val="tx1">
                    <a:lumMod val="50000"/>
                    <a:lumOff val="50000"/>
                  </a:schemeClr>
                </a:solidFill>
              </a:rPr>
              <a:t>Seminar</a:t>
            </a:r>
            <a:r>
              <a:rPr lang="es-ES" sz="1400" dirty="0">
                <a:solidFill>
                  <a:schemeClr val="tx1">
                    <a:lumMod val="50000"/>
                    <a:lumOff val="50000"/>
                  </a:schemeClr>
                </a:solidFill>
              </a:rPr>
              <a:t> </a:t>
            </a:r>
            <a:r>
              <a:rPr lang="es-ES" sz="1400" dirty="0" smtClean="0">
                <a:solidFill>
                  <a:schemeClr val="tx1">
                    <a:lumMod val="50000"/>
                    <a:lumOff val="50000"/>
                  </a:schemeClr>
                </a:solidFill>
              </a:rPr>
              <a:t>2020</a:t>
            </a:r>
            <a:endParaRPr lang="en-US" sz="1350" dirty="0">
              <a:solidFill>
                <a:schemeClr val="tx1">
                  <a:lumMod val="50000"/>
                  <a:lumOff val="50000"/>
                </a:schemeClr>
              </a:solidFill>
            </a:endParaRPr>
          </a:p>
        </p:txBody>
      </p:sp>
    </p:spTree>
    <p:extLst>
      <p:ext uri="{BB962C8B-B14F-4D97-AF65-F5344CB8AC3E}">
        <p14:creationId xmlns:p14="http://schemas.microsoft.com/office/powerpoint/2010/main" val="29397424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z="2400" b="1" dirty="0">
                <a:solidFill>
                  <a:srgbClr val="004494"/>
                </a:solidFill>
                <a:latin typeface="+mn-lt"/>
                <a:ea typeface="+mn-ea"/>
                <a:cs typeface="Arial" panose="020B0604020202020204" pitchFamily="34" charset="0"/>
              </a:rPr>
              <a:t>Codes &amp; concepts</a:t>
            </a:r>
          </a:p>
        </p:txBody>
      </p:sp>
      <p:sp>
        <p:nvSpPr>
          <p:cNvPr id="3" name="Content Placeholder 2"/>
          <p:cNvSpPr>
            <a:spLocks noGrp="1"/>
          </p:cNvSpPr>
          <p:nvPr>
            <p:ph idx="4294967295"/>
          </p:nvPr>
        </p:nvSpPr>
        <p:spPr>
          <a:xfrm>
            <a:off x="738130" y="1157288"/>
            <a:ext cx="6283383" cy="5511800"/>
          </a:xfrm>
        </p:spPr>
        <p:txBody>
          <a:bodyPr>
            <a:normAutofit fontScale="85000" lnSpcReduction="20000"/>
          </a:bodyPr>
          <a:lstStyle/>
          <a:p>
            <a:pPr marL="457200" lvl="1" indent="-457200">
              <a:lnSpc>
                <a:spcPct val="150000"/>
              </a:lnSpc>
              <a:spcBef>
                <a:spcPts val="600"/>
              </a:spcBef>
              <a:buFont typeface="Wingdings" pitchFamily="2" charset="2"/>
              <a:buChar char="n"/>
            </a:pPr>
            <a:r>
              <a:rPr lang="fr-BE" sz="3000" dirty="0">
                <a:solidFill>
                  <a:schemeClr val="accent1">
                    <a:lumMod val="75000"/>
                  </a:schemeClr>
                </a:solidFill>
              </a:rPr>
              <a:t>Codes </a:t>
            </a:r>
          </a:p>
          <a:p>
            <a:pPr marL="514350" lvl="1" indent="-285750">
              <a:lnSpc>
                <a:spcPct val="150000"/>
              </a:lnSpc>
              <a:buFont typeface="Arial" panose="020B0604020202020204" pitchFamily="34" charset="0"/>
              <a:buChar char="•"/>
            </a:pPr>
            <a:r>
              <a:rPr lang="fr-BE" sz="1900" dirty="0" smtClean="0">
                <a:solidFill>
                  <a:schemeClr val="accent1">
                    <a:lumMod val="75000"/>
                  </a:schemeClr>
                </a:solidFill>
              </a:rPr>
              <a:t>Code identifies a concept</a:t>
            </a:r>
          </a:p>
          <a:p>
            <a:pPr marL="514350" lvl="1" indent="-285750">
              <a:lnSpc>
                <a:spcPct val="150000"/>
              </a:lnSpc>
              <a:buFont typeface="Arial" panose="020B0604020202020204" pitchFamily="34" charset="0"/>
              <a:buChar char="•"/>
            </a:pPr>
            <a:r>
              <a:rPr lang="fr-BE" sz="1900" dirty="0" smtClean="0">
                <a:solidFill>
                  <a:schemeClr val="accent1">
                    <a:lumMod val="75000"/>
                  </a:schemeClr>
                </a:solidFill>
              </a:rPr>
              <a:t>Code </a:t>
            </a:r>
            <a:r>
              <a:rPr lang="fr-BE" sz="1900" dirty="0" err="1" smtClean="0">
                <a:solidFill>
                  <a:schemeClr val="accent1">
                    <a:lumMod val="75000"/>
                  </a:schemeClr>
                </a:solidFill>
              </a:rPr>
              <a:t>is</a:t>
            </a:r>
            <a:r>
              <a:rPr lang="fr-BE" sz="1900" dirty="0" smtClean="0">
                <a:solidFill>
                  <a:schemeClr val="accent1">
                    <a:lumMod val="75000"/>
                  </a:schemeClr>
                </a:solidFill>
              </a:rPr>
              <a:t> for machine </a:t>
            </a:r>
            <a:r>
              <a:rPr lang="fr-BE" sz="1900" dirty="0" err="1" smtClean="0">
                <a:solidFill>
                  <a:schemeClr val="accent1">
                    <a:lumMod val="75000"/>
                  </a:schemeClr>
                </a:solidFill>
              </a:rPr>
              <a:t>readability</a:t>
            </a:r>
            <a:endParaRPr lang="fr-BE" sz="1900" dirty="0" smtClean="0">
              <a:solidFill>
                <a:schemeClr val="accent1">
                  <a:lumMod val="75000"/>
                </a:schemeClr>
              </a:solidFill>
            </a:endParaRPr>
          </a:p>
          <a:p>
            <a:pPr marL="514350" lvl="1" indent="-285750">
              <a:lnSpc>
                <a:spcPct val="150000"/>
              </a:lnSpc>
              <a:buFont typeface="Arial" panose="020B0604020202020204" pitchFamily="34" charset="0"/>
              <a:buChar char="•"/>
            </a:pPr>
            <a:r>
              <a:rPr lang="fr-BE" sz="1900" dirty="0">
                <a:solidFill>
                  <a:schemeClr val="accent1">
                    <a:lumMod val="75000"/>
                  </a:schemeClr>
                </a:solidFill>
              </a:rPr>
              <a:t>Codes are </a:t>
            </a:r>
            <a:r>
              <a:rPr lang="fr-BE" sz="1900" dirty="0" err="1">
                <a:solidFill>
                  <a:schemeClr val="accent1">
                    <a:lumMod val="75000"/>
                  </a:schemeClr>
                </a:solidFill>
              </a:rPr>
              <a:t>language</a:t>
            </a:r>
            <a:r>
              <a:rPr lang="fr-BE" sz="1900" dirty="0">
                <a:solidFill>
                  <a:schemeClr val="accent1">
                    <a:lumMod val="75000"/>
                  </a:schemeClr>
                </a:solidFill>
              </a:rPr>
              <a:t> </a:t>
            </a:r>
            <a:r>
              <a:rPr lang="fr-BE" sz="1900" dirty="0" err="1" smtClean="0">
                <a:solidFill>
                  <a:schemeClr val="accent1">
                    <a:lumMod val="75000"/>
                  </a:schemeClr>
                </a:solidFill>
              </a:rPr>
              <a:t>independent</a:t>
            </a:r>
            <a:endParaRPr lang="fr-BE" sz="1900" dirty="0" smtClean="0">
              <a:solidFill>
                <a:schemeClr val="accent1">
                  <a:lumMod val="75000"/>
                </a:schemeClr>
              </a:solidFill>
            </a:endParaRPr>
          </a:p>
          <a:p>
            <a:pPr marL="514350" lvl="1" indent="-285750">
              <a:lnSpc>
                <a:spcPct val="150000"/>
              </a:lnSpc>
              <a:buFont typeface="Arial" panose="020B0604020202020204" pitchFamily="34" charset="0"/>
              <a:buChar char="•"/>
            </a:pPr>
            <a:r>
              <a:rPr lang="fr-BE" sz="1900" dirty="0">
                <a:solidFill>
                  <a:schemeClr val="accent1">
                    <a:lumMod val="75000"/>
                  </a:schemeClr>
                </a:solidFill>
              </a:rPr>
              <a:t>The content </a:t>
            </a:r>
            <a:r>
              <a:rPr lang="fr-BE" sz="1900" dirty="0" err="1">
                <a:solidFill>
                  <a:schemeClr val="accent1">
                    <a:lumMod val="75000"/>
                  </a:schemeClr>
                </a:solidFill>
              </a:rPr>
              <a:t>associated</a:t>
            </a:r>
            <a:r>
              <a:rPr lang="fr-BE" sz="1900" dirty="0">
                <a:solidFill>
                  <a:schemeClr val="accent1">
                    <a:lumMod val="75000"/>
                  </a:schemeClr>
                </a:solidFill>
              </a:rPr>
              <a:t> to a  </a:t>
            </a:r>
            <a:r>
              <a:rPr lang="fr-BE" sz="1900" dirty="0" smtClean="0">
                <a:solidFill>
                  <a:schemeClr val="accent1">
                    <a:lumMod val="75000"/>
                  </a:schemeClr>
                </a:solidFill>
              </a:rPr>
              <a:t>code </a:t>
            </a:r>
            <a:r>
              <a:rPr lang="fr-BE" sz="1900" dirty="0" err="1" smtClean="0">
                <a:solidFill>
                  <a:schemeClr val="accent1">
                    <a:lumMod val="75000"/>
                  </a:schemeClr>
                </a:solidFill>
              </a:rPr>
              <a:t>may</a:t>
            </a:r>
            <a:r>
              <a:rPr lang="fr-BE" sz="1900" dirty="0" smtClean="0">
                <a:solidFill>
                  <a:schemeClr val="accent1">
                    <a:lumMod val="75000"/>
                  </a:schemeClr>
                </a:solidFill>
              </a:rPr>
              <a:t> </a:t>
            </a:r>
            <a:r>
              <a:rPr lang="fr-BE" sz="1900" dirty="0">
                <a:solidFill>
                  <a:schemeClr val="accent1">
                    <a:lumMod val="75000"/>
                  </a:schemeClr>
                </a:solidFill>
              </a:rPr>
              <a:t>change but the code </a:t>
            </a:r>
            <a:r>
              <a:rPr lang="fr-BE" sz="1900" dirty="0" err="1">
                <a:solidFill>
                  <a:schemeClr val="accent1">
                    <a:lumMod val="75000"/>
                  </a:schemeClr>
                </a:solidFill>
              </a:rPr>
              <a:t>is</a:t>
            </a:r>
            <a:r>
              <a:rPr lang="fr-BE" sz="1900" dirty="0">
                <a:solidFill>
                  <a:schemeClr val="accent1">
                    <a:lumMod val="75000"/>
                  </a:schemeClr>
                </a:solidFill>
              </a:rPr>
              <a:t> </a:t>
            </a:r>
            <a:r>
              <a:rPr lang="fr-BE" sz="1900" dirty="0" smtClean="0">
                <a:solidFill>
                  <a:schemeClr val="accent1">
                    <a:lumMod val="75000"/>
                  </a:schemeClr>
                </a:solidFill>
              </a:rPr>
              <a:t>constant</a:t>
            </a:r>
          </a:p>
          <a:p>
            <a:pPr marL="457200" lvl="1" indent="-457200">
              <a:lnSpc>
                <a:spcPct val="150000"/>
              </a:lnSpc>
              <a:spcBef>
                <a:spcPts val="600"/>
              </a:spcBef>
              <a:buFont typeface="Wingdings" pitchFamily="2" charset="2"/>
              <a:buChar char="n"/>
            </a:pPr>
            <a:r>
              <a:rPr lang="fr-BE" sz="3000" dirty="0" smtClean="0">
                <a:solidFill>
                  <a:schemeClr val="accent1">
                    <a:lumMod val="75000"/>
                  </a:schemeClr>
                </a:solidFill>
                <a:ea typeface="+mn-ea"/>
                <a:cs typeface="+mn-cs"/>
              </a:rPr>
              <a:t>Concepts</a:t>
            </a:r>
          </a:p>
          <a:p>
            <a:pPr marL="514350" lvl="1" indent="-285750">
              <a:lnSpc>
                <a:spcPct val="150000"/>
              </a:lnSpc>
              <a:buFont typeface="Arial" panose="020B0604020202020204" pitchFamily="34" charset="0"/>
              <a:buChar char="•"/>
            </a:pPr>
            <a:r>
              <a:rPr lang="fr-BE" sz="1900" dirty="0" smtClean="0">
                <a:solidFill>
                  <a:schemeClr val="accent1">
                    <a:lumMod val="75000"/>
                  </a:schemeClr>
                </a:solidFill>
              </a:rPr>
              <a:t>The concept has a label/</a:t>
            </a:r>
            <a:r>
              <a:rPr lang="fr-BE" sz="1900" dirty="0" err="1" smtClean="0">
                <a:solidFill>
                  <a:schemeClr val="accent1">
                    <a:lumMod val="75000"/>
                  </a:schemeClr>
                </a:solidFill>
              </a:rPr>
              <a:t>name</a:t>
            </a:r>
            <a:r>
              <a:rPr lang="fr-BE" sz="1900" dirty="0" smtClean="0">
                <a:solidFill>
                  <a:schemeClr val="accent1">
                    <a:lumMod val="75000"/>
                  </a:schemeClr>
                </a:solidFill>
              </a:rPr>
              <a:t> and </a:t>
            </a:r>
            <a:r>
              <a:rPr lang="fr-BE" sz="1900" dirty="0" err="1" smtClean="0">
                <a:solidFill>
                  <a:schemeClr val="accent1">
                    <a:lumMod val="75000"/>
                  </a:schemeClr>
                </a:solidFill>
              </a:rPr>
              <a:t>generally</a:t>
            </a:r>
            <a:r>
              <a:rPr lang="fr-BE" sz="1900" dirty="0" smtClean="0">
                <a:solidFill>
                  <a:schemeClr val="accent1">
                    <a:lumMod val="75000"/>
                  </a:schemeClr>
                </a:solidFill>
              </a:rPr>
              <a:t> a </a:t>
            </a:r>
            <a:r>
              <a:rPr lang="fr-BE" sz="1900" dirty="0" err="1" smtClean="0">
                <a:solidFill>
                  <a:schemeClr val="accent1">
                    <a:lumMod val="75000"/>
                  </a:schemeClr>
                </a:solidFill>
              </a:rPr>
              <a:t>definition</a:t>
            </a:r>
            <a:endParaRPr lang="fr-BE" sz="1900" dirty="0" smtClean="0">
              <a:solidFill>
                <a:schemeClr val="accent1">
                  <a:lumMod val="75000"/>
                </a:schemeClr>
              </a:solidFill>
            </a:endParaRPr>
          </a:p>
          <a:p>
            <a:pPr marL="514350" lvl="1" indent="-285750">
              <a:lnSpc>
                <a:spcPct val="150000"/>
              </a:lnSpc>
              <a:buFont typeface="Arial" panose="020B0604020202020204" pitchFamily="34" charset="0"/>
              <a:buChar char="•"/>
            </a:pPr>
            <a:r>
              <a:rPr lang="fr-BE" sz="1900" dirty="0" smtClean="0">
                <a:solidFill>
                  <a:schemeClr val="accent1">
                    <a:lumMod val="75000"/>
                  </a:schemeClr>
                </a:solidFill>
              </a:rPr>
              <a:t>The </a:t>
            </a:r>
            <a:r>
              <a:rPr lang="fr-BE" sz="1900" dirty="0" err="1" smtClean="0">
                <a:solidFill>
                  <a:schemeClr val="accent1">
                    <a:lumMod val="75000"/>
                  </a:schemeClr>
                </a:solidFill>
              </a:rPr>
              <a:t>definition</a:t>
            </a:r>
            <a:r>
              <a:rPr lang="fr-BE" sz="1900" dirty="0" smtClean="0">
                <a:solidFill>
                  <a:schemeClr val="accent1">
                    <a:lumMod val="75000"/>
                  </a:schemeClr>
                </a:solidFill>
              </a:rPr>
              <a:t> </a:t>
            </a:r>
            <a:r>
              <a:rPr lang="fr-BE" sz="1900" dirty="0" err="1" smtClean="0">
                <a:solidFill>
                  <a:schemeClr val="accent1">
                    <a:lumMod val="75000"/>
                  </a:schemeClr>
                </a:solidFill>
              </a:rPr>
              <a:t>generally</a:t>
            </a:r>
            <a:r>
              <a:rPr lang="fr-BE" sz="1900" dirty="0" smtClean="0">
                <a:solidFill>
                  <a:schemeClr val="accent1">
                    <a:lumMod val="75000"/>
                  </a:schemeClr>
                </a:solidFill>
              </a:rPr>
              <a:t> has a source</a:t>
            </a:r>
            <a:endParaRPr lang="fr-BE" sz="1900" dirty="0">
              <a:solidFill>
                <a:schemeClr val="accent1">
                  <a:lumMod val="75000"/>
                </a:schemeClr>
              </a:solidFill>
            </a:endParaRPr>
          </a:p>
          <a:p>
            <a:pPr marL="514350" lvl="1" indent="-285750">
              <a:lnSpc>
                <a:spcPct val="150000"/>
              </a:lnSpc>
              <a:buFont typeface="Arial" panose="020B0604020202020204" pitchFamily="34" charset="0"/>
              <a:buChar char="•"/>
            </a:pPr>
            <a:r>
              <a:rPr lang="fr-BE" sz="1900" dirty="0" smtClean="0">
                <a:solidFill>
                  <a:schemeClr val="accent1">
                    <a:lumMod val="75000"/>
                  </a:schemeClr>
                </a:solidFill>
              </a:rPr>
              <a:t>The label/</a:t>
            </a:r>
            <a:r>
              <a:rPr lang="fr-BE" sz="1900" dirty="0" err="1" smtClean="0">
                <a:solidFill>
                  <a:schemeClr val="accent1">
                    <a:lumMod val="75000"/>
                  </a:schemeClr>
                </a:solidFill>
              </a:rPr>
              <a:t>name</a:t>
            </a:r>
            <a:r>
              <a:rPr lang="fr-BE" sz="1900" dirty="0" smtClean="0">
                <a:solidFill>
                  <a:schemeClr val="accent1">
                    <a:lumMod val="75000"/>
                  </a:schemeClr>
                </a:solidFill>
              </a:rPr>
              <a:t> and </a:t>
            </a:r>
            <a:r>
              <a:rPr lang="fr-BE" sz="1900" dirty="0" err="1" smtClean="0">
                <a:solidFill>
                  <a:schemeClr val="accent1">
                    <a:lumMod val="75000"/>
                  </a:schemeClr>
                </a:solidFill>
              </a:rPr>
              <a:t>definition</a:t>
            </a:r>
            <a:r>
              <a:rPr lang="fr-BE" sz="1900" dirty="0" smtClean="0">
                <a:solidFill>
                  <a:schemeClr val="accent1">
                    <a:lumMod val="75000"/>
                  </a:schemeClr>
                </a:solidFill>
              </a:rPr>
              <a:t> </a:t>
            </a:r>
            <a:r>
              <a:rPr lang="fr-BE" sz="1900" dirty="0" err="1" smtClean="0">
                <a:solidFill>
                  <a:schemeClr val="accent1">
                    <a:lumMod val="75000"/>
                  </a:schemeClr>
                </a:solidFill>
              </a:rPr>
              <a:t>provides</a:t>
            </a:r>
            <a:r>
              <a:rPr lang="fr-BE" sz="1900" dirty="0" smtClean="0">
                <a:solidFill>
                  <a:schemeClr val="accent1">
                    <a:lumMod val="75000"/>
                  </a:schemeClr>
                </a:solidFill>
              </a:rPr>
              <a:t> the </a:t>
            </a:r>
            <a:r>
              <a:rPr lang="fr-BE" sz="1900" dirty="0" err="1" smtClean="0">
                <a:solidFill>
                  <a:schemeClr val="accent1">
                    <a:lumMod val="75000"/>
                  </a:schemeClr>
                </a:solidFill>
              </a:rPr>
              <a:t>human</a:t>
            </a:r>
            <a:r>
              <a:rPr lang="fr-BE" sz="1900" dirty="0" smtClean="0">
                <a:solidFill>
                  <a:schemeClr val="accent1">
                    <a:lumMod val="75000"/>
                  </a:schemeClr>
                </a:solidFill>
              </a:rPr>
              <a:t> </a:t>
            </a:r>
            <a:r>
              <a:rPr lang="fr-BE" sz="1900" dirty="0" err="1" smtClean="0">
                <a:solidFill>
                  <a:schemeClr val="accent1">
                    <a:lumMod val="75000"/>
                  </a:schemeClr>
                </a:solidFill>
              </a:rPr>
              <a:t>readable</a:t>
            </a:r>
            <a:r>
              <a:rPr lang="fr-BE" sz="1900" dirty="0" smtClean="0">
                <a:solidFill>
                  <a:schemeClr val="accent1">
                    <a:lumMod val="75000"/>
                  </a:schemeClr>
                </a:solidFill>
              </a:rPr>
              <a:t> content</a:t>
            </a:r>
          </a:p>
          <a:p>
            <a:pPr marL="514350" lvl="1" indent="-285750">
              <a:lnSpc>
                <a:spcPct val="150000"/>
              </a:lnSpc>
              <a:buFont typeface="Arial" panose="020B0604020202020204" pitchFamily="34" charset="0"/>
              <a:buChar char="•"/>
            </a:pPr>
            <a:r>
              <a:rPr lang="fr-BE" sz="1900" dirty="0" smtClean="0">
                <a:solidFill>
                  <a:schemeClr val="accent1">
                    <a:lumMod val="75000"/>
                  </a:schemeClr>
                </a:solidFill>
              </a:rPr>
              <a:t>Content </a:t>
            </a:r>
            <a:r>
              <a:rPr lang="fr-BE" sz="1900" dirty="0" err="1" smtClean="0">
                <a:solidFill>
                  <a:schemeClr val="accent1">
                    <a:lumMod val="75000"/>
                  </a:schemeClr>
                </a:solidFill>
              </a:rPr>
              <a:t>is</a:t>
            </a:r>
            <a:r>
              <a:rPr lang="fr-BE" sz="1900" dirty="0" smtClean="0">
                <a:solidFill>
                  <a:schemeClr val="accent1">
                    <a:lumMod val="75000"/>
                  </a:schemeClr>
                </a:solidFill>
              </a:rPr>
              <a:t> </a:t>
            </a:r>
            <a:r>
              <a:rPr lang="fr-BE" sz="1900" dirty="0" err="1" smtClean="0">
                <a:solidFill>
                  <a:schemeClr val="accent1">
                    <a:lumMod val="75000"/>
                  </a:schemeClr>
                </a:solidFill>
              </a:rPr>
              <a:t>available</a:t>
            </a:r>
            <a:r>
              <a:rPr lang="fr-BE" sz="1900" dirty="0" smtClean="0">
                <a:solidFill>
                  <a:schemeClr val="accent1">
                    <a:lumMod val="75000"/>
                  </a:schemeClr>
                </a:solidFill>
              </a:rPr>
              <a:t> </a:t>
            </a:r>
            <a:r>
              <a:rPr lang="fr-BE" sz="1900" dirty="0">
                <a:solidFill>
                  <a:schemeClr val="accent1">
                    <a:lumMod val="75000"/>
                  </a:schemeClr>
                </a:solidFill>
              </a:rPr>
              <a:t>in </a:t>
            </a:r>
            <a:r>
              <a:rPr lang="fr-BE" sz="1900" dirty="0" smtClean="0">
                <a:solidFill>
                  <a:schemeClr val="accent1">
                    <a:lumMod val="75000"/>
                  </a:schemeClr>
                </a:solidFill>
              </a:rPr>
              <a:t>all official </a:t>
            </a:r>
            <a:r>
              <a:rPr lang="fr-BE" sz="1900" dirty="0" err="1" smtClean="0">
                <a:solidFill>
                  <a:schemeClr val="accent1">
                    <a:lumMod val="75000"/>
                  </a:schemeClr>
                </a:solidFill>
              </a:rPr>
              <a:t>languages</a:t>
            </a:r>
            <a:endParaRPr lang="fr-BE" sz="1900" dirty="0" smtClean="0">
              <a:solidFill>
                <a:schemeClr val="accent1">
                  <a:lumMod val="75000"/>
                </a:schemeClr>
              </a:solidFill>
            </a:endParaRPr>
          </a:p>
          <a:p>
            <a:pPr marL="514350" lvl="1" indent="-285750">
              <a:lnSpc>
                <a:spcPct val="150000"/>
              </a:lnSpc>
              <a:buFont typeface="Arial" panose="020B0604020202020204" pitchFamily="34" charset="0"/>
              <a:buChar char="•"/>
            </a:pPr>
            <a:r>
              <a:rPr lang="fr-BE" sz="1900" dirty="0">
                <a:solidFill>
                  <a:schemeClr val="accent1">
                    <a:lumMod val="75000"/>
                  </a:schemeClr>
                </a:solidFill>
              </a:rPr>
              <a:t>Concepts </a:t>
            </a:r>
            <a:r>
              <a:rPr lang="fr-BE" sz="1900" dirty="0" err="1">
                <a:solidFill>
                  <a:schemeClr val="accent1">
                    <a:lumMod val="75000"/>
                  </a:schemeClr>
                </a:solidFill>
              </a:rPr>
              <a:t>having</a:t>
            </a:r>
            <a:r>
              <a:rPr lang="fr-BE" sz="1900" dirty="0">
                <a:solidFill>
                  <a:schemeClr val="accent1">
                    <a:lumMod val="75000"/>
                  </a:schemeClr>
                </a:solidFill>
              </a:rPr>
              <a:t> a </a:t>
            </a:r>
            <a:r>
              <a:rPr lang="fr-BE" sz="1900" dirty="0" err="1">
                <a:solidFill>
                  <a:schemeClr val="accent1">
                    <a:lumMod val="75000"/>
                  </a:schemeClr>
                </a:solidFill>
              </a:rPr>
              <a:t>common</a:t>
            </a:r>
            <a:r>
              <a:rPr lang="fr-BE" sz="1900" dirty="0">
                <a:solidFill>
                  <a:schemeClr val="accent1">
                    <a:lumMod val="75000"/>
                  </a:schemeClr>
                </a:solidFill>
              </a:rPr>
              <a:t> </a:t>
            </a:r>
            <a:r>
              <a:rPr lang="fr-BE" sz="1900" dirty="0" err="1">
                <a:solidFill>
                  <a:schemeClr val="accent1">
                    <a:lumMod val="75000"/>
                  </a:schemeClr>
                </a:solidFill>
              </a:rPr>
              <a:t>semantic</a:t>
            </a:r>
            <a:r>
              <a:rPr lang="fr-BE" sz="1900" dirty="0">
                <a:solidFill>
                  <a:schemeClr val="accent1">
                    <a:lumMod val="75000"/>
                  </a:schemeClr>
                </a:solidFill>
              </a:rPr>
              <a:t> </a:t>
            </a:r>
            <a:r>
              <a:rPr lang="fr-BE" sz="1900" dirty="0" err="1" smtClean="0">
                <a:solidFill>
                  <a:schemeClr val="accent1">
                    <a:lumMod val="75000"/>
                  </a:schemeClr>
                </a:solidFill>
              </a:rPr>
              <a:t>granularity</a:t>
            </a:r>
            <a:r>
              <a:rPr lang="fr-BE" sz="1900" dirty="0" smtClean="0">
                <a:solidFill>
                  <a:schemeClr val="accent1">
                    <a:lumMod val="75000"/>
                  </a:schemeClr>
                </a:solidFill>
              </a:rPr>
              <a:t> (</a:t>
            </a:r>
            <a:r>
              <a:rPr lang="fr-BE" sz="1900" dirty="0" err="1" smtClean="0">
                <a:solidFill>
                  <a:schemeClr val="accent1">
                    <a:lumMod val="75000"/>
                  </a:schemeClr>
                </a:solidFill>
              </a:rPr>
              <a:t>within</a:t>
            </a:r>
            <a:r>
              <a:rPr lang="fr-BE" sz="1900" dirty="0" smtClean="0">
                <a:solidFill>
                  <a:schemeClr val="accent1">
                    <a:lumMod val="75000"/>
                  </a:schemeClr>
                </a:solidFill>
              </a:rPr>
              <a:t> a code </a:t>
            </a:r>
            <a:r>
              <a:rPr lang="fr-BE" sz="1900" dirty="0" err="1" smtClean="0">
                <a:solidFill>
                  <a:schemeClr val="accent1">
                    <a:lumMod val="75000"/>
                  </a:schemeClr>
                </a:solidFill>
              </a:rPr>
              <a:t>list</a:t>
            </a:r>
            <a:r>
              <a:rPr lang="fr-BE" sz="1900" dirty="0" smtClean="0">
                <a:solidFill>
                  <a:schemeClr val="accent1">
                    <a:lumMod val="75000"/>
                  </a:schemeClr>
                </a:solidFill>
              </a:rPr>
              <a:t>)</a:t>
            </a:r>
          </a:p>
          <a:p>
            <a:pPr marL="514350" lvl="1" indent="-285750">
              <a:lnSpc>
                <a:spcPct val="150000"/>
              </a:lnSpc>
              <a:buFont typeface="Arial" panose="020B0604020202020204" pitchFamily="34" charset="0"/>
              <a:buChar char="•"/>
            </a:pPr>
            <a:endParaRPr lang="fr-BE" sz="1600" dirty="0">
              <a:solidFill>
                <a:srgbClr val="17A959"/>
              </a:solidFill>
            </a:endParaRPr>
          </a:p>
          <a:p>
            <a:pPr marL="0" indent="0">
              <a:buNone/>
            </a:pPr>
            <a:endParaRPr lang="fr-BE" dirty="0">
              <a:solidFill>
                <a:srgbClr val="00B050"/>
              </a:solidFill>
            </a:endParaRPr>
          </a:p>
        </p:txBody>
      </p:sp>
      <p:sp>
        <p:nvSpPr>
          <p:cNvPr id="4" name="4 Rectángulo"/>
          <p:cNvSpPr/>
          <p:nvPr/>
        </p:nvSpPr>
        <p:spPr>
          <a:xfrm>
            <a:off x="-10800" y="0"/>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lIns="90000" rIns="180000" rtlCol="0" anchor="ctr"/>
          <a:lstStyle/>
          <a:p>
            <a:pPr algn="r"/>
            <a:r>
              <a:rPr lang="es-ES" sz="1400" dirty="0">
                <a:solidFill>
                  <a:schemeClr val="tx1">
                    <a:lumMod val="50000"/>
                    <a:lumOff val="50000"/>
                  </a:schemeClr>
                </a:solidFill>
              </a:rPr>
              <a:t>ESPD </a:t>
            </a:r>
            <a:r>
              <a:rPr lang="es-ES" sz="1400" dirty="0" err="1">
                <a:solidFill>
                  <a:schemeClr val="tx1">
                    <a:lumMod val="50000"/>
                    <a:lumOff val="50000"/>
                  </a:schemeClr>
                </a:solidFill>
              </a:rPr>
              <a:t>Seminar</a:t>
            </a:r>
            <a:r>
              <a:rPr lang="es-ES" sz="1400" dirty="0">
                <a:solidFill>
                  <a:schemeClr val="tx1">
                    <a:lumMod val="50000"/>
                    <a:lumOff val="50000"/>
                  </a:schemeClr>
                </a:solidFill>
              </a:rPr>
              <a:t> </a:t>
            </a:r>
            <a:r>
              <a:rPr lang="es-ES" sz="1400" dirty="0" smtClean="0">
                <a:solidFill>
                  <a:schemeClr val="tx1">
                    <a:lumMod val="50000"/>
                    <a:lumOff val="50000"/>
                  </a:schemeClr>
                </a:solidFill>
              </a:rPr>
              <a:t>2020</a:t>
            </a:r>
            <a:endParaRPr lang="en-US" sz="1350" dirty="0">
              <a:solidFill>
                <a:schemeClr val="tx1">
                  <a:lumMod val="50000"/>
                  <a:lumOff val="50000"/>
                </a:schemeClr>
              </a:solidFill>
            </a:endParaRPr>
          </a:p>
        </p:txBody>
      </p:sp>
    </p:spTree>
    <p:extLst>
      <p:ext uri="{BB962C8B-B14F-4D97-AF65-F5344CB8AC3E}">
        <p14:creationId xmlns:p14="http://schemas.microsoft.com/office/powerpoint/2010/main" val="33072019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978" y="365127"/>
            <a:ext cx="7876371" cy="688189"/>
          </a:xfrm>
        </p:spPr>
        <p:txBody>
          <a:bodyPr/>
          <a:lstStyle/>
          <a:p>
            <a:r>
              <a:rPr lang="fr-BE" sz="2400" b="1" dirty="0" err="1">
                <a:solidFill>
                  <a:srgbClr val="004494"/>
                </a:solidFill>
                <a:latin typeface="+mn-lt"/>
                <a:ea typeface="+mn-ea"/>
                <a:cs typeface="Arial" panose="020B0604020202020204" pitchFamily="34" charset="0"/>
              </a:rPr>
              <a:t>Authority</a:t>
            </a:r>
            <a:r>
              <a:rPr lang="fr-BE" sz="2400" b="1" dirty="0">
                <a:solidFill>
                  <a:srgbClr val="004494"/>
                </a:solidFill>
                <a:latin typeface="+mn-lt"/>
                <a:ea typeface="+mn-ea"/>
                <a:cs typeface="Arial" panose="020B0604020202020204" pitchFamily="34" charset="0"/>
              </a:rPr>
              <a:t> tables and taxonomies </a:t>
            </a:r>
            <a:r>
              <a:rPr lang="fr-BE" sz="2400" b="1" dirty="0" err="1">
                <a:solidFill>
                  <a:srgbClr val="004494"/>
                </a:solidFill>
                <a:latin typeface="+mn-lt"/>
                <a:ea typeface="+mn-ea"/>
                <a:cs typeface="Arial" panose="020B0604020202020204" pitchFamily="34" charset="0"/>
              </a:rPr>
              <a:t>used</a:t>
            </a:r>
            <a:r>
              <a:rPr lang="fr-BE" sz="2400" b="1" dirty="0">
                <a:solidFill>
                  <a:srgbClr val="004494"/>
                </a:solidFill>
                <a:latin typeface="+mn-lt"/>
                <a:ea typeface="+mn-ea"/>
                <a:cs typeface="Arial" panose="020B0604020202020204" pitchFamily="34" charset="0"/>
              </a:rPr>
              <a:t> in </a:t>
            </a:r>
            <a:r>
              <a:rPr lang="fr-BE" sz="2400" b="1" dirty="0" err="1">
                <a:solidFill>
                  <a:srgbClr val="004494"/>
                </a:solidFill>
                <a:latin typeface="+mn-lt"/>
                <a:ea typeface="+mn-ea"/>
                <a:cs typeface="Arial" panose="020B0604020202020204" pitchFamily="34" charset="0"/>
              </a:rPr>
              <a:t>eProcurement</a:t>
            </a:r>
            <a:endParaRPr lang="fr-BE" sz="2400" b="1" dirty="0">
              <a:solidFill>
                <a:srgbClr val="004494"/>
              </a:solidFill>
              <a:latin typeface="+mn-lt"/>
              <a:ea typeface="+mn-ea"/>
              <a:cs typeface="Arial" panose="020B0604020202020204" pitchFamily="34" charset="0"/>
            </a:endParaRPr>
          </a:p>
        </p:txBody>
      </p:sp>
      <p:sp>
        <p:nvSpPr>
          <p:cNvPr id="7" name="Slide Number Placeholder 3"/>
          <p:cNvSpPr>
            <a:spLocks noGrp="1"/>
          </p:cNvSpPr>
          <p:nvPr>
            <p:ph type="sldNum" sz="quarter" idx="12"/>
          </p:nvPr>
        </p:nvSpPr>
        <p:spPr/>
        <p:txBody>
          <a:bodyPr/>
          <a:lstStyle/>
          <a:p>
            <a:pPr>
              <a:defRPr/>
            </a:pPr>
            <a:r>
              <a:rPr lang="fr-BE" dirty="0" smtClean="0"/>
              <a:t>6</a:t>
            </a:r>
            <a:endParaRPr lang="en-GB" dirty="0">
              <a:solidFill>
                <a:schemeClr val="accent2"/>
              </a:solidFill>
            </a:endParaRPr>
          </a:p>
        </p:txBody>
      </p:sp>
      <p:sp>
        <p:nvSpPr>
          <p:cNvPr id="3" name="Content Placeholder 2"/>
          <p:cNvSpPr>
            <a:spLocks noGrp="1"/>
          </p:cNvSpPr>
          <p:nvPr>
            <p:ph idx="4294967295"/>
          </p:nvPr>
        </p:nvSpPr>
        <p:spPr>
          <a:xfrm>
            <a:off x="0" y="1628775"/>
            <a:ext cx="7021513" cy="4516438"/>
          </a:xfrm>
        </p:spPr>
        <p:txBody>
          <a:bodyPr/>
          <a:lstStyle/>
          <a:p>
            <a:pPr marL="514350" lvl="1" indent="-285750">
              <a:buFont typeface="Arial" panose="020B0604020202020204" pitchFamily="34" charset="0"/>
              <a:buChar char="•"/>
            </a:pPr>
            <a:endParaRPr lang="fr-BE" sz="1600" dirty="0">
              <a:solidFill>
                <a:srgbClr val="92D050"/>
              </a:solidFill>
            </a:endParaRPr>
          </a:p>
          <a:p>
            <a:pPr marL="0" indent="0">
              <a:buNone/>
            </a:pPr>
            <a:endParaRPr lang="fr-BE" dirty="0">
              <a:solidFill>
                <a:srgbClr val="00B050"/>
              </a:solidFill>
            </a:endParaRPr>
          </a:p>
        </p:txBody>
      </p:sp>
      <p:sp>
        <p:nvSpPr>
          <p:cNvPr id="4" name="TextBox 3"/>
          <p:cNvSpPr txBox="1"/>
          <p:nvPr/>
        </p:nvSpPr>
        <p:spPr>
          <a:xfrm rot="10800000" flipV="1">
            <a:off x="749146" y="700184"/>
            <a:ext cx="7535537" cy="215444"/>
          </a:xfrm>
          <a:prstGeom prst="rect">
            <a:avLst/>
          </a:prstGeom>
          <a:noFill/>
        </p:spPr>
        <p:txBody>
          <a:bodyPr wrap="square" rtlCol="0">
            <a:spAutoFit/>
          </a:bodyPr>
          <a:lstStyle/>
          <a:p>
            <a:r>
              <a:rPr lang="en-GB" sz="800" dirty="0">
                <a:hlinkClick r:id="rId3"/>
              </a:rPr>
              <a:t>https</a:t>
            </a:r>
            <a:r>
              <a:rPr lang="en-GB" sz="800" dirty="0" smtClean="0">
                <a:hlinkClick r:id="rId3"/>
              </a:rPr>
              <a:t>://op.europa.mmeu/en/web/eu-vocabularies/e-procurement/tables</a:t>
            </a:r>
            <a:endParaRPr lang="en-GB" sz="800" dirty="0"/>
          </a:p>
        </p:txBody>
      </p:sp>
      <p:pic>
        <p:nvPicPr>
          <p:cNvPr id="5" name="Picture 4"/>
          <p:cNvPicPr>
            <a:picLocks noChangeAspect="1"/>
          </p:cNvPicPr>
          <p:nvPr/>
        </p:nvPicPr>
        <p:blipFill>
          <a:blip r:embed="rId4"/>
          <a:stretch>
            <a:fillRect/>
          </a:stretch>
        </p:blipFill>
        <p:spPr>
          <a:xfrm>
            <a:off x="749146" y="1638070"/>
            <a:ext cx="7395043" cy="4773171"/>
          </a:xfrm>
          <a:prstGeom prst="rect">
            <a:avLst/>
          </a:prstGeom>
        </p:spPr>
      </p:pic>
      <p:sp>
        <p:nvSpPr>
          <p:cNvPr id="8" name="4 Rectángulo"/>
          <p:cNvSpPr/>
          <p:nvPr/>
        </p:nvSpPr>
        <p:spPr>
          <a:xfrm>
            <a:off x="-10800" y="0"/>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lIns="90000" rIns="180000" rtlCol="0" anchor="ctr"/>
          <a:lstStyle/>
          <a:p>
            <a:pPr algn="r"/>
            <a:r>
              <a:rPr lang="es-ES" sz="1400" dirty="0">
                <a:solidFill>
                  <a:schemeClr val="tx1">
                    <a:lumMod val="50000"/>
                    <a:lumOff val="50000"/>
                  </a:schemeClr>
                </a:solidFill>
              </a:rPr>
              <a:t>ESPD </a:t>
            </a:r>
            <a:r>
              <a:rPr lang="es-ES" sz="1400" dirty="0" err="1">
                <a:solidFill>
                  <a:schemeClr val="tx1">
                    <a:lumMod val="50000"/>
                    <a:lumOff val="50000"/>
                  </a:schemeClr>
                </a:solidFill>
              </a:rPr>
              <a:t>Seminar</a:t>
            </a:r>
            <a:r>
              <a:rPr lang="es-ES" sz="1400" dirty="0">
                <a:solidFill>
                  <a:schemeClr val="tx1">
                    <a:lumMod val="50000"/>
                    <a:lumOff val="50000"/>
                  </a:schemeClr>
                </a:solidFill>
              </a:rPr>
              <a:t> </a:t>
            </a:r>
            <a:r>
              <a:rPr lang="es-ES" sz="1400" dirty="0" smtClean="0">
                <a:solidFill>
                  <a:schemeClr val="tx1">
                    <a:lumMod val="50000"/>
                    <a:lumOff val="50000"/>
                  </a:schemeClr>
                </a:solidFill>
              </a:rPr>
              <a:t>2020</a:t>
            </a:r>
            <a:endParaRPr lang="en-US" sz="1350" dirty="0">
              <a:solidFill>
                <a:schemeClr val="tx1">
                  <a:lumMod val="50000"/>
                  <a:lumOff val="50000"/>
                </a:schemeClr>
              </a:solidFill>
            </a:endParaRPr>
          </a:p>
        </p:txBody>
      </p:sp>
    </p:spTree>
    <p:extLst>
      <p:ext uri="{BB962C8B-B14F-4D97-AF65-F5344CB8AC3E}">
        <p14:creationId xmlns:p14="http://schemas.microsoft.com/office/powerpoint/2010/main" val="14096778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z="2400" b="1" dirty="0">
                <a:solidFill>
                  <a:srgbClr val="004494"/>
                </a:solidFill>
                <a:latin typeface="+mn-lt"/>
                <a:ea typeface="+mn-ea"/>
                <a:cs typeface="Arial" panose="020B0604020202020204" pitchFamily="34" charset="0"/>
              </a:rPr>
              <a:t>EU </a:t>
            </a:r>
            <a:r>
              <a:rPr lang="fr-BE" sz="2400" b="1" dirty="0" err="1">
                <a:solidFill>
                  <a:srgbClr val="004494"/>
                </a:solidFill>
                <a:latin typeface="+mn-lt"/>
                <a:ea typeface="+mn-ea"/>
                <a:cs typeface="Arial" panose="020B0604020202020204" pitchFamily="34" charset="0"/>
              </a:rPr>
              <a:t>Vocabularies</a:t>
            </a:r>
            <a:r>
              <a:rPr lang="fr-BE" sz="2400" b="1" dirty="0">
                <a:solidFill>
                  <a:srgbClr val="004494"/>
                </a:solidFill>
                <a:latin typeface="+mn-lt"/>
                <a:ea typeface="+mn-ea"/>
                <a:cs typeface="Arial" panose="020B0604020202020204" pitchFamily="34" charset="0"/>
              </a:rPr>
              <a:t> Releases</a:t>
            </a:r>
            <a:endParaRPr lang="en-GB" sz="2400" b="1" dirty="0">
              <a:solidFill>
                <a:srgbClr val="004494"/>
              </a:solidFill>
              <a:latin typeface="+mn-lt"/>
              <a:ea typeface="+mn-ea"/>
              <a:cs typeface="Arial" panose="020B0604020202020204" pitchFamily="34" charset="0"/>
            </a:endParaRPr>
          </a:p>
        </p:txBody>
      </p:sp>
      <p:sp>
        <p:nvSpPr>
          <p:cNvPr id="4" name="Slide Number Placeholder 3"/>
          <p:cNvSpPr>
            <a:spLocks noGrp="1"/>
          </p:cNvSpPr>
          <p:nvPr>
            <p:ph type="sldNum" sz="quarter" idx="12"/>
          </p:nvPr>
        </p:nvSpPr>
        <p:spPr/>
        <p:txBody>
          <a:bodyPr/>
          <a:lstStyle/>
          <a:p>
            <a:pPr>
              <a:defRPr/>
            </a:pPr>
            <a:r>
              <a:rPr lang="en-GB" dirty="0" smtClean="0"/>
              <a:t>7</a:t>
            </a:r>
            <a:endParaRPr lang="en-GB" dirty="0">
              <a:solidFill>
                <a:schemeClr val="accent2"/>
              </a:solidFill>
            </a:endParaRPr>
          </a:p>
        </p:txBody>
      </p:sp>
      <p:pic>
        <p:nvPicPr>
          <p:cNvPr id="5" name="Content Placeholder 4"/>
          <p:cNvPicPr>
            <a:picLocks noGrp="1" noChangeAspect="1"/>
          </p:cNvPicPr>
          <p:nvPr>
            <p:ph idx="4294967295"/>
          </p:nvPr>
        </p:nvPicPr>
        <p:blipFill>
          <a:blip r:embed="rId2"/>
          <a:stretch>
            <a:fillRect/>
          </a:stretch>
        </p:blipFill>
        <p:spPr>
          <a:xfrm>
            <a:off x="1189822" y="1304176"/>
            <a:ext cx="5905500" cy="3330575"/>
          </a:xfrm>
          <a:prstGeom prst="rect">
            <a:avLst/>
          </a:prstGeom>
        </p:spPr>
      </p:pic>
      <p:sp>
        <p:nvSpPr>
          <p:cNvPr id="9" name="TextBox 8"/>
          <p:cNvSpPr txBox="1"/>
          <p:nvPr/>
        </p:nvSpPr>
        <p:spPr>
          <a:xfrm>
            <a:off x="727112" y="705080"/>
            <a:ext cx="3916895" cy="215444"/>
          </a:xfrm>
          <a:prstGeom prst="rect">
            <a:avLst/>
          </a:prstGeom>
          <a:noFill/>
        </p:spPr>
        <p:txBody>
          <a:bodyPr wrap="square" rtlCol="0">
            <a:spAutoFit/>
          </a:bodyPr>
          <a:lstStyle/>
          <a:p>
            <a:r>
              <a:rPr lang="en-GB" sz="800" dirty="0">
                <a:hlinkClick r:id="rId3"/>
              </a:rPr>
              <a:t>https</a:t>
            </a:r>
            <a:r>
              <a:rPr lang="en-GB" sz="800" dirty="0" smtClean="0">
                <a:hlinkClick r:id="rId3"/>
              </a:rPr>
              <a:t>://op.europa.eu/en/web/eu-vocabularies/releases</a:t>
            </a:r>
            <a:endParaRPr lang="en-GB" sz="800" dirty="0"/>
          </a:p>
        </p:txBody>
      </p:sp>
      <p:pic>
        <p:nvPicPr>
          <p:cNvPr id="6" name="Picture 5"/>
          <p:cNvPicPr>
            <a:picLocks noChangeAspect="1"/>
          </p:cNvPicPr>
          <p:nvPr/>
        </p:nvPicPr>
        <p:blipFill>
          <a:blip r:embed="rId4"/>
          <a:stretch>
            <a:fillRect/>
          </a:stretch>
        </p:blipFill>
        <p:spPr>
          <a:xfrm>
            <a:off x="1853754" y="4634751"/>
            <a:ext cx="4320480" cy="2037171"/>
          </a:xfrm>
          <a:prstGeom prst="rect">
            <a:avLst/>
          </a:prstGeom>
        </p:spPr>
      </p:pic>
      <p:sp>
        <p:nvSpPr>
          <p:cNvPr id="7" name="4 Rectángulo"/>
          <p:cNvSpPr/>
          <p:nvPr/>
        </p:nvSpPr>
        <p:spPr>
          <a:xfrm>
            <a:off x="-10800" y="0"/>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lIns="90000" rIns="180000" rtlCol="0" anchor="ctr"/>
          <a:lstStyle/>
          <a:p>
            <a:pPr algn="r"/>
            <a:r>
              <a:rPr lang="es-ES" sz="1400" dirty="0">
                <a:solidFill>
                  <a:schemeClr val="tx1">
                    <a:lumMod val="50000"/>
                    <a:lumOff val="50000"/>
                  </a:schemeClr>
                </a:solidFill>
              </a:rPr>
              <a:t>ESPD </a:t>
            </a:r>
            <a:r>
              <a:rPr lang="es-ES" sz="1400" dirty="0" err="1">
                <a:solidFill>
                  <a:schemeClr val="tx1">
                    <a:lumMod val="50000"/>
                    <a:lumOff val="50000"/>
                  </a:schemeClr>
                </a:solidFill>
              </a:rPr>
              <a:t>Seminar</a:t>
            </a:r>
            <a:r>
              <a:rPr lang="es-ES" sz="1400" dirty="0">
                <a:solidFill>
                  <a:schemeClr val="tx1">
                    <a:lumMod val="50000"/>
                    <a:lumOff val="50000"/>
                  </a:schemeClr>
                </a:solidFill>
              </a:rPr>
              <a:t> </a:t>
            </a:r>
            <a:r>
              <a:rPr lang="es-ES" sz="1400" dirty="0" smtClean="0">
                <a:solidFill>
                  <a:schemeClr val="tx1">
                    <a:lumMod val="50000"/>
                    <a:lumOff val="50000"/>
                  </a:schemeClr>
                </a:solidFill>
              </a:rPr>
              <a:t>2020</a:t>
            </a:r>
            <a:endParaRPr lang="en-US" sz="1350" dirty="0">
              <a:solidFill>
                <a:schemeClr val="tx1">
                  <a:lumMod val="50000"/>
                  <a:lumOff val="50000"/>
                </a:schemeClr>
              </a:solidFill>
            </a:endParaRPr>
          </a:p>
        </p:txBody>
      </p:sp>
    </p:spTree>
    <p:extLst>
      <p:ext uri="{BB962C8B-B14F-4D97-AF65-F5344CB8AC3E}">
        <p14:creationId xmlns:p14="http://schemas.microsoft.com/office/powerpoint/2010/main" val="41817188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477667"/>
          </a:xfrm>
          <a:solidFill>
            <a:srgbClr val="FFFF00"/>
          </a:solidFill>
        </p:spPr>
        <p:txBody>
          <a:bodyPr/>
          <a:lstStyle/>
          <a:p>
            <a:r>
              <a:rPr lang="fr-BE" sz="2400" b="1" dirty="0">
                <a:solidFill>
                  <a:srgbClr val="004494"/>
                </a:solidFill>
                <a:latin typeface="+mn-lt"/>
                <a:ea typeface="+mn-ea"/>
                <a:cs typeface="Arial" panose="020B0604020202020204" pitchFamily="34" charset="0"/>
              </a:rPr>
              <a:t>About – </a:t>
            </a:r>
            <a:r>
              <a:rPr lang="fr-BE" sz="2400" b="1" dirty="0" err="1">
                <a:solidFill>
                  <a:srgbClr val="004494"/>
                </a:solidFill>
                <a:latin typeface="+mn-lt"/>
                <a:ea typeface="+mn-ea"/>
                <a:cs typeface="Arial" panose="020B0604020202020204" pitchFamily="34" charset="0"/>
              </a:rPr>
              <a:t>Currency</a:t>
            </a:r>
            <a:r>
              <a:rPr lang="fr-BE" sz="2400" b="1" dirty="0">
                <a:solidFill>
                  <a:srgbClr val="004494"/>
                </a:solidFill>
                <a:latin typeface="+mn-lt"/>
                <a:ea typeface="+mn-ea"/>
                <a:cs typeface="Arial" panose="020B0604020202020204" pitchFamily="34" charset="0"/>
              </a:rPr>
              <a:t> </a:t>
            </a:r>
            <a:r>
              <a:rPr lang="fr-BE" sz="2400" b="1" dirty="0" err="1">
                <a:solidFill>
                  <a:srgbClr val="004494"/>
                </a:solidFill>
                <a:latin typeface="+mn-lt"/>
                <a:ea typeface="+mn-ea"/>
                <a:cs typeface="Arial" panose="020B0604020202020204" pitchFamily="34" charset="0"/>
              </a:rPr>
              <a:t>authority</a:t>
            </a:r>
            <a:r>
              <a:rPr lang="fr-BE" sz="2400" b="1" dirty="0">
                <a:solidFill>
                  <a:srgbClr val="004494"/>
                </a:solidFill>
                <a:latin typeface="+mn-lt"/>
                <a:ea typeface="+mn-ea"/>
                <a:cs typeface="Arial" panose="020B0604020202020204" pitchFamily="34" charset="0"/>
              </a:rPr>
              <a:t> table</a:t>
            </a:r>
          </a:p>
        </p:txBody>
      </p:sp>
      <p:sp>
        <p:nvSpPr>
          <p:cNvPr id="10" name="Slide Number Placeholder 3"/>
          <p:cNvSpPr>
            <a:spLocks noGrp="1"/>
          </p:cNvSpPr>
          <p:nvPr>
            <p:ph type="sldNum" sz="quarter" idx="12"/>
          </p:nvPr>
        </p:nvSpPr>
        <p:spPr/>
        <p:txBody>
          <a:bodyPr/>
          <a:lstStyle/>
          <a:p>
            <a:pPr>
              <a:defRPr/>
            </a:pPr>
            <a:r>
              <a:rPr lang="fr-BE" dirty="0" smtClean="0"/>
              <a:t>9</a:t>
            </a:r>
            <a:endParaRPr lang="en-GB" dirty="0">
              <a:solidFill>
                <a:schemeClr val="accent2"/>
              </a:solidFill>
            </a:endParaRPr>
          </a:p>
        </p:txBody>
      </p:sp>
      <p:sp>
        <p:nvSpPr>
          <p:cNvPr id="3" name="TextBox 2"/>
          <p:cNvSpPr txBox="1"/>
          <p:nvPr/>
        </p:nvSpPr>
        <p:spPr>
          <a:xfrm>
            <a:off x="503237" y="842793"/>
            <a:ext cx="5688243" cy="338554"/>
          </a:xfrm>
          <a:prstGeom prst="rect">
            <a:avLst/>
          </a:prstGeom>
          <a:noFill/>
        </p:spPr>
        <p:txBody>
          <a:bodyPr wrap="square" rtlCol="0">
            <a:spAutoFit/>
          </a:bodyPr>
          <a:lstStyle/>
          <a:p>
            <a:r>
              <a:rPr lang="en-GB" sz="800" dirty="0">
                <a:hlinkClick r:id="rId2"/>
              </a:rPr>
              <a:t>https://op.europa.eu/en/web/eu-vocabularies/at-dataset/-/</a:t>
            </a:r>
            <a:r>
              <a:rPr lang="en-GB" sz="800" dirty="0" smtClean="0">
                <a:hlinkClick r:id="rId2"/>
              </a:rPr>
              <a:t>resource/dataset/currency</a:t>
            </a:r>
            <a:endParaRPr lang="en-GB" sz="800" dirty="0" smtClean="0"/>
          </a:p>
          <a:p>
            <a:endParaRPr lang="en-GB" sz="800" dirty="0"/>
          </a:p>
        </p:txBody>
      </p:sp>
      <p:pic>
        <p:nvPicPr>
          <p:cNvPr id="5" name="Picture 4"/>
          <p:cNvPicPr>
            <a:picLocks noChangeAspect="1"/>
          </p:cNvPicPr>
          <p:nvPr/>
        </p:nvPicPr>
        <p:blipFill>
          <a:blip r:embed="rId3"/>
          <a:stretch>
            <a:fillRect/>
          </a:stretch>
        </p:blipFill>
        <p:spPr>
          <a:xfrm>
            <a:off x="627961" y="1258465"/>
            <a:ext cx="6788674" cy="5287945"/>
          </a:xfrm>
          <a:prstGeom prst="rect">
            <a:avLst/>
          </a:prstGeom>
        </p:spPr>
      </p:pic>
      <p:sp>
        <p:nvSpPr>
          <p:cNvPr id="6" name="4 Rectángulo"/>
          <p:cNvSpPr/>
          <p:nvPr/>
        </p:nvSpPr>
        <p:spPr>
          <a:xfrm>
            <a:off x="-10800" y="0"/>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lIns="90000" rIns="180000" rtlCol="0" anchor="ctr"/>
          <a:lstStyle/>
          <a:p>
            <a:pPr algn="r"/>
            <a:r>
              <a:rPr lang="es-ES" sz="1400" dirty="0">
                <a:solidFill>
                  <a:schemeClr val="tx1">
                    <a:lumMod val="50000"/>
                    <a:lumOff val="50000"/>
                  </a:schemeClr>
                </a:solidFill>
              </a:rPr>
              <a:t>ESPD </a:t>
            </a:r>
            <a:r>
              <a:rPr lang="es-ES" sz="1400" dirty="0" err="1">
                <a:solidFill>
                  <a:schemeClr val="tx1">
                    <a:lumMod val="50000"/>
                    <a:lumOff val="50000"/>
                  </a:schemeClr>
                </a:solidFill>
              </a:rPr>
              <a:t>Seminar</a:t>
            </a:r>
            <a:r>
              <a:rPr lang="es-ES" sz="1400" dirty="0">
                <a:solidFill>
                  <a:schemeClr val="tx1">
                    <a:lumMod val="50000"/>
                    <a:lumOff val="50000"/>
                  </a:schemeClr>
                </a:solidFill>
              </a:rPr>
              <a:t> </a:t>
            </a:r>
            <a:r>
              <a:rPr lang="es-ES" sz="1400" dirty="0" smtClean="0">
                <a:solidFill>
                  <a:schemeClr val="tx1">
                    <a:lumMod val="50000"/>
                    <a:lumOff val="50000"/>
                  </a:schemeClr>
                </a:solidFill>
              </a:rPr>
              <a:t>2020</a:t>
            </a:r>
            <a:endParaRPr lang="en-US" sz="1350" dirty="0">
              <a:solidFill>
                <a:schemeClr val="tx1">
                  <a:lumMod val="50000"/>
                  <a:lumOff val="50000"/>
                </a:schemeClr>
              </a:solidFill>
            </a:endParaRPr>
          </a:p>
        </p:txBody>
      </p:sp>
    </p:spTree>
    <p:extLst>
      <p:ext uri="{BB962C8B-B14F-4D97-AF65-F5344CB8AC3E}">
        <p14:creationId xmlns:p14="http://schemas.microsoft.com/office/powerpoint/2010/main" val="28815747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744538"/>
            <a:ext cx="8173218" cy="719137"/>
          </a:xfrm>
          <a:solidFill>
            <a:srgbClr val="FFFF00"/>
          </a:solidFill>
        </p:spPr>
        <p:txBody>
          <a:bodyPr/>
          <a:lstStyle/>
          <a:p>
            <a:r>
              <a:rPr lang="fr-BE" dirty="0" err="1" smtClean="0"/>
              <a:t>Browse</a:t>
            </a:r>
            <a:r>
              <a:rPr lang="fr-BE" dirty="0" smtClean="0"/>
              <a:t> Content – </a:t>
            </a:r>
            <a:r>
              <a:rPr lang="fr-BE" dirty="0" err="1" smtClean="0"/>
              <a:t>Currency</a:t>
            </a:r>
            <a:endParaRPr lang="en-GB" dirty="0"/>
          </a:p>
        </p:txBody>
      </p:sp>
      <p:sp>
        <p:nvSpPr>
          <p:cNvPr id="3" name="TextBox 2"/>
          <p:cNvSpPr txBox="1"/>
          <p:nvPr/>
        </p:nvSpPr>
        <p:spPr>
          <a:xfrm>
            <a:off x="503238" y="1268760"/>
            <a:ext cx="8280672" cy="215444"/>
          </a:xfrm>
          <a:prstGeom prst="rect">
            <a:avLst/>
          </a:prstGeom>
          <a:noFill/>
        </p:spPr>
        <p:txBody>
          <a:bodyPr wrap="square" rtlCol="0">
            <a:spAutoFit/>
          </a:bodyPr>
          <a:lstStyle/>
          <a:p>
            <a:r>
              <a:rPr lang="en-GB" sz="800" dirty="0" smtClean="0">
                <a:hlinkClick r:id="rId2"/>
              </a:rPr>
              <a:t>https://op.europa.eu/en/web/eu-vocabularies/at-concept-scheme/-/resource/authority/currency/?target=Browse&amp;uri=http://publications.europa.eu/resource/authority/currency</a:t>
            </a:r>
            <a:endParaRPr lang="en-GB" sz="800" dirty="0"/>
          </a:p>
        </p:txBody>
      </p:sp>
      <p:pic>
        <p:nvPicPr>
          <p:cNvPr id="8" name="Content Placeholder 7"/>
          <p:cNvPicPr>
            <a:picLocks noGrp="1" noChangeAspect="1"/>
          </p:cNvPicPr>
          <p:nvPr>
            <p:ph idx="1"/>
          </p:nvPr>
        </p:nvPicPr>
        <p:blipFill>
          <a:blip r:embed="rId3"/>
          <a:stretch>
            <a:fillRect/>
          </a:stretch>
        </p:blipFill>
        <p:spPr>
          <a:xfrm>
            <a:off x="1043608" y="1716531"/>
            <a:ext cx="5944842" cy="4525963"/>
          </a:xfrm>
          <a:prstGeom prst="rect">
            <a:avLst/>
          </a:prstGeom>
        </p:spPr>
      </p:pic>
    </p:spTree>
    <p:extLst>
      <p:ext uri="{BB962C8B-B14F-4D97-AF65-F5344CB8AC3E}">
        <p14:creationId xmlns:p14="http://schemas.microsoft.com/office/powerpoint/2010/main" val="23789804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4 Rectángulo"/>
          <p:cNvSpPr/>
          <p:nvPr/>
        </p:nvSpPr>
        <p:spPr>
          <a:xfrm>
            <a:off x="-8861" y="-1"/>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lIns="90000" rIns="180000" rtlCol="0" anchor="ctr"/>
          <a:lstStyle/>
          <a:p>
            <a:pPr algn="r"/>
            <a:r>
              <a:rPr lang="en-GB" sz="1400" dirty="0" smtClean="0">
                <a:solidFill>
                  <a:schemeClr val="tx1">
                    <a:lumMod val="50000"/>
                    <a:lumOff val="50000"/>
                  </a:schemeClr>
                </a:solidFill>
              </a:rPr>
              <a:t>ESPD Seminar 2020</a:t>
            </a:r>
            <a:endParaRPr lang="en-GB" sz="1350" dirty="0">
              <a:solidFill>
                <a:schemeClr val="tx1">
                  <a:lumMod val="50000"/>
                  <a:lumOff val="50000"/>
                </a:schemeClr>
              </a:solidFill>
            </a:endParaRPr>
          </a:p>
        </p:txBody>
      </p:sp>
      <p:sp>
        <p:nvSpPr>
          <p:cNvPr id="31" name="5 CuadroTexto"/>
          <p:cNvSpPr txBox="1"/>
          <p:nvPr/>
        </p:nvSpPr>
        <p:spPr>
          <a:xfrm>
            <a:off x="380020" y="520018"/>
            <a:ext cx="6048672" cy="461665"/>
          </a:xfrm>
          <a:prstGeom prst="rect">
            <a:avLst/>
          </a:prstGeom>
          <a:noFill/>
        </p:spPr>
        <p:txBody>
          <a:bodyPr wrap="square" rtlCol="0">
            <a:spAutoFit/>
          </a:bodyPr>
          <a:lstStyle/>
          <a:p>
            <a:pPr hangingPunct="0"/>
            <a:r>
              <a:rPr lang="en-GB" sz="2400" b="1" dirty="0" smtClean="0">
                <a:solidFill>
                  <a:srgbClr val="004494"/>
                </a:solidFill>
                <a:cs typeface="Arial" panose="020B0604020202020204" pitchFamily="34" charset="0"/>
              </a:rPr>
              <a:t>Table of contents</a:t>
            </a:r>
            <a:endParaRPr lang="en-GB" b="1" i="1" dirty="0" smtClean="0">
              <a:solidFill>
                <a:srgbClr val="004494"/>
              </a:solidFill>
              <a:cs typeface="Arial" panose="020B0604020202020204" pitchFamily="34" charset="0"/>
            </a:endParaRPr>
          </a:p>
        </p:txBody>
      </p:sp>
      <p:sp>
        <p:nvSpPr>
          <p:cNvPr id="2" name="TextBox 1"/>
          <p:cNvSpPr txBox="1"/>
          <p:nvPr/>
        </p:nvSpPr>
        <p:spPr>
          <a:xfrm>
            <a:off x="886263" y="1206339"/>
            <a:ext cx="6470126" cy="3831818"/>
          </a:xfrm>
          <a:prstGeom prst="rect">
            <a:avLst/>
          </a:prstGeom>
          <a:noFill/>
        </p:spPr>
        <p:txBody>
          <a:bodyPr wrap="square" rtlCol="0">
            <a:spAutoFit/>
          </a:bodyPr>
          <a:lstStyle/>
          <a:p>
            <a:pPr marL="342900" indent="-342900">
              <a:lnSpc>
                <a:spcPct val="150000"/>
              </a:lnSpc>
              <a:buClr>
                <a:srgbClr val="9BAF04"/>
              </a:buClr>
              <a:buFont typeface="+mj-lt"/>
              <a:buAutoNum type="arabicPeriod"/>
            </a:pPr>
            <a:r>
              <a:rPr lang="en-GB" b="1" dirty="0" smtClean="0">
                <a:solidFill>
                  <a:schemeClr val="tx1">
                    <a:lumMod val="85000"/>
                    <a:lumOff val="15000"/>
                  </a:schemeClr>
                </a:solidFill>
              </a:rPr>
              <a:t>Introduction</a:t>
            </a:r>
          </a:p>
          <a:p>
            <a:pPr marL="342900" indent="-342900">
              <a:lnSpc>
                <a:spcPct val="150000"/>
              </a:lnSpc>
              <a:buClr>
                <a:srgbClr val="9BAF04"/>
              </a:buClr>
              <a:buFont typeface="+mj-lt"/>
              <a:buAutoNum type="arabicPeriod"/>
            </a:pPr>
            <a:r>
              <a:rPr lang="en-GB" dirty="0" smtClean="0">
                <a:solidFill>
                  <a:srgbClr val="595959"/>
                </a:solidFill>
              </a:rPr>
              <a:t>Online Workspace and documentation</a:t>
            </a:r>
          </a:p>
          <a:p>
            <a:pPr marL="342900" indent="-342900">
              <a:lnSpc>
                <a:spcPct val="150000"/>
              </a:lnSpc>
              <a:buClr>
                <a:srgbClr val="9BAF04"/>
              </a:buClr>
              <a:buFont typeface="+mj-lt"/>
              <a:buAutoNum type="arabicPeriod"/>
            </a:pPr>
            <a:r>
              <a:rPr lang="en-GB" dirty="0" smtClean="0">
                <a:solidFill>
                  <a:srgbClr val="595959"/>
                </a:solidFill>
              </a:rPr>
              <a:t>ESPD Code Lists</a:t>
            </a:r>
          </a:p>
          <a:p>
            <a:pPr marL="342900" indent="-342900">
              <a:lnSpc>
                <a:spcPct val="150000"/>
              </a:lnSpc>
              <a:buClr>
                <a:srgbClr val="9BAF04"/>
              </a:buClr>
              <a:buFont typeface="+mj-lt"/>
              <a:buAutoNum type="arabicPeriod"/>
            </a:pPr>
            <a:r>
              <a:rPr lang="en-GB" dirty="0" smtClean="0">
                <a:solidFill>
                  <a:srgbClr val="595959"/>
                </a:solidFill>
              </a:rPr>
              <a:t>ESPD-EDM &amp; eForms</a:t>
            </a:r>
          </a:p>
          <a:p>
            <a:pPr marL="342900" indent="-342900">
              <a:lnSpc>
                <a:spcPct val="150000"/>
              </a:lnSpc>
              <a:buClr>
                <a:srgbClr val="9BAF04"/>
              </a:buClr>
              <a:buFont typeface="+mj-lt"/>
              <a:buAutoNum type="arabicPeriod"/>
            </a:pPr>
            <a:r>
              <a:rPr lang="en-GB" dirty="0" smtClean="0">
                <a:solidFill>
                  <a:srgbClr val="595959"/>
                </a:solidFill>
              </a:rPr>
              <a:t>ESPD 2020 evolution</a:t>
            </a:r>
          </a:p>
          <a:p>
            <a:pPr marL="342900" indent="-342900">
              <a:lnSpc>
                <a:spcPct val="150000"/>
              </a:lnSpc>
              <a:buClr>
                <a:srgbClr val="9BAF04"/>
              </a:buClr>
              <a:buFont typeface="+mj-lt"/>
              <a:buAutoNum type="arabicPeriod"/>
            </a:pPr>
            <a:r>
              <a:rPr lang="en-GB" dirty="0" smtClean="0">
                <a:solidFill>
                  <a:srgbClr val="595959"/>
                </a:solidFill>
              </a:rPr>
              <a:t>ESPD-EDM &amp; </a:t>
            </a:r>
            <a:r>
              <a:rPr lang="en-GB" dirty="0" err="1" smtClean="0">
                <a:solidFill>
                  <a:srgbClr val="595959"/>
                </a:solidFill>
              </a:rPr>
              <a:t>eCertis</a:t>
            </a:r>
            <a:r>
              <a:rPr lang="en-GB" dirty="0" smtClean="0">
                <a:solidFill>
                  <a:srgbClr val="595959"/>
                </a:solidFill>
              </a:rPr>
              <a:t> / TOOP / CCCEV / </a:t>
            </a:r>
            <a:r>
              <a:rPr lang="en-GB" dirty="0" err="1" smtClean="0">
                <a:solidFill>
                  <a:srgbClr val="595959"/>
                </a:solidFill>
              </a:rPr>
              <a:t>ePO</a:t>
            </a:r>
            <a:endParaRPr lang="en-GB" dirty="0" smtClean="0">
              <a:solidFill>
                <a:srgbClr val="595959"/>
              </a:solidFill>
            </a:endParaRPr>
          </a:p>
          <a:p>
            <a:pPr marL="342900" indent="-342900">
              <a:lnSpc>
                <a:spcPct val="150000"/>
              </a:lnSpc>
              <a:buClr>
                <a:srgbClr val="9BAF04"/>
              </a:buClr>
              <a:buFont typeface="+mj-lt"/>
              <a:buAutoNum type="arabicPeriod"/>
            </a:pPr>
            <a:r>
              <a:rPr lang="en-GB" dirty="0" smtClean="0">
                <a:solidFill>
                  <a:srgbClr val="595959"/>
                </a:solidFill>
              </a:rPr>
              <a:t>Validator tool. Maven repository</a:t>
            </a:r>
          </a:p>
          <a:p>
            <a:pPr marL="342900" indent="-342900">
              <a:lnSpc>
                <a:spcPct val="150000"/>
              </a:lnSpc>
              <a:buClr>
                <a:srgbClr val="9BAF04"/>
              </a:buClr>
              <a:buFont typeface="+mj-lt"/>
              <a:buAutoNum type="arabicPeriod"/>
            </a:pPr>
            <a:r>
              <a:rPr lang="en-GB" dirty="0" smtClean="0">
                <a:solidFill>
                  <a:srgbClr val="595959"/>
                </a:solidFill>
              </a:rPr>
              <a:t>Summary of the changes in ESPD v3.0.0</a:t>
            </a:r>
          </a:p>
          <a:p>
            <a:pPr marL="342900" indent="-342900">
              <a:lnSpc>
                <a:spcPct val="150000"/>
              </a:lnSpc>
              <a:buClr>
                <a:srgbClr val="9BAF04"/>
              </a:buClr>
              <a:buFont typeface="+mj-lt"/>
              <a:buAutoNum type="arabicPeriod"/>
            </a:pPr>
            <a:r>
              <a:rPr lang="en-GB" dirty="0" smtClean="0">
                <a:solidFill>
                  <a:srgbClr val="595959"/>
                </a:solidFill>
              </a:rPr>
              <a:t>Questions and answers</a:t>
            </a:r>
          </a:p>
        </p:txBody>
      </p:sp>
    </p:spTree>
    <p:extLst>
      <p:ext uri="{BB962C8B-B14F-4D97-AF65-F5344CB8AC3E}">
        <p14:creationId xmlns:p14="http://schemas.microsoft.com/office/powerpoint/2010/main" val="29248214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755186" cy="398247"/>
          </a:xfrm>
          <a:solidFill>
            <a:srgbClr val="FFFF00"/>
          </a:solidFill>
        </p:spPr>
        <p:txBody>
          <a:bodyPr/>
          <a:lstStyle/>
          <a:p>
            <a:r>
              <a:rPr lang="fr-BE" sz="2400" b="1" dirty="0">
                <a:solidFill>
                  <a:srgbClr val="004494"/>
                </a:solidFill>
                <a:latin typeface="+mn-lt"/>
                <a:ea typeface="+mn-ea"/>
                <a:cs typeface="Arial" panose="020B0604020202020204" pitchFamily="34" charset="0"/>
              </a:rPr>
              <a:t>Concepts – </a:t>
            </a:r>
            <a:r>
              <a:rPr lang="fr-BE" sz="2400" b="1" dirty="0" err="1">
                <a:solidFill>
                  <a:srgbClr val="004494"/>
                </a:solidFill>
                <a:latin typeface="+mn-lt"/>
                <a:ea typeface="+mn-ea"/>
                <a:cs typeface="Arial" panose="020B0604020202020204" pitchFamily="34" charset="0"/>
              </a:rPr>
              <a:t>Currency</a:t>
            </a:r>
            <a:endParaRPr lang="en-GB" sz="2400" b="1" dirty="0">
              <a:solidFill>
                <a:srgbClr val="004494"/>
              </a:solidFill>
              <a:latin typeface="+mn-lt"/>
              <a:ea typeface="+mn-ea"/>
              <a:cs typeface="Arial" panose="020B0604020202020204" pitchFamily="34" charset="0"/>
            </a:endParaRPr>
          </a:p>
        </p:txBody>
      </p:sp>
      <p:sp>
        <p:nvSpPr>
          <p:cNvPr id="4" name="Slide Number Placeholder 3"/>
          <p:cNvSpPr>
            <a:spLocks noGrp="1"/>
          </p:cNvSpPr>
          <p:nvPr>
            <p:ph type="sldNum" sz="quarter" idx="12"/>
          </p:nvPr>
        </p:nvSpPr>
        <p:spPr/>
        <p:txBody>
          <a:bodyPr/>
          <a:lstStyle/>
          <a:p>
            <a:pPr>
              <a:defRPr/>
            </a:pPr>
            <a:endParaRPr lang="en-GB" dirty="0">
              <a:solidFill>
                <a:schemeClr val="accent2"/>
              </a:solidFill>
            </a:endParaRPr>
          </a:p>
        </p:txBody>
      </p:sp>
      <p:pic>
        <p:nvPicPr>
          <p:cNvPr id="7" name="Content Placeholder 6"/>
          <p:cNvPicPr>
            <a:picLocks noGrp="1" noChangeAspect="1"/>
          </p:cNvPicPr>
          <p:nvPr>
            <p:ph idx="4294967295"/>
          </p:nvPr>
        </p:nvPicPr>
        <p:blipFill>
          <a:blip r:embed="rId2"/>
          <a:stretch>
            <a:fillRect/>
          </a:stretch>
        </p:blipFill>
        <p:spPr>
          <a:xfrm>
            <a:off x="1057619" y="1293813"/>
            <a:ext cx="6486525" cy="5227637"/>
          </a:xfrm>
          <a:prstGeom prst="rect">
            <a:avLst/>
          </a:prstGeom>
        </p:spPr>
      </p:pic>
      <p:sp>
        <p:nvSpPr>
          <p:cNvPr id="3" name="TextBox 2"/>
          <p:cNvSpPr txBox="1"/>
          <p:nvPr/>
        </p:nvSpPr>
        <p:spPr>
          <a:xfrm>
            <a:off x="628649" y="859316"/>
            <a:ext cx="6774685" cy="338554"/>
          </a:xfrm>
          <a:prstGeom prst="rect">
            <a:avLst/>
          </a:prstGeom>
          <a:noFill/>
        </p:spPr>
        <p:txBody>
          <a:bodyPr wrap="square" rtlCol="0">
            <a:spAutoFit/>
          </a:bodyPr>
          <a:lstStyle/>
          <a:p>
            <a:r>
              <a:rPr lang="en-GB" sz="800" dirty="0">
                <a:hlinkClick r:id="rId3"/>
              </a:rPr>
              <a:t>https://op.europa.eu/en/web/eu-vocabularies/at-concept/-/</a:t>
            </a:r>
            <a:r>
              <a:rPr lang="en-GB" sz="800" dirty="0" smtClean="0">
                <a:hlinkClick r:id="rId3"/>
              </a:rPr>
              <a:t>resource/authority/currency/EUR</a:t>
            </a:r>
            <a:endParaRPr lang="en-GB" sz="800" dirty="0" smtClean="0"/>
          </a:p>
          <a:p>
            <a:endParaRPr lang="en-GB" sz="800" dirty="0"/>
          </a:p>
        </p:txBody>
      </p:sp>
      <p:sp>
        <p:nvSpPr>
          <p:cNvPr id="6" name="4 Rectángulo"/>
          <p:cNvSpPr/>
          <p:nvPr/>
        </p:nvSpPr>
        <p:spPr>
          <a:xfrm>
            <a:off x="-10800" y="0"/>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lIns="90000" rIns="180000" rtlCol="0" anchor="ctr"/>
          <a:lstStyle/>
          <a:p>
            <a:pPr algn="r"/>
            <a:r>
              <a:rPr lang="es-ES" sz="1400" dirty="0">
                <a:solidFill>
                  <a:schemeClr val="tx1">
                    <a:lumMod val="50000"/>
                    <a:lumOff val="50000"/>
                  </a:schemeClr>
                </a:solidFill>
              </a:rPr>
              <a:t>ESPD </a:t>
            </a:r>
            <a:r>
              <a:rPr lang="es-ES" sz="1400" dirty="0" err="1">
                <a:solidFill>
                  <a:schemeClr val="tx1">
                    <a:lumMod val="50000"/>
                    <a:lumOff val="50000"/>
                  </a:schemeClr>
                </a:solidFill>
              </a:rPr>
              <a:t>Seminar</a:t>
            </a:r>
            <a:r>
              <a:rPr lang="es-ES" sz="1400" dirty="0">
                <a:solidFill>
                  <a:schemeClr val="tx1">
                    <a:lumMod val="50000"/>
                    <a:lumOff val="50000"/>
                  </a:schemeClr>
                </a:solidFill>
              </a:rPr>
              <a:t> </a:t>
            </a:r>
            <a:r>
              <a:rPr lang="es-ES" sz="1400" dirty="0" smtClean="0">
                <a:solidFill>
                  <a:schemeClr val="tx1">
                    <a:lumMod val="50000"/>
                    <a:lumOff val="50000"/>
                  </a:schemeClr>
                </a:solidFill>
              </a:rPr>
              <a:t>2020</a:t>
            </a:r>
            <a:endParaRPr lang="en-US" sz="1350" dirty="0">
              <a:solidFill>
                <a:schemeClr val="tx1">
                  <a:lumMod val="50000"/>
                  <a:lumOff val="50000"/>
                </a:schemeClr>
              </a:solidFill>
            </a:endParaRPr>
          </a:p>
        </p:txBody>
      </p:sp>
    </p:spTree>
    <p:extLst>
      <p:ext uri="{BB962C8B-B14F-4D97-AF65-F5344CB8AC3E}">
        <p14:creationId xmlns:p14="http://schemas.microsoft.com/office/powerpoint/2010/main" val="92697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4 Rectángulo"/>
          <p:cNvSpPr/>
          <p:nvPr/>
        </p:nvSpPr>
        <p:spPr>
          <a:xfrm>
            <a:off x="-8861" y="-1"/>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solidFill>
                <a:srgbClr val="000000"/>
              </a:solidFill>
            </a:endParaRPr>
          </a:p>
        </p:txBody>
      </p:sp>
      <p:sp>
        <p:nvSpPr>
          <p:cNvPr id="31" name="5 CuadroTexto"/>
          <p:cNvSpPr txBox="1"/>
          <p:nvPr/>
        </p:nvSpPr>
        <p:spPr>
          <a:xfrm>
            <a:off x="380020" y="520018"/>
            <a:ext cx="6048672" cy="461665"/>
          </a:xfrm>
          <a:prstGeom prst="rect">
            <a:avLst/>
          </a:prstGeom>
          <a:noFill/>
        </p:spPr>
        <p:txBody>
          <a:bodyPr wrap="square" rtlCol="0">
            <a:spAutoFit/>
          </a:bodyPr>
          <a:lstStyle/>
          <a:p>
            <a:pPr hangingPunct="0"/>
            <a:r>
              <a:rPr lang="en-US" sz="2400" b="1" dirty="0" smtClean="0">
                <a:solidFill>
                  <a:srgbClr val="004494"/>
                </a:solidFill>
                <a:cs typeface="Arial" panose="020B0604020202020204" pitchFamily="34" charset="0"/>
              </a:rPr>
              <a:t>Table of contents</a:t>
            </a:r>
            <a:endParaRPr lang="en-US" b="1" i="1" dirty="0" smtClean="0">
              <a:solidFill>
                <a:srgbClr val="004494"/>
              </a:solidFill>
              <a:cs typeface="Arial" panose="020B0604020202020204" pitchFamily="34" charset="0"/>
            </a:endParaRPr>
          </a:p>
        </p:txBody>
      </p:sp>
      <p:sp>
        <p:nvSpPr>
          <p:cNvPr id="2" name="TextBox 1"/>
          <p:cNvSpPr txBox="1"/>
          <p:nvPr/>
        </p:nvSpPr>
        <p:spPr>
          <a:xfrm>
            <a:off x="886263" y="1206339"/>
            <a:ext cx="6470126" cy="3831818"/>
          </a:xfrm>
          <a:prstGeom prst="rect">
            <a:avLst/>
          </a:prstGeom>
          <a:noFill/>
        </p:spPr>
        <p:txBody>
          <a:bodyPr wrap="square" rtlCol="0">
            <a:spAutoFit/>
          </a:bodyPr>
          <a:lstStyle/>
          <a:p>
            <a:pPr marL="342900" indent="-342900">
              <a:lnSpc>
                <a:spcPct val="150000"/>
              </a:lnSpc>
              <a:buClr>
                <a:srgbClr val="9BAF04"/>
              </a:buClr>
              <a:buFont typeface="+mj-lt"/>
              <a:buAutoNum type="arabicPeriod"/>
            </a:pPr>
            <a:r>
              <a:rPr lang="en-US" dirty="0" smtClean="0">
                <a:solidFill>
                  <a:schemeClr val="tx1">
                    <a:lumMod val="85000"/>
                    <a:lumOff val="15000"/>
                  </a:schemeClr>
                </a:solidFill>
              </a:rPr>
              <a:t>Introduction</a:t>
            </a:r>
          </a:p>
          <a:p>
            <a:pPr marL="342900" indent="-342900">
              <a:lnSpc>
                <a:spcPct val="150000"/>
              </a:lnSpc>
              <a:buClr>
                <a:srgbClr val="9BAF04"/>
              </a:buClr>
              <a:buFont typeface="+mj-lt"/>
              <a:buAutoNum type="arabicPeriod"/>
            </a:pPr>
            <a:r>
              <a:rPr lang="en-US" dirty="0" smtClean="0">
                <a:solidFill>
                  <a:srgbClr val="595959"/>
                </a:solidFill>
              </a:rPr>
              <a:t>Online Workspace and documentation</a:t>
            </a:r>
            <a:endParaRPr lang="en-US" dirty="0">
              <a:solidFill>
                <a:srgbClr val="595959"/>
              </a:solidFill>
            </a:endParaRPr>
          </a:p>
          <a:p>
            <a:pPr marL="342900" indent="-342900">
              <a:lnSpc>
                <a:spcPct val="150000"/>
              </a:lnSpc>
              <a:buClr>
                <a:srgbClr val="9BAF04"/>
              </a:buClr>
              <a:buFont typeface="+mj-lt"/>
              <a:buAutoNum type="arabicPeriod"/>
            </a:pPr>
            <a:r>
              <a:rPr lang="en-US" dirty="0" smtClean="0">
                <a:solidFill>
                  <a:srgbClr val="595959"/>
                </a:solidFill>
              </a:rPr>
              <a:t>ESPD Code Lists</a:t>
            </a:r>
            <a:endParaRPr lang="en-US" dirty="0">
              <a:solidFill>
                <a:srgbClr val="595959"/>
              </a:solidFill>
            </a:endParaRPr>
          </a:p>
          <a:p>
            <a:pPr marL="342900" indent="-342900">
              <a:lnSpc>
                <a:spcPct val="150000"/>
              </a:lnSpc>
              <a:buClr>
                <a:srgbClr val="9BAF04"/>
              </a:buClr>
              <a:buFont typeface="+mj-lt"/>
              <a:buAutoNum type="arabicPeriod"/>
            </a:pPr>
            <a:r>
              <a:rPr lang="en-US" b="1" dirty="0" smtClean="0">
                <a:solidFill>
                  <a:srgbClr val="595959"/>
                </a:solidFill>
              </a:rPr>
              <a:t>ESPD-EDM &amp; eForms</a:t>
            </a:r>
          </a:p>
          <a:p>
            <a:pPr marL="342900" indent="-342900">
              <a:lnSpc>
                <a:spcPct val="150000"/>
              </a:lnSpc>
              <a:buClr>
                <a:srgbClr val="9BAF04"/>
              </a:buClr>
              <a:buFont typeface="+mj-lt"/>
              <a:buAutoNum type="arabicPeriod"/>
            </a:pPr>
            <a:r>
              <a:rPr lang="en-US" dirty="0" smtClean="0">
                <a:solidFill>
                  <a:srgbClr val="595959"/>
                </a:solidFill>
              </a:rPr>
              <a:t>ESPD 2020 evolution</a:t>
            </a:r>
            <a:endParaRPr lang="en-US" dirty="0">
              <a:solidFill>
                <a:srgbClr val="595959"/>
              </a:solidFill>
            </a:endParaRPr>
          </a:p>
          <a:p>
            <a:pPr marL="342900" indent="-342900">
              <a:lnSpc>
                <a:spcPct val="150000"/>
              </a:lnSpc>
              <a:buClr>
                <a:srgbClr val="9BAF04"/>
              </a:buClr>
              <a:buFont typeface="+mj-lt"/>
              <a:buAutoNum type="arabicPeriod"/>
            </a:pPr>
            <a:r>
              <a:rPr lang="en-US" dirty="0" smtClean="0">
                <a:solidFill>
                  <a:srgbClr val="595959"/>
                </a:solidFill>
              </a:rPr>
              <a:t>ESPD-EDM &amp; </a:t>
            </a:r>
            <a:r>
              <a:rPr lang="en-US" dirty="0" err="1" smtClean="0">
                <a:solidFill>
                  <a:srgbClr val="595959"/>
                </a:solidFill>
              </a:rPr>
              <a:t>eCertis</a:t>
            </a:r>
            <a:r>
              <a:rPr lang="en-US" dirty="0" smtClean="0">
                <a:solidFill>
                  <a:srgbClr val="595959"/>
                </a:solidFill>
              </a:rPr>
              <a:t> / TOOP / </a:t>
            </a:r>
            <a:r>
              <a:rPr lang="en-US" dirty="0">
                <a:solidFill>
                  <a:srgbClr val="595959"/>
                </a:solidFill>
              </a:rPr>
              <a:t>CCCEV / </a:t>
            </a:r>
            <a:r>
              <a:rPr lang="en-US" dirty="0" err="1">
                <a:solidFill>
                  <a:srgbClr val="595959"/>
                </a:solidFill>
              </a:rPr>
              <a:t>ePO</a:t>
            </a:r>
            <a:endParaRPr lang="en-US" dirty="0">
              <a:solidFill>
                <a:srgbClr val="595959"/>
              </a:solidFill>
            </a:endParaRPr>
          </a:p>
          <a:p>
            <a:pPr marL="342900" indent="-342900">
              <a:lnSpc>
                <a:spcPct val="150000"/>
              </a:lnSpc>
              <a:buClr>
                <a:srgbClr val="9BAF04"/>
              </a:buClr>
              <a:buFont typeface="+mj-lt"/>
              <a:buAutoNum type="arabicPeriod"/>
            </a:pPr>
            <a:r>
              <a:rPr lang="en-US" dirty="0" smtClean="0">
                <a:solidFill>
                  <a:srgbClr val="595959"/>
                </a:solidFill>
              </a:rPr>
              <a:t>Validator tool. Maven repository</a:t>
            </a:r>
          </a:p>
          <a:p>
            <a:pPr marL="342900" indent="-342900">
              <a:lnSpc>
                <a:spcPct val="150000"/>
              </a:lnSpc>
              <a:buClr>
                <a:srgbClr val="9BAF04"/>
              </a:buClr>
              <a:buFont typeface="+mj-lt"/>
              <a:buAutoNum type="arabicPeriod"/>
            </a:pPr>
            <a:r>
              <a:rPr lang="en-US" dirty="0" smtClean="0">
                <a:solidFill>
                  <a:srgbClr val="595959"/>
                </a:solidFill>
              </a:rPr>
              <a:t>Summary of the changes in ESPD v3.0.0</a:t>
            </a:r>
          </a:p>
          <a:p>
            <a:pPr marL="342900" indent="-342900">
              <a:lnSpc>
                <a:spcPct val="150000"/>
              </a:lnSpc>
              <a:buClr>
                <a:srgbClr val="9BAF04"/>
              </a:buClr>
              <a:buFont typeface="+mj-lt"/>
              <a:buAutoNum type="arabicPeriod"/>
            </a:pPr>
            <a:r>
              <a:rPr lang="en-US" dirty="0" smtClean="0">
                <a:solidFill>
                  <a:srgbClr val="595959"/>
                </a:solidFill>
              </a:rPr>
              <a:t>Questions and answers</a:t>
            </a:r>
          </a:p>
        </p:txBody>
      </p:sp>
      <p:sp>
        <p:nvSpPr>
          <p:cNvPr id="5" name="4 Rectángulo"/>
          <p:cNvSpPr/>
          <p:nvPr/>
        </p:nvSpPr>
        <p:spPr>
          <a:xfrm>
            <a:off x="-10800" y="0"/>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lIns="90000" rIns="180000" rtlCol="0" anchor="ctr"/>
          <a:lstStyle/>
          <a:p>
            <a:pPr algn="r"/>
            <a:r>
              <a:rPr lang="es-ES" sz="1400" dirty="0">
                <a:solidFill>
                  <a:schemeClr val="tx1">
                    <a:lumMod val="50000"/>
                    <a:lumOff val="50000"/>
                  </a:schemeClr>
                </a:solidFill>
              </a:rPr>
              <a:t>ESPD </a:t>
            </a:r>
            <a:r>
              <a:rPr lang="es-ES" sz="1400" dirty="0" err="1">
                <a:solidFill>
                  <a:schemeClr val="tx1">
                    <a:lumMod val="50000"/>
                    <a:lumOff val="50000"/>
                  </a:schemeClr>
                </a:solidFill>
              </a:rPr>
              <a:t>Seminar</a:t>
            </a:r>
            <a:r>
              <a:rPr lang="es-ES" sz="1400" dirty="0">
                <a:solidFill>
                  <a:schemeClr val="tx1">
                    <a:lumMod val="50000"/>
                    <a:lumOff val="50000"/>
                  </a:schemeClr>
                </a:solidFill>
              </a:rPr>
              <a:t> </a:t>
            </a:r>
            <a:r>
              <a:rPr lang="es-ES" sz="1400" dirty="0" smtClean="0">
                <a:solidFill>
                  <a:schemeClr val="tx1">
                    <a:lumMod val="50000"/>
                    <a:lumOff val="50000"/>
                  </a:schemeClr>
                </a:solidFill>
              </a:rPr>
              <a:t>2020</a:t>
            </a:r>
            <a:endParaRPr lang="en-US" sz="1350" dirty="0">
              <a:solidFill>
                <a:schemeClr val="tx1">
                  <a:lumMod val="50000"/>
                  <a:lumOff val="50000"/>
                </a:schemeClr>
              </a:solidFill>
            </a:endParaRPr>
          </a:p>
        </p:txBody>
      </p:sp>
    </p:spTree>
    <p:extLst>
      <p:ext uri="{BB962C8B-B14F-4D97-AF65-F5344CB8AC3E}">
        <p14:creationId xmlns:p14="http://schemas.microsoft.com/office/powerpoint/2010/main" val="41484182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4 Rectángulo"/>
          <p:cNvSpPr/>
          <p:nvPr/>
        </p:nvSpPr>
        <p:spPr>
          <a:xfrm>
            <a:off x="-8861" y="-1"/>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sz="1350">
              <a:solidFill>
                <a:srgbClr val="000000"/>
              </a:solidFill>
            </a:endParaRPr>
          </a:p>
        </p:txBody>
      </p:sp>
      <p:sp>
        <p:nvSpPr>
          <p:cNvPr id="23" name="TextBox 22"/>
          <p:cNvSpPr txBox="1"/>
          <p:nvPr/>
        </p:nvSpPr>
        <p:spPr>
          <a:xfrm>
            <a:off x="380020" y="1213505"/>
            <a:ext cx="8254035" cy="2923877"/>
          </a:xfrm>
          <a:prstGeom prst="rect">
            <a:avLst/>
          </a:prstGeom>
          <a:noFill/>
        </p:spPr>
        <p:txBody>
          <a:bodyPr wrap="square" rtlCol="0">
            <a:spAutoFit/>
          </a:bodyPr>
          <a:lstStyle/>
          <a:p>
            <a:pPr marL="285750" indent="-285750" algn="just">
              <a:buClr>
                <a:srgbClr val="9BAF04"/>
              </a:buClr>
              <a:buFont typeface="Wingdings" panose="05000000000000000000" pitchFamily="2" charset="2"/>
              <a:buChar char="v"/>
            </a:pPr>
            <a:r>
              <a:rPr lang="en-US" sz="1600" b="1" dirty="0" smtClean="0">
                <a:solidFill>
                  <a:schemeClr val="tx1">
                    <a:lumMod val="75000"/>
                    <a:lumOff val="25000"/>
                  </a:schemeClr>
                </a:solidFill>
              </a:rPr>
              <a:t>Objectives:</a:t>
            </a:r>
          </a:p>
          <a:p>
            <a:pPr marL="742950" lvl="1" indent="-285750" algn="just">
              <a:spcAft>
                <a:spcPts val="1200"/>
              </a:spcAft>
              <a:buClr>
                <a:srgbClr val="9BAF04"/>
              </a:buClr>
              <a:buFont typeface="Arial" panose="020B0604020202020204" pitchFamily="34" charset="0"/>
              <a:buChar char="•"/>
            </a:pPr>
            <a:r>
              <a:rPr lang="en-US" sz="1600" dirty="0" smtClean="0">
                <a:solidFill>
                  <a:schemeClr val="tx1">
                    <a:lumMod val="75000"/>
                    <a:lumOff val="25000"/>
                  </a:schemeClr>
                </a:solidFill>
              </a:rPr>
              <a:t>Granting </a:t>
            </a:r>
            <a:r>
              <a:rPr lang="en-US" sz="1600" b="1" dirty="0" smtClean="0">
                <a:solidFill>
                  <a:schemeClr val="tx1">
                    <a:lumMod val="75000"/>
                    <a:lumOff val="25000"/>
                  </a:schemeClr>
                </a:solidFill>
              </a:rPr>
              <a:t>interoperability</a:t>
            </a:r>
            <a:r>
              <a:rPr lang="en-US" sz="1600" dirty="0" smtClean="0">
                <a:solidFill>
                  <a:schemeClr val="tx1">
                    <a:lumMod val="75000"/>
                    <a:lumOff val="25000"/>
                  </a:schemeClr>
                </a:solidFill>
              </a:rPr>
              <a:t> between eForms and ESDP-EDM, making them compatible.</a:t>
            </a:r>
          </a:p>
          <a:p>
            <a:pPr marL="742950" lvl="1" indent="-285750" algn="just">
              <a:spcAft>
                <a:spcPts val="1200"/>
              </a:spcAft>
              <a:buClr>
                <a:srgbClr val="9BAF04"/>
              </a:buClr>
              <a:buFont typeface="Arial" panose="020B0604020202020204" pitchFamily="34" charset="0"/>
              <a:buChar char="•"/>
            </a:pPr>
            <a:r>
              <a:rPr lang="en-US" sz="1600" dirty="0" smtClean="0">
                <a:solidFill>
                  <a:schemeClr val="tx1">
                    <a:lumMod val="75000"/>
                    <a:lumOff val="25000"/>
                  </a:schemeClr>
                </a:solidFill>
              </a:rPr>
              <a:t>Ensuring the </a:t>
            </a:r>
            <a:r>
              <a:rPr lang="en-US" sz="1600" b="1" dirty="0" smtClean="0">
                <a:solidFill>
                  <a:schemeClr val="tx1">
                    <a:lumMod val="75000"/>
                    <a:lumOff val="25000"/>
                  </a:schemeClr>
                </a:solidFill>
              </a:rPr>
              <a:t>simplification</a:t>
            </a:r>
            <a:r>
              <a:rPr lang="en-US" sz="1600" dirty="0" smtClean="0">
                <a:solidFill>
                  <a:schemeClr val="tx1">
                    <a:lumMod val="75000"/>
                    <a:lumOff val="25000"/>
                  </a:schemeClr>
                </a:solidFill>
              </a:rPr>
              <a:t> of the data processing.</a:t>
            </a:r>
          </a:p>
          <a:p>
            <a:pPr marL="742950" lvl="1" indent="-285750" algn="just">
              <a:spcAft>
                <a:spcPts val="1200"/>
              </a:spcAft>
              <a:buClr>
                <a:srgbClr val="9BAF04"/>
              </a:buClr>
              <a:buFont typeface="Arial" panose="020B0604020202020204" pitchFamily="34" charset="0"/>
              <a:buChar char="•"/>
            </a:pPr>
            <a:r>
              <a:rPr lang="en-US" sz="1600" b="1" dirty="0" smtClean="0">
                <a:solidFill>
                  <a:schemeClr val="tx1">
                    <a:lumMod val="75000"/>
                    <a:lumOff val="25000"/>
                  </a:schemeClr>
                </a:solidFill>
              </a:rPr>
              <a:t>Easing the fulfilment </a:t>
            </a:r>
            <a:r>
              <a:rPr lang="en-US" sz="1600" dirty="0" smtClean="0">
                <a:solidFill>
                  <a:schemeClr val="tx1">
                    <a:lumMod val="75000"/>
                    <a:lumOff val="25000"/>
                  </a:schemeClr>
                </a:solidFill>
              </a:rPr>
              <a:t>of the ESPD on both sides, the Contracting Authority and the Economic Operator.</a:t>
            </a:r>
          </a:p>
          <a:p>
            <a:pPr marL="285750" indent="-285750" algn="just">
              <a:buClr>
                <a:srgbClr val="9BAF04"/>
              </a:buClr>
              <a:buFont typeface="Wingdings" panose="05000000000000000000" pitchFamily="2" charset="2"/>
              <a:buChar char="v"/>
            </a:pPr>
            <a:endParaRPr lang="en-US" sz="1600" dirty="0" smtClean="0">
              <a:solidFill>
                <a:srgbClr val="FF0000"/>
              </a:solidFill>
            </a:endParaRPr>
          </a:p>
          <a:p>
            <a:pPr marL="285750" indent="-285750" algn="just">
              <a:buClr>
                <a:srgbClr val="9BAF04"/>
              </a:buClr>
              <a:buFont typeface="Wingdings" panose="05000000000000000000" pitchFamily="2" charset="2"/>
              <a:buChar char="v"/>
            </a:pPr>
            <a:r>
              <a:rPr lang="en-US" sz="1600" b="1" dirty="0">
                <a:solidFill>
                  <a:schemeClr val="tx1">
                    <a:lumMod val="75000"/>
                    <a:lumOff val="25000"/>
                  </a:schemeClr>
                </a:solidFill>
              </a:rPr>
              <a:t>How:</a:t>
            </a:r>
          </a:p>
          <a:p>
            <a:pPr marL="742950" lvl="1" indent="-285750" algn="just">
              <a:spcAft>
                <a:spcPts val="1200"/>
              </a:spcAft>
              <a:buClr>
                <a:srgbClr val="9BAF04"/>
              </a:buClr>
              <a:buFont typeface="Arial" panose="020B0604020202020204" pitchFamily="34" charset="0"/>
              <a:buChar char="•"/>
            </a:pPr>
            <a:r>
              <a:rPr lang="en-US" sz="1600" dirty="0">
                <a:solidFill>
                  <a:schemeClr val="tx1">
                    <a:lumMod val="75000"/>
                    <a:lumOff val="25000"/>
                  </a:schemeClr>
                </a:solidFill>
              </a:rPr>
              <a:t>UBL version: upgrade current version UBL 2.2 to </a:t>
            </a:r>
            <a:r>
              <a:rPr lang="en-US" sz="1600" dirty="0">
                <a:solidFill>
                  <a:schemeClr val="tx1">
                    <a:lumMod val="75000"/>
                    <a:lumOff val="25000"/>
                  </a:schemeClr>
                </a:solidFill>
                <a:hlinkClick r:id="rId3"/>
              </a:rPr>
              <a:t>UBL 2.3</a:t>
            </a:r>
            <a:r>
              <a:rPr lang="en-US" sz="1600" dirty="0">
                <a:solidFill>
                  <a:schemeClr val="tx1">
                    <a:lumMod val="75000"/>
                    <a:lumOff val="25000"/>
                  </a:schemeClr>
                </a:solidFill>
              </a:rPr>
              <a:t>.</a:t>
            </a:r>
          </a:p>
          <a:p>
            <a:pPr marL="742950" lvl="1" indent="-285750" algn="just">
              <a:spcAft>
                <a:spcPts val="1200"/>
              </a:spcAft>
              <a:buClr>
                <a:srgbClr val="9BAF04"/>
              </a:buClr>
              <a:buFont typeface="Arial" panose="020B0604020202020204" pitchFamily="34" charset="0"/>
              <a:buChar char="•"/>
            </a:pPr>
            <a:r>
              <a:rPr lang="en-US" sz="1600" dirty="0">
                <a:solidFill>
                  <a:schemeClr val="tx1">
                    <a:lumMod val="75000"/>
                    <a:lumOff val="25000"/>
                  </a:schemeClr>
                </a:solidFill>
              </a:rPr>
              <a:t>Management of lots</a:t>
            </a:r>
            <a:r>
              <a:rPr lang="en-US" sz="1600" dirty="0" smtClean="0">
                <a:solidFill>
                  <a:schemeClr val="tx1">
                    <a:lumMod val="75000"/>
                    <a:lumOff val="25000"/>
                  </a:schemeClr>
                </a:solidFill>
              </a:rPr>
              <a:t>:</a:t>
            </a:r>
            <a:endParaRPr lang="en-US" sz="1600" dirty="0">
              <a:solidFill>
                <a:srgbClr val="FF0000"/>
              </a:solidFill>
            </a:endParaRPr>
          </a:p>
        </p:txBody>
      </p:sp>
      <p:sp>
        <p:nvSpPr>
          <p:cNvPr id="7" name="5 CuadroTexto"/>
          <p:cNvSpPr txBox="1"/>
          <p:nvPr/>
        </p:nvSpPr>
        <p:spPr>
          <a:xfrm>
            <a:off x="380020" y="520018"/>
            <a:ext cx="8162096" cy="461665"/>
          </a:xfrm>
          <a:prstGeom prst="rect">
            <a:avLst/>
          </a:prstGeom>
          <a:noFill/>
        </p:spPr>
        <p:txBody>
          <a:bodyPr wrap="square" rtlCol="0">
            <a:spAutoFit/>
          </a:bodyPr>
          <a:lstStyle/>
          <a:p>
            <a:pPr hangingPunct="0"/>
            <a:r>
              <a:rPr lang="en-GB" sz="2400" b="1" dirty="0">
                <a:solidFill>
                  <a:srgbClr val="004494"/>
                </a:solidFill>
                <a:cs typeface="Arial" panose="020B0604020202020204" pitchFamily="34" charset="0"/>
              </a:rPr>
              <a:t>4. ESPD-EDM &amp; eForms</a:t>
            </a:r>
            <a:endParaRPr lang="en-GB" sz="2400" b="1" dirty="0">
              <a:solidFill>
                <a:srgbClr val="FFFFFF"/>
              </a:solidFill>
              <a:cs typeface="Arial" panose="020B0604020202020204" pitchFamily="34" charset="0"/>
            </a:endParaRPr>
          </a:p>
        </p:txBody>
      </p:sp>
      <p:grpSp>
        <p:nvGrpSpPr>
          <p:cNvPr id="15" name="Group 14"/>
          <p:cNvGrpSpPr/>
          <p:nvPr/>
        </p:nvGrpSpPr>
        <p:grpSpPr>
          <a:xfrm>
            <a:off x="2225322" y="4211980"/>
            <a:ext cx="5055154" cy="2303727"/>
            <a:chOff x="2225322" y="4200405"/>
            <a:chExt cx="5055154" cy="2303727"/>
          </a:xfrm>
        </p:grpSpPr>
        <p:grpSp>
          <p:nvGrpSpPr>
            <p:cNvPr id="5" name="Group 4"/>
            <p:cNvGrpSpPr/>
            <p:nvPr/>
          </p:nvGrpSpPr>
          <p:grpSpPr>
            <a:xfrm>
              <a:off x="2225322" y="4415849"/>
              <a:ext cx="1503594" cy="1935883"/>
              <a:chOff x="1727611" y="4217150"/>
              <a:chExt cx="1503594" cy="1935883"/>
            </a:xfrm>
          </p:grpSpPr>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40420" y="4875056"/>
                <a:ext cx="1277977" cy="1277977"/>
              </a:xfrm>
              <a:prstGeom prst="rect">
                <a:avLst/>
              </a:prstGeom>
            </p:spPr>
          </p:pic>
          <p:sp>
            <p:nvSpPr>
              <p:cNvPr id="4" name="TextBox 3"/>
              <p:cNvSpPr txBox="1"/>
              <p:nvPr/>
            </p:nvSpPr>
            <p:spPr>
              <a:xfrm>
                <a:off x="1727611" y="4217150"/>
                <a:ext cx="1503594" cy="523220"/>
              </a:xfrm>
              <a:prstGeom prst="rect">
                <a:avLst/>
              </a:prstGeom>
              <a:noFill/>
            </p:spPr>
            <p:txBody>
              <a:bodyPr wrap="square" rtlCol="0">
                <a:spAutoFit/>
              </a:bodyPr>
              <a:lstStyle/>
              <a:p>
                <a:pPr algn="ctr"/>
                <a:r>
                  <a:rPr lang="en-GB" sz="1400" i="1" dirty="0" smtClean="0">
                    <a:solidFill>
                      <a:srgbClr val="76901A"/>
                    </a:solidFill>
                  </a:rPr>
                  <a:t>1 XML Request per Procedure</a:t>
                </a:r>
                <a:endParaRPr lang="en-GB" sz="1400" i="1" dirty="0">
                  <a:solidFill>
                    <a:srgbClr val="76901A"/>
                  </a:solidFill>
                </a:endParaRPr>
              </a:p>
            </p:txBody>
          </p:sp>
        </p:grpSp>
        <p:grpSp>
          <p:nvGrpSpPr>
            <p:cNvPr id="8" name="Group 7"/>
            <p:cNvGrpSpPr/>
            <p:nvPr/>
          </p:nvGrpSpPr>
          <p:grpSpPr>
            <a:xfrm>
              <a:off x="5429688" y="4200405"/>
              <a:ext cx="1850788" cy="2303727"/>
              <a:chOff x="5429688" y="4200405"/>
              <a:chExt cx="1850788" cy="2303727"/>
            </a:xfrm>
          </p:grpSpPr>
          <p:sp>
            <p:nvSpPr>
              <p:cNvPr id="11" name="TextBox 10"/>
              <p:cNvSpPr txBox="1"/>
              <p:nvPr/>
            </p:nvSpPr>
            <p:spPr>
              <a:xfrm>
                <a:off x="5429688" y="4200405"/>
                <a:ext cx="1850788" cy="738664"/>
              </a:xfrm>
              <a:prstGeom prst="rect">
                <a:avLst/>
              </a:prstGeom>
              <a:noFill/>
            </p:spPr>
            <p:txBody>
              <a:bodyPr wrap="square" rtlCol="0">
                <a:spAutoFit/>
              </a:bodyPr>
              <a:lstStyle/>
              <a:p>
                <a:pPr algn="ctr"/>
                <a:r>
                  <a:rPr lang="en-GB" sz="1400" i="1" dirty="0" smtClean="0">
                    <a:solidFill>
                      <a:srgbClr val="76901A"/>
                    </a:solidFill>
                  </a:rPr>
                  <a:t>1..* XML Response per Procedure, EO and Lot/Group of Lots</a:t>
                </a:r>
                <a:endParaRPr lang="en-GB" sz="1400" i="1" dirty="0">
                  <a:solidFill>
                    <a:srgbClr val="76901A"/>
                  </a:solidFill>
                </a:endParaRPr>
              </a:p>
            </p:txBody>
          </p:sp>
          <p:grpSp>
            <p:nvGrpSpPr>
              <p:cNvPr id="6" name="Group 5"/>
              <p:cNvGrpSpPr/>
              <p:nvPr/>
            </p:nvGrpSpPr>
            <p:grpSpPr>
              <a:xfrm>
                <a:off x="5563694" y="4921355"/>
                <a:ext cx="1582777" cy="1582777"/>
                <a:chOff x="5542497" y="4921355"/>
                <a:chExt cx="1582777" cy="1582777"/>
              </a:xfrm>
            </p:grpSpPr>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42497" y="4921355"/>
                  <a:ext cx="1277977" cy="1277977"/>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94897" y="5073755"/>
                  <a:ext cx="1277977" cy="1277977"/>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47297" y="5226155"/>
                  <a:ext cx="1277977" cy="1277977"/>
                </a:xfrm>
                <a:prstGeom prst="rect">
                  <a:avLst/>
                </a:prstGeom>
              </p:spPr>
            </p:pic>
          </p:grpSp>
        </p:grpSp>
        <p:sp>
          <p:nvSpPr>
            <p:cNvPr id="14" name="Right Arrow 13"/>
            <p:cNvSpPr/>
            <p:nvPr/>
          </p:nvSpPr>
          <p:spPr>
            <a:xfrm>
              <a:off x="3884258" y="5497975"/>
              <a:ext cx="1474824" cy="312516"/>
            </a:xfrm>
            <a:prstGeom prst="rightArrow">
              <a:avLst/>
            </a:prstGeom>
            <a:solidFill>
              <a:srgbClr val="88A6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6" name="4 Rectángulo"/>
          <p:cNvSpPr/>
          <p:nvPr/>
        </p:nvSpPr>
        <p:spPr>
          <a:xfrm>
            <a:off x="-10800" y="0"/>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lIns="90000" rIns="180000" rtlCol="0" anchor="ctr"/>
          <a:lstStyle/>
          <a:p>
            <a:pPr algn="r"/>
            <a:r>
              <a:rPr lang="es-ES" sz="1400" dirty="0">
                <a:solidFill>
                  <a:schemeClr val="tx1">
                    <a:lumMod val="50000"/>
                    <a:lumOff val="50000"/>
                  </a:schemeClr>
                </a:solidFill>
              </a:rPr>
              <a:t>ESPD </a:t>
            </a:r>
            <a:r>
              <a:rPr lang="es-ES" sz="1400" dirty="0" err="1">
                <a:solidFill>
                  <a:schemeClr val="tx1">
                    <a:lumMod val="50000"/>
                    <a:lumOff val="50000"/>
                  </a:schemeClr>
                </a:solidFill>
              </a:rPr>
              <a:t>Seminar</a:t>
            </a:r>
            <a:r>
              <a:rPr lang="es-ES" sz="1400" dirty="0">
                <a:solidFill>
                  <a:schemeClr val="tx1">
                    <a:lumMod val="50000"/>
                    <a:lumOff val="50000"/>
                  </a:schemeClr>
                </a:solidFill>
              </a:rPr>
              <a:t> </a:t>
            </a:r>
            <a:r>
              <a:rPr lang="es-ES" sz="1400" dirty="0" smtClean="0">
                <a:solidFill>
                  <a:schemeClr val="tx1">
                    <a:lumMod val="50000"/>
                    <a:lumOff val="50000"/>
                  </a:schemeClr>
                </a:solidFill>
              </a:rPr>
              <a:t>2020</a:t>
            </a:r>
            <a:endParaRPr lang="en-US" sz="1350" dirty="0">
              <a:solidFill>
                <a:schemeClr val="tx1">
                  <a:lumMod val="50000"/>
                  <a:lumOff val="50000"/>
                </a:schemeClr>
              </a:solidFill>
            </a:endParaRPr>
          </a:p>
        </p:txBody>
      </p:sp>
    </p:spTree>
    <p:extLst>
      <p:ext uri="{BB962C8B-B14F-4D97-AF65-F5344CB8AC3E}">
        <p14:creationId xmlns:p14="http://schemas.microsoft.com/office/powerpoint/2010/main" val="38592455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4 Rectángulo"/>
          <p:cNvSpPr/>
          <p:nvPr/>
        </p:nvSpPr>
        <p:spPr>
          <a:xfrm>
            <a:off x="-8861" y="-1"/>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sz="1350">
              <a:solidFill>
                <a:srgbClr val="000000"/>
              </a:solidFill>
            </a:endParaRPr>
          </a:p>
        </p:txBody>
      </p:sp>
      <p:sp>
        <p:nvSpPr>
          <p:cNvPr id="23" name="TextBox 22"/>
          <p:cNvSpPr txBox="1"/>
          <p:nvPr/>
        </p:nvSpPr>
        <p:spPr>
          <a:xfrm>
            <a:off x="380020" y="1213505"/>
            <a:ext cx="8254035" cy="1631216"/>
          </a:xfrm>
          <a:prstGeom prst="rect">
            <a:avLst/>
          </a:prstGeom>
          <a:noFill/>
        </p:spPr>
        <p:txBody>
          <a:bodyPr wrap="square" rtlCol="0">
            <a:spAutoFit/>
          </a:bodyPr>
          <a:lstStyle/>
          <a:p>
            <a:pPr marL="285750" indent="-285750" algn="just">
              <a:buClr>
                <a:srgbClr val="9BAF04"/>
              </a:buClr>
              <a:buFont typeface="Wingdings" panose="05000000000000000000" pitchFamily="2" charset="2"/>
              <a:buChar char="v"/>
            </a:pPr>
            <a:r>
              <a:rPr lang="en-US" sz="1600" b="1" dirty="0" smtClean="0">
                <a:solidFill>
                  <a:schemeClr val="tx1">
                    <a:lumMod val="75000"/>
                    <a:lumOff val="25000"/>
                  </a:schemeClr>
                </a:solidFill>
              </a:rPr>
              <a:t>How</a:t>
            </a:r>
            <a:r>
              <a:rPr lang="en-US" sz="1600" b="1" dirty="0">
                <a:solidFill>
                  <a:schemeClr val="tx1">
                    <a:lumMod val="75000"/>
                    <a:lumOff val="25000"/>
                  </a:schemeClr>
                </a:solidFill>
              </a:rPr>
              <a:t>:</a:t>
            </a:r>
          </a:p>
          <a:p>
            <a:pPr marL="742950" lvl="1" indent="-285750" algn="just">
              <a:spcAft>
                <a:spcPts val="1200"/>
              </a:spcAft>
              <a:buClr>
                <a:srgbClr val="9BAF04"/>
              </a:buClr>
              <a:buFont typeface="Arial" panose="020B0604020202020204" pitchFamily="34" charset="0"/>
              <a:buChar char="•"/>
            </a:pPr>
            <a:r>
              <a:rPr lang="en-US" sz="1600" dirty="0" smtClean="0">
                <a:solidFill>
                  <a:schemeClr val="tx1">
                    <a:lumMod val="75000"/>
                    <a:lumOff val="25000"/>
                  </a:schemeClr>
                </a:solidFill>
              </a:rPr>
              <a:t>Exclusion Grounds: the same for all lots.</a:t>
            </a:r>
          </a:p>
          <a:p>
            <a:pPr marL="742950" lvl="1" indent="-285750" algn="just">
              <a:spcAft>
                <a:spcPts val="1200"/>
              </a:spcAft>
              <a:buClr>
                <a:srgbClr val="9BAF04"/>
              </a:buClr>
              <a:buFont typeface="Arial" panose="020B0604020202020204" pitchFamily="34" charset="0"/>
              <a:buChar char="•"/>
            </a:pPr>
            <a:r>
              <a:rPr lang="en-US" sz="1600" dirty="0" smtClean="0">
                <a:solidFill>
                  <a:schemeClr val="tx1">
                    <a:lumMod val="75000"/>
                    <a:lumOff val="25000"/>
                  </a:schemeClr>
                </a:solidFill>
              </a:rPr>
              <a:t>Selection Criteria: differ per Lot or Group of Lots.</a:t>
            </a:r>
            <a:endParaRPr lang="en-US" sz="1600" dirty="0">
              <a:solidFill>
                <a:schemeClr val="tx1">
                  <a:lumMod val="75000"/>
                  <a:lumOff val="25000"/>
                </a:schemeClr>
              </a:solidFill>
            </a:endParaRPr>
          </a:p>
          <a:p>
            <a:pPr marL="285750" indent="-285750" algn="just">
              <a:buClr>
                <a:srgbClr val="9BAF04"/>
              </a:buClr>
              <a:buFont typeface="Wingdings" panose="05000000000000000000" pitchFamily="2" charset="2"/>
              <a:buChar char="v"/>
            </a:pPr>
            <a:endParaRPr lang="en-US" sz="1600" dirty="0">
              <a:solidFill>
                <a:srgbClr val="FF0000"/>
              </a:solidFill>
            </a:endParaRPr>
          </a:p>
          <a:p>
            <a:pPr algn="just">
              <a:buClr>
                <a:srgbClr val="9BAF04"/>
              </a:buClr>
            </a:pPr>
            <a:endParaRPr lang="en-US" sz="1600" dirty="0">
              <a:solidFill>
                <a:srgbClr val="FF0000"/>
              </a:solidFill>
            </a:endParaRPr>
          </a:p>
        </p:txBody>
      </p:sp>
      <p:grpSp>
        <p:nvGrpSpPr>
          <p:cNvPr id="2" name="Group 1"/>
          <p:cNvGrpSpPr/>
          <p:nvPr/>
        </p:nvGrpSpPr>
        <p:grpSpPr>
          <a:xfrm>
            <a:off x="289007" y="2458059"/>
            <a:ext cx="8799209" cy="3845074"/>
            <a:chOff x="289007" y="2458059"/>
            <a:chExt cx="8799209" cy="3845074"/>
          </a:xfrm>
        </p:grpSpPr>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1815" y="3101755"/>
              <a:ext cx="1277977" cy="1277977"/>
            </a:xfrm>
            <a:prstGeom prst="rect">
              <a:avLst/>
            </a:prstGeom>
          </p:spPr>
        </p:pic>
        <p:sp>
          <p:nvSpPr>
            <p:cNvPr id="27" name="TextBox 26"/>
            <p:cNvSpPr txBox="1"/>
            <p:nvPr/>
          </p:nvSpPr>
          <p:spPr>
            <a:xfrm>
              <a:off x="289007" y="2458059"/>
              <a:ext cx="1503594" cy="523220"/>
            </a:xfrm>
            <a:prstGeom prst="rect">
              <a:avLst/>
            </a:prstGeom>
            <a:noFill/>
          </p:spPr>
          <p:txBody>
            <a:bodyPr wrap="square" rtlCol="0">
              <a:spAutoFit/>
            </a:bodyPr>
            <a:lstStyle/>
            <a:p>
              <a:pPr algn="ctr"/>
              <a:r>
                <a:rPr lang="en-GB" sz="1400" i="1" dirty="0" smtClean="0">
                  <a:solidFill>
                    <a:srgbClr val="76901A"/>
                  </a:solidFill>
                </a:rPr>
                <a:t>1 XML Request per Procedure</a:t>
              </a:r>
              <a:endParaRPr lang="en-GB" sz="1400" i="1" dirty="0">
                <a:solidFill>
                  <a:srgbClr val="76901A"/>
                </a:solidFill>
              </a:endParaRPr>
            </a:p>
          </p:txBody>
        </p:sp>
        <p:grpSp>
          <p:nvGrpSpPr>
            <p:cNvPr id="18" name="Group 17"/>
            <p:cNvGrpSpPr/>
            <p:nvPr/>
          </p:nvGrpSpPr>
          <p:grpSpPr>
            <a:xfrm>
              <a:off x="4701575" y="2458059"/>
              <a:ext cx="3478029" cy="1921910"/>
              <a:chOff x="5563694" y="4277422"/>
              <a:chExt cx="3478029" cy="1921910"/>
            </a:xfrm>
          </p:grpSpPr>
          <p:sp>
            <p:nvSpPr>
              <p:cNvPr id="20" name="TextBox 19"/>
              <p:cNvSpPr txBox="1"/>
              <p:nvPr/>
            </p:nvSpPr>
            <p:spPr>
              <a:xfrm>
                <a:off x="5969912" y="4277422"/>
                <a:ext cx="2808591" cy="523220"/>
              </a:xfrm>
              <a:prstGeom prst="rect">
                <a:avLst/>
              </a:prstGeom>
              <a:noFill/>
            </p:spPr>
            <p:txBody>
              <a:bodyPr wrap="square" rtlCol="0">
                <a:spAutoFit/>
              </a:bodyPr>
              <a:lstStyle/>
              <a:p>
                <a:pPr algn="ctr"/>
                <a:r>
                  <a:rPr lang="en-GB" sz="1400" i="1" dirty="0" smtClean="0">
                    <a:solidFill>
                      <a:srgbClr val="76901A"/>
                    </a:solidFill>
                  </a:rPr>
                  <a:t>1..* XML Response per Procedure, EO and Lot/Group of Lots</a:t>
                </a:r>
                <a:endParaRPr lang="en-GB" sz="1400" i="1" dirty="0">
                  <a:solidFill>
                    <a:srgbClr val="76901A"/>
                  </a:solidFill>
                </a:endParaRPr>
              </a:p>
            </p:txBody>
          </p:sp>
          <p:grpSp>
            <p:nvGrpSpPr>
              <p:cNvPr id="21" name="Group 20"/>
              <p:cNvGrpSpPr/>
              <p:nvPr/>
            </p:nvGrpSpPr>
            <p:grpSpPr>
              <a:xfrm>
                <a:off x="5563694" y="4920679"/>
                <a:ext cx="3478029" cy="1278653"/>
                <a:chOff x="5542497" y="4920679"/>
                <a:chExt cx="3478029" cy="1278653"/>
              </a:xfrm>
            </p:grpSpPr>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42497" y="4921355"/>
                  <a:ext cx="1277977" cy="1277977"/>
                </a:xfrm>
                <a:prstGeom prst="rect">
                  <a:avLst/>
                </a:prstGeom>
              </p:spPr>
            </p:pic>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2549" y="4920679"/>
                  <a:ext cx="1277977" cy="1277977"/>
                </a:xfrm>
                <a:prstGeom prst="rect">
                  <a:avLst/>
                </a:prstGeom>
              </p:spPr>
            </p:pic>
          </p:grpSp>
        </p:grpSp>
        <p:sp>
          <p:nvSpPr>
            <p:cNvPr id="19" name="Right Arrow 18"/>
            <p:cNvSpPr/>
            <p:nvPr/>
          </p:nvSpPr>
          <p:spPr>
            <a:xfrm>
              <a:off x="2862342" y="3727049"/>
              <a:ext cx="1474824" cy="312516"/>
            </a:xfrm>
            <a:prstGeom prst="rightArrow">
              <a:avLst/>
            </a:prstGeom>
            <a:solidFill>
              <a:srgbClr val="88A6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8" name="Group 37"/>
            <p:cNvGrpSpPr/>
            <p:nvPr/>
          </p:nvGrpSpPr>
          <p:grpSpPr>
            <a:xfrm>
              <a:off x="586222" y="4613484"/>
              <a:ext cx="3172205" cy="1612695"/>
              <a:chOff x="1642862" y="4613484"/>
              <a:chExt cx="3172205" cy="1612695"/>
            </a:xfrm>
          </p:grpSpPr>
          <p:sp>
            <p:nvSpPr>
              <p:cNvPr id="15" name="TextBox 14"/>
              <p:cNvSpPr txBox="1"/>
              <p:nvPr/>
            </p:nvSpPr>
            <p:spPr>
              <a:xfrm>
                <a:off x="1874351" y="4733206"/>
                <a:ext cx="1503594" cy="307777"/>
              </a:xfrm>
              <a:prstGeom prst="rect">
                <a:avLst/>
              </a:prstGeom>
              <a:noFill/>
            </p:spPr>
            <p:txBody>
              <a:bodyPr wrap="square" rtlCol="0">
                <a:spAutoFit/>
              </a:bodyPr>
              <a:lstStyle/>
              <a:p>
                <a:r>
                  <a:rPr lang="en-GB" sz="1400" i="1" dirty="0" smtClean="0">
                    <a:solidFill>
                      <a:schemeClr val="accent6">
                        <a:lumMod val="50000"/>
                      </a:schemeClr>
                    </a:solidFill>
                  </a:rPr>
                  <a:t>Lot 1..*</a:t>
                </a:r>
                <a:endParaRPr lang="en-GB" sz="1400" i="1" dirty="0">
                  <a:solidFill>
                    <a:schemeClr val="accent6">
                      <a:lumMod val="50000"/>
                    </a:schemeClr>
                  </a:solidFill>
                </a:endParaRPr>
              </a:p>
            </p:txBody>
          </p:sp>
          <p:sp>
            <p:nvSpPr>
              <p:cNvPr id="16" name="TextBox 15"/>
              <p:cNvSpPr txBox="1"/>
              <p:nvPr/>
            </p:nvSpPr>
            <p:spPr>
              <a:xfrm>
                <a:off x="1874350" y="5056628"/>
                <a:ext cx="2940717" cy="1169551"/>
              </a:xfrm>
              <a:prstGeom prst="rect">
                <a:avLst/>
              </a:prstGeom>
              <a:noFill/>
            </p:spPr>
            <p:txBody>
              <a:bodyPr wrap="square" rtlCol="0">
                <a:spAutoFit/>
              </a:bodyPr>
              <a:lstStyle/>
              <a:p>
                <a:r>
                  <a:rPr lang="en-GB" sz="1400" i="1" dirty="0" smtClean="0">
                    <a:solidFill>
                      <a:schemeClr val="accent6">
                        <a:lumMod val="50000"/>
                      </a:schemeClr>
                    </a:solidFill>
                  </a:rPr>
                  <a:t>Exclusion Grounds</a:t>
                </a:r>
              </a:p>
              <a:p>
                <a:endParaRPr lang="en-GB" sz="1400" i="1" dirty="0">
                  <a:solidFill>
                    <a:schemeClr val="accent6">
                      <a:lumMod val="50000"/>
                    </a:schemeClr>
                  </a:solidFill>
                </a:endParaRPr>
              </a:p>
              <a:p>
                <a:r>
                  <a:rPr lang="en-GB" sz="1400" i="1" dirty="0" smtClean="0">
                    <a:solidFill>
                      <a:schemeClr val="accent6">
                        <a:lumMod val="50000"/>
                      </a:schemeClr>
                    </a:solidFill>
                  </a:rPr>
                  <a:t>Selection Criteria 1 -&gt; Lot identifier(s)</a:t>
                </a:r>
              </a:p>
              <a:p>
                <a:endParaRPr lang="en-GB" sz="1400" i="1" dirty="0">
                  <a:solidFill>
                    <a:schemeClr val="accent6">
                      <a:lumMod val="50000"/>
                    </a:schemeClr>
                  </a:solidFill>
                </a:endParaRPr>
              </a:p>
              <a:p>
                <a:r>
                  <a:rPr lang="en-GB" sz="1400" i="1" dirty="0" smtClean="0">
                    <a:solidFill>
                      <a:schemeClr val="accent6">
                        <a:lumMod val="50000"/>
                      </a:schemeClr>
                    </a:solidFill>
                  </a:rPr>
                  <a:t>Selection Criteria n -&gt; Lot identifier(s)</a:t>
                </a:r>
              </a:p>
            </p:txBody>
          </p:sp>
          <p:cxnSp>
            <p:nvCxnSpPr>
              <p:cNvPr id="29" name="Elbow Connector 28"/>
              <p:cNvCxnSpPr/>
              <p:nvPr/>
            </p:nvCxnSpPr>
            <p:spPr>
              <a:xfrm rot="16200000" flipH="1">
                <a:off x="1621802" y="4634544"/>
                <a:ext cx="273609" cy="231489"/>
              </a:xfrm>
              <a:prstGeom prst="bentConnector3">
                <a:avLst>
                  <a:gd name="adj1" fmla="val 100765"/>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1" name="Elbow Connector 30"/>
              <p:cNvCxnSpPr/>
              <p:nvPr/>
            </p:nvCxnSpPr>
            <p:spPr>
              <a:xfrm rot="16200000" flipH="1">
                <a:off x="1596374" y="4925469"/>
                <a:ext cx="325209" cy="230746"/>
              </a:xfrm>
              <a:prstGeom prst="bentConnector3">
                <a:avLst>
                  <a:gd name="adj1" fmla="val 99828"/>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2" name="Elbow Connector 31"/>
              <p:cNvCxnSpPr>
                <a:endCxn id="16" idx="1"/>
              </p:cNvCxnSpPr>
              <p:nvPr/>
            </p:nvCxnSpPr>
            <p:spPr>
              <a:xfrm rot="16200000" flipH="1">
                <a:off x="1536792" y="5303846"/>
                <a:ext cx="444372" cy="230744"/>
              </a:xfrm>
              <a:prstGeom prst="bentConnector2">
                <a:avLst/>
              </a:prstGeom>
              <a:ln>
                <a:tailEnd type="triangle"/>
              </a:ln>
            </p:spPr>
            <p:style>
              <a:lnRef idx="1">
                <a:schemeClr val="accent3"/>
              </a:lnRef>
              <a:fillRef idx="0">
                <a:schemeClr val="accent3"/>
              </a:fillRef>
              <a:effectRef idx="0">
                <a:schemeClr val="accent3"/>
              </a:effectRef>
              <a:fontRef idx="minor">
                <a:schemeClr val="tx1"/>
              </a:fontRef>
            </p:style>
          </p:cxnSp>
        </p:grpSp>
        <p:grpSp>
          <p:nvGrpSpPr>
            <p:cNvPr id="50" name="Group 49"/>
            <p:cNvGrpSpPr/>
            <p:nvPr/>
          </p:nvGrpSpPr>
          <p:grpSpPr>
            <a:xfrm>
              <a:off x="4772401" y="4706083"/>
              <a:ext cx="2047970" cy="1597050"/>
              <a:chOff x="5389201" y="4706083"/>
              <a:chExt cx="2047970" cy="1597050"/>
            </a:xfrm>
          </p:grpSpPr>
          <p:sp>
            <p:nvSpPr>
              <p:cNvPr id="40" name="TextBox 39"/>
              <p:cNvSpPr txBox="1"/>
              <p:nvPr/>
            </p:nvSpPr>
            <p:spPr>
              <a:xfrm>
                <a:off x="5625295" y="4825805"/>
                <a:ext cx="1503594" cy="307777"/>
              </a:xfrm>
              <a:prstGeom prst="rect">
                <a:avLst/>
              </a:prstGeom>
              <a:noFill/>
            </p:spPr>
            <p:txBody>
              <a:bodyPr wrap="square" rtlCol="0">
                <a:spAutoFit/>
              </a:bodyPr>
              <a:lstStyle/>
              <a:p>
                <a:r>
                  <a:rPr lang="en-GB" sz="1400" i="1" dirty="0" smtClean="0">
                    <a:solidFill>
                      <a:schemeClr val="accent6">
                        <a:lumMod val="50000"/>
                      </a:schemeClr>
                    </a:solidFill>
                  </a:rPr>
                  <a:t>Lot 1</a:t>
                </a:r>
                <a:endParaRPr lang="en-GB" sz="1400" i="1" dirty="0">
                  <a:solidFill>
                    <a:schemeClr val="accent6">
                      <a:lumMod val="50000"/>
                    </a:schemeClr>
                  </a:solidFill>
                </a:endParaRPr>
              </a:p>
            </p:txBody>
          </p:sp>
          <p:sp>
            <p:nvSpPr>
              <p:cNvPr id="41" name="TextBox 40"/>
              <p:cNvSpPr txBox="1"/>
              <p:nvPr/>
            </p:nvSpPr>
            <p:spPr>
              <a:xfrm>
                <a:off x="5619947" y="5133582"/>
                <a:ext cx="1817224" cy="1169551"/>
              </a:xfrm>
              <a:prstGeom prst="rect">
                <a:avLst/>
              </a:prstGeom>
              <a:noFill/>
            </p:spPr>
            <p:txBody>
              <a:bodyPr wrap="square" rtlCol="0">
                <a:spAutoFit/>
              </a:bodyPr>
              <a:lstStyle/>
              <a:p>
                <a:r>
                  <a:rPr lang="en-GB" sz="1400" i="1" dirty="0" smtClean="0">
                    <a:solidFill>
                      <a:schemeClr val="accent6">
                        <a:lumMod val="50000"/>
                      </a:schemeClr>
                    </a:solidFill>
                  </a:rPr>
                  <a:t>Exclusion Grounds</a:t>
                </a:r>
              </a:p>
              <a:p>
                <a:r>
                  <a:rPr lang="en-GB" sz="1400" i="1" dirty="0">
                    <a:solidFill>
                      <a:schemeClr val="accent6">
                        <a:lumMod val="50000"/>
                      </a:schemeClr>
                    </a:solidFill>
                  </a:rPr>
                  <a:t>	</a:t>
                </a:r>
                <a:endParaRPr lang="en-GB" sz="1400" i="1" dirty="0" smtClean="0">
                  <a:solidFill>
                    <a:schemeClr val="accent6">
                      <a:lumMod val="50000"/>
                    </a:schemeClr>
                  </a:solidFill>
                </a:endParaRPr>
              </a:p>
              <a:p>
                <a:r>
                  <a:rPr lang="en-GB" sz="1400" i="1" dirty="0" smtClean="0">
                    <a:solidFill>
                      <a:schemeClr val="accent6">
                        <a:lumMod val="50000"/>
                      </a:schemeClr>
                    </a:solidFill>
                  </a:rPr>
                  <a:t>Selection Criteria 1</a:t>
                </a:r>
              </a:p>
              <a:p>
                <a:endParaRPr lang="en-GB" sz="1400" i="1" dirty="0">
                  <a:solidFill>
                    <a:schemeClr val="accent6">
                      <a:lumMod val="50000"/>
                    </a:schemeClr>
                  </a:solidFill>
                </a:endParaRPr>
              </a:p>
              <a:p>
                <a:r>
                  <a:rPr lang="en-GB" sz="1400" i="1" dirty="0" smtClean="0">
                    <a:solidFill>
                      <a:schemeClr val="accent6">
                        <a:lumMod val="50000"/>
                      </a:schemeClr>
                    </a:solidFill>
                  </a:rPr>
                  <a:t>Selection Criteria 2</a:t>
                </a:r>
              </a:p>
            </p:txBody>
          </p:sp>
          <p:cxnSp>
            <p:nvCxnSpPr>
              <p:cNvPr id="44" name="Elbow Connector 43"/>
              <p:cNvCxnSpPr/>
              <p:nvPr/>
            </p:nvCxnSpPr>
            <p:spPr>
              <a:xfrm rot="16200000" flipH="1">
                <a:off x="5372746" y="4727143"/>
                <a:ext cx="273609" cy="231489"/>
              </a:xfrm>
              <a:prstGeom prst="bentConnector3">
                <a:avLst>
                  <a:gd name="adj1" fmla="val 100765"/>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45" name="Elbow Connector 44"/>
              <p:cNvCxnSpPr/>
              <p:nvPr/>
            </p:nvCxnSpPr>
            <p:spPr>
              <a:xfrm rot="16200000" flipH="1">
                <a:off x="5347318" y="5018068"/>
                <a:ext cx="325209" cy="230746"/>
              </a:xfrm>
              <a:prstGeom prst="bentConnector3">
                <a:avLst>
                  <a:gd name="adj1" fmla="val 99828"/>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46" name="Elbow Connector 45"/>
              <p:cNvCxnSpPr>
                <a:endCxn id="41" idx="1"/>
              </p:cNvCxnSpPr>
              <p:nvPr/>
            </p:nvCxnSpPr>
            <p:spPr>
              <a:xfrm rot="16200000" flipH="1">
                <a:off x="5282388" y="5380799"/>
                <a:ext cx="444372" cy="230746"/>
              </a:xfrm>
              <a:prstGeom prst="bentConnector2">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49" name="Elbow Connector 48"/>
              <p:cNvCxnSpPr/>
              <p:nvPr/>
            </p:nvCxnSpPr>
            <p:spPr>
              <a:xfrm rot="16200000" flipH="1">
                <a:off x="5282388" y="5818874"/>
                <a:ext cx="444372" cy="230745"/>
              </a:xfrm>
              <a:prstGeom prst="bentConnector2">
                <a:avLst/>
              </a:prstGeom>
              <a:ln>
                <a:tailEnd type="triangle"/>
              </a:ln>
            </p:spPr>
            <p:style>
              <a:lnRef idx="1">
                <a:schemeClr val="accent3"/>
              </a:lnRef>
              <a:fillRef idx="0">
                <a:schemeClr val="accent3"/>
              </a:fillRef>
              <a:effectRef idx="0">
                <a:schemeClr val="accent3"/>
              </a:effectRef>
              <a:fontRef idx="minor">
                <a:schemeClr val="tx1"/>
              </a:fontRef>
            </p:style>
          </p:cxnSp>
        </p:grpSp>
        <p:cxnSp>
          <p:nvCxnSpPr>
            <p:cNvPr id="34" name="Elbow Connector 33"/>
            <p:cNvCxnSpPr/>
            <p:nvPr/>
          </p:nvCxnSpPr>
          <p:spPr>
            <a:xfrm rot="16200000" flipH="1">
              <a:off x="480280" y="5743593"/>
              <a:ext cx="444372" cy="230744"/>
            </a:xfrm>
            <a:prstGeom prst="bentConnector2">
              <a:avLst/>
            </a:prstGeom>
            <a:ln>
              <a:tailEnd type="triangle"/>
            </a:ln>
          </p:spPr>
          <p:style>
            <a:lnRef idx="1">
              <a:schemeClr val="accent3"/>
            </a:lnRef>
            <a:fillRef idx="0">
              <a:schemeClr val="accent3"/>
            </a:fillRef>
            <a:effectRef idx="0">
              <a:schemeClr val="accent3"/>
            </a:effectRef>
            <a:fontRef idx="minor">
              <a:schemeClr val="tx1"/>
            </a:fontRef>
          </p:style>
        </p:cxnSp>
        <p:grpSp>
          <p:nvGrpSpPr>
            <p:cNvPr id="33" name="Group 32"/>
            <p:cNvGrpSpPr/>
            <p:nvPr/>
          </p:nvGrpSpPr>
          <p:grpSpPr>
            <a:xfrm>
              <a:off x="7033700" y="4697646"/>
              <a:ext cx="2054516" cy="1597050"/>
              <a:chOff x="5382655" y="4706083"/>
              <a:chExt cx="2054516" cy="1597050"/>
            </a:xfrm>
          </p:grpSpPr>
          <p:sp>
            <p:nvSpPr>
              <p:cNvPr id="35" name="TextBox 34"/>
              <p:cNvSpPr txBox="1"/>
              <p:nvPr/>
            </p:nvSpPr>
            <p:spPr>
              <a:xfrm>
                <a:off x="5625295" y="4825805"/>
                <a:ext cx="1503594" cy="307777"/>
              </a:xfrm>
              <a:prstGeom prst="rect">
                <a:avLst/>
              </a:prstGeom>
              <a:noFill/>
            </p:spPr>
            <p:txBody>
              <a:bodyPr wrap="square" rtlCol="0">
                <a:spAutoFit/>
              </a:bodyPr>
              <a:lstStyle/>
              <a:p>
                <a:r>
                  <a:rPr lang="en-GB" sz="1400" i="1" dirty="0" smtClean="0">
                    <a:solidFill>
                      <a:schemeClr val="accent6">
                        <a:lumMod val="50000"/>
                      </a:schemeClr>
                    </a:solidFill>
                  </a:rPr>
                  <a:t>Lot n</a:t>
                </a:r>
                <a:endParaRPr lang="en-GB" sz="1400" i="1" dirty="0">
                  <a:solidFill>
                    <a:schemeClr val="accent6">
                      <a:lumMod val="50000"/>
                    </a:schemeClr>
                  </a:solidFill>
                </a:endParaRPr>
              </a:p>
            </p:txBody>
          </p:sp>
          <p:sp>
            <p:nvSpPr>
              <p:cNvPr id="36" name="TextBox 35"/>
              <p:cNvSpPr txBox="1"/>
              <p:nvPr/>
            </p:nvSpPr>
            <p:spPr>
              <a:xfrm>
                <a:off x="5619947" y="5133582"/>
                <a:ext cx="1817224" cy="1169551"/>
              </a:xfrm>
              <a:prstGeom prst="rect">
                <a:avLst/>
              </a:prstGeom>
              <a:noFill/>
            </p:spPr>
            <p:txBody>
              <a:bodyPr wrap="square" rtlCol="0">
                <a:spAutoFit/>
              </a:bodyPr>
              <a:lstStyle/>
              <a:p>
                <a:r>
                  <a:rPr lang="en-GB" sz="1400" i="1" dirty="0" smtClean="0">
                    <a:solidFill>
                      <a:schemeClr val="accent6">
                        <a:lumMod val="50000"/>
                      </a:schemeClr>
                    </a:solidFill>
                  </a:rPr>
                  <a:t>Exclusion Grounds</a:t>
                </a:r>
              </a:p>
              <a:p>
                <a:r>
                  <a:rPr lang="en-GB" sz="1400" i="1" dirty="0">
                    <a:solidFill>
                      <a:schemeClr val="accent6">
                        <a:lumMod val="50000"/>
                      </a:schemeClr>
                    </a:solidFill>
                  </a:rPr>
                  <a:t>	</a:t>
                </a:r>
                <a:endParaRPr lang="en-GB" sz="1400" i="1" dirty="0" smtClean="0">
                  <a:solidFill>
                    <a:schemeClr val="accent6">
                      <a:lumMod val="50000"/>
                    </a:schemeClr>
                  </a:solidFill>
                </a:endParaRPr>
              </a:p>
              <a:p>
                <a:r>
                  <a:rPr lang="en-GB" sz="1400" i="1" dirty="0" smtClean="0">
                    <a:solidFill>
                      <a:schemeClr val="accent6">
                        <a:lumMod val="50000"/>
                      </a:schemeClr>
                    </a:solidFill>
                  </a:rPr>
                  <a:t>Selection Criteria 1</a:t>
                </a:r>
              </a:p>
              <a:p>
                <a:endParaRPr lang="en-GB" sz="1400" i="1" dirty="0">
                  <a:solidFill>
                    <a:schemeClr val="accent6">
                      <a:lumMod val="50000"/>
                    </a:schemeClr>
                  </a:solidFill>
                </a:endParaRPr>
              </a:p>
              <a:p>
                <a:r>
                  <a:rPr lang="en-GB" sz="1400" i="1" dirty="0" smtClean="0">
                    <a:solidFill>
                      <a:schemeClr val="accent6">
                        <a:lumMod val="50000"/>
                      </a:schemeClr>
                    </a:solidFill>
                  </a:rPr>
                  <a:t>Selection Criteria 2</a:t>
                </a:r>
              </a:p>
            </p:txBody>
          </p:sp>
          <p:cxnSp>
            <p:nvCxnSpPr>
              <p:cNvPr id="37" name="Elbow Connector 36"/>
              <p:cNvCxnSpPr/>
              <p:nvPr/>
            </p:nvCxnSpPr>
            <p:spPr>
              <a:xfrm rot="16200000" flipH="1">
                <a:off x="5361595" y="4727143"/>
                <a:ext cx="273609" cy="231489"/>
              </a:xfrm>
              <a:prstGeom prst="bentConnector3">
                <a:avLst>
                  <a:gd name="adj1" fmla="val 100765"/>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9" name="Elbow Connector 38"/>
              <p:cNvCxnSpPr/>
              <p:nvPr/>
            </p:nvCxnSpPr>
            <p:spPr>
              <a:xfrm rot="16200000" flipH="1">
                <a:off x="5336167" y="5018068"/>
                <a:ext cx="325209" cy="230746"/>
              </a:xfrm>
              <a:prstGeom prst="bentConnector3">
                <a:avLst>
                  <a:gd name="adj1" fmla="val 99828"/>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42" name="Elbow Connector 41"/>
              <p:cNvCxnSpPr>
                <a:endCxn id="36" idx="1"/>
              </p:cNvCxnSpPr>
              <p:nvPr/>
            </p:nvCxnSpPr>
            <p:spPr>
              <a:xfrm rot="16200000" flipH="1">
                <a:off x="5282388" y="5380799"/>
                <a:ext cx="444372" cy="230746"/>
              </a:xfrm>
              <a:prstGeom prst="bentConnector2">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43" name="Elbow Connector 42"/>
              <p:cNvCxnSpPr/>
              <p:nvPr/>
            </p:nvCxnSpPr>
            <p:spPr>
              <a:xfrm rot="16200000" flipH="1">
                <a:off x="5282388" y="5818874"/>
                <a:ext cx="444372" cy="230745"/>
              </a:xfrm>
              <a:prstGeom prst="bentConnector2">
                <a:avLst/>
              </a:prstGeom>
              <a:ln>
                <a:tailEnd type="triangle"/>
              </a:ln>
            </p:spPr>
            <p:style>
              <a:lnRef idx="1">
                <a:schemeClr val="accent3"/>
              </a:lnRef>
              <a:fillRef idx="0">
                <a:schemeClr val="accent3"/>
              </a:fillRef>
              <a:effectRef idx="0">
                <a:schemeClr val="accent3"/>
              </a:effectRef>
              <a:fontRef idx="minor">
                <a:schemeClr val="tx1"/>
              </a:fontRef>
            </p:style>
          </p:cxnSp>
        </p:grpSp>
        <p:sp>
          <p:nvSpPr>
            <p:cNvPr id="47" name="TextBox 46"/>
            <p:cNvSpPr txBox="1"/>
            <p:nvPr/>
          </p:nvSpPr>
          <p:spPr>
            <a:xfrm>
              <a:off x="6696330" y="5282107"/>
              <a:ext cx="358887" cy="307777"/>
            </a:xfrm>
            <a:prstGeom prst="rect">
              <a:avLst/>
            </a:prstGeom>
            <a:noFill/>
          </p:spPr>
          <p:txBody>
            <a:bodyPr wrap="square" rtlCol="0">
              <a:spAutoFit/>
            </a:bodyPr>
            <a:lstStyle/>
            <a:p>
              <a:r>
                <a:rPr lang="en-GB" sz="1400" i="1" dirty="0" smtClean="0">
                  <a:solidFill>
                    <a:schemeClr val="accent6">
                      <a:lumMod val="50000"/>
                    </a:schemeClr>
                  </a:solidFill>
                </a:rPr>
                <a:t>..</a:t>
              </a:r>
              <a:endParaRPr lang="en-GB" sz="1400" i="1" dirty="0">
                <a:solidFill>
                  <a:schemeClr val="accent6">
                    <a:lumMod val="50000"/>
                  </a:schemeClr>
                </a:solidFill>
              </a:endParaRPr>
            </a:p>
          </p:txBody>
        </p:sp>
        <p:sp>
          <p:nvSpPr>
            <p:cNvPr id="48" name="TextBox 47"/>
            <p:cNvSpPr txBox="1"/>
            <p:nvPr/>
          </p:nvSpPr>
          <p:spPr>
            <a:xfrm>
              <a:off x="6436348" y="3586000"/>
              <a:ext cx="358887" cy="307777"/>
            </a:xfrm>
            <a:prstGeom prst="rect">
              <a:avLst/>
            </a:prstGeom>
            <a:noFill/>
          </p:spPr>
          <p:txBody>
            <a:bodyPr wrap="square" rtlCol="0">
              <a:spAutoFit/>
            </a:bodyPr>
            <a:lstStyle/>
            <a:p>
              <a:r>
                <a:rPr lang="en-GB" sz="1400" i="1" dirty="0" smtClean="0">
                  <a:solidFill>
                    <a:schemeClr val="accent6">
                      <a:lumMod val="50000"/>
                    </a:schemeClr>
                  </a:solidFill>
                </a:rPr>
                <a:t>..</a:t>
              </a:r>
              <a:endParaRPr lang="en-GB" sz="1400" i="1" dirty="0">
                <a:solidFill>
                  <a:schemeClr val="accent6">
                    <a:lumMod val="50000"/>
                  </a:schemeClr>
                </a:solidFill>
              </a:endParaRPr>
            </a:p>
          </p:txBody>
        </p:sp>
      </p:grpSp>
      <p:sp>
        <p:nvSpPr>
          <p:cNvPr id="51" name="5 CuadroTexto"/>
          <p:cNvSpPr txBox="1"/>
          <p:nvPr/>
        </p:nvSpPr>
        <p:spPr>
          <a:xfrm>
            <a:off x="380020" y="520018"/>
            <a:ext cx="8162096" cy="461665"/>
          </a:xfrm>
          <a:prstGeom prst="rect">
            <a:avLst/>
          </a:prstGeom>
          <a:noFill/>
        </p:spPr>
        <p:txBody>
          <a:bodyPr wrap="square" rtlCol="0">
            <a:spAutoFit/>
          </a:bodyPr>
          <a:lstStyle/>
          <a:p>
            <a:pPr hangingPunct="0"/>
            <a:r>
              <a:rPr lang="en-GB" sz="2400" b="1" dirty="0">
                <a:solidFill>
                  <a:srgbClr val="004494"/>
                </a:solidFill>
                <a:cs typeface="Arial" panose="020B0604020202020204" pitchFamily="34" charset="0"/>
              </a:rPr>
              <a:t>4. ESPD-EDM &amp; eForms</a:t>
            </a:r>
            <a:endParaRPr lang="en-GB" sz="2400" b="1" dirty="0">
              <a:solidFill>
                <a:srgbClr val="FFFFFF"/>
              </a:solidFill>
              <a:cs typeface="Arial" panose="020B0604020202020204" pitchFamily="34" charset="0"/>
            </a:endParaRPr>
          </a:p>
        </p:txBody>
      </p:sp>
      <p:sp>
        <p:nvSpPr>
          <p:cNvPr id="52" name="4 Rectángulo"/>
          <p:cNvSpPr/>
          <p:nvPr/>
        </p:nvSpPr>
        <p:spPr>
          <a:xfrm>
            <a:off x="-10800" y="0"/>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lIns="90000" rIns="180000" rtlCol="0" anchor="ctr"/>
          <a:lstStyle/>
          <a:p>
            <a:pPr algn="r"/>
            <a:r>
              <a:rPr lang="es-ES" sz="1400" dirty="0">
                <a:solidFill>
                  <a:schemeClr val="tx1">
                    <a:lumMod val="50000"/>
                    <a:lumOff val="50000"/>
                  </a:schemeClr>
                </a:solidFill>
              </a:rPr>
              <a:t>ESPD </a:t>
            </a:r>
            <a:r>
              <a:rPr lang="es-ES" sz="1400" dirty="0" err="1">
                <a:solidFill>
                  <a:schemeClr val="tx1">
                    <a:lumMod val="50000"/>
                    <a:lumOff val="50000"/>
                  </a:schemeClr>
                </a:solidFill>
              </a:rPr>
              <a:t>Seminar</a:t>
            </a:r>
            <a:r>
              <a:rPr lang="es-ES" sz="1400" dirty="0">
                <a:solidFill>
                  <a:schemeClr val="tx1">
                    <a:lumMod val="50000"/>
                    <a:lumOff val="50000"/>
                  </a:schemeClr>
                </a:solidFill>
              </a:rPr>
              <a:t> </a:t>
            </a:r>
            <a:r>
              <a:rPr lang="es-ES" sz="1400" dirty="0" smtClean="0">
                <a:solidFill>
                  <a:schemeClr val="tx1">
                    <a:lumMod val="50000"/>
                    <a:lumOff val="50000"/>
                  </a:schemeClr>
                </a:solidFill>
              </a:rPr>
              <a:t>2020</a:t>
            </a:r>
            <a:endParaRPr lang="en-US" sz="1350" dirty="0">
              <a:solidFill>
                <a:schemeClr val="tx1">
                  <a:lumMod val="50000"/>
                  <a:lumOff val="50000"/>
                </a:schemeClr>
              </a:solidFill>
            </a:endParaRPr>
          </a:p>
        </p:txBody>
      </p:sp>
    </p:spTree>
    <p:extLst>
      <p:ext uri="{BB962C8B-B14F-4D97-AF65-F5344CB8AC3E}">
        <p14:creationId xmlns:p14="http://schemas.microsoft.com/office/powerpoint/2010/main" val="42358560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4 Rectángulo"/>
          <p:cNvSpPr/>
          <p:nvPr/>
        </p:nvSpPr>
        <p:spPr>
          <a:xfrm>
            <a:off x="-8861" y="-1"/>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sz="1350">
              <a:solidFill>
                <a:srgbClr val="000000"/>
              </a:solidFill>
            </a:endParaRPr>
          </a:p>
        </p:txBody>
      </p:sp>
      <p:sp>
        <p:nvSpPr>
          <p:cNvPr id="23" name="TextBox 22"/>
          <p:cNvSpPr txBox="1"/>
          <p:nvPr/>
        </p:nvSpPr>
        <p:spPr>
          <a:xfrm>
            <a:off x="380020" y="1213505"/>
            <a:ext cx="8254035" cy="2708434"/>
          </a:xfrm>
          <a:prstGeom prst="rect">
            <a:avLst/>
          </a:prstGeom>
          <a:noFill/>
        </p:spPr>
        <p:txBody>
          <a:bodyPr wrap="square" rtlCol="0">
            <a:spAutoFit/>
          </a:bodyPr>
          <a:lstStyle/>
          <a:p>
            <a:pPr marL="285750" indent="-285750" algn="just">
              <a:buClr>
                <a:srgbClr val="9BAF04"/>
              </a:buClr>
              <a:buFont typeface="Wingdings" panose="05000000000000000000" pitchFamily="2" charset="2"/>
              <a:buChar char="v"/>
            </a:pPr>
            <a:r>
              <a:rPr lang="en-US" sz="1600" b="1" dirty="0" smtClean="0">
                <a:solidFill>
                  <a:schemeClr val="tx1">
                    <a:lumMod val="75000"/>
                    <a:lumOff val="25000"/>
                  </a:schemeClr>
                </a:solidFill>
              </a:rPr>
              <a:t>How</a:t>
            </a:r>
            <a:r>
              <a:rPr lang="en-US" sz="1600" b="1" dirty="0">
                <a:solidFill>
                  <a:schemeClr val="tx1">
                    <a:lumMod val="75000"/>
                    <a:lumOff val="25000"/>
                  </a:schemeClr>
                </a:solidFill>
              </a:rPr>
              <a:t>:</a:t>
            </a:r>
          </a:p>
          <a:p>
            <a:pPr marL="742950" lvl="1" indent="-285750" algn="just">
              <a:spcAft>
                <a:spcPts val="1200"/>
              </a:spcAft>
              <a:buClr>
                <a:srgbClr val="9BAF04"/>
              </a:buClr>
              <a:buFont typeface="Arial" panose="020B0604020202020204" pitchFamily="34" charset="0"/>
              <a:buChar char="•"/>
            </a:pPr>
            <a:r>
              <a:rPr lang="en-US" sz="1600" dirty="0" smtClean="0">
                <a:solidFill>
                  <a:schemeClr val="tx1">
                    <a:lumMod val="75000"/>
                    <a:lumOff val="25000"/>
                  </a:schemeClr>
                </a:solidFill>
              </a:rPr>
              <a:t>Lots and Group of Lots identifiers:</a:t>
            </a:r>
          </a:p>
          <a:p>
            <a:pPr marL="285750" indent="-285750" algn="just">
              <a:buClr>
                <a:srgbClr val="9BAF04"/>
              </a:buClr>
              <a:buFont typeface="Wingdings" panose="05000000000000000000" pitchFamily="2" charset="2"/>
              <a:buChar char="v"/>
            </a:pPr>
            <a:endParaRPr lang="en-US" sz="1600" dirty="0">
              <a:solidFill>
                <a:srgbClr val="FF0000"/>
              </a:solidFill>
            </a:endParaRPr>
          </a:p>
          <a:p>
            <a:pPr algn="just">
              <a:buClr>
                <a:srgbClr val="9BAF04"/>
              </a:buClr>
            </a:pPr>
            <a:endParaRPr lang="en-US" sz="1600" dirty="0" smtClean="0">
              <a:solidFill>
                <a:srgbClr val="FF0000"/>
              </a:solidFill>
            </a:endParaRPr>
          </a:p>
          <a:p>
            <a:pPr algn="just">
              <a:buClr>
                <a:srgbClr val="9BAF04"/>
              </a:buClr>
            </a:pPr>
            <a:endParaRPr lang="en-US" sz="1600" dirty="0">
              <a:solidFill>
                <a:srgbClr val="FF0000"/>
              </a:solidFill>
            </a:endParaRPr>
          </a:p>
          <a:p>
            <a:pPr algn="just">
              <a:buClr>
                <a:srgbClr val="9BAF04"/>
              </a:buClr>
            </a:pPr>
            <a:endParaRPr lang="en-US" sz="1600" dirty="0" smtClean="0">
              <a:solidFill>
                <a:srgbClr val="FF0000"/>
              </a:solidFill>
            </a:endParaRPr>
          </a:p>
          <a:p>
            <a:pPr algn="just">
              <a:buClr>
                <a:srgbClr val="9BAF04"/>
              </a:buClr>
            </a:pPr>
            <a:endParaRPr lang="en-US" sz="1600" dirty="0">
              <a:solidFill>
                <a:srgbClr val="FF0000"/>
              </a:solidFill>
            </a:endParaRPr>
          </a:p>
          <a:p>
            <a:pPr algn="just">
              <a:buClr>
                <a:srgbClr val="9BAF04"/>
              </a:buClr>
            </a:pPr>
            <a:endParaRPr lang="en-US" sz="1600" dirty="0" smtClean="0">
              <a:solidFill>
                <a:srgbClr val="FF0000"/>
              </a:solidFill>
            </a:endParaRPr>
          </a:p>
          <a:p>
            <a:pPr algn="just">
              <a:buClr>
                <a:srgbClr val="9BAF04"/>
              </a:buClr>
            </a:pPr>
            <a:endParaRPr lang="en-US" sz="1600" dirty="0">
              <a:solidFill>
                <a:srgbClr val="FF0000"/>
              </a:solidFill>
            </a:endParaRPr>
          </a:p>
          <a:p>
            <a:pPr algn="just">
              <a:buClr>
                <a:srgbClr val="9BAF04"/>
              </a:buClr>
            </a:pPr>
            <a:endParaRPr lang="en-US" sz="1600" dirty="0" smtClean="0">
              <a:solidFill>
                <a:srgbClr val="FF00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392519593"/>
              </p:ext>
            </p:extLst>
          </p:nvPr>
        </p:nvGraphicFramePr>
        <p:xfrm>
          <a:off x="1663936" y="1926615"/>
          <a:ext cx="6406201" cy="1489365"/>
        </p:xfrm>
        <a:graphic>
          <a:graphicData uri="http://schemas.openxmlformats.org/drawingml/2006/table">
            <a:tbl>
              <a:tblPr firstRow="1" firstCol="1" bandRow="1">
                <a:tableStyleId>{5C22544A-7EE6-4342-B048-85BDC9FD1C3A}</a:tableStyleId>
              </a:tblPr>
              <a:tblGrid>
                <a:gridCol w="1287802">
                  <a:extLst>
                    <a:ext uri="{9D8B030D-6E8A-4147-A177-3AD203B41FA5}">
                      <a16:colId xmlns:a16="http://schemas.microsoft.com/office/drawing/2014/main" xmlns="" val="20000"/>
                    </a:ext>
                  </a:extLst>
                </a:gridCol>
                <a:gridCol w="1291448">
                  <a:extLst>
                    <a:ext uri="{9D8B030D-6E8A-4147-A177-3AD203B41FA5}">
                      <a16:colId xmlns:a16="http://schemas.microsoft.com/office/drawing/2014/main" xmlns="" val="20001"/>
                    </a:ext>
                  </a:extLst>
                </a:gridCol>
                <a:gridCol w="3826951">
                  <a:extLst>
                    <a:ext uri="{9D8B030D-6E8A-4147-A177-3AD203B41FA5}">
                      <a16:colId xmlns:a16="http://schemas.microsoft.com/office/drawing/2014/main" xmlns="" val="20002"/>
                    </a:ext>
                  </a:extLst>
                </a:gridCol>
              </a:tblGrid>
              <a:tr h="451330">
                <a:tc>
                  <a:txBody>
                    <a:bodyPr/>
                    <a:lstStyle/>
                    <a:p>
                      <a:pPr algn="just">
                        <a:lnSpc>
                          <a:spcPct val="115000"/>
                        </a:lnSpc>
                        <a:spcAft>
                          <a:spcPts val="0"/>
                        </a:spcAft>
                      </a:pPr>
                      <a:r>
                        <a:rPr lang="en-GB" sz="1200" dirty="0">
                          <a:effectLst/>
                        </a:rPr>
                        <a:t>Object</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solidFill>
                      <a:srgbClr val="004494"/>
                    </a:solidFill>
                  </a:tcPr>
                </a:tc>
                <a:tc>
                  <a:txBody>
                    <a:bodyPr/>
                    <a:lstStyle/>
                    <a:p>
                      <a:pPr algn="just">
                        <a:lnSpc>
                          <a:spcPct val="115000"/>
                        </a:lnSpc>
                        <a:spcAft>
                          <a:spcPts val="0"/>
                        </a:spcAft>
                      </a:pPr>
                      <a:r>
                        <a:rPr lang="en-GB" sz="1200" dirty="0" smtClean="0">
                          <a:effectLst/>
                        </a:rPr>
                        <a:t>Scheme (Normative)</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solidFill>
                      <a:srgbClr val="004494"/>
                    </a:solidFill>
                  </a:tcPr>
                </a:tc>
                <a:tc>
                  <a:txBody>
                    <a:bodyPr/>
                    <a:lstStyle/>
                    <a:p>
                      <a:pPr algn="just">
                        <a:lnSpc>
                          <a:spcPct val="115000"/>
                        </a:lnSpc>
                        <a:spcAft>
                          <a:spcPts val="0"/>
                        </a:spcAft>
                      </a:pPr>
                      <a:r>
                        <a:rPr lang="en-GB" sz="1200" dirty="0">
                          <a:effectLst/>
                        </a:rPr>
                        <a:t>Comment</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solidFill>
                      <a:srgbClr val="004494"/>
                    </a:solidFill>
                  </a:tcPr>
                </a:tc>
                <a:extLst>
                  <a:ext uri="{0D108BD9-81ED-4DB2-BD59-A6C34878D82A}">
                    <a16:rowId xmlns:a16="http://schemas.microsoft.com/office/drawing/2014/main" xmlns="" val="10000"/>
                  </a:ext>
                </a:extLst>
              </a:tr>
              <a:tr h="613458">
                <a:tc>
                  <a:txBody>
                    <a:bodyPr/>
                    <a:lstStyle/>
                    <a:p>
                      <a:pPr algn="just">
                        <a:lnSpc>
                          <a:spcPct val="115000"/>
                        </a:lnSpc>
                        <a:spcAft>
                          <a:spcPts val="0"/>
                        </a:spcAft>
                      </a:pPr>
                      <a:r>
                        <a:rPr lang="en-GB" sz="1200" dirty="0">
                          <a:effectLst/>
                        </a:rPr>
                        <a:t>Group of Lots</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solidFill>
                      <a:srgbClr val="004494"/>
                    </a:solidFill>
                  </a:tcPr>
                </a:tc>
                <a:tc>
                  <a:txBody>
                    <a:bodyPr/>
                    <a:lstStyle/>
                    <a:p>
                      <a:pPr algn="just">
                        <a:lnSpc>
                          <a:spcPct val="115000"/>
                        </a:lnSpc>
                        <a:spcAft>
                          <a:spcPts val="0"/>
                        </a:spcAft>
                      </a:pPr>
                      <a:r>
                        <a:rPr lang="en-GB" sz="1200" dirty="0" smtClean="0">
                          <a:effectLst/>
                        </a:rPr>
                        <a:t>GLO-XXXX</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rowSpan="2">
                  <a:txBody>
                    <a:bodyPr/>
                    <a:lstStyle/>
                    <a:p>
                      <a:pPr algn="just">
                        <a:lnSpc>
                          <a:spcPct val="115000"/>
                        </a:lnSpc>
                        <a:spcAft>
                          <a:spcPts val="0"/>
                        </a:spcAft>
                      </a:pPr>
                      <a:r>
                        <a:rPr lang="en-GB" sz="1200" dirty="0" smtClean="0">
                          <a:effectLst/>
                        </a:rPr>
                        <a:t>XXXX: </a:t>
                      </a:r>
                      <a:r>
                        <a:rPr lang="en-GB" sz="1200" dirty="0">
                          <a:effectLst/>
                        </a:rPr>
                        <a:t>a set of </a:t>
                      </a:r>
                      <a:r>
                        <a:rPr lang="en-GB" sz="1200" dirty="0" smtClean="0">
                          <a:effectLst/>
                        </a:rPr>
                        <a:t>4 </a:t>
                      </a:r>
                      <a:r>
                        <a:rPr lang="en-GB" sz="1200" dirty="0">
                          <a:effectLst/>
                        </a:rPr>
                        <a:t>digits.</a:t>
                      </a:r>
                    </a:p>
                    <a:p>
                      <a:pPr algn="just">
                        <a:lnSpc>
                          <a:spcPct val="115000"/>
                        </a:lnSpc>
                        <a:spcAft>
                          <a:spcPts val="0"/>
                        </a:spcAft>
                      </a:pPr>
                      <a:r>
                        <a:rPr lang="en-GB" sz="1200" dirty="0">
                          <a:effectLst/>
                        </a:rPr>
                        <a:t> </a:t>
                      </a:r>
                    </a:p>
                    <a:p>
                      <a:pPr algn="just">
                        <a:lnSpc>
                          <a:spcPct val="115000"/>
                        </a:lnSpc>
                        <a:spcAft>
                          <a:spcPts val="0"/>
                        </a:spcAft>
                      </a:pPr>
                      <a:r>
                        <a:rPr lang="en-GB" sz="1200" dirty="0">
                          <a:effectLst/>
                        </a:rPr>
                        <a:t>By default the numbering should be increased by 1 from one object to the following of the same category and leading 0s should be used to satisfy the 4 digits format.</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01"/>
                  </a:ext>
                </a:extLst>
              </a:tr>
              <a:tr h="180975">
                <a:tc>
                  <a:txBody>
                    <a:bodyPr/>
                    <a:lstStyle/>
                    <a:p>
                      <a:pPr algn="just">
                        <a:lnSpc>
                          <a:spcPct val="115000"/>
                        </a:lnSpc>
                        <a:spcAft>
                          <a:spcPts val="0"/>
                        </a:spcAft>
                      </a:pPr>
                      <a:r>
                        <a:rPr lang="en-GB" sz="1200" dirty="0">
                          <a:effectLst/>
                        </a:rPr>
                        <a:t>Lot</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solidFill>
                      <a:srgbClr val="004494"/>
                    </a:solidFill>
                  </a:tcPr>
                </a:tc>
                <a:tc>
                  <a:txBody>
                    <a:bodyPr/>
                    <a:lstStyle/>
                    <a:p>
                      <a:pPr algn="just">
                        <a:lnSpc>
                          <a:spcPct val="115000"/>
                        </a:lnSpc>
                        <a:spcAft>
                          <a:spcPts val="0"/>
                        </a:spcAft>
                      </a:pPr>
                      <a:r>
                        <a:rPr lang="en-GB" sz="1200" dirty="0" smtClean="0">
                          <a:effectLst/>
                        </a:rPr>
                        <a:t>LOT-XXXX</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endParaRPr lang="en-GB"/>
                    </a:p>
                  </a:txBody>
                  <a:tcPr/>
                </a:tc>
                <a:extLst>
                  <a:ext uri="{0D108BD9-81ED-4DB2-BD59-A6C34878D82A}">
                    <a16:rowId xmlns:a16="http://schemas.microsoft.com/office/drawing/2014/main" xmlns="" val="10002"/>
                  </a:ext>
                </a:extLst>
              </a:tr>
            </a:tbl>
          </a:graphicData>
        </a:graphic>
      </p:graphicFrame>
      <p:sp>
        <p:nvSpPr>
          <p:cNvPr id="19" name="5 CuadroTexto"/>
          <p:cNvSpPr txBox="1"/>
          <p:nvPr/>
        </p:nvSpPr>
        <p:spPr>
          <a:xfrm>
            <a:off x="380020" y="520018"/>
            <a:ext cx="8162096" cy="461665"/>
          </a:xfrm>
          <a:prstGeom prst="rect">
            <a:avLst/>
          </a:prstGeom>
          <a:noFill/>
        </p:spPr>
        <p:txBody>
          <a:bodyPr wrap="square" rtlCol="0">
            <a:spAutoFit/>
          </a:bodyPr>
          <a:lstStyle/>
          <a:p>
            <a:pPr hangingPunct="0"/>
            <a:r>
              <a:rPr lang="en-GB" sz="2400" b="1" dirty="0">
                <a:solidFill>
                  <a:srgbClr val="004494"/>
                </a:solidFill>
                <a:cs typeface="Arial" panose="020B0604020202020204" pitchFamily="34" charset="0"/>
              </a:rPr>
              <a:t>4. ESPD-EDM &amp; eForms</a:t>
            </a:r>
            <a:endParaRPr lang="en-GB" sz="2400" b="1" dirty="0">
              <a:solidFill>
                <a:srgbClr val="FFFFFF"/>
              </a:solidFill>
              <a:cs typeface="Arial" panose="020B0604020202020204" pitchFamily="34" charset="0"/>
            </a:endParaRPr>
          </a:p>
        </p:txBody>
      </p:sp>
      <p:sp>
        <p:nvSpPr>
          <p:cNvPr id="6" name="4 Rectángulo"/>
          <p:cNvSpPr/>
          <p:nvPr/>
        </p:nvSpPr>
        <p:spPr>
          <a:xfrm>
            <a:off x="-10800" y="0"/>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lIns="90000" rIns="180000" rtlCol="0" anchor="ctr"/>
          <a:lstStyle/>
          <a:p>
            <a:pPr algn="r"/>
            <a:r>
              <a:rPr lang="es-ES" sz="1400" dirty="0">
                <a:solidFill>
                  <a:schemeClr val="tx1">
                    <a:lumMod val="50000"/>
                    <a:lumOff val="50000"/>
                  </a:schemeClr>
                </a:solidFill>
              </a:rPr>
              <a:t>ESPD </a:t>
            </a:r>
            <a:r>
              <a:rPr lang="es-ES" sz="1400" dirty="0" err="1">
                <a:solidFill>
                  <a:schemeClr val="tx1">
                    <a:lumMod val="50000"/>
                    <a:lumOff val="50000"/>
                  </a:schemeClr>
                </a:solidFill>
              </a:rPr>
              <a:t>Seminar</a:t>
            </a:r>
            <a:r>
              <a:rPr lang="es-ES" sz="1400" dirty="0">
                <a:solidFill>
                  <a:schemeClr val="tx1">
                    <a:lumMod val="50000"/>
                    <a:lumOff val="50000"/>
                  </a:schemeClr>
                </a:solidFill>
              </a:rPr>
              <a:t> </a:t>
            </a:r>
            <a:r>
              <a:rPr lang="es-ES" sz="1400" dirty="0" smtClean="0">
                <a:solidFill>
                  <a:schemeClr val="tx1">
                    <a:lumMod val="50000"/>
                    <a:lumOff val="50000"/>
                  </a:schemeClr>
                </a:solidFill>
              </a:rPr>
              <a:t>2020</a:t>
            </a:r>
            <a:endParaRPr lang="en-US" sz="1350" dirty="0">
              <a:solidFill>
                <a:schemeClr val="tx1">
                  <a:lumMod val="50000"/>
                  <a:lumOff val="50000"/>
                </a:schemeClr>
              </a:solidFill>
            </a:endParaRPr>
          </a:p>
        </p:txBody>
      </p:sp>
    </p:spTree>
    <p:extLst>
      <p:ext uri="{BB962C8B-B14F-4D97-AF65-F5344CB8AC3E}">
        <p14:creationId xmlns:p14="http://schemas.microsoft.com/office/powerpoint/2010/main" val="26114093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4 Rectángulo"/>
          <p:cNvSpPr/>
          <p:nvPr/>
        </p:nvSpPr>
        <p:spPr>
          <a:xfrm>
            <a:off x="-8861" y="-1"/>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solidFill>
                <a:srgbClr val="000000"/>
              </a:solidFill>
            </a:endParaRPr>
          </a:p>
        </p:txBody>
      </p:sp>
      <p:sp>
        <p:nvSpPr>
          <p:cNvPr id="31" name="5 CuadroTexto"/>
          <p:cNvSpPr txBox="1"/>
          <p:nvPr/>
        </p:nvSpPr>
        <p:spPr>
          <a:xfrm>
            <a:off x="380020" y="520018"/>
            <a:ext cx="6048672" cy="461665"/>
          </a:xfrm>
          <a:prstGeom prst="rect">
            <a:avLst/>
          </a:prstGeom>
          <a:noFill/>
        </p:spPr>
        <p:txBody>
          <a:bodyPr wrap="square" rtlCol="0">
            <a:spAutoFit/>
          </a:bodyPr>
          <a:lstStyle/>
          <a:p>
            <a:pPr hangingPunct="0"/>
            <a:r>
              <a:rPr lang="en-US" sz="2400" b="1" dirty="0" smtClean="0">
                <a:solidFill>
                  <a:srgbClr val="004494"/>
                </a:solidFill>
                <a:cs typeface="Arial" panose="020B0604020202020204" pitchFamily="34" charset="0"/>
              </a:rPr>
              <a:t>Table of contents</a:t>
            </a:r>
            <a:endParaRPr lang="en-US" b="1" i="1" dirty="0" smtClean="0">
              <a:solidFill>
                <a:srgbClr val="004494"/>
              </a:solidFill>
              <a:cs typeface="Arial" panose="020B0604020202020204" pitchFamily="34" charset="0"/>
            </a:endParaRPr>
          </a:p>
        </p:txBody>
      </p:sp>
      <p:sp>
        <p:nvSpPr>
          <p:cNvPr id="2" name="TextBox 1"/>
          <p:cNvSpPr txBox="1"/>
          <p:nvPr/>
        </p:nvSpPr>
        <p:spPr>
          <a:xfrm>
            <a:off x="886263" y="1206339"/>
            <a:ext cx="6470126" cy="3831818"/>
          </a:xfrm>
          <a:prstGeom prst="rect">
            <a:avLst/>
          </a:prstGeom>
          <a:noFill/>
        </p:spPr>
        <p:txBody>
          <a:bodyPr wrap="square" rtlCol="0">
            <a:spAutoFit/>
          </a:bodyPr>
          <a:lstStyle/>
          <a:p>
            <a:pPr marL="342900" indent="-342900">
              <a:lnSpc>
                <a:spcPct val="150000"/>
              </a:lnSpc>
              <a:buClr>
                <a:srgbClr val="9BAF04"/>
              </a:buClr>
              <a:buFont typeface="+mj-lt"/>
              <a:buAutoNum type="arabicPeriod"/>
            </a:pPr>
            <a:r>
              <a:rPr lang="en-US" dirty="0" smtClean="0">
                <a:solidFill>
                  <a:schemeClr val="tx1">
                    <a:lumMod val="85000"/>
                    <a:lumOff val="15000"/>
                  </a:schemeClr>
                </a:solidFill>
              </a:rPr>
              <a:t>Introduction</a:t>
            </a:r>
          </a:p>
          <a:p>
            <a:pPr marL="342900" indent="-342900">
              <a:lnSpc>
                <a:spcPct val="150000"/>
              </a:lnSpc>
              <a:buClr>
                <a:srgbClr val="9BAF04"/>
              </a:buClr>
              <a:buFont typeface="+mj-lt"/>
              <a:buAutoNum type="arabicPeriod"/>
            </a:pPr>
            <a:r>
              <a:rPr lang="en-US" dirty="0" smtClean="0">
                <a:solidFill>
                  <a:srgbClr val="595959"/>
                </a:solidFill>
              </a:rPr>
              <a:t>Online Workspace and documentation</a:t>
            </a:r>
            <a:endParaRPr lang="en-US" dirty="0">
              <a:solidFill>
                <a:srgbClr val="595959"/>
              </a:solidFill>
            </a:endParaRPr>
          </a:p>
          <a:p>
            <a:pPr marL="342900" indent="-342900">
              <a:lnSpc>
                <a:spcPct val="150000"/>
              </a:lnSpc>
              <a:buClr>
                <a:srgbClr val="9BAF04"/>
              </a:buClr>
              <a:buFont typeface="+mj-lt"/>
              <a:buAutoNum type="arabicPeriod"/>
            </a:pPr>
            <a:r>
              <a:rPr lang="en-US" dirty="0" smtClean="0">
                <a:solidFill>
                  <a:srgbClr val="595959"/>
                </a:solidFill>
              </a:rPr>
              <a:t>ESPD Code Lists</a:t>
            </a:r>
            <a:endParaRPr lang="en-US" dirty="0">
              <a:solidFill>
                <a:srgbClr val="595959"/>
              </a:solidFill>
            </a:endParaRPr>
          </a:p>
          <a:p>
            <a:pPr marL="342900" indent="-342900">
              <a:lnSpc>
                <a:spcPct val="150000"/>
              </a:lnSpc>
              <a:buClr>
                <a:srgbClr val="9BAF04"/>
              </a:buClr>
              <a:buFont typeface="+mj-lt"/>
              <a:buAutoNum type="arabicPeriod"/>
            </a:pPr>
            <a:r>
              <a:rPr lang="en-US" dirty="0" smtClean="0">
                <a:solidFill>
                  <a:srgbClr val="595959"/>
                </a:solidFill>
              </a:rPr>
              <a:t>ESPD-EDM &amp; eForms</a:t>
            </a:r>
          </a:p>
          <a:p>
            <a:pPr marL="342900" indent="-342900">
              <a:lnSpc>
                <a:spcPct val="150000"/>
              </a:lnSpc>
              <a:buClr>
                <a:srgbClr val="9BAF04"/>
              </a:buClr>
              <a:buFont typeface="+mj-lt"/>
              <a:buAutoNum type="arabicPeriod"/>
            </a:pPr>
            <a:r>
              <a:rPr lang="en-US" b="1" dirty="0" smtClean="0">
                <a:solidFill>
                  <a:srgbClr val="595959"/>
                </a:solidFill>
              </a:rPr>
              <a:t>ESPD 2020 evolution</a:t>
            </a:r>
            <a:endParaRPr lang="en-US" b="1" dirty="0">
              <a:solidFill>
                <a:srgbClr val="595959"/>
              </a:solidFill>
            </a:endParaRPr>
          </a:p>
          <a:p>
            <a:pPr marL="342900" indent="-342900">
              <a:lnSpc>
                <a:spcPct val="150000"/>
              </a:lnSpc>
              <a:buClr>
                <a:srgbClr val="9BAF04"/>
              </a:buClr>
              <a:buFont typeface="+mj-lt"/>
              <a:buAutoNum type="arabicPeriod"/>
            </a:pPr>
            <a:r>
              <a:rPr lang="en-US" dirty="0" smtClean="0">
                <a:solidFill>
                  <a:srgbClr val="595959"/>
                </a:solidFill>
              </a:rPr>
              <a:t>ESPD-EDM &amp; </a:t>
            </a:r>
            <a:r>
              <a:rPr lang="en-US" dirty="0" err="1" smtClean="0">
                <a:solidFill>
                  <a:srgbClr val="595959"/>
                </a:solidFill>
              </a:rPr>
              <a:t>eCertis</a:t>
            </a:r>
            <a:r>
              <a:rPr lang="en-US" dirty="0" smtClean="0">
                <a:solidFill>
                  <a:srgbClr val="595959"/>
                </a:solidFill>
              </a:rPr>
              <a:t> / TOOP / </a:t>
            </a:r>
            <a:r>
              <a:rPr lang="en-US" dirty="0">
                <a:solidFill>
                  <a:srgbClr val="595959"/>
                </a:solidFill>
              </a:rPr>
              <a:t>CCCEV / </a:t>
            </a:r>
            <a:r>
              <a:rPr lang="en-US" dirty="0" err="1">
                <a:solidFill>
                  <a:srgbClr val="595959"/>
                </a:solidFill>
              </a:rPr>
              <a:t>ePO</a:t>
            </a:r>
            <a:endParaRPr lang="en-US" dirty="0">
              <a:solidFill>
                <a:srgbClr val="595959"/>
              </a:solidFill>
            </a:endParaRPr>
          </a:p>
          <a:p>
            <a:pPr marL="342900" indent="-342900">
              <a:lnSpc>
                <a:spcPct val="150000"/>
              </a:lnSpc>
              <a:buClr>
                <a:srgbClr val="9BAF04"/>
              </a:buClr>
              <a:buFont typeface="+mj-lt"/>
              <a:buAutoNum type="arabicPeriod"/>
            </a:pPr>
            <a:r>
              <a:rPr lang="en-US" dirty="0" smtClean="0">
                <a:solidFill>
                  <a:srgbClr val="595959"/>
                </a:solidFill>
              </a:rPr>
              <a:t>Validator tool. Maven repository</a:t>
            </a:r>
          </a:p>
          <a:p>
            <a:pPr marL="342900" indent="-342900">
              <a:lnSpc>
                <a:spcPct val="150000"/>
              </a:lnSpc>
              <a:buClr>
                <a:srgbClr val="9BAF04"/>
              </a:buClr>
              <a:buFont typeface="+mj-lt"/>
              <a:buAutoNum type="arabicPeriod"/>
            </a:pPr>
            <a:r>
              <a:rPr lang="en-US" dirty="0" smtClean="0">
                <a:solidFill>
                  <a:srgbClr val="595959"/>
                </a:solidFill>
              </a:rPr>
              <a:t>Summary of the changes in ESPD v3.0.0</a:t>
            </a:r>
          </a:p>
          <a:p>
            <a:pPr marL="342900" indent="-342900">
              <a:lnSpc>
                <a:spcPct val="150000"/>
              </a:lnSpc>
              <a:buClr>
                <a:srgbClr val="9BAF04"/>
              </a:buClr>
              <a:buFont typeface="+mj-lt"/>
              <a:buAutoNum type="arabicPeriod"/>
            </a:pPr>
            <a:r>
              <a:rPr lang="en-US" dirty="0" smtClean="0">
                <a:solidFill>
                  <a:srgbClr val="595959"/>
                </a:solidFill>
              </a:rPr>
              <a:t>Questions and answers</a:t>
            </a:r>
          </a:p>
        </p:txBody>
      </p:sp>
      <p:sp>
        <p:nvSpPr>
          <p:cNvPr id="5" name="4 Rectángulo"/>
          <p:cNvSpPr/>
          <p:nvPr/>
        </p:nvSpPr>
        <p:spPr>
          <a:xfrm>
            <a:off x="-10800" y="0"/>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lIns="90000" rIns="180000" rtlCol="0" anchor="ctr"/>
          <a:lstStyle/>
          <a:p>
            <a:pPr algn="r"/>
            <a:r>
              <a:rPr lang="es-ES" sz="1400" dirty="0">
                <a:solidFill>
                  <a:schemeClr val="tx1">
                    <a:lumMod val="50000"/>
                    <a:lumOff val="50000"/>
                  </a:schemeClr>
                </a:solidFill>
              </a:rPr>
              <a:t>ESPD </a:t>
            </a:r>
            <a:r>
              <a:rPr lang="es-ES" sz="1400" dirty="0" err="1">
                <a:solidFill>
                  <a:schemeClr val="tx1">
                    <a:lumMod val="50000"/>
                    <a:lumOff val="50000"/>
                  </a:schemeClr>
                </a:solidFill>
              </a:rPr>
              <a:t>Seminar</a:t>
            </a:r>
            <a:r>
              <a:rPr lang="es-ES" sz="1400" dirty="0">
                <a:solidFill>
                  <a:schemeClr val="tx1">
                    <a:lumMod val="50000"/>
                    <a:lumOff val="50000"/>
                  </a:schemeClr>
                </a:solidFill>
              </a:rPr>
              <a:t> </a:t>
            </a:r>
            <a:r>
              <a:rPr lang="es-ES" sz="1400" dirty="0" smtClean="0">
                <a:solidFill>
                  <a:schemeClr val="tx1">
                    <a:lumMod val="50000"/>
                    <a:lumOff val="50000"/>
                  </a:schemeClr>
                </a:solidFill>
              </a:rPr>
              <a:t>2020</a:t>
            </a:r>
            <a:endParaRPr lang="en-US" sz="1350" dirty="0">
              <a:solidFill>
                <a:schemeClr val="tx1">
                  <a:lumMod val="50000"/>
                  <a:lumOff val="50000"/>
                </a:schemeClr>
              </a:solidFill>
            </a:endParaRPr>
          </a:p>
        </p:txBody>
      </p:sp>
    </p:spTree>
    <p:extLst>
      <p:ext uri="{BB962C8B-B14F-4D97-AF65-F5344CB8AC3E}">
        <p14:creationId xmlns:p14="http://schemas.microsoft.com/office/powerpoint/2010/main" val="6249361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4 Rectángulo"/>
          <p:cNvSpPr/>
          <p:nvPr/>
        </p:nvSpPr>
        <p:spPr>
          <a:xfrm>
            <a:off x="-8861" y="-1"/>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sz="1350">
              <a:solidFill>
                <a:srgbClr val="000000"/>
              </a:solidFill>
            </a:endParaRPr>
          </a:p>
        </p:txBody>
      </p:sp>
      <p:sp>
        <p:nvSpPr>
          <p:cNvPr id="8" name="5 CuadroTexto"/>
          <p:cNvSpPr txBox="1"/>
          <p:nvPr/>
        </p:nvSpPr>
        <p:spPr>
          <a:xfrm>
            <a:off x="380020" y="520018"/>
            <a:ext cx="6048672" cy="461665"/>
          </a:xfrm>
          <a:prstGeom prst="rect">
            <a:avLst/>
          </a:prstGeom>
          <a:noFill/>
        </p:spPr>
        <p:txBody>
          <a:bodyPr wrap="square" rtlCol="0">
            <a:spAutoFit/>
          </a:bodyPr>
          <a:lstStyle/>
          <a:p>
            <a:pPr hangingPunct="0"/>
            <a:r>
              <a:rPr lang="en-GB" sz="2400" b="1" dirty="0">
                <a:solidFill>
                  <a:srgbClr val="004494"/>
                </a:solidFill>
                <a:cs typeface="Arial" panose="020B0604020202020204" pitchFamily="34" charset="0"/>
              </a:rPr>
              <a:t>5. </a:t>
            </a:r>
            <a:r>
              <a:rPr lang="en-GB" sz="2400" b="1" dirty="0" smtClean="0">
                <a:solidFill>
                  <a:srgbClr val="004494"/>
                </a:solidFill>
                <a:cs typeface="Arial" panose="020B0604020202020204" pitchFamily="34" charset="0"/>
              </a:rPr>
              <a:t>ESPD 2020 evolution: ESPD </a:t>
            </a:r>
            <a:r>
              <a:rPr lang="en-GB" sz="2400" b="1" dirty="0">
                <a:solidFill>
                  <a:srgbClr val="004494"/>
                </a:solidFill>
                <a:cs typeface="Arial" panose="020B0604020202020204" pitchFamily="34" charset="0"/>
              </a:rPr>
              <a:t>Governance  </a:t>
            </a:r>
            <a:endParaRPr lang="en-GB" sz="2400" b="1" dirty="0">
              <a:solidFill>
                <a:srgbClr val="FFFFFF"/>
              </a:solidFill>
              <a:cs typeface="Arial" panose="020B0604020202020204" pitchFamily="34" charset="0"/>
            </a:endParaRPr>
          </a:p>
        </p:txBody>
      </p:sp>
      <p:sp>
        <p:nvSpPr>
          <p:cNvPr id="7" name="4 Rectángulo"/>
          <p:cNvSpPr/>
          <p:nvPr/>
        </p:nvSpPr>
        <p:spPr>
          <a:xfrm>
            <a:off x="-10800" y="0"/>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lIns="90000" rIns="180000" rtlCol="0" anchor="ctr"/>
          <a:lstStyle/>
          <a:p>
            <a:pPr algn="r"/>
            <a:r>
              <a:rPr lang="es-ES" sz="1400" dirty="0">
                <a:solidFill>
                  <a:schemeClr val="tx1">
                    <a:lumMod val="50000"/>
                    <a:lumOff val="50000"/>
                  </a:schemeClr>
                </a:solidFill>
              </a:rPr>
              <a:t>ESPD </a:t>
            </a:r>
            <a:r>
              <a:rPr lang="es-ES" sz="1400" dirty="0" err="1">
                <a:solidFill>
                  <a:schemeClr val="tx1">
                    <a:lumMod val="50000"/>
                    <a:lumOff val="50000"/>
                  </a:schemeClr>
                </a:solidFill>
              </a:rPr>
              <a:t>Seminar</a:t>
            </a:r>
            <a:r>
              <a:rPr lang="es-ES" sz="1400" dirty="0">
                <a:solidFill>
                  <a:schemeClr val="tx1">
                    <a:lumMod val="50000"/>
                    <a:lumOff val="50000"/>
                  </a:schemeClr>
                </a:solidFill>
              </a:rPr>
              <a:t> </a:t>
            </a:r>
            <a:r>
              <a:rPr lang="es-ES" sz="1400" dirty="0" smtClean="0">
                <a:solidFill>
                  <a:schemeClr val="tx1">
                    <a:lumMod val="50000"/>
                    <a:lumOff val="50000"/>
                  </a:schemeClr>
                </a:solidFill>
              </a:rPr>
              <a:t>2020</a:t>
            </a:r>
            <a:endParaRPr lang="en-US" sz="1350" dirty="0">
              <a:solidFill>
                <a:schemeClr val="tx1">
                  <a:lumMod val="50000"/>
                  <a:lumOff val="50000"/>
                </a:schemeClr>
              </a:solidFill>
            </a:endParaRPr>
          </a:p>
        </p:txBody>
      </p:sp>
      <p:pic>
        <p:nvPicPr>
          <p:cNvPr id="4" name="Picture 3"/>
          <p:cNvPicPr>
            <a:picLocks noChangeAspect="1"/>
          </p:cNvPicPr>
          <p:nvPr/>
        </p:nvPicPr>
        <p:blipFill>
          <a:blip r:embed="rId3"/>
          <a:stretch>
            <a:fillRect/>
          </a:stretch>
        </p:blipFill>
        <p:spPr>
          <a:xfrm>
            <a:off x="2169564" y="1173369"/>
            <a:ext cx="4636419" cy="4017312"/>
          </a:xfrm>
          <a:prstGeom prst="rect">
            <a:avLst/>
          </a:prstGeom>
        </p:spPr>
      </p:pic>
      <p:sp>
        <p:nvSpPr>
          <p:cNvPr id="2" name="CuadroTexto 1"/>
          <p:cNvSpPr txBox="1"/>
          <p:nvPr/>
        </p:nvSpPr>
        <p:spPr>
          <a:xfrm>
            <a:off x="2126037" y="5336293"/>
            <a:ext cx="7745918" cy="1446550"/>
          </a:xfrm>
          <a:prstGeom prst="rect">
            <a:avLst/>
          </a:prstGeom>
          <a:noFill/>
        </p:spPr>
        <p:txBody>
          <a:bodyPr wrap="square" rtlCol="0">
            <a:spAutoFit/>
          </a:bodyPr>
          <a:lstStyle/>
          <a:p>
            <a:r>
              <a:rPr lang="en-GB" sz="1400" b="1" dirty="0">
                <a:solidFill>
                  <a:srgbClr val="004494"/>
                </a:solidFill>
                <a:cs typeface="Arial" panose="020B0604020202020204" pitchFamily="34" charset="0"/>
              </a:rPr>
              <a:t>EXEP: </a:t>
            </a:r>
            <a:r>
              <a:rPr lang="en-GB" sz="1400" dirty="0" smtClean="0"/>
              <a:t>Multi-Stakeholders </a:t>
            </a:r>
            <a:r>
              <a:rPr lang="en-GB" sz="1400" dirty="0"/>
              <a:t>Expert Group on </a:t>
            </a:r>
            <a:r>
              <a:rPr lang="en-GB" sz="1400" dirty="0" err="1" smtClean="0"/>
              <a:t>eProcurement</a:t>
            </a:r>
            <a:endParaRPr lang="en-GB" sz="1400" dirty="0" smtClean="0"/>
          </a:p>
          <a:p>
            <a:r>
              <a:rPr lang="en-GB" sz="1400" b="1" dirty="0">
                <a:solidFill>
                  <a:srgbClr val="004494"/>
                </a:solidFill>
                <a:cs typeface="Arial" panose="020B0604020202020204" pitchFamily="34" charset="0"/>
              </a:rPr>
              <a:t>ACPC: </a:t>
            </a:r>
            <a:r>
              <a:rPr lang="en-GB" sz="1400" dirty="0" smtClean="0"/>
              <a:t>Advisory </a:t>
            </a:r>
            <a:r>
              <a:rPr lang="en-GB" sz="1400" dirty="0"/>
              <a:t>Committee for Public Contracts </a:t>
            </a:r>
            <a:endParaRPr lang="en-GB" sz="1400" dirty="0"/>
          </a:p>
          <a:p>
            <a:r>
              <a:rPr lang="en-GB" sz="1400" b="1" dirty="0" smtClean="0">
                <a:solidFill>
                  <a:srgbClr val="004494"/>
                </a:solidFill>
                <a:cs typeface="Arial" panose="020B0604020202020204" pitchFamily="34" charset="0"/>
              </a:rPr>
              <a:t>EXPP</a:t>
            </a:r>
            <a:r>
              <a:rPr lang="en-GB" sz="1400" b="1" dirty="0">
                <a:solidFill>
                  <a:srgbClr val="004494"/>
                </a:solidFill>
                <a:cs typeface="Arial" panose="020B0604020202020204" pitchFamily="34" charset="0"/>
              </a:rPr>
              <a:t>: </a:t>
            </a:r>
            <a:r>
              <a:rPr lang="en-GB" sz="1400" dirty="0" smtClean="0"/>
              <a:t>Commission </a:t>
            </a:r>
            <a:r>
              <a:rPr lang="en-GB" sz="1400" dirty="0"/>
              <a:t>Government Experts Group on Public </a:t>
            </a:r>
            <a:r>
              <a:rPr lang="en-GB" sz="1400" dirty="0" smtClean="0"/>
              <a:t>Procurement</a:t>
            </a:r>
          </a:p>
          <a:p>
            <a:r>
              <a:rPr lang="en-GB" sz="1400" b="1" dirty="0">
                <a:solidFill>
                  <a:srgbClr val="004494"/>
                </a:solidFill>
                <a:cs typeface="Arial" panose="020B0604020202020204" pitchFamily="34" charset="0"/>
              </a:rPr>
              <a:t>CMB: </a:t>
            </a:r>
            <a:r>
              <a:rPr lang="en-GB" sz="1400" dirty="0" smtClean="0"/>
              <a:t>Change Management Board</a:t>
            </a:r>
          </a:p>
          <a:p>
            <a:r>
              <a:rPr lang="en-GB" sz="1400" b="1" dirty="0">
                <a:solidFill>
                  <a:srgbClr val="004494"/>
                </a:solidFill>
                <a:cs typeface="Arial" panose="020B0604020202020204" pitchFamily="34" charset="0"/>
              </a:rPr>
              <a:t>OUC: </a:t>
            </a:r>
            <a:r>
              <a:rPr lang="en-GB" sz="1400" dirty="0" smtClean="0"/>
              <a:t>Open User Community</a:t>
            </a:r>
          </a:p>
          <a:p>
            <a:endParaRPr lang="en-GB" dirty="0"/>
          </a:p>
        </p:txBody>
      </p:sp>
    </p:spTree>
    <p:extLst>
      <p:ext uri="{BB962C8B-B14F-4D97-AF65-F5344CB8AC3E}">
        <p14:creationId xmlns:p14="http://schemas.microsoft.com/office/powerpoint/2010/main" val="6006349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4 Rectángulo"/>
          <p:cNvSpPr/>
          <p:nvPr/>
        </p:nvSpPr>
        <p:spPr>
          <a:xfrm>
            <a:off x="-8861" y="-1"/>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sz="1350">
              <a:solidFill>
                <a:srgbClr val="000000"/>
              </a:solidFill>
            </a:endParaRPr>
          </a:p>
        </p:txBody>
      </p:sp>
      <p:sp>
        <p:nvSpPr>
          <p:cNvPr id="8" name="5 CuadroTexto"/>
          <p:cNvSpPr txBox="1"/>
          <p:nvPr/>
        </p:nvSpPr>
        <p:spPr>
          <a:xfrm>
            <a:off x="380020" y="520018"/>
            <a:ext cx="6048672" cy="461665"/>
          </a:xfrm>
          <a:prstGeom prst="rect">
            <a:avLst/>
          </a:prstGeom>
          <a:noFill/>
        </p:spPr>
        <p:txBody>
          <a:bodyPr wrap="square" rtlCol="0">
            <a:spAutoFit/>
          </a:bodyPr>
          <a:lstStyle/>
          <a:p>
            <a:pPr hangingPunct="0"/>
            <a:r>
              <a:rPr lang="en-GB" sz="2400" b="1" dirty="0">
                <a:solidFill>
                  <a:srgbClr val="004494"/>
                </a:solidFill>
                <a:cs typeface="Arial" panose="020B0604020202020204" pitchFamily="34" charset="0"/>
              </a:rPr>
              <a:t>5. </a:t>
            </a:r>
            <a:r>
              <a:rPr lang="en-GB" sz="2400" b="1" dirty="0" smtClean="0">
                <a:solidFill>
                  <a:srgbClr val="004494"/>
                </a:solidFill>
                <a:cs typeface="Arial" panose="020B0604020202020204" pitchFamily="34" charset="0"/>
              </a:rPr>
              <a:t>ESPD 2020 evolution: ESPD </a:t>
            </a:r>
            <a:r>
              <a:rPr lang="en-GB" sz="2400" b="1" dirty="0">
                <a:solidFill>
                  <a:srgbClr val="004494"/>
                </a:solidFill>
                <a:cs typeface="Arial" panose="020B0604020202020204" pitchFamily="34" charset="0"/>
              </a:rPr>
              <a:t>Governance  </a:t>
            </a:r>
            <a:endParaRPr lang="en-GB" sz="2400" b="1" dirty="0">
              <a:solidFill>
                <a:srgbClr val="FFFFFF"/>
              </a:solidFill>
              <a:cs typeface="Arial" panose="020B0604020202020204" pitchFamily="34" charset="0"/>
            </a:endParaRPr>
          </a:p>
        </p:txBody>
      </p:sp>
      <p:sp>
        <p:nvSpPr>
          <p:cNvPr id="7" name="4 Rectángulo"/>
          <p:cNvSpPr/>
          <p:nvPr/>
        </p:nvSpPr>
        <p:spPr>
          <a:xfrm>
            <a:off x="-10800" y="0"/>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lIns="90000" rIns="180000" rtlCol="0" anchor="ctr"/>
          <a:lstStyle/>
          <a:p>
            <a:pPr algn="r"/>
            <a:r>
              <a:rPr lang="es-ES" sz="1400" dirty="0">
                <a:solidFill>
                  <a:schemeClr val="tx1">
                    <a:lumMod val="50000"/>
                    <a:lumOff val="50000"/>
                  </a:schemeClr>
                </a:solidFill>
              </a:rPr>
              <a:t>ESPD </a:t>
            </a:r>
            <a:r>
              <a:rPr lang="es-ES" sz="1400" dirty="0" err="1">
                <a:solidFill>
                  <a:schemeClr val="tx1">
                    <a:lumMod val="50000"/>
                    <a:lumOff val="50000"/>
                  </a:schemeClr>
                </a:solidFill>
              </a:rPr>
              <a:t>Seminar</a:t>
            </a:r>
            <a:r>
              <a:rPr lang="es-ES" sz="1400" dirty="0">
                <a:solidFill>
                  <a:schemeClr val="tx1">
                    <a:lumMod val="50000"/>
                    <a:lumOff val="50000"/>
                  </a:schemeClr>
                </a:solidFill>
              </a:rPr>
              <a:t> </a:t>
            </a:r>
            <a:r>
              <a:rPr lang="es-ES" sz="1400" dirty="0" smtClean="0">
                <a:solidFill>
                  <a:schemeClr val="tx1">
                    <a:lumMod val="50000"/>
                    <a:lumOff val="50000"/>
                  </a:schemeClr>
                </a:solidFill>
              </a:rPr>
              <a:t>2020</a:t>
            </a:r>
            <a:endParaRPr lang="en-US" sz="1350" dirty="0">
              <a:solidFill>
                <a:schemeClr val="tx1">
                  <a:lumMod val="50000"/>
                  <a:lumOff val="50000"/>
                </a:schemeClr>
              </a:solidFill>
            </a:endParaRPr>
          </a:p>
        </p:txBody>
      </p:sp>
      <p:pic>
        <p:nvPicPr>
          <p:cNvPr id="9" name="Picture 2"/>
          <p:cNvPicPr>
            <a:picLocks noChangeAspect="1"/>
          </p:cNvPicPr>
          <p:nvPr/>
        </p:nvPicPr>
        <p:blipFill>
          <a:blip r:embed="rId3"/>
          <a:stretch>
            <a:fillRect/>
          </a:stretch>
        </p:blipFill>
        <p:spPr>
          <a:xfrm>
            <a:off x="1802179" y="1755075"/>
            <a:ext cx="5172989" cy="4048901"/>
          </a:xfrm>
          <a:prstGeom prst="rect">
            <a:avLst/>
          </a:prstGeom>
        </p:spPr>
      </p:pic>
      <p:sp>
        <p:nvSpPr>
          <p:cNvPr id="10" name="Bent Arrow 1"/>
          <p:cNvSpPr/>
          <p:nvPr/>
        </p:nvSpPr>
        <p:spPr>
          <a:xfrm rot="5400000" flipV="1">
            <a:off x="5455552" y="1153844"/>
            <a:ext cx="486562" cy="1202461"/>
          </a:xfrm>
          <a:prstGeom prst="ben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1" name="TextBox 3"/>
          <p:cNvSpPr txBox="1"/>
          <p:nvPr/>
        </p:nvSpPr>
        <p:spPr>
          <a:xfrm>
            <a:off x="6386707" y="1327948"/>
            <a:ext cx="1648917" cy="523220"/>
          </a:xfrm>
          <a:prstGeom prst="rect">
            <a:avLst/>
          </a:prstGeom>
          <a:noFill/>
        </p:spPr>
        <p:txBody>
          <a:bodyPr wrap="square" rtlCol="0">
            <a:spAutoFit/>
          </a:bodyPr>
          <a:lstStyle/>
          <a:p>
            <a:r>
              <a:rPr lang="en-GB" sz="1400" dirty="0" smtClean="0"/>
              <a:t>Open User Community</a:t>
            </a:r>
            <a:endParaRPr lang="en-GB" sz="1400" dirty="0"/>
          </a:p>
        </p:txBody>
      </p:sp>
      <p:sp>
        <p:nvSpPr>
          <p:cNvPr id="12" name="Left-Right Arrow 4"/>
          <p:cNvSpPr/>
          <p:nvPr/>
        </p:nvSpPr>
        <p:spPr>
          <a:xfrm>
            <a:off x="6157969" y="4740971"/>
            <a:ext cx="1053197" cy="245649"/>
          </a:xfrm>
          <a:prstGeom prst="lef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8"/>
          <p:cNvSpPr txBox="1"/>
          <p:nvPr/>
        </p:nvSpPr>
        <p:spPr>
          <a:xfrm>
            <a:off x="7211166" y="4509566"/>
            <a:ext cx="1648917" cy="954107"/>
          </a:xfrm>
          <a:prstGeom prst="rect">
            <a:avLst/>
          </a:prstGeom>
          <a:noFill/>
        </p:spPr>
        <p:txBody>
          <a:bodyPr wrap="square" rtlCol="0">
            <a:spAutoFit/>
          </a:bodyPr>
          <a:lstStyle/>
          <a:p>
            <a:r>
              <a:rPr lang="en-GB" sz="1400" dirty="0" smtClean="0"/>
              <a:t>OP</a:t>
            </a:r>
          </a:p>
          <a:p>
            <a:r>
              <a:rPr lang="en-GB" sz="1400" dirty="0" smtClean="0"/>
              <a:t>GROW</a:t>
            </a:r>
          </a:p>
          <a:p>
            <a:r>
              <a:rPr lang="en-GB" sz="1400" dirty="0" smtClean="0"/>
              <a:t>Open User Community</a:t>
            </a:r>
          </a:p>
        </p:txBody>
      </p:sp>
      <p:sp>
        <p:nvSpPr>
          <p:cNvPr id="14" name="TextBox 11"/>
          <p:cNvSpPr txBox="1"/>
          <p:nvPr/>
        </p:nvSpPr>
        <p:spPr>
          <a:xfrm>
            <a:off x="578764" y="3972284"/>
            <a:ext cx="1115335" cy="954107"/>
          </a:xfrm>
          <a:prstGeom prst="rect">
            <a:avLst/>
          </a:prstGeom>
          <a:noFill/>
        </p:spPr>
        <p:txBody>
          <a:bodyPr wrap="square" rtlCol="0">
            <a:spAutoFit/>
          </a:bodyPr>
          <a:lstStyle/>
          <a:p>
            <a:pPr algn="r"/>
            <a:r>
              <a:rPr lang="en-GB" sz="1400" dirty="0" smtClean="0"/>
              <a:t>OP</a:t>
            </a:r>
          </a:p>
          <a:p>
            <a:pPr algn="r"/>
            <a:r>
              <a:rPr lang="en-GB" sz="1400" dirty="0" smtClean="0"/>
              <a:t>GROW</a:t>
            </a:r>
          </a:p>
          <a:p>
            <a:pPr algn="r"/>
            <a:r>
              <a:rPr lang="en-GB" sz="1400" dirty="0" smtClean="0"/>
              <a:t>Open User Community</a:t>
            </a:r>
          </a:p>
        </p:txBody>
      </p:sp>
      <p:sp>
        <p:nvSpPr>
          <p:cNvPr id="15" name="Bent Arrow 12"/>
          <p:cNvSpPr/>
          <p:nvPr/>
        </p:nvSpPr>
        <p:spPr>
          <a:xfrm>
            <a:off x="1367392" y="3377028"/>
            <a:ext cx="653414" cy="517530"/>
          </a:xfrm>
          <a:prstGeom prst="ben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27011583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4 Rectángulo"/>
          <p:cNvSpPr/>
          <p:nvPr/>
        </p:nvSpPr>
        <p:spPr>
          <a:xfrm>
            <a:off x="-8861" y="-1"/>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sz="1350">
              <a:solidFill>
                <a:srgbClr val="000000"/>
              </a:solidFill>
            </a:endParaRPr>
          </a:p>
        </p:txBody>
      </p:sp>
      <p:sp>
        <p:nvSpPr>
          <p:cNvPr id="5" name="TextBox 4"/>
          <p:cNvSpPr txBox="1"/>
          <p:nvPr/>
        </p:nvSpPr>
        <p:spPr>
          <a:xfrm>
            <a:off x="380020" y="1213505"/>
            <a:ext cx="8254035" cy="1231106"/>
          </a:xfrm>
          <a:prstGeom prst="rect">
            <a:avLst/>
          </a:prstGeom>
          <a:noFill/>
        </p:spPr>
        <p:txBody>
          <a:bodyPr wrap="square" rtlCol="0">
            <a:spAutoFit/>
          </a:bodyPr>
          <a:lstStyle/>
          <a:p>
            <a:pPr marL="285750" indent="-285750" algn="just">
              <a:buClr>
                <a:srgbClr val="9BAF04"/>
              </a:buClr>
              <a:buFont typeface="Wingdings" panose="05000000000000000000" pitchFamily="2" charset="2"/>
              <a:buChar char="v"/>
            </a:pPr>
            <a:r>
              <a:rPr lang="en-US" sz="1600" b="1" dirty="0" smtClean="0">
                <a:solidFill>
                  <a:schemeClr val="tx1">
                    <a:lumMod val="75000"/>
                    <a:lumOff val="25000"/>
                  </a:schemeClr>
                </a:solidFill>
              </a:rPr>
              <a:t>Issues overview:</a:t>
            </a:r>
            <a:endParaRPr lang="en-US" sz="1600" b="1" dirty="0">
              <a:solidFill>
                <a:schemeClr val="tx1">
                  <a:lumMod val="75000"/>
                  <a:lumOff val="25000"/>
                </a:schemeClr>
              </a:solidFill>
            </a:endParaRPr>
          </a:p>
          <a:p>
            <a:pPr marL="742950" lvl="1" indent="-285750" algn="just">
              <a:spcAft>
                <a:spcPts val="1200"/>
              </a:spcAft>
              <a:buClr>
                <a:srgbClr val="9BAF04"/>
              </a:buClr>
              <a:buFont typeface="Arial" panose="020B0604020202020204" pitchFamily="34" charset="0"/>
              <a:buChar char="•"/>
            </a:pPr>
            <a:r>
              <a:rPr lang="en-US" sz="1600" dirty="0" smtClean="0">
                <a:solidFill>
                  <a:schemeClr val="tx1">
                    <a:lumMod val="75000"/>
                    <a:lumOff val="25000"/>
                  </a:schemeClr>
                </a:solidFill>
              </a:rPr>
              <a:t>23 issues</a:t>
            </a:r>
            <a:r>
              <a:rPr lang="en-US" sz="1600" dirty="0">
                <a:solidFill>
                  <a:schemeClr val="tx1">
                    <a:lumMod val="75000"/>
                    <a:lumOff val="25000"/>
                  </a:schemeClr>
                </a:solidFill>
              </a:rPr>
              <a:t> </a:t>
            </a:r>
            <a:r>
              <a:rPr lang="en-US" sz="1600" dirty="0" smtClean="0">
                <a:solidFill>
                  <a:schemeClr val="tx1">
                    <a:lumMod val="75000"/>
                    <a:lumOff val="25000"/>
                  </a:schemeClr>
                </a:solidFill>
              </a:rPr>
              <a:t>open.</a:t>
            </a:r>
          </a:p>
          <a:p>
            <a:pPr marL="285750" indent="-285750" algn="just">
              <a:buClr>
                <a:srgbClr val="9BAF04"/>
              </a:buClr>
              <a:buFont typeface="Wingdings" panose="05000000000000000000" pitchFamily="2" charset="2"/>
              <a:buChar char="v"/>
            </a:pPr>
            <a:endParaRPr lang="en-US" sz="1600" dirty="0">
              <a:solidFill>
                <a:srgbClr val="FF0000"/>
              </a:solidFill>
            </a:endParaRPr>
          </a:p>
          <a:p>
            <a:pPr algn="just">
              <a:buClr>
                <a:srgbClr val="9BAF04"/>
              </a:buClr>
            </a:pPr>
            <a:endParaRPr lang="en-US" sz="1600" dirty="0">
              <a:solidFill>
                <a:srgbClr val="FF0000"/>
              </a:solidFill>
            </a:endParaRPr>
          </a:p>
        </p:txBody>
      </p:sp>
      <p:graphicFrame>
        <p:nvGraphicFramePr>
          <p:cNvPr id="10" name="Chart 9"/>
          <p:cNvGraphicFramePr/>
          <p:nvPr>
            <p:extLst>
              <p:ext uri="{D42A27DB-BD31-4B8C-83A1-F6EECF244321}">
                <p14:modId xmlns:p14="http://schemas.microsoft.com/office/powerpoint/2010/main" val="1469743476"/>
              </p:ext>
            </p:extLst>
          </p:nvPr>
        </p:nvGraphicFramePr>
        <p:xfrm>
          <a:off x="685800" y="2200933"/>
          <a:ext cx="7700211" cy="3868259"/>
        </p:xfrm>
        <a:graphic>
          <a:graphicData uri="http://schemas.openxmlformats.org/drawingml/2006/chart">
            <c:chart xmlns:c="http://schemas.openxmlformats.org/drawingml/2006/chart" xmlns:r="http://schemas.openxmlformats.org/officeDocument/2006/relationships" r:id="rId3"/>
          </a:graphicData>
        </a:graphic>
      </p:graphicFrame>
      <p:sp>
        <p:nvSpPr>
          <p:cNvPr id="3" name="Line Callout 3 (Accent Bar) 2"/>
          <p:cNvSpPr/>
          <p:nvPr/>
        </p:nvSpPr>
        <p:spPr>
          <a:xfrm>
            <a:off x="6845969" y="3183727"/>
            <a:ext cx="1985210" cy="821619"/>
          </a:xfrm>
          <a:prstGeom prst="accentCallout3">
            <a:avLst>
              <a:gd name="adj1" fmla="val 18750"/>
              <a:gd name="adj2" fmla="val -8333"/>
              <a:gd name="adj3" fmla="val 18750"/>
              <a:gd name="adj4" fmla="val -16667"/>
              <a:gd name="adj5" fmla="val 18368"/>
              <a:gd name="adj6" fmla="val -37623"/>
              <a:gd name="adj7" fmla="val 22364"/>
              <a:gd name="adj8" fmla="val -76212"/>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Postponed because of future deployment of </a:t>
            </a:r>
            <a:r>
              <a:rPr lang="en-GB" sz="1400" dirty="0" err="1" smtClean="0"/>
              <a:t>eCertis</a:t>
            </a:r>
            <a:endParaRPr lang="en-GB" sz="1400" dirty="0"/>
          </a:p>
        </p:txBody>
      </p:sp>
      <p:sp>
        <p:nvSpPr>
          <p:cNvPr id="8" name="5 CuadroTexto"/>
          <p:cNvSpPr txBox="1"/>
          <p:nvPr/>
        </p:nvSpPr>
        <p:spPr>
          <a:xfrm>
            <a:off x="380020" y="520018"/>
            <a:ext cx="6048672" cy="461665"/>
          </a:xfrm>
          <a:prstGeom prst="rect">
            <a:avLst/>
          </a:prstGeom>
          <a:noFill/>
        </p:spPr>
        <p:txBody>
          <a:bodyPr wrap="square" rtlCol="0">
            <a:spAutoFit/>
          </a:bodyPr>
          <a:lstStyle/>
          <a:p>
            <a:pPr hangingPunct="0"/>
            <a:r>
              <a:rPr lang="en-GB" sz="2400" b="1" dirty="0">
                <a:solidFill>
                  <a:srgbClr val="004494"/>
                </a:solidFill>
                <a:cs typeface="Arial" panose="020B0604020202020204" pitchFamily="34" charset="0"/>
              </a:rPr>
              <a:t>5. </a:t>
            </a:r>
            <a:r>
              <a:rPr lang="en-GB" sz="2400" b="1" dirty="0" smtClean="0">
                <a:solidFill>
                  <a:srgbClr val="004494"/>
                </a:solidFill>
                <a:cs typeface="Arial" panose="020B0604020202020204" pitchFamily="34" charset="0"/>
              </a:rPr>
              <a:t>ESPD </a:t>
            </a:r>
            <a:r>
              <a:rPr lang="en-GB" sz="2400" b="1" dirty="0">
                <a:solidFill>
                  <a:srgbClr val="004494"/>
                </a:solidFill>
                <a:cs typeface="Arial" panose="020B0604020202020204" pitchFamily="34" charset="0"/>
              </a:rPr>
              <a:t>2020 </a:t>
            </a:r>
            <a:r>
              <a:rPr lang="en-GB" sz="2400" b="1" dirty="0" smtClean="0">
                <a:solidFill>
                  <a:srgbClr val="004494"/>
                </a:solidFill>
                <a:cs typeface="Arial" panose="020B0604020202020204" pitchFamily="34" charset="0"/>
              </a:rPr>
              <a:t>evolution: </a:t>
            </a:r>
            <a:r>
              <a:rPr lang="en-GB" sz="2400" b="1" dirty="0">
                <a:solidFill>
                  <a:srgbClr val="004494"/>
                </a:solidFill>
                <a:cs typeface="Arial" panose="020B0604020202020204" pitchFamily="34" charset="0"/>
              </a:rPr>
              <a:t>OUC </a:t>
            </a:r>
            <a:r>
              <a:rPr lang="en-GB" sz="2400" b="1" dirty="0" smtClean="0">
                <a:solidFill>
                  <a:srgbClr val="004494"/>
                </a:solidFill>
                <a:cs typeface="Arial" panose="020B0604020202020204" pitchFamily="34" charset="0"/>
              </a:rPr>
              <a:t>Issues.</a:t>
            </a:r>
            <a:endParaRPr lang="en-GB" sz="2400" b="1" dirty="0">
              <a:solidFill>
                <a:srgbClr val="FFFFFF"/>
              </a:solidFill>
              <a:cs typeface="Arial" panose="020B0604020202020204" pitchFamily="34" charset="0"/>
            </a:endParaRPr>
          </a:p>
        </p:txBody>
      </p:sp>
      <p:sp>
        <p:nvSpPr>
          <p:cNvPr id="7" name="4 Rectángulo"/>
          <p:cNvSpPr/>
          <p:nvPr/>
        </p:nvSpPr>
        <p:spPr>
          <a:xfrm>
            <a:off x="-10800" y="0"/>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lIns="90000" rIns="180000" rtlCol="0" anchor="ctr"/>
          <a:lstStyle/>
          <a:p>
            <a:pPr algn="r"/>
            <a:r>
              <a:rPr lang="es-ES" sz="1400" dirty="0">
                <a:solidFill>
                  <a:schemeClr val="tx1">
                    <a:lumMod val="50000"/>
                    <a:lumOff val="50000"/>
                  </a:schemeClr>
                </a:solidFill>
              </a:rPr>
              <a:t>ESPD </a:t>
            </a:r>
            <a:r>
              <a:rPr lang="es-ES" sz="1400" dirty="0" err="1">
                <a:solidFill>
                  <a:schemeClr val="tx1">
                    <a:lumMod val="50000"/>
                    <a:lumOff val="50000"/>
                  </a:schemeClr>
                </a:solidFill>
              </a:rPr>
              <a:t>Seminar</a:t>
            </a:r>
            <a:r>
              <a:rPr lang="es-ES" sz="1400" dirty="0">
                <a:solidFill>
                  <a:schemeClr val="tx1">
                    <a:lumMod val="50000"/>
                    <a:lumOff val="50000"/>
                  </a:schemeClr>
                </a:solidFill>
              </a:rPr>
              <a:t> </a:t>
            </a:r>
            <a:r>
              <a:rPr lang="es-ES" sz="1400" dirty="0" smtClean="0">
                <a:solidFill>
                  <a:schemeClr val="tx1">
                    <a:lumMod val="50000"/>
                    <a:lumOff val="50000"/>
                  </a:schemeClr>
                </a:solidFill>
              </a:rPr>
              <a:t>2020</a:t>
            </a:r>
            <a:endParaRPr lang="en-US" sz="1350" dirty="0">
              <a:solidFill>
                <a:schemeClr val="tx1">
                  <a:lumMod val="50000"/>
                  <a:lumOff val="50000"/>
                </a:schemeClr>
              </a:solidFill>
            </a:endParaRPr>
          </a:p>
        </p:txBody>
      </p:sp>
    </p:spTree>
    <p:extLst>
      <p:ext uri="{BB962C8B-B14F-4D97-AF65-F5344CB8AC3E}">
        <p14:creationId xmlns:p14="http://schemas.microsoft.com/office/powerpoint/2010/main" val="7559396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4 Rectángulo"/>
          <p:cNvSpPr/>
          <p:nvPr/>
        </p:nvSpPr>
        <p:spPr>
          <a:xfrm>
            <a:off x="-8861" y="-1"/>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sz="1350">
              <a:solidFill>
                <a:srgbClr val="000000"/>
              </a:solidFill>
            </a:endParaRPr>
          </a:p>
        </p:txBody>
      </p:sp>
      <p:sp>
        <p:nvSpPr>
          <p:cNvPr id="4" name="Rounded Rectangle 3"/>
          <p:cNvSpPr/>
          <p:nvPr/>
        </p:nvSpPr>
        <p:spPr>
          <a:xfrm>
            <a:off x="619433" y="3702689"/>
            <a:ext cx="8032954" cy="1040400"/>
          </a:xfrm>
          <a:prstGeom prst="roundRect">
            <a:avLst>
              <a:gd name="adj" fmla="val 4948"/>
            </a:avLst>
          </a:prstGeom>
          <a:solidFill>
            <a:schemeClr val="bg1">
              <a:lumMod val="95000"/>
            </a:schemeClr>
          </a:solidFill>
          <a:ln>
            <a:solidFill>
              <a:srgbClr val="9BAF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1200"/>
              </a:spcAft>
            </a:pPr>
            <a:r>
              <a:rPr lang="en-GB" sz="2000" b="1" dirty="0" smtClean="0">
                <a:solidFill>
                  <a:srgbClr val="002060"/>
                </a:solidFill>
              </a:rPr>
              <a:t>eForms Alignment</a:t>
            </a:r>
          </a:p>
          <a:p>
            <a:pPr marL="285750" indent="-285750">
              <a:spcAft>
                <a:spcPts val="1200"/>
              </a:spcAft>
              <a:buFont typeface="Arial" panose="020B0604020202020204" pitchFamily="34" charset="0"/>
              <a:buChar char="•"/>
            </a:pPr>
            <a:r>
              <a:rPr lang="en-GB" sz="1400" dirty="0">
                <a:solidFill>
                  <a:schemeClr val="tx1">
                    <a:lumMod val="65000"/>
                    <a:lumOff val="35000"/>
                  </a:schemeClr>
                </a:solidFill>
              </a:rPr>
              <a:t>Lot Identifiers </a:t>
            </a:r>
            <a:r>
              <a:rPr lang="en-GB" sz="1400" dirty="0">
                <a:solidFill>
                  <a:schemeClr val="tx1">
                    <a:lumMod val="65000"/>
                    <a:lumOff val="35000"/>
                  </a:schemeClr>
                </a:solidFill>
                <a:sym typeface="Wingdings" panose="05000000000000000000" pitchFamily="2" charset="2"/>
              </a:rPr>
              <a:t> </a:t>
            </a:r>
            <a:r>
              <a:rPr lang="en-GB" sz="1400" dirty="0" smtClean="0">
                <a:solidFill>
                  <a:schemeClr val="tx1">
                    <a:lumMod val="65000"/>
                    <a:lumOff val="35000"/>
                  </a:schemeClr>
                </a:solidFill>
                <a:sym typeface="Wingdings" panose="05000000000000000000" pitchFamily="2" charset="2"/>
              </a:rPr>
              <a:t>NEW schema</a:t>
            </a:r>
            <a:endParaRPr lang="en-GB" sz="1400" dirty="0">
              <a:solidFill>
                <a:schemeClr val="tx1">
                  <a:lumMod val="65000"/>
                  <a:lumOff val="35000"/>
                </a:schemeClr>
              </a:solidFill>
            </a:endParaRPr>
          </a:p>
        </p:txBody>
      </p:sp>
      <p:sp>
        <p:nvSpPr>
          <p:cNvPr id="8" name="Rounded Rectangle 7"/>
          <p:cNvSpPr/>
          <p:nvPr/>
        </p:nvSpPr>
        <p:spPr>
          <a:xfrm>
            <a:off x="619433" y="1434599"/>
            <a:ext cx="8032954" cy="1985213"/>
          </a:xfrm>
          <a:prstGeom prst="roundRect">
            <a:avLst>
              <a:gd name="adj" fmla="val 2472"/>
            </a:avLst>
          </a:prstGeom>
          <a:solidFill>
            <a:schemeClr val="bg1">
              <a:lumMod val="95000"/>
            </a:schemeClr>
          </a:solidFill>
          <a:ln>
            <a:solidFill>
              <a:srgbClr val="9BAF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1200"/>
              </a:spcAft>
            </a:pPr>
            <a:r>
              <a:rPr lang="en-GB" sz="2000" b="1" dirty="0">
                <a:solidFill>
                  <a:srgbClr val="002060"/>
                </a:solidFill>
              </a:rPr>
              <a:t>Code </a:t>
            </a:r>
            <a:r>
              <a:rPr lang="en-GB" sz="2000" b="1" dirty="0" smtClean="0">
                <a:solidFill>
                  <a:srgbClr val="002060"/>
                </a:solidFill>
              </a:rPr>
              <a:t>Lists</a:t>
            </a:r>
            <a:endParaRPr lang="en-GB" sz="1600" dirty="0" smtClean="0">
              <a:solidFill>
                <a:schemeClr val="tx1">
                  <a:lumMod val="65000"/>
                  <a:lumOff val="35000"/>
                </a:schemeClr>
              </a:solidFill>
            </a:endParaRPr>
          </a:p>
          <a:p>
            <a:pPr marL="285750" indent="-285750">
              <a:spcAft>
                <a:spcPts val="1200"/>
              </a:spcAft>
              <a:buFont typeface="Arial" panose="020B0604020202020204" pitchFamily="34" charset="0"/>
              <a:buChar char="•"/>
            </a:pPr>
            <a:r>
              <a:rPr lang="en-GB" sz="1400" dirty="0" err="1" smtClean="0">
                <a:solidFill>
                  <a:schemeClr val="tx1">
                    <a:lumMod val="65000"/>
                    <a:lumOff val="35000"/>
                  </a:schemeClr>
                </a:solidFill>
              </a:rPr>
              <a:t>WeightingType</a:t>
            </a:r>
            <a:r>
              <a:rPr lang="en-GB" sz="1400" dirty="0" smtClean="0">
                <a:solidFill>
                  <a:schemeClr val="tx1">
                    <a:lumMod val="65000"/>
                    <a:lumOff val="35000"/>
                  </a:schemeClr>
                </a:solidFill>
              </a:rPr>
              <a:t> CL </a:t>
            </a:r>
            <a:r>
              <a:rPr lang="en-GB" sz="1400" dirty="0" smtClean="0">
                <a:solidFill>
                  <a:schemeClr val="tx1">
                    <a:lumMod val="65000"/>
                    <a:lumOff val="35000"/>
                  </a:schemeClr>
                </a:solidFill>
                <a:sym typeface="Wingdings" panose="05000000000000000000" pitchFamily="2" charset="2"/>
              </a:rPr>
              <a:t> REMOVE</a:t>
            </a:r>
          </a:p>
          <a:p>
            <a:pPr marL="285750" indent="-285750">
              <a:spcAft>
                <a:spcPts val="1200"/>
              </a:spcAft>
              <a:buFont typeface="Arial" panose="020B0604020202020204" pitchFamily="34" charset="0"/>
              <a:buChar char="•"/>
            </a:pPr>
            <a:r>
              <a:rPr lang="en-GB" sz="1400" dirty="0" err="1" smtClean="0">
                <a:solidFill>
                  <a:schemeClr val="tx1">
                    <a:lumMod val="65000"/>
                    <a:lumOff val="35000"/>
                  </a:schemeClr>
                </a:solidFill>
              </a:rPr>
              <a:t>EvaluationMethodType</a:t>
            </a:r>
            <a:r>
              <a:rPr lang="en-GB" sz="1400" dirty="0" smtClean="0">
                <a:solidFill>
                  <a:schemeClr val="tx1">
                    <a:lumMod val="65000"/>
                    <a:lumOff val="35000"/>
                  </a:schemeClr>
                </a:solidFill>
              </a:rPr>
              <a:t> CL </a:t>
            </a:r>
            <a:r>
              <a:rPr lang="en-GB" sz="1400" dirty="0" smtClean="0">
                <a:solidFill>
                  <a:schemeClr val="tx1">
                    <a:lumMod val="65000"/>
                    <a:lumOff val="35000"/>
                  </a:schemeClr>
                </a:solidFill>
                <a:sym typeface="Wingdings" panose="05000000000000000000" pitchFamily="2" charset="2"/>
              </a:rPr>
              <a:t> REMOVE</a:t>
            </a:r>
            <a:endParaRPr lang="en-GB" sz="1400" dirty="0">
              <a:solidFill>
                <a:schemeClr val="tx1">
                  <a:lumMod val="65000"/>
                  <a:lumOff val="35000"/>
                </a:schemeClr>
              </a:solidFill>
            </a:endParaRPr>
          </a:p>
          <a:p>
            <a:pPr marL="285750" indent="-285750">
              <a:spcAft>
                <a:spcPts val="1200"/>
              </a:spcAft>
              <a:buFont typeface="Arial" panose="020B0604020202020204" pitchFamily="34" charset="0"/>
              <a:buChar char="•"/>
            </a:pPr>
            <a:r>
              <a:rPr lang="en-GB" sz="1400" dirty="0" smtClean="0">
                <a:solidFill>
                  <a:schemeClr val="tx1">
                    <a:lumMod val="65000"/>
                    <a:lumOff val="35000"/>
                  </a:schemeClr>
                </a:solidFill>
              </a:rPr>
              <a:t>LOT_IDENTIFIER and WEIGHT_INDICATOR value </a:t>
            </a:r>
            <a:r>
              <a:rPr lang="en-GB" sz="1400" dirty="0" smtClean="0">
                <a:solidFill>
                  <a:schemeClr val="tx1">
                    <a:lumMod val="65000"/>
                    <a:lumOff val="35000"/>
                  </a:schemeClr>
                </a:solidFill>
                <a:sym typeface="Wingdings" panose="05000000000000000000" pitchFamily="2" charset="2"/>
              </a:rPr>
              <a:t> </a:t>
            </a:r>
            <a:r>
              <a:rPr lang="en-GB" sz="1400" dirty="0" smtClean="0">
                <a:solidFill>
                  <a:schemeClr val="tx1">
                    <a:lumMod val="65000"/>
                    <a:lumOff val="35000"/>
                  </a:schemeClr>
                </a:solidFill>
              </a:rPr>
              <a:t>REMOVE from </a:t>
            </a:r>
            <a:r>
              <a:rPr lang="en-GB" sz="1400" i="1" dirty="0" err="1" smtClean="0">
                <a:solidFill>
                  <a:schemeClr val="tx1">
                    <a:lumMod val="65000"/>
                    <a:lumOff val="35000"/>
                  </a:schemeClr>
                </a:solidFill>
              </a:rPr>
              <a:t>ResponseDataType</a:t>
            </a:r>
            <a:r>
              <a:rPr lang="en-GB" sz="1400" dirty="0" smtClean="0">
                <a:solidFill>
                  <a:schemeClr val="tx1">
                    <a:lumMod val="65000"/>
                    <a:lumOff val="35000"/>
                  </a:schemeClr>
                </a:solidFill>
              </a:rPr>
              <a:t> code list and Criteria.</a:t>
            </a:r>
          </a:p>
        </p:txBody>
      </p:sp>
      <p:sp>
        <p:nvSpPr>
          <p:cNvPr id="9" name="Rounded Rectangle 8"/>
          <p:cNvSpPr/>
          <p:nvPr/>
        </p:nvSpPr>
        <p:spPr>
          <a:xfrm>
            <a:off x="619434" y="5025965"/>
            <a:ext cx="8032952" cy="1038725"/>
          </a:xfrm>
          <a:prstGeom prst="roundRect">
            <a:avLst>
              <a:gd name="adj" fmla="val 4948"/>
            </a:avLst>
          </a:prstGeom>
          <a:solidFill>
            <a:schemeClr val="bg1">
              <a:lumMod val="95000"/>
            </a:schemeClr>
          </a:solidFill>
          <a:ln>
            <a:solidFill>
              <a:srgbClr val="9BAF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1200"/>
              </a:spcAft>
            </a:pPr>
            <a:r>
              <a:rPr lang="en-GB" sz="2000" b="1" dirty="0" smtClean="0">
                <a:solidFill>
                  <a:srgbClr val="002060"/>
                </a:solidFill>
              </a:rPr>
              <a:t>Validator Tool</a:t>
            </a:r>
          </a:p>
          <a:p>
            <a:pPr marL="285750" indent="-285750">
              <a:spcAft>
                <a:spcPts val="1200"/>
              </a:spcAft>
              <a:buFont typeface="Arial" panose="020B0604020202020204" pitchFamily="34" charset="0"/>
              <a:buChar char="•"/>
            </a:pPr>
            <a:r>
              <a:rPr lang="en-GB" sz="1400" dirty="0" smtClean="0">
                <a:solidFill>
                  <a:schemeClr val="tx1">
                    <a:lumMod val="65000"/>
                    <a:lumOff val="35000"/>
                  </a:schemeClr>
                </a:solidFill>
              </a:rPr>
              <a:t>Exclusion Grounds mandatory </a:t>
            </a:r>
            <a:r>
              <a:rPr lang="en-GB" sz="1400" dirty="0" smtClean="0">
                <a:solidFill>
                  <a:schemeClr val="tx1">
                    <a:lumMod val="65000"/>
                    <a:lumOff val="35000"/>
                  </a:schemeClr>
                </a:solidFill>
                <a:sym typeface="Wingdings" panose="05000000000000000000" pitchFamily="2" charset="2"/>
              </a:rPr>
              <a:t> UPDATE rule</a:t>
            </a:r>
            <a:endParaRPr lang="en-GB" sz="1400" dirty="0">
              <a:solidFill>
                <a:schemeClr val="tx1">
                  <a:lumMod val="65000"/>
                  <a:lumOff val="35000"/>
                </a:schemeClr>
              </a:solidFill>
            </a:endParaRPr>
          </a:p>
        </p:txBody>
      </p:sp>
      <p:sp>
        <p:nvSpPr>
          <p:cNvPr id="11" name="5 CuadroTexto"/>
          <p:cNvSpPr txBox="1"/>
          <p:nvPr/>
        </p:nvSpPr>
        <p:spPr>
          <a:xfrm>
            <a:off x="380020" y="520018"/>
            <a:ext cx="8469512" cy="830997"/>
          </a:xfrm>
          <a:prstGeom prst="rect">
            <a:avLst/>
          </a:prstGeom>
          <a:noFill/>
        </p:spPr>
        <p:txBody>
          <a:bodyPr wrap="square" rtlCol="0">
            <a:spAutoFit/>
          </a:bodyPr>
          <a:lstStyle/>
          <a:p>
            <a:pPr hangingPunct="0"/>
            <a:r>
              <a:rPr lang="en-GB" sz="2400" b="1" dirty="0">
                <a:solidFill>
                  <a:srgbClr val="004494"/>
                </a:solidFill>
                <a:cs typeface="Arial" panose="020B0604020202020204" pitchFamily="34" charset="0"/>
              </a:rPr>
              <a:t>5. </a:t>
            </a:r>
            <a:r>
              <a:rPr lang="en-GB" sz="2400" b="1" dirty="0" smtClean="0">
                <a:solidFill>
                  <a:srgbClr val="004494"/>
                </a:solidFill>
                <a:cs typeface="Arial" panose="020B0604020202020204" pitchFamily="34" charset="0"/>
              </a:rPr>
              <a:t>ESPD </a:t>
            </a:r>
            <a:r>
              <a:rPr lang="en-GB" sz="2400" b="1" dirty="0">
                <a:solidFill>
                  <a:srgbClr val="004494"/>
                </a:solidFill>
                <a:cs typeface="Arial" panose="020B0604020202020204" pitchFamily="34" charset="0"/>
              </a:rPr>
              <a:t>2020 evolution: </a:t>
            </a:r>
            <a:r>
              <a:rPr lang="en-GB" sz="2400" b="1" dirty="0" smtClean="0">
                <a:solidFill>
                  <a:srgbClr val="004494"/>
                </a:solidFill>
                <a:cs typeface="Arial" panose="020B0604020202020204" pitchFamily="34" charset="0"/>
              </a:rPr>
              <a:t>Summary </a:t>
            </a:r>
            <a:r>
              <a:rPr lang="en-GB" sz="2400" b="1" dirty="0">
                <a:solidFill>
                  <a:srgbClr val="004494"/>
                </a:solidFill>
                <a:cs typeface="Arial" panose="020B0604020202020204" pitchFamily="34" charset="0"/>
              </a:rPr>
              <a:t>of the issues to </a:t>
            </a:r>
            <a:r>
              <a:rPr lang="en-GB" sz="2400" b="1" dirty="0" smtClean="0">
                <a:solidFill>
                  <a:srgbClr val="004494"/>
                </a:solidFill>
                <a:cs typeface="Arial" panose="020B0604020202020204" pitchFamily="34" charset="0"/>
              </a:rPr>
              <a:t>be implemented </a:t>
            </a:r>
            <a:r>
              <a:rPr lang="en-GB" sz="2400" b="1" dirty="0">
                <a:solidFill>
                  <a:srgbClr val="004494"/>
                </a:solidFill>
                <a:cs typeface="Arial" panose="020B0604020202020204" pitchFamily="34" charset="0"/>
              </a:rPr>
              <a:t>in </a:t>
            </a:r>
            <a:r>
              <a:rPr lang="en-GB" sz="2400" b="1" dirty="0" smtClean="0">
                <a:solidFill>
                  <a:srgbClr val="004494"/>
                </a:solidFill>
                <a:cs typeface="Arial" panose="020B0604020202020204" pitchFamily="34" charset="0"/>
              </a:rPr>
              <a:t>v3.0.0</a:t>
            </a:r>
            <a:endParaRPr lang="en-GB" sz="2400" b="1" dirty="0">
              <a:solidFill>
                <a:srgbClr val="FFFFFF"/>
              </a:solidFill>
              <a:cs typeface="Arial" panose="020B0604020202020204" pitchFamily="34" charset="0"/>
            </a:endParaRPr>
          </a:p>
        </p:txBody>
      </p:sp>
      <p:sp>
        <p:nvSpPr>
          <p:cNvPr id="7" name="4 Rectángulo"/>
          <p:cNvSpPr/>
          <p:nvPr/>
        </p:nvSpPr>
        <p:spPr>
          <a:xfrm>
            <a:off x="-10800" y="0"/>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lIns="90000" rIns="180000" rtlCol="0" anchor="ctr"/>
          <a:lstStyle/>
          <a:p>
            <a:pPr algn="r"/>
            <a:r>
              <a:rPr lang="es-ES" sz="1400" dirty="0">
                <a:solidFill>
                  <a:schemeClr val="tx1">
                    <a:lumMod val="50000"/>
                    <a:lumOff val="50000"/>
                  </a:schemeClr>
                </a:solidFill>
              </a:rPr>
              <a:t>ESPD </a:t>
            </a:r>
            <a:r>
              <a:rPr lang="es-ES" sz="1400" dirty="0" err="1">
                <a:solidFill>
                  <a:schemeClr val="tx1">
                    <a:lumMod val="50000"/>
                    <a:lumOff val="50000"/>
                  </a:schemeClr>
                </a:solidFill>
              </a:rPr>
              <a:t>Seminar</a:t>
            </a:r>
            <a:r>
              <a:rPr lang="es-ES" sz="1400" dirty="0">
                <a:solidFill>
                  <a:schemeClr val="tx1">
                    <a:lumMod val="50000"/>
                    <a:lumOff val="50000"/>
                  </a:schemeClr>
                </a:solidFill>
              </a:rPr>
              <a:t> </a:t>
            </a:r>
            <a:r>
              <a:rPr lang="es-ES" sz="1400" dirty="0" smtClean="0">
                <a:solidFill>
                  <a:schemeClr val="tx1">
                    <a:lumMod val="50000"/>
                    <a:lumOff val="50000"/>
                  </a:schemeClr>
                </a:solidFill>
              </a:rPr>
              <a:t>2020</a:t>
            </a:r>
            <a:endParaRPr lang="en-US" sz="1350" dirty="0">
              <a:solidFill>
                <a:schemeClr val="tx1">
                  <a:lumMod val="50000"/>
                  <a:lumOff val="50000"/>
                </a:schemeClr>
              </a:solidFill>
            </a:endParaRPr>
          </a:p>
        </p:txBody>
      </p:sp>
    </p:spTree>
    <p:extLst>
      <p:ext uri="{BB962C8B-B14F-4D97-AF65-F5344CB8AC3E}">
        <p14:creationId xmlns:p14="http://schemas.microsoft.com/office/powerpoint/2010/main" val="469306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4 Rectángulo"/>
          <p:cNvSpPr/>
          <p:nvPr/>
        </p:nvSpPr>
        <p:spPr>
          <a:xfrm>
            <a:off x="-8861" y="-1"/>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sz="1350">
              <a:solidFill>
                <a:srgbClr val="000000"/>
              </a:solidFill>
            </a:endParaRPr>
          </a:p>
        </p:txBody>
      </p:sp>
      <p:sp>
        <p:nvSpPr>
          <p:cNvPr id="8" name="5 CuadroTexto"/>
          <p:cNvSpPr txBox="1"/>
          <p:nvPr/>
        </p:nvSpPr>
        <p:spPr>
          <a:xfrm>
            <a:off x="380020" y="520018"/>
            <a:ext cx="6048672" cy="461665"/>
          </a:xfrm>
          <a:prstGeom prst="rect">
            <a:avLst/>
          </a:prstGeom>
          <a:noFill/>
        </p:spPr>
        <p:txBody>
          <a:bodyPr wrap="square" rtlCol="0">
            <a:spAutoFit/>
          </a:bodyPr>
          <a:lstStyle/>
          <a:p>
            <a:pPr hangingPunct="0"/>
            <a:r>
              <a:rPr lang="en-GB" sz="2400" b="1" dirty="0" smtClean="0">
                <a:solidFill>
                  <a:srgbClr val="004494"/>
                </a:solidFill>
                <a:cs typeface="Arial" panose="020B0604020202020204" pitchFamily="34" charset="0"/>
              </a:rPr>
              <a:t>1. Introduction</a:t>
            </a:r>
            <a:endParaRPr lang="en-GB" sz="2400" b="1" dirty="0">
              <a:solidFill>
                <a:srgbClr val="004494"/>
              </a:solidFill>
              <a:cs typeface="Arial" panose="020B0604020202020204" pitchFamily="34" charset="0"/>
            </a:endParaRPr>
          </a:p>
        </p:txBody>
      </p:sp>
      <p:sp>
        <p:nvSpPr>
          <p:cNvPr id="9" name="4 Rectángulo"/>
          <p:cNvSpPr/>
          <p:nvPr/>
        </p:nvSpPr>
        <p:spPr>
          <a:xfrm>
            <a:off x="-10800" y="0"/>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lIns="90000" rIns="180000" rtlCol="0" anchor="ctr"/>
          <a:lstStyle/>
          <a:p>
            <a:pPr algn="r"/>
            <a:r>
              <a:rPr lang="es-ES" sz="1400" dirty="0">
                <a:solidFill>
                  <a:schemeClr val="tx1">
                    <a:lumMod val="50000"/>
                    <a:lumOff val="50000"/>
                  </a:schemeClr>
                </a:solidFill>
              </a:rPr>
              <a:t>ESPD </a:t>
            </a:r>
            <a:r>
              <a:rPr lang="es-ES" sz="1400" dirty="0" err="1">
                <a:solidFill>
                  <a:schemeClr val="tx1">
                    <a:lumMod val="50000"/>
                    <a:lumOff val="50000"/>
                  </a:schemeClr>
                </a:solidFill>
              </a:rPr>
              <a:t>Seminar</a:t>
            </a:r>
            <a:r>
              <a:rPr lang="es-ES" sz="1400" dirty="0">
                <a:solidFill>
                  <a:schemeClr val="tx1">
                    <a:lumMod val="50000"/>
                    <a:lumOff val="50000"/>
                  </a:schemeClr>
                </a:solidFill>
              </a:rPr>
              <a:t> </a:t>
            </a:r>
            <a:r>
              <a:rPr lang="es-ES" sz="1400" dirty="0" smtClean="0">
                <a:solidFill>
                  <a:schemeClr val="tx1">
                    <a:lumMod val="50000"/>
                    <a:lumOff val="50000"/>
                  </a:schemeClr>
                </a:solidFill>
              </a:rPr>
              <a:t>2020</a:t>
            </a:r>
            <a:endParaRPr lang="en-US" sz="1350" dirty="0">
              <a:solidFill>
                <a:schemeClr val="tx1">
                  <a:lumMod val="50000"/>
                  <a:lumOff val="50000"/>
                </a:schemeClr>
              </a:solidFill>
            </a:endParaRPr>
          </a:p>
        </p:txBody>
      </p:sp>
      <p:pic>
        <p:nvPicPr>
          <p:cNvPr id="2" name="Picture 1"/>
          <p:cNvPicPr>
            <a:picLocks noChangeAspect="1"/>
          </p:cNvPicPr>
          <p:nvPr/>
        </p:nvPicPr>
        <p:blipFill>
          <a:blip r:embed="rId3"/>
          <a:stretch>
            <a:fillRect/>
          </a:stretch>
        </p:blipFill>
        <p:spPr>
          <a:xfrm>
            <a:off x="1733005" y="1025228"/>
            <a:ext cx="5677988" cy="5210250"/>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522161" y="6364900"/>
            <a:ext cx="8099677" cy="276999"/>
          </a:xfrm>
          <a:prstGeom prst="rect">
            <a:avLst/>
          </a:prstGeom>
        </p:spPr>
        <p:txBody>
          <a:bodyPr wrap="square">
            <a:spAutoFit/>
          </a:bodyPr>
          <a:lstStyle/>
          <a:p>
            <a:pPr algn="ctr"/>
            <a:r>
              <a:rPr lang="es-ES" sz="1200" b="1" i="1" dirty="0">
                <a:hlinkClick r:id="rId4"/>
              </a:rPr>
              <a:t>https://</a:t>
            </a:r>
            <a:r>
              <a:rPr lang="es-ES" sz="1200" b="1" i="1" dirty="0" smtClean="0">
                <a:hlinkClick r:id="rId4"/>
              </a:rPr>
              <a:t>ted.europa.eu/TED/browse/browseByMap.do</a:t>
            </a:r>
            <a:r>
              <a:rPr lang="es-ES" sz="1200" b="1" i="1" dirty="0" smtClean="0"/>
              <a:t> </a:t>
            </a:r>
            <a:endParaRPr lang="es-ES" sz="1200" b="1" i="1" dirty="0"/>
          </a:p>
        </p:txBody>
      </p:sp>
    </p:spTree>
    <p:extLst>
      <p:ext uri="{BB962C8B-B14F-4D97-AF65-F5344CB8AC3E}">
        <p14:creationId xmlns:p14="http://schemas.microsoft.com/office/powerpoint/2010/main" val="5577580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4 Rectángulo"/>
          <p:cNvSpPr/>
          <p:nvPr/>
        </p:nvSpPr>
        <p:spPr>
          <a:xfrm>
            <a:off x="-8861" y="-1"/>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sz="1350">
              <a:solidFill>
                <a:srgbClr val="000000"/>
              </a:solidFill>
            </a:endParaRPr>
          </a:p>
        </p:txBody>
      </p:sp>
      <p:sp>
        <p:nvSpPr>
          <p:cNvPr id="10" name="Rounded Rectangle 9"/>
          <p:cNvSpPr/>
          <p:nvPr/>
        </p:nvSpPr>
        <p:spPr>
          <a:xfrm>
            <a:off x="619434" y="1434601"/>
            <a:ext cx="8032954" cy="4297606"/>
          </a:xfrm>
          <a:prstGeom prst="roundRect">
            <a:avLst>
              <a:gd name="adj" fmla="val 1323"/>
            </a:avLst>
          </a:prstGeom>
          <a:solidFill>
            <a:schemeClr val="bg1">
              <a:lumMod val="95000"/>
            </a:schemeClr>
          </a:solidFill>
          <a:ln>
            <a:solidFill>
              <a:srgbClr val="9BAF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1200"/>
              </a:spcAft>
            </a:pPr>
            <a:r>
              <a:rPr lang="en-GB" sz="2000" b="1" dirty="0" smtClean="0">
                <a:solidFill>
                  <a:srgbClr val="002060"/>
                </a:solidFill>
              </a:rPr>
              <a:t>Criteria Taxonomy Changes</a:t>
            </a:r>
            <a:endParaRPr lang="en-GB" sz="1600" dirty="0" smtClean="0">
              <a:solidFill>
                <a:schemeClr val="tx1">
                  <a:lumMod val="65000"/>
                  <a:lumOff val="35000"/>
                </a:schemeClr>
              </a:solidFill>
            </a:endParaRPr>
          </a:p>
          <a:p>
            <a:pPr marL="285750" indent="-285750">
              <a:lnSpc>
                <a:spcPct val="150000"/>
              </a:lnSpc>
              <a:buFont typeface="Arial" panose="020B0604020202020204" pitchFamily="34" charset="0"/>
              <a:buChar char="•"/>
            </a:pPr>
            <a:r>
              <a:rPr lang="en-GB" sz="1400" dirty="0" smtClean="0">
                <a:solidFill>
                  <a:schemeClr val="tx1">
                    <a:lumMod val="65000"/>
                    <a:lumOff val="35000"/>
                  </a:schemeClr>
                </a:solidFill>
              </a:rPr>
              <a:t>BASIC version </a:t>
            </a:r>
            <a:r>
              <a:rPr lang="en-GB" sz="1400" dirty="0" smtClean="0">
                <a:solidFill>
                  <a:schemeClr val="tx1">
                    <a:lumMod val="65000"/>
                    <a:lumOff val="35000"/>
                  </a:schemeClr>
                </a:solidFill>
                <a:sym typeface="Wingdings" panose="05000000000000000000" pitchFamily="2" charset="2"/>
              </a:rPr>
              <a:t> </a:t>
            </a:r>
            <a:r>
              <a:rPr lang="en-GB" sz="1400" dirty="0">
                <a:solidFill>
                  <a:schemeClr val="tx1">
                    <a:lumMod val="65000"/>
                    <a:lumOff val="35000"/>
                  </a:schemeClr>
                </a:solidFill>
                <a:sym typeface="Wingdings" panose="05000000000000000000" pitchFamily="2" charset="2"/>
              </a:rPr>
              <a:t>REMOVED, it will be integrated in the extended</a:t>
            </a:r>
            <a:endParaRPr lang="en-GB" sz="1400" dirty="0" smtClean="0">
              <a:solidFill>
                <a:schemeClr val="tx1">
                  <a:lumMod val="65000"/>
                  <a:lumOff val="35000"/>
                </a:schemeClr>
              </a:solidFill>
              <a:sym typeface="Wingdings" panose="05000000000000000000" pitchFamily="2" charset="2"/>
            </a:endParaRPr>
          </a:p>
          <a:p>
            <a:pPr marL="285750" indent="-285750">
              <a:lnSpc>
                <a:spcPct val="150000"/>
              </a:lnSpc>
              <a:buFont typeface="Arial" panose="020B0604020202020204" pitchFamily="34" charset="0"/>
              <a:buChar char="•"/>
            </a:pPr>
            <a:r>
              <a:rPr lang="en-GB" sz="1400" dirty="0" smtClean="0">
                <a:solidFill>
                  <a:schemeClr val="tx1">
                    <a:lumMod val="65000"/>
                    <a:lumOff val="35000"/>
                  </a:schemeClr>
                </a:solidFill>
                <a:sym typeface="Wingdings" panose="05000000000000000000" pitchFamily="2" charset="2"/>
              </a:rPr>
              <a:t>ESPD Request  Part III and Part IV </a:t>
            </a:r>
            <a:r>
              <a:rPr lang="en-GB" sz="1400" dirty="0">
                <a:solidFill>
                  <a:schemeClr val="tx1">
                    <a:lumMod val="65000"/>
                    <a:lumOff val="35000"/>
                  </a:schemeClr>
                </a:solidFill>
                <a:sym typeface="Wingdings" panose="05000000000000000000" pitchFamily="2" charset="2"/>
              </a:rPr>
              <a:t>only</a:t>
            </a:r>
            <a:r>
              <a:rPr lang="en-GB" sz="1400" dirty="0" smtClean="0">
                <a:solidFill>
                  <a:schemeClr val="tx1">
                    <a:lumMod val="65000"/>
                    <a:lumOff val="35000"/>
                  </a:schemeClr>
                </a:solidFill>
                <a:sym typeface="Wingdings" panose="05000000000000000000" pitchFamily="2" charset="2"/>
              </a:rPr>
              <a:t>: Exclusion </a:t>
            </a:r>
            <a:r>
              <a:rPr lang="en-GB" sz="1400" dirty="0">
                <a:solidFill>
                  <a:schemeClr val="tx1">
                    <a:lumMod val="65000"/>
                    <a:lumOff val="35000"/>
                  </a:schemeClr>
                </a:solidFill>
                <a:sym typeface="Wingdings" panose="05000000000000000000" pitchFamily="2" charset="2"/>
              </a:rPr>
              <a:t>Grounds” and Part IV: “Selection Criteria</a:t>
            </a:r>
            <a:r>
              <a:rPr lang="en-GB" sz="1400" dirty="0" smtClean="0">
                <a:solidFill>
                  <a:schemeClr val="tx1">
                    <a:lumMod val="65000"/>
                    <a:lumOff val="35000"/>
                  </a:schemeClr>
                </a:solidFill>
                <a:sym typeface="Wingdings" panose="05000000000000000000" pitchFamily="2" charset="2"/>
              </a:rPr>
              <a:t>”</a:t>
            </a:r>
            <a:endParaRPr lang="en-GB" sz="1400" dirty="0" smtClean="0">
              <a:solidFill>
                <a:schemeClr val="tx1">
                  <a:lumMod val="65000"/>
                  <a:lumOff val="35000"/>
                </a:schemeClr>
              </a:solidFill>
            </a:endParaRPr>
          </a:p>
          <a:p>
            <a:pPr marL="285750" indent="-285750">
              <a:lnSpc>
                <a:spcPct val="150000"/>
              </a:lnSpc>
              <a:buFont typeface="Arial" panose="020B0604020202020204" pitchFamily="34" charset="0"/>
              <a:buChar char="•"/>
            </a:pPr>
            <a:r>
              <a:rPr lang="en-GB" sz="1400" dirty="0" smtClean="0">
                <a:solidFill>
                  <a:schemeClr val="tx1">
                    <a:lumMod val="65000"/>
                    <a:lumOff val="35000"/>
                  </a:schemeClr>
                </a:solidFill>
              </a:rPr>
              <a:t>Setup </a:t>
            </a:r>
            <a:r>
              <a:rPr lang="en-GB" sz="1400" dirty="0">
                <a:solidFill>
                  <a:schemeClr val="tx1">
                    <a:lumMod val="65000"/>
                    <a:lumOff val="35000"/>
                  </a:schemeClr>
                </a:solidFill>
              </a:rPr>
              <a:t>EO </a:t>
            </a:r>
            <a:r>
              <a:rPr lang="en-GB" sz="1400" dirty="0">
                <a:solidFill>
                  <a:schemeClr val="tx1">
                    <a:lumMod val="65000"/>
                    <a:lumOff val="35000"/>
                  </a:schemeClr>
                </a:solidFill>
                <a:sym typeface="Wingdings" panose="05000000000000000000" pitchFamily="2" charset="2"/>
              </a:rPr>
              <a:t> </a:t>
            </a:r>
            <a:r>
              <a:rPr lang="en-GB" sz="1400" dirty="0" smtClean="0">
                <a:solidFill>
                  <a:schemeClr val="tx1">
                    <a:lumMod val="65000"/>
                    <a:lumOff val="35000"/>
                  </a:schemeClr>
                </a:solidFill>
              </a:rPr>
              <a:t>SUBCRITERION instead of CRITERION</a:t>
            </a:r>
            <a:endParaRPr lang="en-GB" sz="1400" dirty="0">
              <a:solidFill>
                <a:schemeClr val="tx1">
                  <a:lumMod val="65000"/>
                  <a:lumOff val="35000"/>
                </a:schemeClr>
              </a:solidFill>
            </a:endParaRPr>
          </a:p>
          <a:p>
            <a:pPr marL="285750" indent="-285750">
              <a:lnSpc>
                <a:spcPct val="150000"/>
              </a:lnSpc>
              <a:buFont typeface="Arial" panose="020B0604020202020204" pitchFamily="34" charset="0"/>
              <a:buChar char="•"/>
            </a:pPr>
            <a:r>
              <a:rPr lang="en-GB" sz="1400" dirty="0">
                <a:solidFill>
                  <a:schemeClr val="tx1">
                    <a:lumMod val="65000"/>
                    <a:lumOff val="35000"/>
                  </a:schemeClr>
                </a:solidFill>
              </a:rPr>
              <a:t>LOT_IDENTIFIER </a:t>
            </a:r>
            <a:r>
              <a:rPr lang="en-GB" sz="1400" dirty="0">
                <a:solidFill>
                  <a:schemeClr val="tx1">
                    <a:lumMod val="65000"/>
                    <a:lumOff val="35000"/>
                  </a:schemeClr>
                </a:solidFill>
                <a:sym typeface="Wingdings" panose="05000000000000000000" pitchFamily="2" charset="2"/>
              </a:rPr>
              <a:t> UNNECESSARY (one ESPD per LOT)</a:t>
            </a:r>
            <a:endParaRPr lang="en-GB" sz="1400" dirty="0">
              <a:solidFill>
                <a:schemeClr val="tx1">
                  <a:lumMod val="65000"/>
                  <a:lumOff val="35000"/>
                </a:schemeClr>
              </a:solidFill>
            </a:endParaRPr>
          </a:p>
          <a:p>
            <a:pPr marL="285750" indent="-285750">
              <a:lnSpc>
                <a:spcPct val="150000"/>
              </a:lnSpc>
              <a:buFont typeface="Arial" panose="020B0604020202020204" pitchFamily="34" charset="0"/>
              <a:buChar char="•"/>
            </a:pPr>
            <a:r>
              <a:rPr lang="en-GB" sz="1400" dirty="0">
                <a:solidFill>
                  <a:schemeClr val="tx1">
                    <a:lumMod val="65000"/>
                    <a:lumOff val="35000"/>
                  </a:schemeClr>
                </a:solidFill>
              </a:rPr>
              <a:t>Payment of taxes and Environmental law </a:t>
            </a:r>
            <a:r>
              <a:rPr lang="en-GB" sz="1400" dirty="0">
                <a:solidFill>
                  <a:schemeClr val="tx1">
                    <a:lumMod val="65000"/>
                    <a:lumOff val="35000"/>
                  </a:schemeClr>
                </a:solidFill>
                <a:sym typeface="Wingdings" panose="05000000000000000000" pitchFamily="2" charset="2"/>
              </a:rPr>
              <a:t> FIX INCONSISTENCY</a:t>
            </a:r>
            <a:endParaRPr lang="en-GB" sz="1400" dirty="0">
              <a:solidFill>
                <a:schemeClr val="tx1">
                  <a:lumMod val="65000"/>
                  <a:lumOff val="35000"/>
                </a:schemeClr>
              </a:solidFill>
            </a:endParaRPr>
          </a:p>
          <a:p>
            <a:pPr marL="285750" indent="-285750">
              <a:lnSpc>
                <a:spcPct val="150000"/>
              </a:lnSpc>
              <a:buFont typeface="Arial" panose="020B0604020202020204" pitchFamily="34" charset="0"/>
              <a:buChar char="•"/>
            </a:pPr>
            <a:r>
              <a:rPr lang="en-GB" sz="1400" dirty="0">
                <a:solidFill>
                  <a:schemeClr val="tx1">
                    <a:lumMod val="65000"/>
                    <a:lumOff val="35000"/>
                  </a:schemeClr>
                </a:solidFill>
              </a:rPr>
              <a:t>General Turnover </a:t>
            </a:r>
            <a:r>
              <a:rPr lang="en-GB" sz="1400" dirty="0">
                <a:solidFill>
                  <a:schemeClr val="tx1">
                    <a:lumMod val="65000"/>
                    <a:lumOff val="35000"/>
                  </a:schemeClr>
                </a:solidFill>
                <a:sym typeface="Wingdings" panose="05000000000000000000" pitchFamily="2" charset="2"/>
              </a:rPr>
              <a:t> UPDATE </a:t>
            </a:r>
            <a:r>
              <a:rPr lang="en-GB" sz="1400" dirty="0" err="1">
                <a:solidFill>
                  <a:schemeClr val="tx1">
                    <a:lumMod val="65000"/>
                    <a:lumOff val="35000"/>
                  </a:schemeClr>
                </a:solidFill>
                <a:sym typeface="Wingdings" panose="05000000000000000000" pitchFamily="2" charset="2"/>
              </a:rPr>
              <a:t>PropertyDataType</a:t>
            </a:r>
            <a:r>
              <a:rPr lang="en-GB" sz="1400" dirty="0">
                <a:solidFill>
                  <a:schemeClr val="tx1">
                    <a:lumMod val="65000"/>
                    <a:lumOff val="35000"/>
                  </a:schemeClr>
                </a:solidFill>
                <a:sym typeface="Wingdings" panose="05000000000000000000" pitchFamily="2" charset="2"/>
              </a:rPr>
              <a:t> and common threshold question</a:t>
            </a:r>
          </a:p>
          <a:p>
            <a:pPr marL="285750" indent="-285750">
              <a:lnSpc>
                <a:spcPct val="150000"/>
              </a:lnSpc>
              <a:buFont typeface="Arial" panose="020B0604020202020204" pitchFamily="34" charset="0"/>
              <a:buChar char="•"/>
            </a:pPr>
            <a:r>
              <a:rPr lang="en-GB" sz="1400" dirty="0">
                <a:solidFill>
                  <a:schemeClr val="tx1">
                    <a:lumMod val="65000"/>
                    <a:lumOff val="35000"/>
                  </a:schemeClr>
                </a:solidFill>
                <a:sym typeface="Wingdings" panose="05000000000000000000" pitchFamily="2" charset="2"/>
              </a:rPr>
              <a:t>Defence and Utilities  REMOVE</a:t>
            </a:r>
            <a:endParaRPr lang="en-GB" sz="1400" dirty="0">
              <a:solidFill>
                <a:schemeClr val="tx1">
                  <a:lumMod val="65000"/>
                  <a:lumOff val="35000"/>
                </a:schemeClr>
              </a:solidFill>
            </a:endParaRPr>
          </a:p>
          <a:p>
            <a:pPr marL="285750" indent="-285750">
              <a:lnSpc>
                <a:spcPct val="150000"/>
              </a:lnSpc>
              <a:buFont typeface="Arial" panose="020B0604020202020204" pitchFamily="34" charset="0"/>
              <a:buChar char="•"/>
            </a:pPr>
            <a:r>
              <a:rPr lang="en-GB" sz="1400" dirty="0">
                <a:solidFill>
                  <a:schemeClr val="tx1">
                    <a:lumMod val="65000"/>
                    <a:lumOff val="35000"/>
                  </a:schemeClr>
                </a:solidFill>
              </a:rPr>
              <a:t>References SC </a:t>
            </a:r>
            <a:r>
              <a:rPr lang="en-GB" sz="1400" dirty="0">
                <a:solidFill>
                  <a:schemeClr val="tx1">
                    <a:lumMod val="65000"/>
                    <a:lumOff val="35000"/>
                  </a:schemeClr>
                </a:solidFill>
                <a:sym typeface="Wingdings" panose="05000000000000000000" pitchFamily="2" charset="2"/>
              </a:rPr>
              <a:t> UPDATE cardinality.</a:t>
            </a:r>
            <a:endParaRPr lang="en-GB" sz="1400" dirty="0">
              <a:solidFill>
                <a:schemeClr val="tx1">
                  <a:lumMod val="65000"/>
                  <a:lumOff val="35000"/>
                </a:schemeClr>
              </a:solidFill>
            </a:endParaRPr>
          </a:p>
          <a:p>
            <a:pPr marL="285750" indent="-285750">
              <a:lnSpc>
                <a:spcPct val="150000"/>
              </a:lnSpc>
              <a:buFont typeface="Arial" panose="020B0604020202020204" pitchFamily="34" charset="0"/>
              <a:buChar char="•"/>
            </a:pPr>
            <a:r>
              <a:rPr lang="en-GB" sz="1400" dirty="0">
                <a:solidFill>
                  <a:schemeClr val="tx1">
                    <a:lumMod val="65000"/>
                    <a:lumOff val="35000"/>
                  </a:schemeClr>
                </a:solidFill>
              </a:rPr>
              <a:t>Economic and financial standings </a:t>
            </a:r>
            <a:r>
              <a:rPr lang="en-GB" sz="1400" dirty="0">
                <a:solidFill>
                  <a:schemeClr val="tx1">
                    <a:lumMod val="65000"/>
                    <a:lumOff val="35000"/>
                  </a:schemeClr>
                </a:solidFill>
                <a:sym typeface="Wingdings" panose="05000000000000000000" pitchFamily="2" charset="2"/>
              </a:rPr>
              <a:t> </a:t>
            </a:r>
            <a:r>
              <a:rPr lang="en-GB" sz="1400" dirty="0">
                <a:solidFill>
                  <a:schemeClr val="tx1">
                    <a:lumMod val="65000"/>
                    <a:lumOff val="35000"/>
                  </a:schemeClr>
                </a:solidFill>
              </a:rPr>
              <a:t>ADD ON* element type</a:t>
            </a:r>
          </a:p>
          <a:p>
            <a:pPr marL="285750" indent="-285750">
              <a:lnSpc>
                <a:spcPct val="150000"/>
              </a:lnSpc>
              <a:buFont typeface="Arial" panose="020B0604020202020204" pitchFamily="34" charset="0"/>
              <a:buChar char="•"/>
            </a:pPr>
            <a:r>
              <a:rPr lang="en-GB" sz="1400" dirty="0">
                <a:solidFill>
                  <a:schemeClr val="tx1">
                    <a:lumMod val="65000"/>
                    <a:lumOff val="35000"/>
                  </a:schemeClr>
                </a:solidFill>
              </a:rPr>
              <a:t>All Selection criteria </a:t>
            </a:r>
            <a:r>
              <a:rPr lang="en-GB" sz="1400" dirty="0">
                <a:solidFill>
                  <a:schemeClr val="tx1">
                    <a:lumMod val="65000"/>
                    <a:lumOff val="35000"/>
                  </a:schemeClr>
                </a:solidFill>
                <a:sym typeface="Wingdings" panose="05000000000000000000" pitchFamily="2" charset="2"/>
              </a:rPr>
              <a:t> </a:t>
            </a:r>
            <a:r>
              <a:rPr lang="en-GB" sz="1400" dirty="0">
                <a:solidFill>
                  <a:schemeClr val="tx1">
                    <a:lumMod val="65000"/>
                    <a:lumOff val="35000"/>
                  </a:schemeClr>
                </a:solidFill>
              </a:rPr>
              <a:t>NEW initial question “Does the EO fulfil the criteria by itself</a:t>
            </a:r>
            <a:r>
              <a:rPr lang="en-GB" sz="1600" dirty="0">
                <a:solidFill>
                  <a:schemeClr val="tx1">
                    <a:lumMod val="65000"/>
                    <a:lumOff val="35000"/>
                  </a:schemeClr>
                </a:solidFill>
              </a:rPr>
              <a:t>?”</a:t>
            </a:r>
          </a:p>
        </p:txBody>
      </p:sp>
      <p:sp>
        <p:nvSpPr>
          <p:cNvPr id="11" name="5 CuadroTexto"/>
          <p:cNvSpPr txBox="1"/>
          <p:nvPr/>
        </p:nvSpPr>
        <p:spPr>
          <a:xfrm>
            <a:off x="380020" y="520018"/>
            <a:ext cx="8485012" cy="830997"/>
          </a:xfrm>
          <a:prstGeom prst="rect">
            <a:avLst/>
          </a:prstGeom>
          <a:noFill/>
        </p:spPr>
        <p:txBody>
          <a:bodyPr wrap="square" rtlCol="0">
            <a:spAutoFit/>
          </a:bodyPr>
          <a:lstStyle/>
          <a:p>
            <a:pPr hangingPunct="0"/>
            <a:r>
              <a:rPr lang="en-GB" sz="2400" b="1" dirty="0" smtClean="0">
                <a:solidFill>
                  <a:srgbClr val="004494"/>
                </a:solidFill>
                <a:cs typeface="Arial" panose="020B0604020202020204" pitchFamily="34" charset="0"/>
              </a:rPr>
              <a:t>5</a:t>
            </a:r>
            <a:r>
              <a:rPr lang="en-GB" sz="2400" b="1" dirty="0">
                <a:solidFill>
                  <a:srgbClr val="004494"/>
                </a:solidFill>
                <a:cs typeface="Arial" panose="020B0604020202020204" pitchFamily="34" charset="0"/>
              </a:rPr>
              <a:t>. ESPD 2020 evolution: Summary of the issues to be implemented in v3.0.0</a:t>
            </a:r>
            <a:endParaRPr lang="en-GB" sz="2400" b="1" dirty="0">
              <a:solidFill>
                <a:srgbClr val="FFFFFF"/>
              </a:solidFill>
              <a:cs typeface="Arial" panose="020B0604020202020204" pitchFamily="34" charset="0"/>
            </a:endParaRPr>
          </a:p>
        </p:txBody>
      </p:sp>
      <p:sp>
        <p:nvSpPr>
          <p:cNvPr id="5" name="4 Rectángulo"/>
          <p:cNvSpPr/>
          <p:nvPr/>
        </p:nvSpPr>
        <p:spPr>
          <a:xfrm>
            <a:off x="-10800" y="0"/>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lIns="90000" rIns="180000" rtlCol="0" anchor="ctr"/>
          <a:lstStyle/>
          <a:p>
            <a:pPr algn="r"/>
            <a:r>
              <a:rPr lang="es-ES" sz="1400" dirty="0">
                <a:solidFill>
                  <a:schemeClr val="tx1">
                    <a:lumMod val="50000"/>
                    <a:lumOff val="50000"/>
                  </a:schemeClr>
                </a:solidFill>
              </a:rPr>
              <a:t>ESPD </a:t>
            </a:r>
            <a:r>
              <a:rPr lang="es-ES" sz="1400" dirty="0" err="1">
                <a:solidFill>
                  <a:schemeClr val="tx1">
                    <a:lumMod val="50000"/>
                    <a:lumOff val="50000"/>
                  </a:schemeClr>
                </a:solidFill>
              </a:rPr>
              <a:t>Seminar</a:t>
            </a:r>
            <a:r>
              <a:rPr lang="es-ES" sz="1400" dirty="0">
                <a:solidFill>
                  <a:schemeClr val="tx1">
                    <a:lumMod val="50000"/>
                    <a:lumOff val="50000"/>
                  </a:schemeClr>
                </a:solidFill>
              </a:rPr>
              <a:t> </a:t>
            </a:r>
            <a:r>
              <a:rPr lang="es-ES" sz="1400" dirty="0" smtClean="0">
                <a:solidFill>
                  <a:schemeClr val="tx1">
                    <a:lumMod val="50000"/>
                    <a:lumOff val="50000"/>
                  </a:schemeClr>
                </a:solidFill>
              </a:rPr>
              <a:t>2020</a:t>
            </a:r>
            <a:endParaRPr lang="en-US" sz="1350" dirty="0">
              <a:solidFill>
                <a:schemeClr val="tx1">
                  <a:lumMod val="50000"/>
                  <a:lumOff val="50000"/>
                </a:schemeClr>
              </a:solidFill>
            </a:endParaRPr>
          </a:p>
        </p:txBody>
      </p:sp>
    </p:spTree>
    <p:extLst>
      <p:ext uri="{BB962C8B-B14F-4D97-AF65-F5344CB8AC3E}">
        <p14:creationId xmlns:p14="http://schemas.microsoft.com/office/powerpoint/2010/main" val="35971700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4 Rectángulo"/>
          <p:cNvSpPr/>
          <p:nvPr/>
        </p:nvSpPr>
        <p:spPr>
          <a:xfrm>
            <a:off x="-8861" y="-1"/>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solidFill>
                <a:srgbClr val="000000"/>
              </a:solidFill>
            </a:endParaRPr>
          </a:p>
        </p:txBody>
      </p:sp>
      <p:sp>
        <p:nvSpPr>
          <p:cNvPr id="31" name="5 CuadroTexto"/>
          <p:cNvSpPr txBox="1"/>
          <p:nvPr/>
        </p:nvSpPr>
        <p:spPr>
          <a:xfrm>
            <a:off x="380020" y="520018"/>
            <a:ext cx="6048672" cy="461665"/>
          </a:xfrm>
          <a:prstGeom prst="rect">
            <a:avLst/>
          </a:prstGeom>
          <a:noFill/>
        </p:spPr>
        <p:txBody>
          <a:bodyPr wrap="square" rtlCol="0">
            <a:spAutoFit/>
          </a:bodyPr>
          <a:lstStyle/>
          <a:p>
            <a:pPr hangingPunct="0"/>
            <a:r>
              <a:rPr lang="en-US" sz="2400" b="1" dirty="0" smtClean="0">
                <a:solidFill>
                  <a:srgbClr val="004494"/>
                </a:solidFill>
                <a:cs typeface="Arial" panose="020B0604020202020204" pitchFamily="34" charset="0"/>
              </a:rPr>
              <a:t>Table of contents</a:t>
            </a:r>
            <a:endParaRPr lang="en-US" b="1" i="1" dirty="0" smtClean="0">
              <a:solidFill>
                <a:srgbClr val="004494"/>
              </a:solidFill>
              <a:cs typeface="Arial" panose="020B0604020202020204" pitchFamily="34" charset="0"/>
            </a:endParaRPr>
          </a:p>
        </p:txBody>
      </p:sp>
      <p:sp>
        <p:nvSpPr>
          <p:cNvPr id="2" name="TextBox 1"/>
          <p:cNvSpPr txBox="1"/>
          <p:nvPr/>
        </p:nvSpPr>
        <p:spPr>
          <a:xfrm>
            <a:off x="886263" y="1206339"/>
            <a:ext cx="6470126" cy="3831818"/>
          </a:xfrm>
          <a:prstGeom prst="rect">
            <a:avLst/>
          </a:prstGeom>
          <a:noFill/>
        </p:spPr>
        <p:txBody>
          <a:bodyPr wrap="square" rtlCol="0">
            <a:spAutoFit/>
          </a:bodyPr>
          <a:lstStyle/>
          <a:p>
            <a:pPr marL="342900" indent="-342900">
              <a:lnSpc>
                <a:spcPct val="150000"/>
              </a:lnSpc>
              <a:buClr>
                <a:srgbClr val="9BAF04"/>
              </a:buClr>
              <a:buFont typeface="+mj-lt"/>
              <a:buAutoNum type="arabicPeriod"/>
            </a:pPr>
            <a:r>
              <a:rPr lang="en-US" dirty="0" smtClean="0">
                <a:solidFill>
                  <a:schemeClr val="tx1">
                    <a:lumMod val="85000"/>
                    <a:lumOff val="15000"/>
                  </a:schemeClr>
                </a:solidFill>
              </a:rPr>
              <a:t>Introduction</a:t>
            </a:r>
          </a:p>
          <a:p>
            <a:pPr marL="342900" indent="-342900">
              <a:lnSpc>
                <a:spcPct val="150000"/>
              </a:lnSpc>
              <a:buClr>
                <a:srgbClr val="9BAF04"/>
              </a:buClr>
              <a:buFont typeface="+mj-lt"/>
              <a:buAutoNum type="arabicPeriod"/>
            </a:pPr>
            <a:r>
              <a:rPr lang="en-US" dirty="0" smtClean="0">
                <a:solidFill>
                  <a:srgbClr val="595959"/>
                </a:solidFill>
              </a:rPr>
              <a:t>Online Workspace and documentation</a:t>
            </a:r>
            <a:endParaRPr lang="en-US" dirty="0">
              <a:solidFill>
                <a:srgbClr val="595959"/>
              </a:solidFill>
            </a:endParaRPr>
          </a:p>
          <a:p>
            <a:pPr marL="342900" indent="-342900">
              <a:lnSpc>
                <a:spcPct val="150000"/>
              </a:lnSpc>
              <a:buClr>
                <a:srgbClr val="9BAF04"/>
              </a:buClr>
              <a:buFont typeface="+mj-lt"/>
              <a:buAutoNum type="arabicPeriod"/>
            </a:pPr>
            <a:r>
              <a:rPr lang="en-US" dirty="0" smtClean="0">
                <a:solidFill>
                  <a:srgbClr val="595959"/>
                </a:solidFill>
              </a:rPr>
              <a:t>ESPD Code Lists</a:t>
            </a:r>
            <a:endParaRPr lang="en-US" dirty="0">
              <a:solidFill>
                <a:srgbClr val="595959"/>
              </a:solidFill>
            </a:endParaRPr>
          </a:p>
          <a:p>
            <a:pPr marL="342900" indent="-342900">
              <a:lnSpc>
                <a:spcPct val="150000"/>
              </a:lnSpc>
              <a:buClr>
                <a:srgbClr val="9BAF04"/>
              </a:buClr>
              <a:buFont typeface="+mj-lt"/>
              <a:buAutoNum type="arabicPeriod"/>
            </a:pPr>
            <a:r>
              <a:rPr lang="en-US" dirty="0" smtClean="0">
                <a:solidFill>
                  <a:srgbClr val="595959"/>
                </a:solidFill>
              </a:rPr>
              <a:t>ESPD-EDM &amp; eForms</a:t>
            </a:r>
          </a:p>
          <a:p>
            <a:pPr marL="342900" indent="-342900">
              <a:lnSpc>
                <a:spcPct val="150000"/>
              </a:lnSpc>
              <a:buClr>
                <a:srgbClr val="9BAF04"/>
              </a:buClr>
              <a:buFont typeface="+mj-lt"/>
              <a:buAutoNum type="arabicPeriod"/>
            </a:pPr>
            <a:r>
              <a:rPr lang="en-US" dirty="0" smtClean="0">
                <a:solidFill>
                  <a:srgbClr val="595959"/>
                </a:solidFill>
              </a:rPr>
              <a:t>ESPD 2020 evolution</a:t>
            </a:r>
            <a:endParaRPr lang="en-US" dirty="0">
              <a:solidFill>
                <a:srgbClr val="595959"/>
              </a:solidFill>
            </a:endParaRPr>
          </a:p>
          <a:p>
            <a:pPr marL="342900" indent="-342900">
              <a:lnSpc>
                <a:spcPct val="150000"/>
              </a:lnSpc>
              <a:buClr>
                <a:srgbClr val="9BAF04"/>
              </a:buClr>
              <a:buFont typeface="+mj-lt"/>
              <a:buAutoNum type="arabicPeriod"/>
            </a:pPr>
            <a:r>
              <a:rPr lang="en-US" b="1" dirty="0" smtClean="0">
                <a:solidFill>
                  <a:srgbClr val="595959"/>
                </a:solidFill>
              </a:rPr>
              <a:t>ESPD-EDM &amp; </a:t>
            </a:r>
            <a:r>
              <a:rPr lang="en-US" b="1" dirty="0" err="1" smtClean="0">
                <a:solidFill>
                  <a:srgbClr val="595959"/>
                </a:solidFill>
              </a:rPr>
              <a:t>eCertis</a:t>
            </a:r>
            <a:r>
              <a:rPr lang="en-US" b="1" dirty="0" smtClean="0">
                <a:solidFill>
                  <a:srgbClr val="595959"/>
                </a:solidFill>
              </a:rPr>
              <a:t> / TOOP / CCCEV</a:t>
            </a:r>
            <a:r>
              <a:rPr lang="en-US" b="1" dirty="0">
                <a:solidFill>
                  <a:srgbClr val="595959"/>
                </a:solidFill>
              </a:rPr>
              <a:t> / </a:t>
            </a:r>
            <a:r>
              <a:rPr lang="en-US" b="1" dirty="0" err="1">
                <a:solidFill>
                  <a:srgbClr val="595959"/>
                </a:solidFill>
              </a:rPr>
              <a:t>ePO</a:t>
            </a:r>
            <a:endParaRPr lang="en-US" b="1" dirty="0">
              <a:solidFill>
                <a:srgbClr val="595959"/>
              </a:solidFill>
            </a:endParaRPr>
          </a:p>
          <a:p>
            <a:pPr marL="342900" indent="-342900">
              <a:lnSpc>
                <a:spcPct val="150000"/>
              </a:lnSpc>
              <a:buClr>
                <a:srgbClr val="9BAF04"/>
              </a:buClr>
              <a:buFont typeface="+mj-lt"/>
              <a:buAutoNum type="arabicPeriod"/>
            </a:pPr>
            <a:r>
              <a:rPr lang="en-US" dirty="0" smtClean="0">
                <a:solidFill>
                  <a:srgbClr val="595959"/>
                </a:solidFill>
              </a:rPr>
              <a:t>Validator tool. Maven repository</a:t>
            </a:r>
          </a:p>
          <a:p>
            <a:pPr marL="342900" indent="-342900">
              <a:lnSpc>
                <a:spcPct val="150000"/>
              </a:lnSpc>
              <a:buClr>
                <a:srgbClr val="9BAF04"/>
              </a:buClr>
              <a:buFont typeface="+mj-lt"/>
              <a:buAutoNum type="arabicPeriod"/>
            </a:pPr>
            <a:r>
              <a:rPr lang="en-US" dirty="0" smtClean="0">
                <a:solidFill>
                  <a:srgbClr val="595959"/>
                </a:solidFill>
              </a:rPr>
              <a:t>Summary of the changes in ESPD v3.0.0</a:t>
            </a:r>
          </a:p>
          <a:p>
            <a:pPr marL="342900" indent="-342900">
              <a:lnSpc>
                <a:spcPct val="150000"/>
              </a:lnSpc>
              <a:buClr>
                <a:srgbClr val="9BAF04"/>
              </a:buClr>
              <a:buFont typeface="+mj-lt"/>
              <a:buAutoNum type="arabicPeriod"/>
            </a:pPr>
            <a:r>
              <a:rPr lang="en-US" dirty="0" smtClean="0">
                <a:solidFill>
                  <a:srgbClr val="595959"/>
                </a:solidFill>
              </a:rPr>
              <a:t>Questions and answers</a:t>
            </a:r>
          </a:p>
        </p:txBody>
      </p:sp>
      <p:sp>
        <p:nvSpPr>
          <p:cNvPr id="5" name="4 Rectángulo"/>
          <p:cNvSpPr/>
          <p:nvPr/>
        </p:nvSpPr>
        <p:spPr>
          <a:xfrm>
            <a:off x="-10800" y="0"/>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lIns="90000" rIns="180000" rtlCol="0" anchor="ctr"/>
          <a:lstStyle/>
          <a:p>
            <a:pPr algn="r"/>
            <a:r>
              <a:rPr lang="es-ES" sz="1400" dirty="0">
                <a:solidFill>
                  <a:schemeClr val="tx1">
                    <a:lumMod val="50000"/>
                    <a:lumOff val="50000"/>
                  </a:schemeClr>
                </a:solidFill>
              </a:rPr>
              <a:t>ESPD </a:t>
            </a:r>
            <a:r>
              <a:rPr lang="es-ES" sz="1400" dirty="0" err="1">
                <a:solidFill>
                  <a:schemeClr val="tx1">
                    <a:lumMod val="50000"/>
                    <a:lumOff val="50000"/>
                  </a:schemeClr>
                </a:solidFill>
              </a:rPr>
              <a:t>Seminar</a:t>
            </a:r>
            <a:r>
              <a:rPr lang="es-ES" sz="1400" dirty="0">
                <a:solidFill>
                  <a:schemeClr val="tx1">
                    <a:lumMod val="50000"/>
                    <a:lumOff val="50000"/>
                  </a:schemeClr>
                </a:solidFill>
              </a:rPr>
              <a:t> </a:t>
            </a:r>
            <a:r>
              <a:rPr lang="es-ES" sz="1400" dirty="0" smtClean="0">
                <a:solidFill>
                  <a:schemeClr val="tx1">
                    <a:lumMod val="50000"/>
                    <a:lumOff val="50000"/>
                  </a:schemeClr>
                </a:solidFill>
              </a:rPr>
              <a:t>2020</a:t>
            </a:r>
            <a:endParaRPr lang="en-US" sz="1350" dirty="0">
              <a:solidFill>
                <a:schemeClr val="tx1">
                  <a:lumMod val="50000"/>
                  <a:lumOff val="50000"/>
                </a:schemeClr>
              </a:solidFill>
            </a:endParaRPr>
          </a:p>
        </p:txBody>
      </p:sp>
    </p:spTree>
    <p:extLst>
      <p:ext uri="{BB962C8B-B14F-4D97-AF65-F5344CB8AC3E}">
        <p14:creationId xmlns:p14="http://schemas.microsoft.com/office/powerpoint/2010/main" val="26730502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4 Rectángulo"/>
          <p:cNvSpPr/>
          <p:nvPr/>
        </p:nvSpPr>
        <p:spPr>
          <a:xfrm>
            <a:off x="-8861" y="-1"/>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sz="1350">
              <a:solidFill>
                <a:srgbClr val="000000"/>
              </a:solidFill>
            </a:endParaRPr>
          </a:p>
        </p:txBody>
      </p:sp>
      <p:sp>
        <p:nvSpPr>
          <p:cNvPr id="7" name="5 CuadroTexto"/>
          <p:cNvSpPr txBox="1"/>
          <p:nvPr/>
        </p:nvSpPr>
        <p:spPr>
          <a:xfrm>
            <a:off x="380020" y="520018"/>
            <a:ext cx="8541558" cy="461665"/>
          </a:xfrm>
          <a:prstGeom prst="rect">
            <a:avLst/>
          </a:prstGeom>
          <a:noFill/>
        </p:spPr>
        <p:txBody>
          <a:bodyPr wrap="square" rtlCol="0">
            <a:spAutoFit/>
          </a:bodyPr>
          <a:lstStyle/>
          <a:p>
            <a:pPr hangingPunct="0"/>
            <a:r>
              <a:rPr lang="en-GB" sz="2400" b="1" dirty="0">
                <a:solidFill>
                  <a:srgbClr val="004494"/>
                </a:solidFill>
                <a:cs typeface="Arial" panose="020B0604020202020204" pitchFamily="34" charset="0"/>
              </a:rPr>
              <a:t>6. ESPD-EDM &amp; </a:t>
            </a:r>
            <a:r>
              <a:rPr lang="en-GB" sz="2400" b="1" dirty="0" err="1">
                <a:solidFill>
                  <a:srgbClr val="004494"/>
                </a:solidFill>
                <a:cs typeface="Arial" panose="020B0604020202020204" pitchFamily="34" charset="0"/>
              </a:rPr>
              <a:t>eCertis</a:t>
            </a:r>
            <a:r>
              <a:rPr lang="en-GB" sz="2400" b="1" dirty="0">
                <a:solidFill>
                  <a:srgbClr val="004494"/>
                </a:solidFill>
                <a:cs typeface="Arial" panose="020B0604020202020204" pitchFamily="34" charset="0"/>
              </a:rPr>
              <a:t> / TOOP / </a:t>
            </a:r>
            <a:r>
              <a:rPr lang="en-GB" sz="2400" b="1" dirty="0" smtClean="0">
                <a:solidFill>
                  <a:srgbClr val="004494"/>
                </a:solidFill>
                <a:cs typeface="Arial" panose="020B0604020202020204" pitchFamily="34" charset="0"/>
              </a:rPr>
              <a:t>CCCEV / </a:t>
            </a:r>
            <a:r>
              <a:rPr lang="en-GB" sz="2400" b="1" dirty="0" err="1" smtClean="0">
                <a:solidFill>
                  <a:srgbClr val="004494"/>
                </a:solidFill>
                <a:cs typeface="Arial" panose="020B0604020202020204" pitchFamily="34" charset="0"/>
              </a:rPr>
              <a:t>ePO</a:t>
            </a:r>
            <a:endParaRPr lang="en-GB" sz="2400" b="1" dirty="0">
              <a:solidFill>
                <a:srgbClr val="FFFFFF"/>
              </a:solidFill>
              <a:cs typeface="Arial" panose="020B0604020202020204" pitchFamily="34" charset="0"/>
            </a:endParaRPr>
          </a:p>
        </p:txBody>
      </p:sp>
      <p:sp>
        <p:nvSpPr>
          <p:cNvPr id="18" name="4 Rectángulo"/>
          <p:cNvSpPr/>
          <p:nvPr/>
        </p:nvSpPr>
        <p:spPr>
          <a:xfrm>
            <a:off x="-10800" y="0"/>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lIns="90000" rIns="180000" rtlCol="0" anchor="ctr"/>
          <a:lstStyle/>
          <a:p>
            <a:pPr algn="r"/>
            <a:r>
              <a:rPr lang="es-ES" sz="1400" dirty="0">
                <a:solidFill>
                  <a:schemeClr val="tx1">
                    <a:lumMod val="50000"/>
                    <a:lumOff val="50000"/>
                  </a:schemeClr>
                </a:solidFill>
              </a:rPr>
              <a:t>ESPD </a:t>
            </a:r>
            <a:r>
              <a:rPr lang="es-ES" sz="1400" dirty="0" err="1">
                <a:solidFill>
                  <a:schemeClr val="tx1">
                    <a:lumMod val="50000"/>
                    <a:lumOff val="50000"/>
                  </a:schemeClr>
                </a:solidFill>
              </a:rPr>
              <a:t>Seminar</a:t>
            </a:r>
            <a:r>
              <a:rPr lang="es-ES" sz="1400" dirty="0">
                <a:solidFill>
                  <a:schemeClr val="tx1">
                    <a:lumMod val="50000"/>
                    <a:lumOff val="50000"/>
                  </a:schemeClr>
                </a:solidFill>
              </a:rPr>
              <a:t> </a:t>
            </a:r>
            <a:r>
              <a:rPr lang="es-ES" sz="1400" dirty="0" smtClean="0">
                <a:solidFill>
                  <a:schemeClr val="tx1">
                    <a:lumMod val="50000"/>
                    <a:lumOff val="50000"/>
                  </a:schemeClr>
                </a:solidFill>
              </a:rPr>
              <a:t>2020</a:t>
            </a:r>
            <a:endParaRPr lang="en-US" sz="1350" dirty="0">
              <a:solidFill>
                <a:schemeClr val="tx1">
                  <a:lumMod val="50000"/>
                  <a:lumOff val="50000"/>
                </a:schemeClr>
              </a:solidFill>
            </a:endParaRPr>
          </a:p>
        </p:txBody>
      </p:sp>
      <p:sp>
        <p:nvSpPr>
          <p:cNvPr id="2" name="CuadroTexto 1"/>
          <p:cNvSpPr txBox="1"/>
          <p:nvPr/>
        </p:nvSpPr>
        <p:spPr>
          <a:xfrm>
            <a:off x="1975059" y="1510733"/>
            <a:ext cx="5181142" cy="369332"/>
          </a:xfrm>
          <a:prstGeom prst="rect">
            <a:avLst/>
          </a:prstGeom>
          <a:noFill/>
          <a:ln w="15875">
            <a:solidFill>
              <a:schemeClr val="accent1">
                <a:lumMod val="50000"/>
              </a:schemeClr>
            </a:solidFill>
          </a:ln>
        </p:spPr>
        <p:txBody>
          <a:bodyPr wrap="square" rtlCol="0">
            <a:spAutoFit/>
          </a:bodyPr>
          <a:lstStyle/>
          <a:p>
            <a:r>
              <a:rPr lang="en-GB" b="1" dirty="0" smtClean="0"/>
              <a:t>Core Criterion and Core Evidence Vocabulary - CCCEV</a:t>
            </a:r>
            <a:endParaRPr lang="en-GB" b="1" dirty="0"/>
          </a:p>
        </p:txBody>
      </p:sp>
      <p:cxnSp>
        <p:nvCxnSpPr>
          <p:cNvPr id="4" name="Conector angular 3"/>
          <p:cNvCxnSpPr>
            <a:stCxn id="2" idx="2"/>
            <a:endCxn id="5" idx="0"/>
          </p:cNvCxnSpPr>
          <p:nvPr/>
        </p:nvCxnSpPr>
        <p:spPr>
          <a:xfrm rot="5400000">
            <a:off x="3126449" y="1455544"/>
            <a:ext cx="1014660" cy="186370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Rectángulo redondeado 4"/>
          <p:cNvSpPr/>
          <p:nvPr/>
        </p:nvSpPr>
        <p:spPr>
          <a:xfrm>
            <a:off x="1485278" y="2894725"/>
            <a:ext cx="2433297" cy="100607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accent1">
                    <a:lumMod val="50000"/>
                  </a:schemeClr>
                </a:solidFill>
              </a:rPr>
              <a:t>Criteria</a:t>
            </a:r>
            <a:endParaRPr lang="en-GB" b="1" dirty="0">
              <a:solidFill>
                <a:schemeClr val="accent1">
                  <a:lumMod val="50000"/>
                </a:schemeClr>
              </a:solidFill>
            </a:endParaRPr>
          </a:p>
        </p:txBody>
      </p:sp>
      <p:cxnSp>
        <p:nvCxnSpPr>
          <p:cNvPr id="22" name="Conector angular 21"/>
          <p:cNvCxnSpPr>
            <a:stCxn id="2" idx="2"/>
            <a:endCxn id="23" idx="0"/>
          </p:cNvCxnSpPr>
          <p:nvPr/>
        </p:nvCxnSpPr>
        <p:spPr>
          <a:xfrm rot="16200000" flipH="1">
            <a:off x="4971007" y="1474688"/>
            <a:ext cx="1014660" cy="182541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ángulo redondeado 22"/>
          <p:cNvSpPr/>
          <p:nvPr/>
        </p:nvSpPr>
        <p:spPr>
          <a:xfrm>
            <a:off x="5094928" y="2894725"/>
            <a:ext cx="2592232" cy="100607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accent1">
                    <a:lumMod val="50000"/>
                  </a:schemeClr>
                </a:solidFill>
              </a:rPr>
              <a:t>Evidences</a:t>
            </a:r>
            <a:endParaRPr lang="en-GB" b="1" dirty="0">
              <a:solidFill>
                <a:schemeClr val="accent1">
                  <a:lumMod val="50000"/>
                </a:schemeClr>
              </a:solidFill>
            </a:endParaRPr>
          </a:p>
        </p:txBody>
      </p:sp>
      <p:sp>
        <p:nvSpPr>
          <p:cNvPr id="37" name="CuadroTexto 36"/>
          <p:cNvSpPr txBox="1"/>
          <p:nvPr/>
        </p:nvSpPr>
        <p:spPr>
          <a:xfrm>
            <a:off x="3233504" y="2379892"/>
            <a:ext cx="2705429" cy="369332"/>
          </a:xfrm>
          <a:prstGeom prst="rect">
            <a:avLst/>
          </a:prstGeom>
          <a:noFill/>
        </p:spPr>
        <p:txBody>
          <a:bodyPr wrap="square" rtlCol="0">
            <a:spAutoFit/>
          </a:bodyPr>
          <a:lstStyle/>
          <a:p>
            <a:r>
              <a:rPr lang="en-GB" dirty="0" smtClean="0">
                <a:solidFill>
                  <a:schemeClr val="bg1">
                    <a:lumMod val="50000"/>
                  </a:schemeClr>
                </a:solidFill>
              </a:rPr>
              <a:t>Defines data structures for</a:t>
            </a:r>
            <a:endParaRPr lang="en-GB" dirty="0">
              <a:solidFill>
                <a:schemeClr val="bg1">
                  <a:lumMod val="50000"/>
                </a:schemeClr>
              </a:solidFill>
            </a:endParaRPr>
          </a:p>
        </p:txBody>
      </p:sp>
      <p:cxnSp>
        <p:nvCxnSpPr>
          <p:cNvPr id="55" name="Conector angular 54"/>
          <p:cNvCxnSpPr>
            <a:stCxn id="23" idx="2"/>
            <a:endCxn id="57" idx="0"/>
          </p:cNvCxnSpPr>
          <p:nvPr/>
        </p:nvCxnSpPr>
        <p:spPr>
          <a:xfrm rot="5400000">
            <a:off x="4853441" y="3633576"/>
            <a:ext cx="1270382" cy="18048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ectángulo redondeado 56"/>
          <p:cNvSpPr/>
          <p:nvPr/>
        </p:nvSpPr>
        <p:spPr>
          <a:xfrm>
            <a:off x="1485279" y="5171179"/>
            <a:ext cx="6201882" cy="997146"/>
          </a:xfrm>
          <a:prstGeom prst="roundRect">
            <a:avLst/>
          </a:prstGeom>
          <a:solidFill>
            <a:srgbClr val="004494"/>
          </a:solidFill>
          <a:ln>
            <a:solidFill>
              <a:srgbClr val="00449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b="1" dirty="0" smtClean="0">
                <a:solidFill>
                  <a:schemeClr val="bg1">
                    <a:lumMod val="95000"/>
                  </a:schemeClr>
                </a:solidFill>
              </a:rPr>
              <a:t>ESPD-EDM,</a:t>
            </a:r>
          </a:p>
          <a:p>
            <a:pPr algn="ctr"/>
            <a:r>
              <a:rPr lang="en-GB" b="1" dirty="0" smtClean="0">
                <a:solidFill>
                  <a:schemeClr val="bg1">
                    <a:lumMod val="95000"/>
                  </a:schemeClr>
                </a:solidFill>
              </a:rPr>
              <a:t>TOOP, </a:t>
            </a:r>
          </a:p>
          <a:p>
            <a:pPr algn="ctr"/>
            <a:r>
              <a:rPr lang="en-GB" b="1" dirty="0" smtClean="0">
                <a:solidFill>
                  <a:schemeClr val="bg1">
                    <a:lumMod val="95000"/>
                  </a:schemeClr>
                </a:solidFill>
              </a:rPr>
              <a:t>Implementation </a:t>
            </a:r>
            <a:r>
              <a:rPr lang="en-GB" b="1" dirty="0">
                <a:solidFill>
                  <a:schemeClr val="bg1">
                    <a:lumMod val="95000"/>
                  </a:schemeClr>
                </a:solidFill>
              </a:rPr>
              <a:t>of the Once-Only </a:t>
            </a:r>
            <a:r>
              <a:rPr lang="en-GB" b="1" dirty="0" smtClean="0">
                <a:solidFill>
                  <a:schemeClr val="bg1">
                    <a:lumMod val="95000"/>
                  </a:schemeClr>
                </a:solidFill>
              </a:rPr>
              <a:t>principle</a:t>
            </a:r>
            <a:endParaRPr lang="en-GB" b="1" dirty="0">
              <a:solidFill>
                <a:schemeClr val="bg1">
                  <a:lumMod val="95000"/>
                </a:schemeClr>
              </a:solidFill>
            </a:endParaRPr>
          </a:p>
        </p:txBody>
      </p:sp>
      <p:cxnSp>
        <p:nvCxnSpPr>
          <p:cNvPr id="64" name="Conector angular 63"/>
          <p:cNvCxnSpPr>
            <a:stCxn id="5" idx="2"/>
            <a:endCxn id="57" idx="0"/>
          </p:cNvCxnSpPr>
          <p:nvPr/>
        </p:nvCxnSpPr>
        <p:spPr>
          <a:xfrm rot="16200000" flipH="1">
            <a:off x="3008882" y="3593841"/>
            <a:ext cx="1270382" cy="188429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CuadroTexto 107"/>
          <p:cNvSpPr txBox="1"/>
          <p:nvPr/>
        </p:nvSpPr>
        <p:spPr>
          <a:xfrm>
            <a:off x="3474587" y="4191798"/>
            <a:ext cx="2223265" cy="369332"/>
          </a:xfrm>
          <a:prstGeom prst="rect">
            <a:avLst/>
          </a:prstGeom>
          <a:noFill/>
        </p:spPr>
        <p:txBody>
          <a:bodyPr wrap="square" rtlCol="0">
            <a:spAutoFit/>
          </a:bodyPr>
          <a:lstStyle/>
          <a:p>
            <a:r>
              <a:rPr lang="en-GB" dirty="0" smtClean="0">
                <a:solidFill>
                  <a:schemeClr val="bg1">
                    <a:lumMod val="50000"/>
                  </a:schemeClr>
                </a:solidFill>
              </a:rPr>
              <a:t>Reused and extended </a:t>
            </a:r>
            <a:endParaRPr lang="en-GB" dirty="0">
              <a:solidFill>
                <a:schemeClr val="bg1">
                  <a:lumMod val="50000"/>
                </a:schemeClr>
              </a:solidFill>
            </a:endParaRPr>
          </a:p>
        </p:txBody>
      </p:sp>
    </p:spTree>
    <p:extLst>
      <p:ext uri="{BB962C8B-B14F-4D97-AF65-F5344CB8AC3E}">
        <p14:creationId xmlns:p14="http://schemas.microsoft.com/office/powerpoint/2010/main" val="5722744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4 Rectángulo"/>
          <p:cNvSpPr/>
          <p:nvPr/>
        </p:nvSpPr>
        <p:spPr>
          <a:xfrm>
            <a:off x="-8861" y="-1"/>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sz="1350">
              <a:solidFill>
                <a:srgbClr val="000000"/>
              </a:solidFill>
            </a:endParaRPr>
          </a:p>
        </p:txBody>
      </p:sp>
      <p:sp>
        <p:nvSpPr>
          <p:cNvPr id="7" name="5 CuadroTexto"/>
          <p:cNvSpPr txBox="1"/>
          <p:nvPr/>
        </p:nvSpPr>
        <p:spPr>
          <a:xfrm>
            <a:off x="380020" y="520018"/>
            <a:ext cx="8541558" cy="461665"/>
          </a:xfrm>
          <a:prstGeom prst="rect">
            <a:avLst/>
          </a:prstGeom>
          <a:noFill/>
        </p:spPr>
        <p:txBody>
          <a:bodyPr wrap="square" rtlCol="0">
            <a:spAutoFit/>
          </a:bodyPr>
          <a:lstStyle/>
          <a:p>
            <a:pPr hangingPunct="0"/>
            <a:r>
              <a:rPr lang="en-GB" sz="2400" b="1" dirty="0">
                <a:solidFill>
                  <a:srgbClr val="004494"/>
                </a:solidFill>
                <a:cs typeface="Arial" panose="020B0604020202020204" pitchFamily="34" charset="0"/>
              </a:rPr>
              <a:t>6. ESPD-EDM &amp; </a:t>
            </a:r>
            <a:r>
              <a:rPr lang="en-GB" sz="2400" b="1" dirty="0" err="1">
                <a:solidFill>
                  <a:srgbClr val="004494"/>
                </a:solidFill>
                <a:cs typeface="Arial" panose="020B0604020202020204" pitchFamily="34" charset="0"/>
              </a:rPr>
              <a:t>eCertis</a:t>
            </a:r>
            <a:r>
              <a:rPr lang="en-GB" sz="2400" b="1" dirty="0">
                <a:solidFill>
                  <a:srgbClr val="004494"/>
                </a:solidFill>
                <a:cs typeface="Arial" panose="020B0604020202020204" pitchFamily="34" charset="0"/>
              </a:rPr>
              <a:t> / TOOP / </a:t>
            </a:r>
            <a:r>
              <a:rPr lang="en-GB" sz="2400" b="1" dirty="0" smtClean="0">
                <a:solidFill>
                  <a:srgbClr val="004494"/>
                </a:solidFill>
                <a:cs typeface="Arial" panose="020B0604020202020204" pitchFamily="34" charset="0"/>
              </a:rPr>
              <a:t>CCCEV / </a:t>
            </a:r>
            <a:r>
              <a:rPr lang="en-GB" sz="2400" b="1" dirty="0" err="1" smtClean="0">
                <a:solidFill>
                  <a:srgbClr val="004494"/>
                </a:solidFill>
                <a:cs typeface="Arial" panose="020B0604020202020204" pitchFamily="34" charset="0"/>
              </a:rPr>
              <a:t>ePO</a:t>
            </a:r>
            <a:endParaRPr lang="en-GB" sz="2400" b="1" dirty="0">
              <a:solidFill>
                <a:srgbClr val="FFFFFF"/>
              </a:solidFill>
              <a:cs typeface="Arial" panose="020B0604020202020204" pitchFamily="34" charset="0"/>
            </a:endParaRPr>
          </a:p>
        </p:txBody>
      </p:sp>
      <p:sp>
        <p:nvSpPr>
          <p:cNvPr id="43" name="Down Arrow Callout 42"/>
          <p:cNvSpPr/>
          <p:nvPr/>
        </p:nvSpPr>
        <p:spPr>
          <a:xfrm>
            <a:off x="196770" y="1456841"/>
            <a:ext cx="8724808" cy="3543422"/>
          </a:xfrm>
          <a:prstGeom prst="downArrowCallout">
            <a:avLst>
              <a:gd name="adj1" fmla="val 5274"/>
              <a:gd name="adj2" fmla="val 6938"/>
              <a:gd name="adj3" fmla="val 8692"/>
              <a:gd name="adj4" fmla="val 79691"/>
            </a:avLst>
          </a:prstGeom>
          <a:noFill/>
          <a:ln>
            <a:solidFill>
              <a:srgbClr val="00449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b="1" dirty="0" smtClean="0">
                <a:solidFill>
                  <a:schemeClr val="accent3">
                    <a:lumMod val="50000"/>
                  </a:schemeClr>
                </a:solidFill>
              </a:rPr>
              <a:t>CCCEV</a:t>
            </a:r>
          </a:p>
          <a:p>
            <a:pPr algn="ctr"/>
            <a:endParaRPr lang="en-GB" sz="700" b="1" dirty="0">
              <a:solidFill>
                <a:schemeClr val="accent3">
                  <a:lumMod val="50000"/>
                </a:schemeClr>
              </a:solidFill>
            </a:endParaRPr>
          </a:p>
          <a:p>
            <a:pPr marL="285750" indent="-285750" algn="just">
              <a:buFont typeface="Arial" panose="020B0604020202020204" pitchFamily="34" charset="0"/>
              <a:buChar char="•"/>
            </a:pPr>
            <a:r>
              <a:rPr lang="en-GB" dirty="0">
                <a:solidFill>
                  <a:schemeClr val="accent3">
                    <a:lumMod val="50000"/>
                  </a:schemeClr>
                </a:solidFill>
              </a:rPr>
              <a:t>New version </a:t>
            </a:r>
            <a:r>
              <a:rPr lang="en-GB" dirty="0">
                <a:ln>
                  <a:solidFill>
                    <a:srgbClr val="88A61E"/>
                  </a:solidFill>
                </a:ln>
                <a:solidFill>
                  <a:schemeClr val="accent3">
                    <a:lumMod val="50000"/>
                  </a:schemeClr>
                </a:solidFill>
              </a:rPr>
              <a:t>CCCEV 2.0.0</a:t>
            </a:r>
            <a:r>
              <a:rPr lang="en-GB" dirty="0">
                <a:solidFill>
                  <a:schemeClr val="accent3">
                    <a:lumMod val="50000"/>
                  </a:schemeClr>
                </a:solidFill>
              </a:rPr>
              <a:t>: </a:t>
            </a:r>
            <a:endParaRPr lang="en-GB" dirty="0" smtClean="0">
              <a:solidFill>
                <a:schemeClr val="accent3">
                  <a:lumMod val="50000"/>
                </a:schemeClr>
              </a:solidFill>
            </a:endParaRPr>
          </a:p>
          <a:p>
            <a:pPr marL="742950" lvl="1" indent="-285750" algn="just">
              <a:buFont typeface="Courier New" panose="02070309020205020404" pitchFamily="49" charset="0"/>
              <a:buChar char="o"/>
            </a:pPr>
            <a:r>
              <a:rPr lang="en-GB" dirty="0" smtClean="0">
                <a:solidFill>
                  <a:schemeClr val="accent3">
                    <a:lumMod val="50000"/>
                  </a:schemeClr>
                </a:solidFill>
                <a:hlinkClick r:id="rId3"/>
              </a:rPr>
              <a:t>https</a:t>
            </a:r>
            <a:r>
              <a:rPr lang="en-GB" dirty="0">
                <a:solidFill>
                  <a:schemeClr val="accent3">
                    <a:lumMod val="50000"/>
                  </a:schemeClr>
                </a:solidFill>
                <a:hlinkClick r:id="rId3"/>
              </a:rPr>
              <a:t>://github.com/SEMICeu/CCCEV/tree/CV-2.0.0/cccev/2.0.0</a:t>
            </a:r>
            <a:r>
              <a:rPr lang="en-GB" dirty="0">
                <a:solidFill>
                  <a:schemeClr val="accent3">
                    <a:lumMod val="50000"/>
                  </a:schemeClr>
                </a:solidFill>
              </a:rPr>
              <a:t> </a:t>
            </a:r>
          </a:p>
          <a:p>
            <a:pPr algn="just"/>
            <a:endParaRPr lang="en-GB" sz="1100" dirty="0" smtClean="0">
              <a:solidFill>
                <a:schemeClr val="accent3">
                  <a:lumMod val="50000"/>
                </a:schemeClr>
              </a:solidFill>
            </a:endParaRPr>
          </a:p>
          <a:p>
            <a:pPr marL="285750" indent="-285750" algn="just">
              <a:buFont typeface="Arial" panose="020B0604020202020204" pitchFamily="34" charset="0"/>
              <a:buChar char="•"/>
            </a:pPr>
            <a:r>
              <a:rPr lang="en-GB" dirty="0" smtClean="0">
                <a:solidFill>
                  <a:schemeClr val="accent3">
                    <a:lumMod val="50000"/>
                  </a:schemeClr>
                </a:solidFill>
              </a:rPr>
              <a:t>Requirements were taken in from:</a:t>
            </a:r>
          </a:p>
          <a:p>
            <a:pPr marL="285750" indent="-285750" algn="just">
              <a:buFont typeface="Arial" panose="020B0604020202020204" pitchFamily="34" charset="0"/>
              <a:buChar char="•"/>
            </a:pPr>
            <a:endParaRPr lang="en-GB" dirty="0">
              <a:solidFill>
                <a:schemeClr val="accent3">
                  <a:lumMod val="50000"/>
                </a:schemeClr>
              </a:solidFill>
            </a:endParaRPr>
          </a:p>
          <a:p>
            <a:pPr marL="285750" indent="-285750" algn="just">
              <a:buFont typeface="Arial" panose="020B0604020202020204" pitchFamily="34" charset="0"/>
              <a:buChar char="•"/>
            </a:pPr>
            <a:endParaRPr lang="en-GB" dirty="0" smtClean="0">
              <a:solidFill>
                <a:schemeClr val="accent3">
                  <a:lumMod val="50000"/>
                </a:schemeClr>
              </a:solidFill>
            </a:endParaRPr>
          </a:p>
          <a:p>
            <a:pPr marL="285750" indent="-285750" algn="just">
              <a:buFont typeface="Arial" panose="020B0604020202020204" pitchFamily="34" charset="0"/>
              <a:buChar char="•"/>
            </a:pPr>
            <a:endParaRPr lang="en-GB" dirty="0">
              <a:solidFill>
                <a:schemeClr val="accent3">
                  <a:lumMod val="50000"/>
                </a:schemeClr>
              </a:solidFill>
            </a:endParaRPr>
          </a:p>
          <a:p>
            <a:pPr marL="285750" indent="-285750" algn="just">
              <a:buFont typeface="Arial" panose="020B0604020202020204" pitchFamily="34" charset="0"/>
              <a:buChar char="•"/>
            </a:pPr>
            <a:r>
              <a:rPr lang="en-GB" dirty="0" err="1" smtClean="0">
                <a:solidFill>
                  <a:schemeClr val="accent3">
                    <a:lumMod val="50000"/>
                  </a:schemeClr>
                </a:solidFill>
              </a:rPr>
              <a:t>ePO</a:t>
            </a:r>
            <a:r>
              <a:rPr lang="en-GB" dirty="0" smtClean="0">
                <a:solidFill>
                  <a:schemeClr val="accent3">
                    <a:lumMod val="50000"/>
                  </a:schemeClr>
                </a:solidFill>
              </a:rPr>
              <a:t> will reuse the CCCEV and will extend it into specific procurement criteria. </a:t>
            </a:r>
            <a:endParaRPr lang="en-GB" dirty="0">
              <a:solidFill>
                <a:schemeClr val="accent3">
                  <a:lumMod val="50000"/>
                </a:schemeClr>
              </a:solidFill>
            </a:endParaRPr>
          </a:p>
        </p:txBody>
      </p:sp>
      <p:sp>
        <p:nvSpPr>
          <p:cNvPr id="44" name="TextBox 43"/>
          <p:cNvSpPr txBox="1"/>
          <p:nvPr/>
        </p:nvSpPr>
        <p:spPr>
          <a:xfrm>
            <a:off x="4884227" y="4488468"/>
            <a:ext cx="3284874" cy="369332"/>
          </a:xfrm>
          <a:prstGeom prst="rect">
            <a:avLst/>
          </a:prstGeom>
          <a:noFill/>
        </p:spPr>
        <p:txBody>
          <a:bodyPr wrap="none" rtlCol="0">
            <a:spAutoFit/>
          </a:bodyPr>
          <a:lstStyle/>
          <a:p>
            <a:r>
              <a:rPr lang="en-GB" i="1" dirty="0" smtClean="0">
                <a:solidFill>
                  <a:schemeClr val="bg1">
                    <a:lumMod val="50000"/>
                  </a:schemeClr>
                </a:solidFill>
              </a:rPr>
              <a:t>Naming and design rules (SEMIC)</a:t>
            </a:r>
            <a:endParaRPr lang="en-GB" i="1" dirty="0">
              <a:solidFill>
                <a:schemeClr val="bg1">
                  <a:lumMod val="50000"/>
                </a:schemeClr>
              </a:solidFill>
            </a:endParaRPr>
          </a:p>
        </p:txBody>
      </p:sp>
      <p:sp>
        <p:nvSpPr>
          <p:cNvPr id="45" name="Rectangle 44"/>
          <p:cNvSpPr/>
          <p:nvPr/>
        </p:nvSpPr>
        <p:spPr>
          <a:xfrm>
            <a:off x="196770" y="5084668"/>
            <a:ext cx="8724808" cy="1319493"/>
          </a:xfrm>
          <a:prstGeom prst="rect">
            <a:avLst/>
          </a:prstGeom>
          <a:solidFill>
            <a:srgbClr val="004494"/>
          </a:solidFill>
          <a:ln>
            <a:solidFill>
              <a:srgbClr val="00449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b="1" dirty="0" smtClean="0">
                <a:solidFill>
                  <a:schemeClr val="bg1">
                    <a:lumMod val="95000"/>
                  </a:schemeClr>
                </a:solidFill>
              </a:rPr>
              <a:t>ESPD-EDM</a:t>
            </a:r>
          </a:p>
          <a:p>
            <a:pPr algn="ctr"/>
            <a:endParaRPr lang="en-GB" b="1" dirty="0">
              <a:solidFill>
                <a:schemeClr val="bg1">
                  <a:lumMod val="95000"/>
                </a:schemeClr>
              </a:solidFill>
            </a:endParaRPr>
          </a:p>
          <a:p>
            <a:pPr algn="ctr"/>
            <a:r>
              <a:rPr lang="en-GB" dirty="0">
                <a:solidFill>
                  <a:schemeClr val="bg1">
                    <a:lumMod val="95000"/>
                  </a:schemeClr>
                </a:solidFill>
              </a:rPr>
              <a:t>No impact on the ESPD data </a:t>
            </a:r>
            <a:r>
              <a:rPr lang="en-GB" dirty="0" smtClean="0">
                <a:solidFill>
                  <a:schemeClr val="bg1">
                    <a:lumMod val="95000"/>
                  </a:schemeClr>
                </a:solidFill>
              </a:rPr>
              <a:t>model.</a:t>
            </a:r>
          </a:p>
          <a:p>
            <a:pPr algn="ctr"/>
            <a:r>
              <a:rPr lang="en-GB" dirty="0" smtClean="0">
                <a:solidFill>
                  <a:schemeClr val="bg1">
                    <a:lumMod val="95000"/>
                  </a:schemeClr>
                </a:solidFill>
              </a:rPr>
              <a:t>CCCEV is backwards compatible with the current ESPD-EDM.</a:t>
            </a:r>
            <a:endParaRPr lang="en-GB" dirty="0">
              <a:solidFill>
                <a:schemeClr val="bg1">
                  <a:lumMod val="95000"/>
                </a:schemeClr>
              </a:solidFill>
            </a:endParaRPr>
          </a:p>
        </p:txBody>
      </p:sp>
      <p:sp>
        <p:nvSpPr>
          <p:cNvPr id="18" name="4 Rectángulo"/>
          <p:cNvSpPr/>
          <p:nvPr/>
        </p:nvSpPr>
        <p:spPr>
          <a:xfrm>
            <a:off x="-10800" y="0"/>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lIns="90000" rIns="180000" rtlCol="0" anchor="ctr"/>
          <a:lstStyle/>
          <a:p>
            <a:pPr algn="r"/>
            <a:r>
              <a:rPr lang="es-ES" sz="1400" dirty="0">
                <a:solidFill>
                  <a:schemeClr val="tx1">
                    <a:lumMod val="50000"/>
                    <a:lumOff val="50000"/>
                  </a:schemeClr>
                </a:solidFill>
              </a:rPr>
              <a:t>ESPD </a:t>
            </a:r>
            <a:r>
              <a:rPr lang="es-ES" sz="1400" dirty="0" err="1">
                <a:solidFill>
                  <a:schemeClr val="tx1">
                    <a:lumMod val="50000"/>
                    <a:lumOff val="50000"/>
                  </a:schemeClr>
                </a:solidFill>
              </a:rPr>
              <a:t>Seminar</a:t>
            </a:r>
            <a:r>
              <a:rPr lang="es-ES" sz="1400" dirty="0">
                <a:solidFill>
                  <a:schemeClr val="tx1">
                    <a:lumMod val="50000"/>
                    <a:lumOff val="50000"/>
                  </a:schemeClr>
                </a:solidFill>
              </a:rPr>
              <a:t> </a:t>
            </a:r>
            <a:r>
              <a:rPr lang="es-ES" sz="1400" dirty="0" smtClean="0">
                <a:solidFill>
                  <a:schemeClr val="tx1">
                    <a:lumMod val="50000"/>
                    <a:lumOff val="50000"/>
                  </a:schemeClr>
                </a:solidFill>
              </a:rPr>
              <a:t>2020</a:t>
            </a:r>
            <a:endParaRPr lang="en-US" sz="1350" dirty="0">
              <a:solidFill>
                <a:schemeClr val="tx1">
                  <a:lumMod val="50000"/>
                  <a:lumOff val="50000"/>
                </a:schemeClr>
              </a:solidFill>
            </a:endParaRPr>
          </a:p>
        </p:txBody>
      </p:sp>
      <p:sp>
        <p:nvSpPr>
          <p:cNvPr id="19" name="Rounded Rectangle 18"/>
          <p:cNvSpPr/>
          <p:nvPr/>
        </p:nvSpPr>
        <p:spPr>
          <a:xfrm>
            <a:off x="1877654" y="3003825"/>
            <a:ext cx="1818949" cy="494979"/>
          </a:xfrm>
          <a:prstGeom prst="roundRect">
            <a:avLst>
              <a:gd name="adj" fmla="val 10000"/>
            </a:avLst>
          </a:prstGeom>
          <a:solidFill>
            <a:schemeClr val="accent4">
              <a:lumMod val="20000"/>
              <a:lumOff val="80000"/>
            </a:schemeClr>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vert="horz" anchor="ctr"/>
          <a:lstStyle/>
          <a:p>
            <a:pPr algn="ctr"/>
            <a:r>
              <a:rPr lang="en-GB" dirty="0" smtClean="0">
                <a:solidFill>
                  <a:schemeClr val="bg2">
                    <a:lumMod val="50000"/>
                  </a:schemeClr>
                </a:solidFill>
              </a:rPr>
              <a:t>SDG (TOOP)</a:t>
            </a:r>
            <a:endParaRPr lang="en-GB" dirty="0">
              <a:solidFill>
                <a:schemeClr val="bg2">
                  <a:lumMod val="50000"/>
                </a:schemeClr>
              </a:solidFill>
            </a:endParaRPr>
          </a:p>
        </p:txBody>
      </p:sp>
      <p:sp>
        <p:nvSpPr>
          <p:cNvPr id="20" name="Rounded Rectangle 19"/>
          <p:cNvSpPr/>
          <p:nvPr/>
        </p:nvSpPr>
        <p:spPr>
          <a:xfrm>
            <a:off x="4699965" y="3003826"/>
            <a:ext cx="1818949" cy="494979"/>
          </a:xfrm>
          <a:prstGeom prst="roundRect">
            <a:avLst>
              <a:gd name="adj" fmla="val 10000"/>
            </a:avLst>
          </a:prstGeom>
          <a:solidFill>
            <a:schemeClr val="accent4">
              <a:lumMod val="20000"/>
              <a:lumOff val="80000"/>
            </a:schemeClr>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vert="horz" anchor="ctr"/>
          <a:lstStyle/>
          <a:p>
            <a:pPr algn="ctr"/>
            <a:r>
              <a:rPr lang="en-GB" dirty="0" err="1" smtClean="0">
                <a:solidFill>
                  <a:schemeClr val="bg2">
                    <a:lumMod val="50000"/>
                  </a:schemeClr>
                </a:solidFill>
              </a:rPr>
              <a:t>eCertis</a:t>
            </a:r>
            <a:endParaRPr lang="en-GB" dirty="0">
              <a:solidFill>
                <a:schemeClr val="bg2">
                  <a:lumMod val="50000"/>
                </a:schemeClr>
              </a:solidFill>
            </a:endParaRPr>
          </a:p>
        </p:txBody>
      </p:sp>
    </p:spTree>
    <p:extLst>
      <p:ext uri="{BB962C8B-B14F-4D97-AF65-F5344CB8AC3E}">
        <p14:creationId xmlns:p14="http://schemas.microsoft.com/office/powerpoint/2010/main" val="2550483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4 Rectángulo"/>
          <p:cNvSpPr/>
          <p:nvPr/>
        </p:nvSpPr>
        <p:spPr>
          <a:xfrm>
            <a:off x="-8861" y="-1"/>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sz="1350">
              <a:solidFill>
                <a:srgbClr val="000000"/>
              </a:solidFill>
            </a:endParaRPr>
          </a:p>
        </p:txBody>
      </p:sp>
      <p:sp>
        <p:nvSpPr>
          <p:cNvPr id="7" name="5 CuadroTexto"/>
          <p:cNvSpPr txBox="1"/>
          <p:nvPr/>
        </p:nvSpPr>
        <p:spPr>
          <a:xfrm>
            <a:off x="380020" y="520018"/>
            <a:ext cx="8541558" cy="461665"/>
          </a:xfrm>
          <a:prstGeom prst="rect">
            <a:avLst/>
          </a:prstGeom>
          <a:noFill/>
        </p:spPr>
        <p:txBody>
          <a:bodyPr wrap="square" rtlCol="0">
            <a:spAutoFit/>
          </a:bodyPr>
          <a:lstStyle/>
          <a:p>
            <a:pPr hangingPunct="0"/>
            <a:r>
              <a:rPr lang="en-GB" sz="2400" b="1" dirty="0">
                <a:solidFill>
                  <a:srgbClr val="004494"/>
                </a:solidFill>
                <a:cs typeface="Arial" panose="020B0604020202020204" pitchFamily="34" charset="0"/>
              </a:rPr>
              <a:t>6. ESPD-EDM &amp; </a:t>
            </a:r>
            <a:r>
              <a:rPr lang="en-GB" sz="2400" b="1" dirty="0" err="1">
                <a:solidFill>
                  <a:srgbClr val="004494"/>
                </a:solidFill>
                <a:cs typeface="Arial" panose="020B0604020202020204" pitchFamily="34" charset="0"/>
              </a:rPr>
              <a:t>eCertis</a:t>
            </a:r>
            <a:r>
              <a:rPr lang="en-GB" sz="2400" b="1" dirty="0">
                <a:solidFill>
                  <a:srgbClr val="004494"/>
                </a:solidFill>
                <a:cs typeface="Arial" panose="020B0604020202020204" pitchFamily="34" charset="0"/>
              </a:rPr>
              <a:t> / TOOP / </a:t>
            </a:r>
            <a:r>
              <a:rPr lang="en-GB" sz="2400" b="1" dirty="0" smtClean="0">
                <a:solidFill>
                  <a:srgbClr val="004494"/>
                </a:solidFill>
                <a:cs typeface="Arial" panose="020B0604020202020204" pitchFamily="34" charset="0"/>
              </a:rPr>
              <a:t>CCCEV / </a:t>
            </a:r>
            <a:r>
              <a:rPr lang="en-GB" sz="2400" b="1" dirty="0" err="1" smtClean="0">
                <a:solidFill>
                  <a:srgbClr val="004494"/>
                </a:solidFill>
                <a:cs typeface="Arial" panose="020B0604020202020204" pitchFamily="34" charset="0"/>
              </a:rPr>
              <a:t>ePO</a:t>
            </a:r>
            <a:endParaRPr lang="en-GB" sz="2400" b="1" dirty="0">
              <a:solidFill>
                <a:srgbClr val="FFFFFF"/>
              </a:solidFill>
              <a:cs typeface="Arial" panose="020B0604020202020204" pitchFamily="34" charset="0"/>
            </a:endParaRPr>
          </a:p>
        </p:txBody>
      </p:sp>
      <p:sp>
        <p:nvSpPr>
          <p:cNvPr id="18" name="4 Rectángulo"/>
          <p:cNvSpPr/>
          <p:nvPr/>
        </p:nvSpPr>
        <p:spPr>
          <a:xfrm>
            <a:off x="-10800" y="0"/>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lIns="90000" rIns="180000" rtlCol="0" anchor="ctr"/>
          <a:lstStyle/>
          <a:p>
            <a:pPr algn="r"/>
            <a:r>
              <a:rPr lang="es-ES" sz="1400" dirty="0">
                <a:solidFill>
                  <a:schemeClr val="tx1">
                    <a:lumMod val="50000"/>
                    <a:lumOff val="50000"/>
                  </a:schemeClr>
                </a:solidFill>
              </a:rPr>
              <a:t>ESPD </a:t>
            </a:r>
            <a:r>
              <a:rPr lang="es-ES" sz="1400" dirty="0" err="1">
                <a:solidFill>
                  <a:schemeClr val="tx1">
                    <a:lumMod val="50000"/>
                    <a:lumOff val="50000"/>
                  </a:schemeClr>
                </a:solidFill>
              </a:rPr>
              <a:t>Seminar</a:t>
            </a:r>
            <a:r>
              <a:rPr lang="es-ES" sz="1400" dirty="0">
                <a:solidFill>
                  <a:schemeClr val="tx1">
                    <a:lumMod val="50000"/>
                    <a:lumOff val="50000"/>
                  </a:schemeClr>
                </a:solidFill>
              </a:rPr>
              <a:t> </a:t>
            </a:r>
            <a:r>
              <a:rPr lang="es-ES" sz="1400" dirty="0" smtClean="0">
                <a:solidFill>
                  <a:schemeClr val="tx1">
                    <a:lumMod val="50000"/>
                    <a:lumOff val="50000"/>
                  </a:schemeClr>
                </a:solidFill>
              </a:rPr>
              <a:t>2020</a:t>
            </a:r>
            <a:endParaRPr lang="en-US" sz="1350" dirty="0">
              <a:solidFill>
                <a:schemeClr val="tx1">
                  <a:lumMod val="50000"/>
                  <a:lumOff val="50000"/>
                </a:schemeClr>
              </a:solidFill>
            </a:endParaRPr>
          </a:p>
        </p:txBody>
      </p:sp>
      <p:pic>
        <p:nvPicPr>
          <p:cNvPr id="2" name="Picture 1"/>
          <p:cNvPicPr>
            <a:picLocks noChangeAspect="1"/>
          </p:cNvPicPr>
          <p:nvPr/>
        </p:nvPicPr>
        <p:blipFill>
          <a:blip r:embed="rId3"/>
          <a:stretch>
            <a:fillRect/>
          </a:stretch>
        </p:blipFill>
        <p:spPr>
          <a:xfrm>
            <a:off x="418997" y="2196342"/>
            <a:ext cx="8306007" cy="4431029"/>
          </a:xfrm>
          <a:prstGeom prst="rect">
            <a:avLst/>
          </a:prstGeom>
          <a:ln>
            <a:noFill/>
          </a:ln>
          <a:effectLst>
            <a:outerShdw blurRad="292100" dist="139700" dir="2700000" algn="tl" rotWithShape="0">
              <a:srgbClr val="333333">
                <a:alpha val="65000"/>
              </a:srgbClr>
            </a:outerShdw>
          </a:effectLst>
        </p:spPr>
      </p:pic>
      <p:sp>
        <p:nvSpPr>
          <p:cNvPr id="20" name="Rounded Rectangle 19"/>
          <p:cNvSpPr/>
          <p:nvPr/>
        </p:nvSpPr>
        <p:spPr>
          <a:xfrm>
            <a:off x="418997" y="1270860"/>
            <a:ext cx="1818949" cy="636304"/>
          </a:xfrm>
          <a:prstGeom prst="roundRect">
            <a:avLst>
              <a:gd name="adj" fmla="val 10000"/>
            </a:avLst>
          </a:prstGeom>
          <a:solidFill>
            <a:schemeClr val="accent4">
              <a:lumMod val="20000"/>
              <a:lumOff val="80000"/>
            </a:schemeClr>
          </a:solidFill>
          <a:ln>
            <a:solidFill>
              <a:srgbClr val="004494"/>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vert="horz" anchor="ctr"/>
          <a:lstStyle/>
          <a:p>
            <a:pPr algn="ctr"/>
            <a:r>
              <a:rPr lang="en-GB" dirty="0" smtClean="0">
                <a:solidFill>
                  <a:schemeClr val="bg2">
                    <a:lumMod val="50000"/>
                  </a:schemeClr>
                </a:solidFill>
              </a:rPr>
              <a:t>XML SEMIC</a:t>
            </a:r>
          </a:p>
          <a:p>
            <a:pPr algn="ctr"/>
            <a:r>
              <a:rPr lang="en-GB" dirty="0" smtClean="0">
                <a:solidFill>
                  <a:srgbClr val="88A61E"/>
                </a:solidFill>
                <a:hlinkClick r:id="rId4"/>
              </a:rPr>
              <a:t>ESPD Samples</a:t>
            </a:r>
            <a:endParaRPr lang="en-GB" sz="3600" dirty="0">
              <a:solidFill>
                <a:srgbClr val="88A61E"/>
              </a:solidFill>
            </a:endParaRPr>
          </a:p>
        </p:txBody>
      </p:sp>
    </p:spTree>
    <p:extLst>
      <p:ext uri="{BB962C8B-B14F-4D97-AF65-F5344CB8AC3E}">
        <p14:creationId xmlns:p14="http://schemas.microsoft.com/office/powerpoint/2010/main" val="3437696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4 Rectángulo"/>
          <p:cNvSpPr/>
          <p:nvPr/>
        </p:nvSpPr>
        <p:spPr>
          <a:xfrm>
            <a:off x="-8861" y="-1"/>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solidFill>
                <a:srgbClr val="000000"/>
              </a:solidFill>
            </a:endParaRPr>
          </a:p>
        </p:txBody>
      </p:sp>
      <p:sp>
        <p:nvSpPr>
          <p:cNvPr id="31" name="5 CuadroTexto"/>
          <p:cNvSpPr txBox="1"/>
          <p:nvPr/>
        </p:nvSpPr>
        <p:spPr>
          <a:xfrm>
            <a:off x="380020" y="520018"/>
            <a:ext cx="6048672" cy="461665"/>
          </a:xfrm>
          <a:prstGeom prst="rect">
            <a:avLst/>
          </a:prstGeom>
          <a:noFill/>
        </p:spPr>
        <p:txBody>
          <a:bodyPr wrap="square" rtlCol="0">
            <a:spAutoFit/>
          </a:bodyPr>
          <a:lstStyle/>
          <a:p>
            <a:pPr hangingPunct="0"/>
            <a:r>
              <a:rPr lang="en-US" sz="2400" b="1" dirty="0" smtClean="0">
                <a:solidFill>
                  <a:srgbClr val="004494"/>
                </a:solidFill>
                <a:cs typeface="Arial" panose="020B0604020202020204" pitchFamily="34" charset="0"/>
              </a:rPr>
              <a:t>Table of contents</a:t>
            </a:r>
            <a:endParaRPr lang="en-US" b="1" i="1" dirty="0" smtClean="0">
              <a:solidFill>
                <a:srgbClr val="004494"/>
              </a:solidFill>
              <a:cs typeface="Arial" panose="020B0604020202020204" pitchFamily="34" charset="0"/>
            </a:endParaRPr>
          </a:p>
        </p:txBody>
      </p:sp>
      <p:sp>
        <p:nvSpPr>
          <p:cNvPr id="2" name="TextBox 1"/>
          <p:cNvSpPr txBox="1"/>
          <p:nvPr/>
        </p:nvSpPr>
        <p:spPr>
          <a:xfrm>
            <a:off x="886263" y="1206339"/>
            <a:ext cx="6470126" cy="4247317"/>
          </a:xfrm>
          <a:prstGeom prst="rect">
            <a:avLst/>
          </a:prstGeom>
          <a:noFill/>
        </p:spPr>
        <p:txBody>
          <a:bodyPr wrap="square" rtlCol="0">
            <a:spAutoFit/>
          </a:bodyPr>
          <a:lstStyle/>
          <a:p>
            <a:pPr marL="342900" indent="-342900">
              <a:lnSpc>
                <a:spcPct val="150000"/>
              </a:lnSpc>
              <a:buClr>
                <a:srgbClr val="9BAF04"/>
              </a:buClr>
              <a:buFont typeface="+mj-lt"/>
              <a:buAutoNum type="arabicPeriod"/>
            </a:pPr>
            <a:r>
              <a:rPr lang="en-US" dirty="0" smtClean="0">
                <a:solidFill>
                  <a:schemeClr val="tx1">
                    <a:lumMod val="85000"/>
                    <a:lumOff val="15000"/>
                  </a:schemeClr>
                </a:solidFill>
              </a:rPr>
              <a:t>Introduction</a:t>
            </a:r>
          </a:p>
          <a:p>
            <a:pPr marL="342900" indent="-342900">
              <a:lnSpc>
                <a:spcPct val="150000"/>
              </a:lnSpc>
              <a:buClr>
                <a:srgbClr val="9BAF04"/>
              </a:buClr>
              <a:buFont typeface="+mj-lt"/>
              <a:buAutoNum type="arabicPeriod"/>
            </a:pPr>
            <a:r>
              <a:rPr lang="en-US" dirty="0" smtClean="0">
                <a:solidFill>
                  <a:srgbClr val="595959"/>
                </a:solidFill>
              </a:rPr>
              <a:t>Online Workspace and documentation</a:t>
            </a:r>
            <a:endParaRPr lang="en-US" dirty="0">
              <a:solidFill>
                <a:srgbClr val="595959"/>
              </a:solidFill>
            </a:endParaRPr>
          </a:p>
          <a:p>
            <a:pPr marL="342900" indent="-342900">
              <a:lnSpc>
                <a:spcPct val="150000"/>
              </a:lnSpc>
              <a:buClr>
                <a:srgbClr val="9BAF04"/>
              </a:buClr>
              <a:buFont typeface="+mj-lt"/>
              <a:buAutoNum type="arabicPeriod"/>
            </a:pPr>
            <a:r>
              <a:rPr lang="en-US" dirty="0" smtClean="0">
                <a:solidFill>
                  <a:srgbClr val="595959"/>
                </a:solidFill>
              </a:rPr>
              <a:t>ESPD Code Lists</a:t>
            </a:r>
            <a:endParaRPr lang="en-US" dirty="0">
              <a:solidFill>
                <a:srgbClr val="595959"/>
              </a:solidFill>
            </a:endParaRPr>
          </a:p>
          <a:p>
            <a:pPr marL="342900" indent="-342900">
              <a:lnSpc>
                <a:spcPct val="150000"/>
              </a:lnSpc>
              <a:buClr>
                <a:srgbClr val="9BAF04"/>
              </a:buClr>
              <a:buFont typeface="+mj-lt"/>
              <a:buAutoNum type="arabicPeriod"/>
            </a:pPr>
            <a:r>
              <a:rPr lang="en-US" dirty="0" smtClean="0">
                <a:solidFill>
                  <a:srgbClr val="595959"/>
                </a:solidFill>
              </a:rPr>
              <a:t>ESPD-EDM &amp; eForms</a:t>
            </a:r>
          </a:p>
          <a:p>
            <a:pPr marL="342900" indent="-342900">
              <a:lnSpc>
                <a:spcPct val="150000"/>
              </a:lnSpc>
              <a:buClr>
                <a:srgbClr val="9BAF04"/>
              </a:buClr>
              <a:buFont typeface="+mj-lt"/>
              <a:buAutoNum type="arabicPeriod"/>
            </a:pPr>
            <a:r>
              <a:rPr lang="en-US" dirty="0" smtClean="0">
                <a:solidFill>
                  <a:srgbClr val="595959"/>
                </a:solidFill>
              </a:rPr>
              <a:t>ESPD 2020 evolution</a:t>
            </a:r>
            <a:endParaRPr lang="en-US" dirty="0">
              <a:solidFill>
                <a:srgbClr val="595959"/>
              </a:solidFill>
            </a:endParaRPr>
          </a:p>
          <a:p>
            <a:pPr marL="342900" indent="-342900">
              <a:lnSpc>
                <a:spcPct val="150000"/>
              </a:lnSpc>
              <a:buClr>
                <a:srgbClr val="9BAF04"/>
              </a:buClr>
              <a:buFont typeface="+mj-lt"/>
              <a:buAutoNum type="arabicPeriod"/>
            </a:pPr>
            <a:r>
              <a:rPr lang="en-US" dirty="0" smtClean="0">
                <a:solidFill>
                  <a:srgbClr val="595959"/>
                </a:solidFill>
              </a:rPr>
              <a:t>ESPD-EDM &amp; </a:t>
            </a:r>
            <a:r>
              <a:rPr lang="en-US" dirty="0" err="1" smtClean="0">
                <a:solidFill>
                  <a:srgbClr val="595959"/>
                </a:solidFill>
              </a:rPr>
              <a:t>eCertis</a:t>
            </a:r>
            <a:r>
              <a:rPr lang="en-US" dirty="0" smtClean="0">
                <a:solidFill>
                  <a:srgbClr val="595959"/>
                </a:solidFill>
              </a:rPr>
              <a:t> / TOOP / </a:t>
            </a:r>
            <a:r>
              <a:rPr lang="en-US" dirty="0">
                <a:solidFill>
                  <a:srgbClr val="595959"/>
                </a:solidFill>
              </a:rPr>
              <a:t>CCCEV / </a:t>
            </a:r>
            <a:r>
              <a:rPr lang="en-US" dirty="0" err="1">
                <a:solidFill>
                  <a:srgbClr val="595959"/>
                </a:solidFill>
              </a:rPr>
              <a:t>ePO</a:t>
            </a:r>
            <a:endParaRPr lang="en-US" dirty="0">
              <a:solidFill>
                <a:srgbClr val="595959"/>
              </a:solidFill>
            </a:endParaRPr>
          </a:p>
          <a:p>
            <a:pPr marL="342900" indent="-342900">
              <a:lnSpc>
                <a:spcPct val="150000"/>
              </a:lnSpc>
              <a:buClr>
                <a:srgbClr val="9BAF04"/>
              </a:buClr>
              <a:buFont typeface="+mj-lt"/>
              <a:buAutoNum type="arabicPeriod"/>
            </a:pPr>
            <a:r>
              <a:rPr lang="en-US" b="1" dirty="0" smtClean="0">
                <a:solidFill>
                  <a:srgbClr val="595959"/>
                </a:solidFill>
              </a:rPr>
              <a:t>Validator tool. Maven repository</a:t>
            </a:r>
          </a:p>
          <a:p>
            <a:pPr marL="342900" indent="-342900">
              <a:lnSpc>
                <a:spcPct val="150000"/>
              </a:lnSpc>
              <a:buClr>
                <a:srgbClr val="9BAF04"/>
              </a:buClr>
              <a:buFont typeface="+mj-lt"/>
              <a:buAutoNum type="arabicPeriod"/>
            </a:pPr>
            <a:r>
              <a:rPr lang="en-US" dirty="0" smtClean="0">
                <a:solidFill>
                  <a:srgbClr val="595959"/>
                </a:solidFill>
              </a:rPr>
              <a:t>Summary of the changes in ESPD v3.0.0</a:t>
            </a:r>
          </a:p>
          <a:p>
            <a:pPr marL="342900" indent="-342900">
              <a:lnSpc>
                <a:spcPct val="150000"/>
              </a:lnSpc>
              <a:buClr>
                <a:srgbClr val="9BAF04"/>
              </a:buClr>
              <a:buFont typeface="+mj-lt"/>
              <a:buAutoNum type="arabicPeriod"/>
            </a:pPr>
            <a:r>
              <a:rPr lang="en-GB" dirty="0">
                <a:solidFill>
                  <a:srgbClr val="595959"/>
                </a:solidFill>
              </a:rPr>
              <a:t>New Online documentation</a:t>
            </a:r>
            <a:endParaRPr lang="en-US" dirty="0">
              <a:solidFill>
                <a:srgbClr val="595959"/>
              </a:solidFill>
            </a:endParaRPr>
          </a:p>
          <a:p>
            <a:pPr marL="342900" indent="-342900">
              <a:lnSpc>
                <a:spcPct val="150000"/>
              </a:lnSpc>
              <a:buClr>
                <a:srgbClr val="9BAF04"/>
              </a:buClr>
              <a:buFont typeface="+mj-lt"/>
              <a:buAutoNum type="arabicPeriod"/>
            </a:pPr>
            <a:r>
              <a:rPr lang="en-US" dirty="0" smtClean="0">
                <a:solidFill>
                  <a:srgbClr val="595959"/>
                </a:solidFill>
              </a:rPr>
              <a:t>Questions and answers</a:t>
            </a:r>
          </a:p>
        </p:txBody>
      </p:sp>
      <p:sp>
        <p:nvSpPr>
          <p:cNvPr id="5" name="4 Rectángulo"/>
          <p:cNvSpPr/>
          <p:nvPr/>
        </p:nvSpPr>
        <p:spPr>
          <a:xfrm>
            <a:off x="-10800" y="0"/>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lIns="90000" rIns="180000" rtlCol="0" anchor="ctr"/>
          <a:lstStyle/>
          <a:p>
            <a:pPr algn="r"/>
            <a:r>
              <a:rPr lang="es-ES" sz="1400" dirty="0">
                <a:solidFill>
                  <a:schemeClr val="tx1">
                    <a:lumMod val="50000"/>
                    <a:lumOff val="50000"/>
                  </a:schemeClr>
                </a:solidFill>
              </a:rPr>
              <a:t>ESPD </a:t>
            </a:r>
            <a:r>
              <a:rPr lang="es-ES" sz="1400" dirty="0" err="1">
                <a:solidFill>
                  <a:schemeClr val="tx1">
                    <a:lumMod val="50000"/>
                    <a:lumOff val="50000"/>
                  </a:schemeClr>
                </a:solidFill>
              </a:rPr>
              <a:t>Seminar</a:t>
            </a:r>
            <a:r>
              <a:rPr lang="es-ES" sz="1400" dirty="0">
                <a:solidFill>
                  <a:schemeClr val="tx1">
                    <a:lumMod val="50000"/>
                    <a:lumOff val="50000"/>
                  </a:schemeClr>
                </a:solidFill>
              </a:rPr>
              <a:t> </a:t>
            </a:r>
            <a:r>
              <a:rPr lang="es-ES" sz="1400" dirty="0" smtClean="0">
                <a:solidFill>
                  <a:schemeClr val="tx1">
                    <a:lumMod val="50000"/>
                    <a:lumOff val="50000"/>
                  </a:schemeClr>
                </a:solidFill>
              </a:rPr>
              <a:t>2020</a:t>
            </a:r>
            <a:endParaRPr lang="en-US" sz="1350" dirty="0">
              <a:solidFill>
                <a:schemeClr val="tx1">
                  <a:lumMod val="50000"/>
                  <a:lumOff val="50000"/>
                </a:schemeClr>
              </a:solidFill>
            </a:endParaRPr>
          </a:p>
        </p:txBody>
      </p:sp>
    </p:spTree>
    <p:extLst>
      <p:ext uri="{BB962C8B-B14F-4D97-AF65-F5344CB8AC3E}">
        <p14:creationId xmlns:p14="http://schemas.microsoft.com/office/powerpoint/2010/main" val="488144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4 Rectángulo"/>
          <p:cNvSpPr/>
          <p:nvPr/>
        </p:nvSpPr>
        <p:spPr>
          <a:xfrm>
            <a:off x="-8861" y="-1"/>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sz="1350">
              <a:solidFill>
                <a:srgbClr val="000000"/>
              </a:solidFill>
            </a:endParaRPr>
          </a:p>
        </p:txBody>
      </p:sp>
      <p:sp>
        <p:nvSpPr>
          <p:cNvPr id="23" name="TextBox 22"/>
          <p:cNvSpPr txBox="1"/>
          <p:nvPr/>
        </p:nvSpPr>
        <p:spPr>
          <a:xfrm>
            <a:off x="380020" y="1213505"/>
            <a:ext cx="8254035" cy="4708981"/>
          </a:xfrm>
          <a:prstGeom prst="rect">
            <a:avLst/>
          </a:prstGeom>
          <a:noFill/>
        </p:spPr>
        <p:txBody>
          <a:bodyPr wrap="square" rtlCol="0">
            <a:spAutoFit/>
          </a:bodyPr>
          <a:lstStyle/>
          <a:p>
            <a:pPr marL="285750" indent="-285750" algn="just">
              <a:buClr>
                <a:srgbClr val="9BAF04"/>
              </a:buClr>
              <a:buFont typeface="Wingdings" panose="05000000000000000000" pitchFamily="2" charset="2"/>
              <a:buChar char="v"/>
            </a:pPr>
            <a:r>
              <a:rPr lang="en-US" sz="1600" b="1" dirty="0">
                <a:solidFill>
                  <a:schemeClr val="tx1">
                    <a:lumMod val="75000"/>
                    <a:lumOff val="25000"/>
                  </a:schemeClr>
                </a:solidFill>
              </a:rPr>
              <a:t>Type of validations:</a:t>
            </a:r>
          </a:p>
          <a:p>
            <a:pPr marL="742950" lvl="1" indent="-285750" algn="just">
              <a:spcAft>
                <a:spcPts val="1200"/>
              </a:spcAft>
              <a:buClr>
                <a:srgbClr val="9BAF04"/>
              </a:buClr>
              <a:buFont typeface="Arial" panose="020B0604020202020204" pitchFamily="34" charset="0"/>
              <a:buChar char="•"/>
            </a:pPr>
            <a:r>
              <a:rPr lang="en-US" sz="1600" dirty="0" smtClean="0">
                <a:solidFill>
                  <a:schemeClr val="tx1">
                    <a:lumMod val="75000"/>
                    <a:lumOff val="25000"/>
                  </a:schemeClr>
                </a:solidFill>
              </a:rPr>
              <a:t>The structure defined by UBL XSD.</a:t>
            </a:r>
          </a:p>
          <a:p>
            <a:pPr marL="742950" lvl="1" indent="-285750" algn="just">
              <a:spcAft>
                <a:spcPts val="1200"/>
              </a:spcAft>
              <a:buClr>
                <a:srgbClr val="9BAF04"/>
              </a:buClr>
              <a:buFont typeface="Arial" panose="020B0604020202020204" pitchFamily="34" charset="0"/>
              <a:buChar char="•"/>
            </a:pPr>
            <a:r>
              <a:rPr lang="en-US" sz="1600" dirty="0" smtClean="0">
                <a:solidFill>
                  <a:schemeClr val="tx1">
                    <a:lumMod val="75000"/>
                    <a:lumOff val="25000"/>
                  </a:schemeClr>
                </a:solidFill>
              </a:rPr>
              <a:t>Code list identifications, version and values.</a:t>
            </a:r>
          </a:p>
          <a:p>
            <a:pPr marL="742950" lvl="1" indent="-285750" algn="just">
              <a:spcAft>
                <a:spcPts val="1200"/>
              </a:spcAft>
              <a:buClr>
                <a:srgbClr val="9BAF04"/>
              </a:buClr>
              <a:buFont typeface="Arial" panose="020B0604020202020204" pitchFamily="34" charset="0"/>
              <a:buChar char="•"/>
            </a:pPr>
            <a:r>
              <a:rPr lang="en-US" sz="1600" dirty="0" smtClean="0">
                <a:solidFill>
                  <a:schemeClr val="tx1">
                    <a:lumMod val="75000"/>
                    <a:lumOff val="25000"/>
                  </a:schemeClr>
                </a:solidFill>
              </a:rPr>
              <a:t>Business rules related to the cardinality of the schema that cannot be controlled using the XSD.</a:t>
            </a:r>
          </a:p>
          <a:p>
            <a:pPr marL="742950" lvl="1" indent="-285750" algn="just">
              <a:spcAft>
                <a:spcPts val="1200"/>
              </a:spcAft>
              <a:buClr>
                <a:srgbClr val="9BAF04"/>
              </a:buClr>
              <a:buFont typeface="Arial" panose="020B0604020202020204" pitchFamily="34" charset="0"/>
              <a:buChar char="•"/>
            </a:pPr>
            <a:r>
              <a:rPr lang="en-US" sz="1600" dirty="0" smtClean="0">
                <a:solidFill>
                  <a:schemeClr val="tx1">
                    <a:lumMod val="75000"/>
                    <a:lumOff val="25000"/>
                  </a:schemeClr>
                </a:solidFill>
              </a:rPr>
              <a:t>Business rules of the criteria taxonomy and the data structure.</a:t>
            </a:r>
          </a:p>
          <a:p>
            <a:pPr marL="742950" lvl="1" indent="-285750" algn="just">
              <a:spcAft>
                <a:spcPts val="1200"/>
              </a:spcAft>
              <a:buClr>
                <a:srgbClr val="9BAF04"/>
              </a:buClr>
              <a:buFont typeface="Arial" panose="020B0604020202020204" pitchFamily="34" charset="0"/>
              <a:buChar char="•"/>
            </a:pPr>
            <a:r>
              <a:rPr lang="en-US" sz="1600" dirty="0" smtClean="0">
                <a:solidFill>
                  <a:schemeClr val="tx1">
                    <a:lumMod val="75000"/>
                    <a:lumOff val="25000"/>
                  </a:schemeClr>
                </a:solidFill>
              </a:rPr>
              <a:t>Other business rules.</a:t>
            </a:r>
          </a:p>
          <a:p>
            <a:pPr lvl="1" algn="just">
              <a:spcAft>
                <a:spcPts val="1200"/>
              </a:spcAft>
              <a:buClr>
                <a:srgbClr val="9BAF04"/>
              </a:buClr>
            </a:pPr>
            <a:endParaRPr lang="en-US" sz="1600" dirty="0">
              <a:solidFill>
                <a:schemeClr val="tx1">
                  <a:lumMod val="75000"/>
                  <a:lumOff val="25000"/>
                </a:schemeClr>
              </a:solidFill>
            </a:endParaRPr>
          </a:p>
          <a:p>
            <a:pPr marL="285750" indent="-285750">
              <a:buClr>
                <a:srgbClr val="9BAF04"/>
              </a:buClr>
              <a:buFont typeface="Wingdings" panose="05000000000000000000" pitchFamily="2" charset="2"/>
              <a:buChar char="v"/>
            </a:pPr>
            <a:r>
              <a:rPr lang="en-US" sz="1600" b="1" dirty="0" smtClean="0">
                <a:solidFill>
                  <a:schemeClr val="tx1">
                    <a:lumMod val="75000"/>
                    <a:lumOff val="25000"/>
                  </a:schemeClr>
                </a:solidFill>
              </a:rPr>
              <a:t>URL documentation: </a:t>
            </a:r>
            <a:r>
              <a:rPr lang="en-US" sz="1600" dirty="0">
                <a:solidFill>
                  <a:srgbClr val="FF0000"/>
                </a:solidFill>
                <a:hlinkClick r:id="rId3"/>
              </a:rPr>
              <a:t>https://</a:t>
            </a:r>
            <a:r>
              <a:rPr lang="en-US" sz="1600" dirty="0" smtClean="0">
                <a:solidFill>
                  <a:srgbClr val="FF0000"/>
                </a:solidFill>
                <a:hlinkClick r:id="rId3"/>
              </a:rPr>
              <a:t>espd.github.io/ESPD-EDM/v2.1.1/xml_guide.html#annex-i-xml-validation</a:t>
            </a:r>
            <a:r>
              <a:rPr lang="en-US" sz="1600" dirty="0" smtClean="0">
                <a:solidFill>
                  <a:srgbClr val="FF0000"/>
                </a:solidFill>
              </a:rPr>
              <a:t> </a:t>
            </a:r>
          </a:p>
          <a:p>
            <a:pPr marL="285750" indent="-285750">
              <a:buClr>
                <a:srgbClr val="9BAF04"/>
              </a:buClr>
              <a:buFont typeface="Wingdings" panose="05000000000000000000" pitchFamily="2" charset="2"/>
              <a:buChar char="v"/>
            </a:pPr>
            <a:endParaRPr lang="en-US" sz="1600" b="1" dirty="0" smtClean="0">
              <a:solidFill>
                <a:schemeClr val="tx1">
                  <a:lumMod val="75000"/>
                  <a:lumOff val="25000"/>
                </a:schemeClr>
              </a:solidFill>
            </a:endParaRPr>
          </a:p>
          <a:p>
            <a:pPr marL="285750" indent="-285750">
              <a:buClr>
                <a:srgbClr val="9BAF04"/>
              </a:buClr>
              <a:buFont typeface="Wingdings" panose="05000000000000000000" pitchFamily="2" charset="2"/>
              <a:buChar char="v"/>
            </a:pPr>
            <a:r>
              <a:rPr lang="en-US" sz="1600" b="1" dirty="0" smtClean="0">
                <a:solidFill>
                  <a:schemeClr val="tx1">
                    <a:lumMod val="75000"/>
                    <a:lumOff val="25000"/>
                  </a:schemeClr>
                </a:solidFill>
              </a:rPr>
              <a:t>URL </a:t>
            </a:r>
            <a:r>
              <a:rPr lang="en-US" sz="1600" b="1" dirty="0">
                <a:solidFill>
                  <a:schemeClr val="tx1">
                    <a:lumMod val="75000"/>
                    <a:lumOff val="25000"/>
                  </a:schemeClr>
                </a:solidFill>
              </a:rPr>
              <a:t>business rules: </a:t>
            </a:r>
            <a:r>
              <a:rPr lang="en-US" sz="1600" dirty="0">
                <a:solidFill>
                  <a:srgbClr val="FF0000"/>
                </a:solidFill>
                <a:hlinkClick r:id="rId4"/>
              </a:rPr>
              <a:t>https://</a:t>
            </a:r>
            <a:r>
              <a:rPr lang="en-US" sz="1600" dirty="0" smtClean="0">
                <a:solidFill>
                  <a:srgbClr val="FF0000"/>
                </a:solidFill>
                <a:hlinkClick r:id="rId4"/>
              </a:rPr>
              <a:t>github.com/ESPD/ESPD-EDM/blob/2.1.1/docs/src/main/asciidoc/dist/doc/ESPD_TestCases_mapping.docx</a:t>
            </a:r>
            <a:r>
              <a:rPr lang="en-US" sz="1600" dirty="0" smtClean="0">
                <a:solidFill>
                  <a:srgbClr val="FF0000"/>
                </a:solidFill>
              </a:rPr>
              <a:t> </a:t>
            </a:r>
          </a:p>
          <a:p>
            <a:pPr marL="285750" indent="-285750">
              <a:buClr>
                <a:srgbClr val="9BAF04"/>
              </a:buClr>
              <a:buFont typeface="Wingdings" panose="05000000000000000000" pitchFamily="2" charset="2"/>
              <a:buChar char="v"/>
            </a:pPr>
            <a:endParaRPr lang="en-US" sz="1600" dirty="0" smtClean="0">
              <a:solidFill>
                <a:srgbClr val="FF0000"/>
              </a:solidFill>
            </a:endParaRPr>
          </a:p>
          <a:p>
            <a:pPr marL="285750" indent="-285750">
              <a:buClr>
                <a:srgbClr val="9BAF04"/>
              </a:buClr>
              <a:buFont typeface="Wingdings" panose="05000000000000000000" pitchFamily="2" charset="2"/>
              <a:buChar char="v"/>
            </a:pPr>
            <a:r>
              <a:rPr lang="en-US" sz="1600" b="1" dirty="0" smtClean="0">
                <a:solidFill>
                  <a:schemeClr val="tx1">
                    <a:lumMod val="75000"/>
                    <a:lumOff val="25000"/>
                  </a:schemeClr>
                </a:solidFill>
              </a:rPr>
              <a:t>URL </a:t>
            </a:r>
            <a:r>
              <a:rPr lang="en-US" sz="1600" b="1" dirty="0">
                <a:solidFill>
                  <a:schemeClr val="tx1">
                    <a:lumMod val="75000"/>
                    <a:lumOff val="25000"/>
                  </a:schemeClr>
                </a:solidFill>
              </a:rPr>
              <a:t>Interoperability </a:t>
            </a:r>
            <a:r>
              <a:rPr lang="en-US" sz="1600" b="1" dirty="0" err="1">
                <a:solidFill>
                  <a:schemeClr val="tx1">
                    <a:lumMod val="75000"/>
                    <a:lumOff val="25000"/>
                  </a:schemeClr>
                </a:solidFill>
              </a:rPr>
              <a:t>TestBed</a:t>
            </a:r>
            <a:r>
              <a:rPr lang="en-US" sz="1600" b="1" dirty="0">
                <a:solidFill>
                  <a:schemeClr val="tx1">
                    <a:lumMod val="75000"/>
                    <a:lumOff val="25000"/>
                  </a:schemeClr>
                </a:solidFill>
              </a:rPr>
              <a:t>: </a:t>
            </a:r>
            <a:r>
              <a:rPr lang="en-US" sz="1600" dirty="0">
                <a:solidFill>
                  <a:srgbClr val="FF0000"/>
                </a:solidFill>
                <a:hlinkClick r:id="rId5"/>
              </a:rPr>
              <a:t>https://</a:t>
            </a:r>
            <a:r>
              <a:rPr lang="en-US" sz="1600" dirty="0" smtClean="0">
                <a:solidFill>
                  <a:srgbClr val="FF0000"/>
                </a:solidFill>
                <a:hlinkClick r:id="rId5"/>
              </a:rPr>
              <a:t>www.itb.ec.europa.eu/espd/upload</a:t>
            </a:r>
            <a:r>
              <a:rPr lang="en-US" sz="1600" dirty="0" smtClean="0">
                <a:solidFill>
                  <a:srgbClr val="FF0000"/>
                </a:solidFill>
              </a:rPr>
              <a:t> </a:t>
            </a:r>
            <a:endParaRPr lang="en-US" sz="1600" dirty="0">
              <a:solidFill>
                <a:srgbClr val="FF0000"/>
              </a:solidFill>
            </a:endParaRPr>
          </a:p>
        </p:txBody>
      </p:sp>
      <p:sp>
        <p:nvSpPr>
          <p:cNvPr id="7" name="5 CuadroTexto"/>
          <p:cNvSpPr txBox="1"/>
          <p:nvPr/>
        </p:nvSpPr>
        <p:spPr>
          <a:xfrm>
            <a:off x="380020" y="520018"/>
            <a:ext cx="6048672" cy="461665"/>
          </a:xfrm>
          <a:prstGeom prst="rect">
            <a:avLst/>
          </a:prstGeom>
          <a:noFill/>
        </p:spPr>
        <p:txBody>
          <a:bodyPr wrap="square" rtlCol="0">
            <a:spAutoFit/>
          </a:bodyPr>
          <a:lstStyle/>
          <a:p>
            <a:pPr hangingPunct="0"/>
            <a:r>
              <a:rPr lang="en-GB" sz="2400" b="1" dirty="0">
                <a:solidFill>
                  <a:srgbClr val="004494"/>
                </a:solidFill>
                <a:cs typeface="Arial" panose="020B0604020202020204" pitchFamily="34" charset="0"/>
              </a:rPr>
              <a:t>7</a:t>
            </a:r>
            <a:r>
              <a:rPr lang="en-GB" sz="2400" b="1" dirty="0" smtClean="0">
                <a:solidFill>
                  <a:srgbClr val="004494"/>
                </a:solidFill>
                <a:cs typeface="Arial" panose="020B0604020202020204" pitchFamily="34" charset="0"/>
              </a:rPr>
              <a:t>. Validator tool. </a:t>
            </a:r>
            <a:r>
              <a:rPr lang="en-GB" sz="2400" b="1" dirty="0" smtClean="0">
                <a:solidFill>
                  <a:srgbClr val="BFBFBF"/>
                </a:solidFill>
                <a:cs typeface="Arial" panose="020B0604020202020204" pitchFamily="34" charset="0"/>
              </a:rPr>
              <a:t>Maven repository</a:t>
            </a:r>
            <a:endParaRPr lang="en-GB" sz="2400" b="1" dirty="0">
              <a:solidFill>
                <a:srgbClr val="BFBFBF"/>
              </a:solidFill>
              <a:cs typeface="Arial" panose="020B0604020202020204" pitchFamily="34" charset="0"/>
            </a:endParaRPr>
          </a:p>
        </p:txBody>
      </p:sp>
      <p:sp>
        <p:nvSpPr>
          <p:cNvPr id="5" name="4 Rectángulo"/>
          <p:cNvSpPr/>
          <p:nvPr/>
        </p:nvSpPr>
        <p:spPr>
          <a:xfrm>
            <a:off x="-10800" y="0"/>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lIns="90000" rIns="180000" rtlCol="0" anchor="ctr"/>
          <a:lstStyle/>
          <a:p>
            <a:pPr algn="r"/>
            <a:r>
              <a:rPr lang="es-ES" sz="1400" dirty="0">
                <a:solidFill>
                  <a:schemeClr val="tx1">
                    <a:lumMod val="50000"/>
                    <a:lumOff val="50000"/>
                  </a:schemeClr>
                </a:solidFill>
              </a:rPr>
              <a:t>ESPD </a:t>
            </a:r>
            <a:r>
              <a:rPr lang="es-ES" sz="1400" dirty="0" err="1">
                <a:solidFill>
                  <a:schemeClr val="tx1">
                    <a:lumMod val="50000"/>
                    <a:lumOff val="50000"/>
                  </a:schemeClr>
                </a:solidFill>
              </a:rPr>
              <a:t>Seminar</a:t>
            </a:r>
            <a:r>
              <a:rPr lang="es-ES" sz="1400" dirty="0">
                <a:solidFill>
                  <a:schemeClr val="tx1">
                    <a:lumMod val="50000"/>
                    <a:lumOff val="50000"/>
                  </a:schemeClr>
                </a:solidFill>
              </a:rPr>
              <a:t> </a:t>
            </a:r>
            <a:r>
              <a:rPr lang="es-ES" sz="1400" dirty="0" smtClean="0">
                <a:solidFill>
                  <a:schemeClr val="tx1">
                    <a:lumMod val="50000"/>
                    <a:lumOff val="50000"/>
                  </a:schemeClr>
                </a:solidFill>
              </a:rPr>
              <a:t>2020</a:t>
            </a:r>
            <a:endParaRPr lang="en-US" sz="1350" dirty="0">
              <a:solidFill>
                <a:schemeClr val="tx1">
                  <a:lumMod val="50000"/>
                  <a:lumOff val="50000"/>
                </a:schemeClr>
              </a:solidFill>
            </a:endParaRPr>
          </a:p>
        </p:txBody>
      </p:sp>
    </p:spTree>
    <p:extLst>
      <p:ext uri="{BB962C8B-B14F-4D97-AF65-F5344CB8AC3E}">
        <p14:creationId xmlns:p14="http://schemas.microsoft.com/office/powerpoint/2010/main" val="953120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4 Rectángulo"/>
          <p:cNvSpPr/>
          <p:nvPr/>
        </p:nvSpPr>
        <p:spPr>
          <a:xfrm>
            <a:off x="-8861" y="-1"/>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sz="1350">
              <a:solidFill>
                <a:srgbClr val="000000"/>
              </a:solidFill>
            </a:endParaRPr>
          </a:p>
        </p:txBody>
      </p:sp>
      <p:sp>
        <p:nvSpPr>
          <p:cNvPr id="7" name="5 CuadroTexto"/>
          <p:cNvSpPr txBox="1"/>
          <p:nvPr/>
        </p:nvSpPr>
        <p:spPr>
          <a:xfrm>
            <a:off x="380020" y="520018"/>
            <a:ext cx="6048672" cy="461665"/>
          </a:xfrm>
          <a:prstGeom prst="rect">
            <a:avLst/>
          </a:prstGeom>
          <a:noFill/>
        </p:spPr>
        <p:txBody>
          <a:bodyPr wrap="square" rtlCol="0">
            <a:spAutoFit/>
          </a:bodyPr>
          <a:lstStyle/>
          <a:p>
            <a:pPr hangingPunct="0"/>
            <a:r>
              <a:rPr lang="en-GB" sz="2400" b="1" dirty="0">
                <a:solidFill>
                  <a:srgbClr val="004494"/>
                </a:solidFill>
                <a:cs typeface="Arial" panose="020B0604020202020204" pitchFamily="34" charset="0"/>
              </a:rPr>
              <a:t>7</a:t>
            </a:r>
            <a:r>
              <a:rPr lang="en-GB" sz="2400" b="1" dirty="0" smtClean="0">
                <a:solidFill>
                  <a:srgbClr val="004494"/>
                </a:solidFill>
                <a:cs typeface="Arial" panose="020B0604020202020204" pitchFamily="34" charset="0"/>
              </a:rPr>
              <a:t>. Validator tool. </a:t>
            </a:r>
            <a:r>
              <a:rPr lang="en-GB" sz="2400" b="1" dirty="0" smtClean="0">
                <a:solidFill>
                  <a:srgbClr val="BFBFBF"/>
                </a:solidFill>
                <a:cs typeface="Arial" panose="020B0604020202020204" pitchFamily="34" charset="0"/>
              </a:rPr>
              <a:t>Maven repository</a:t>
            </a:r>
            <a:endParaRPr lang="en-GB" sz="2400" b="1" dirty="0">
              <a:solidFill>
                <a:srgbClr val="BFBFBF"/>
              </a:solidFill>
              <a:cs typeface="Arial" panose="020B0604020202020204" pitchFamily="34" charset="0"/>
            </a:endParaRPr>
          </a:p>
        </p:txBody>
      </p:sp>
      <p:sp>
        <p:nvSpPr>
          <p:cNvPr id="5" name="4 Rectángulo"/>
          <p:cNvSpPr/>
          <p:nvPr/>
        </p:nvSpPr>
        <p:spPr>
          <a:xfrm>
            <a:off x="-10800" y="0"/>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lIns="90000" rIns="180000" rtlCol="0" anchor="ctr"/>
          <a:lstStyle/>
          <a:p>
            <a:pPr algn="r"/>
            <a:r>
              <a:rPr lang="es-ES" sz="1400" dirty="0">
                <a:solidFill>
                  <a:schemeClr val="tx1">
                    <a:lumMod val="50000"/>
                    <a:lumOff val="50000"/>
                  </a:schemeClr>
                </a:solidFill>
              </a:rPr>
              <a:t>ESPD </a:t>
            </a:r>
            <a:r>
              <a:rPr lang="es-ES" sz="1400" dirty="0" err="1">
                <a:solidFill>
                  <a:schemeClr val="tx1">
                    <a:lumMod val="50000"/>
                    <a:lumOff val="50000"/>
                  </a:schemeClr>
                </a:solidFill>
              </a:rPr>
              <a:t>Seminar</a:t>
            </a:r>
            <a:r>
              <a:rPr lang="es-ES" sz="1400" dirty="0">
                <a:solidFill>
                  <a:schemeClr val="tx1">
                    <a:lumMod val="50000"/>
                    <a:lumOff val="50000"/>
                  </a:schemeClr>
                </a:solidFill>
              </a:rPr>
              <a:t> </a:t>
            </a:r>
            <a:r>
              <a:rPr lang="es-ES" sz="1400" dirty="0" smtClean="0">
                <a:solidFill>
                  <a:schemeClr val="tx1">
                    <a:lumMod val="50000"/>
                    <a:lumOff val="50000"/>
                  </a:schemeClr>
                </a:solidFill>
              </a:rPr>
              <a:t>2020</a:t>
            </a:r>
            <a:endParaRPr lang="en-US" sz="1350" dirty="0">
              <a:solidFill>
                <a:schemeClr val="tx1">
                  <a:lumMod val="50000"/>
                  <a:lumOff val="50000"/>
                </a:schemeClr>
              </a:solidFill>
            </a:endParaRPr>
          </a:p>
        </p:txBody>
      </p:sp>
      <p:pic>
        <p:nvPicPr>
          <p:cNvPr id="2" name="Picture 1"/>
          <p:cNvPicPr>
            <a:picLocks noChangeAspect="1"/>
          </p:cNvPicPr>
          <p:nvPr/>
        </p:nvPicPr>
        <p:blipFill>
          <a:blip r:embed="rId3"/>
          <a:stretch>
            <a:fillRect/>
          </a:stretch>
        </p:blipFill>
        <p:spPr>
          <a:xfrm>
            <a:off x="1354237" y="1109814"/>
            <a:ext cx="6435525" cy="5174621"/>
          </a:xfrm>
          <a:prstGeom prst="rect">
            <a:avLst/>
          </a:prstGeom>
        </p:spPr>
      </p:pic>
      <p:sp>
        <p:nvSpPr>
          <p:cNvPr id="8" name="Rectangle 7"/>
          <p:cNvSpPr/>
          <p:nvPr/>
        </p:nvSpPr>
        <p:spPr>
          <a:xfrm>
            <a:off x="522161" y="6364900"/>
            <a:ext cx="8099677" cy="276999"/>
          </a:xfrm>
          <a:prstGeom prst="rect">
            <a:avLst/>
          </a:prstGeom>
        </p:spPr>
        <p:txBody>
          <a:bodyPr wrap="square">
            <a:spAutoFit/>
          </a:bodyPr>
          <a:lstStyle/>
          <a:p>
            <a:pPr algn="ctr"/>
            <a:r>
              <a:rPr lang="es-ES" sz="1200" b="1" i="1" dirty="0">
                <a:hlinkClick r:id="rId4"/>
              </a:rPr>
              <a:t>https://</a:t>
            </a:r>
            <a:r>
              <a:rPr lang="es-ES" sz="1200" b="1" i="1" dirty="0" smtClean="0">
                <a:hlinkClick r:id="rId4"/>
              </a:rPr>
              <a:t>www.itb.ec.europa.eu/espd/upload</a:t>
            </a:r>
            <a:r>
              <a:rPr lang="es-ES" sz="1200" b="1" i="1" dirty="0" smtClean="0"/>
              <a:t> </a:t>
            </a:r>
            <a:endParaRPr lang="es-ES" sz="1200" b="1" i="1" dirty="0"/>
          </a:p>
        </p:txBody>
      </p:sp>
    </p:spTree>
    <p:extLst>
      <p:ext uri="{BB962C8B-B14F-4D97-AF65-F5344CB8AC3E}">
        <p14:creationId xmlns:p14="http://schemas.microsoft.com/office/powerpoint/2010/main" val="1553574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4 Rectángulo"/>
          <p:cNvSpPr/>
          <p:nvPr/>
        </p:nvSpPr>
        <p:spPr>
          <a:xfrm>
            <a:off x="-8861" y="-1"/>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sz="1350">
              <a:solidFill>
                <a:srgbClr val="000000"/>
              </a:solidFill>
            </a:endParaRPr>
          </a:p>
        </p:txBody>
      </p:sp>
      <p:sp>
        <p:nvSpPr>
          <p:cNvPr id="23" name="TextBox 22"/>
          <p:cNvSpPr txBox="1"/>
          <p:nvPr/>
        </p:nvSpPr>
        <p:spPr>
          <a:xfrm>
            <a:off x="380020" y="1213505"/>
            <a:ext cx="8254035" cy="4185761"/>
          </a:xfrm>
          <a:prstGeom prst="rect">
            <a:avLst/>
          </a:prstGeom>
          <a:noFill/>
        </p:spPr>
        <p:txBody>
          <a:bodyPr wrap="square" rtlCol="0">
            <a:spAutoFit/>
          </a:bodyPr>
          <a:lstStyle/>
          <a:p>
            <a:pPr marL="285750" indent="-285750" algn="just">
              <a:buClr>
                <a:srgbClr val="9BAF04"/>
              </a:buClr>
              <a:buFont typeface="Wingdings" panose="05000000000000000000" pitchFamily="2" charset="2"/>
              <a:buChar char="v"/>
            </a:pPr>
            <a:r>
              <a:rPr lang="en-GB" sz="1600" dirty="0">
                <a:solidFill>
                  <a:schemeClr val="tx1">
                    <a:lumMod val="75000"/>
                    <a:lumOff val="25000"/>
                  </a:schemeClr>
                </a:solidFill>
              </a:rPr>
              <a:t>The recommended way to get started using the exchange-model in your Java project is with a dependency management system</a:t>
            </a:r>
            <a:r>
              <a:rPr lang="en-GB" sz="1600" dirty="0" smtClean="0">
                <a:solidFill>
                  <a:schemeClr val="tx1">
                    <a:lumMod val="75000"/>
                    <a:lumOff val="25000"/>
                  </a:schemeClr>
                </a:solidFill>
              </a:rPr>
              <a:t>.</a:t>
            </a:r>
          </a:p>
          <a:p>
            <a:pPr marL="285750" indent="-285750" algn="just">
              <a:buClr>
                <a:srgbClr val="9BAF04"/>
              </a:buClr>
              <a:buFont typeface="Wingdings" panose="05000000000000000000" pitchFamily="2" charset="2"/>
              <a:buChar char="v"/>
            </a:pPr>
            <a:endParaRPr lang="en-GB" sz="1600" b="1" dirty="0">
              <a:solidFill>
                <a:schemeClr val="tx1">
                  <a:lumMod val="75000"/>
                  <a:lumOff val="25000"/>
                </a:schemeClr>
              </a:solidFill>
            </a:endParaRPr>
          </a:p>
          <a:p>
            <a:pPr marL="285750" indent="-285750" algn="just">
              <a:buClr>
                <a:srgbClr val="9BAF04"/>
              </a:buClr>
              <a:buFont typeface="Wingdings" panose="05000000000000000000" pitchFamily="2" charset="2"/>
              <a:buChar char="v"/>
            </a:pPr>
            <a:r>
              <a:rPr lang="en-US" sz="1600" b="1" dirty="0" smtClean="0">
                <a:solidFill>
                  <a:schemeClr val="tx1">
                    <a:lumMod val="75000"/>
                    <a:lumOff val="25000"/>
                  </a:schemeClr>
                </a:solidFill>
              </a:rPr>
              <a:t>Maven repository:</a:t>
            </a:r>
            <a:endParaRPr lang="en-US" sz="1600" b="1" dirty="0">
              <a:solidFill>
                <a:schemeClr val="tx1">
                  <a:lumMod val="75000"/>
                  <a:lumOff val="25000"/>
                </a:schemeClr>
              </a:solidFill>
            </a:endParaRPr>
          </a:p>
          <a:p>
            <a:pPr marL="742950" lvl="1" indent="-285750" algn="just">
              <a:spcAft>
                <a:spcPts val="1200"/>
              </a:spcAft>
              <a:buClr>
                <a:srgbClr val="9BAF04"/>
              </a:buClr>
              <a:buFont typeface="Arial" panose="020B0604020202020204" pitchFamily="34" charset="0"/>
              <a:buChar char="•"/>
            </a:pPr>
            <a:r>
              <a:rPr lang="en-US" sz="1600" dirty="0">
                <a:solidFill>
                  <a:schemeClr val="tx1">
                    <a:lumMod val="75000"/>
                    <a:lumOff val="25000"/>
                  </a:schemeClr>
                </a:solidFill>
                <a:hlinkClick r:id="rId3"/>
              </a:rPr>
              <a:t>https://</a:t>
            </a:r>
            <a:r>
              <a:rPr lang="en-US" sz="1600" dirty="0" smtClean="0">
                <a:solidFill>
                  <a:schemeClr val="tx1">
                    <a:lumMod val="75000"/>
                    <a:lumOff val="25000"/>
                  </a:schemeClr>
                </a:solidFill>
                <a:hlinkClick r:id="rId3"/>
              </a:rPr>
              <a:t>mvnrepository.com/artifact/eu.europa.ec.grow.espd/exchange-model2</a:t>
            </a:r>
            <a:endParaRPr lang="en-US" sz="1600" dirty="0">
              <a:solidFill>
                <a:schemeClr val="tx1">
                  <a:lumMod val="75000"/>
                  <a:lumOff val="25000"/>
                </a:schemeClr>
              </a:solidFill>
            </a:endParaRPr>
          </a:p>
          <a:p>
            <a:pPr marL="285750" indent="-285750" algn="just">
              <a:buClr>
                <a:srgbClr val="9BAF04"/>
              </a:buClr>
              <a:buFont typeface="Wingdings" panose="05000000000000000000" pitchFamily="2" charset="2"/>
              <a:buChar char="v"/>
            </a:pPr>
            <a:endParaRPr lang="en-US" sz="1600" b="1" dirty="0" smtClean="0">
              <a:solidFill>
                <a:schemeClr val="tx1">
                  <a:lumMod val="75000"/>
                  <a:lumOff val="25000"/>
                </a:schemeClr>
              </a:solidFill>
            </a:endParaRPr>
          </a:p>
          <a:p>
            <a:pPr marL="285750" indent="-285750" algn="just">
              <a:buClr>
                <a:srgbClr val="9BAF04"/>
              </a:buClr>
              <a:buFont typeface="Wingdings" panose="05000000000000000000" pitchFamily="2" charset="2"/>
              <a:buChar char="v"/>
            </a:pPr>
            <a:endParaRPr lang="en-US" sz="1600" b="1" dirty="0">
              <a:solidFill>
                <a:schemeClr val="tx1">
                  <a:lumMod val="75000"/>
                  <a:lumOff val="25000"/>
                </a:schemeClr>
              </a:solidFill>
            </a:endParaRPr>
          </a:p>
          <a:p>
            <a:pPr marL="285750" indent="-285750" algn="just">
              <a:buClr>
                <a:srgbClr val="9BAF04"/>
              </a:buClr>
              <a:buFont typeface="Wingdings" panose="05000000000000000000" pitchFamily="2" charset="2"/>
              <a:buChar char="v"/>
            </a:pPr>
            <a:endParaRPr lang="en-US" sz="1600" b="1" dirty="0" smtClean="0">
              <a:solidFill>
                <a:schemeClr val="tx1">
                  <a:lumMod val="75000"/>
                  <a:lumOff val="25000"/>
                </a:schemeClr>
              </a:solidFill>
            </a:endParaRPr>
          </a:p>
          <a:p>
            <a:pPr marL="285750" indent="-285750" algn="just">
              <a:buClr>
                <a:srgbClr val="9BAF04"/>
              </a:buClr>
              <a:buFont typeface="Wingdings" panose="05000000000000000000" pitchFamily="2" charset="2"/>
              <a:buChar char="v"/>
            </a:pPr>
            <a:endParaRPr lang="en-US" sz="1600" b="1" dirty="0">
              <a:solidFill>
                <a:schemeClr val="tx1">
                  <a:lumMod val="75000"/>
                  <a:lumOff val="25000"/>
                </a:schemeClr>
              </a:solidFill>
            </a:endParaRPr>
          </a:p>
          <a:p>
            <a:pPr marL="285750" indent="-285750" algn="just">
              <a:buClr>
                <a:srgbClr val="9BAF04"/>
              </a:buClr>
              <a:buFont typeface="Wingdings" panose="05000000000000000000" pitchFamily="2" charset="2"/>
              <a:buChar char="v"/>
            </a:pPr>
            <a:endParaRPr lang="en-US" sz="1600" b="1" dirty="0">
              <a:solidFill>
                <a:schemeClr val="tx1">
                  <a:lumMod val="75000"/>
                  <a:lumOff val="25000"/>
                </a:schemeClr>
              </a:solidFill>
            </a:endParaRPr>
          </a:p>
          <a:p>
            <a:pPr marL="285750" indent="-285750" algn="just">
              <a:buClr>
                <a:srgbClr val="9BAF04"/>
              </a:buClr>
              <a:buFont typeface="Wingdings" panose="05000000000000000000" pitchFamily="2" charset="2"/>
              <a:buChar char="v"/>
            </a:pPr>
            <a:endParaRPr lang="en-US" sz="1600" b="1" dirty="0" smtClean="0">
              <a:solidFill>
                <a:schemeClr val="tx1">
                  <a:lumMod val="75000"/>
                  <a:lumOff val="25000"/>
                </a:schemeClr>
              </a:solidFill>
            </a:endParaRPr>
          </a:p>
          <a:p>
            <a:pPr marL="285750" indent="-285750" algn="just">
              <a:buClr>
                <a:srgbClr val="9BAF04"/>
              </a:buClr>
              <a:buFont typeface="Wingdings" panose="05000000000000000000" pitchFamily="2" charset="2"/>
              <a:buChar char="v"/>
            </a:pPr>
            <a:endParaRPr lang="en-US" sz="1600" b="1" dirty="0">
              <a:solidFill>
                <a:schemeClr val="tx1">
                  <a:lumMod val="75000"/>
                  <a:lumOff val="25000"/>
                </a:schemeClr>
              </a:solidFill>
            </a:endParaRPr>
          </a:p>
          <a:p>
            <a:pPr marL="285750" indent="-285750" algn="just">
              <a:buClr>
                <a:srgbClr val="9BAF04"/>
              </a:buClr>
              <a:buFont typeface="Wingdings" panose="05000000000000000000" pitchFamily="2" charset="2"/>
              <a:buChar char="v"/>
            </a:pPr>
            <a:endParaRPr lang="en-US" sz="1600" b="1" dirty="0" smtClean="0">
              <a:solidFill>
                <a:schemeClr val="tx1">
                  <a:lumMod val="75000"/>
                  <a:lumOff val="25000"/>
                </a:schemeClr>
              </a:solidFill>
            </a:endParaRPr>
          </a:p>
          <a:p>
            <a:pPr marL="285750" indent="-285750" algn="just">
              <a:buClr>
                <a:srgbClr val="9BAF04"/>
              </a:buClr>
              <a:buFont typeface="Wingdings" panose="05000000000000000000" pitchFamily="2" charset="2"/>
              <a:buChar char="v"/>
            </a:pPr>
            <a:r>
              <a:rPr lang="en-US" sz="1600" b="1" dirty="0" smtClean="0">
                <a:solidFill>
                  <a:schemeClr val="tx1">
                    <a:lumMod val="75000"/>
                    <a:lumOff val="25000"/>
                  </a:schemeClr>
                </a:solidFill>
              </a:rPr>
              <a:t>Contains:</a:t>
            </a:r>
          </a:p>
          <a:p>
            <a:pPr marL="742950" lvl="1" indent="-285750" algn="just">
              <a:buClr>
                <a:srgbClr val="9BAF04"/>
              </a:buClr>
              <a:buFont typeface="Arial" panose="020B0604020202020204" pitchFamily="34" charset="0"/>
              <a:buChar char="•"/>
            </a:pPr>
            <a:r>
              <a:rPr lang="en-US" sz="1600" dirty="0" smtClean="0">
                <a:solidFill>
                  <a:schemeClr val="tx1">
                    <a:lumMod val="75000"/>
                    <a:lumOff val="25000"/>
                  </a:schemeClr>
                </a:solidFill>
              </a:rPr>
              <a:t>UBL XML Schemas</a:t>
            </a:r>
          </a:p>
          <a:p>
            <a:pPr marL="742950" lvl="1" indent="-285750" algn="just">
              <a:buClr>
                <a:srgbClr val="9BAF04"/>
              </a:buClr>
              <a:buFont typeface="Arial" panose="020B0604020202020204" pitchFamily="34" charset="0"/>
              <a:buChar char="•"/>
            </a:pPr>
            <a:r>
              <a:rPr lang="en-US" sz="1600" dirty="0" smtClean="0">
                <a:solidFill>
                  <a:schemeClr val="tx1">
                    <a:lumMod val="75000"/>
                    <a:lumOff val="25000"/>
                  </a:schemeClr>
                </a:solidFill>
              </a:rPr>
              <a:t>JAXB Annotated classes</a:t>
            </a:r>
          </a:p>
        </p:txBody>
      </p:sp>
      <p:sp>
        <p:nvSpPr>
          <p:cNvPr id="7" name="5 CuadroTexto"/>
          <p:cNvSpPr txBox="1"/>
          <p:nvPr/>
        </p:nvSpPr>
        <p:spPr>
          <a:xfrm>
            <a:off x="380020" y="520018"/>
            <a:ext cx="6048672" cy="461665"/>
          </a:xfrm>
          <a:prstGeom prst="rect">
            <a:avLst/>
          </a:prstGeom>
          <a:noFill/>
        </p:spPr>
        <p:txBody>
          <a:bodyPr wrap="square" rtlCol="0">
            <a:spAutoFit/>
          </a:bodyPr>
          <a:lstStyle/>
          <a:p>
            <a:pPr hangingPunct="0"/>
            <a:r>
              <a:rPr lang="en-GB" sz="2400" b="1" dirty="0">
                <a:solidFill>
                  <a:srgbClr val="004494"/>
                </a:solidFill>
                <a:cs typeface="Arial" panose="020B0604020202020204" pitchFamily="34" charset="0"/>
              </a:rPr>
              <a:t>7</a:t>
            </a:r>
            <a:r>
              <a:rPr lang="en-GB" sz="2400" b="1" dirty="0" smtClean="0">
                <a:solidFill>
                  <a:srgbClr val="004494"/>
                </a:solidFill>
                <a:cs typeface="Arial" panose="020B0604020202020204" pitchFamily="34" charset="0"/>
              </a:rPr>
              <a:t>. </a:t>
            </a:r>
            <a:r>
              <a:rPr lang="en-GB" sz="2400" b="1" dirty="0" smtClean="0">
                <a:solidFill>
                  <a:srgbClr val="BFBFBF"/>
                </a:solidFill>
                <a:cs typeface="Arial" panose="020B0604020202020204" pitchFamily="34" charset="0"/>
              </a:rPr>
              <a:t>Validator tool. </a:t>
            </a:r>
            <a:r>
              <a:rPr lang="en-GB" sz="2400" b="1" dirty="0" smtClean="0">
                <a:solidFill>
                  <a:srgbClr val="004494"/>
                </a:solidFill>
                <a:cs typeface="Arial" panose="020B0604020202020204" pitchFamily="34" charset="0"/>
              </a:rPr>
              <a:t>Maven repository</a:t>
            </a:r>
            <a:endParaRPr lang="en-GB" sz="2400" b="1" dirty="0">
              <a:solidFill>
                <a:srgbClr val="FFFFFF"/>
              </a:solidFill>
              <a:cs typeface="Arial" panose="020B0604020202020204" pitchFamily="34" charset="0"/>
            </a:endParaRPr>
          </a:p>
        </p:txBody>
      </p:sp>
      <p:sp>
        <p:nvSpPr>
          <p:cNvPr id="2" name="TextBox 1"/>
          <p:cNvSpPr txBox="1"/>
          <p:nvPr/>
        </p:nvSpPr>
        <p:spPr>
          <a:xfrm>
            <a:off x="1769806" y="2605549"/>
            <a:ext cx="5693363" cy="1754326"/>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&lt;!-- https://mvnrepository.com/artifact/eu.europa.ec.grow.espd/exchange-model2 --&gt;</a:t>
            </a:r>
          </a:p>
          <a:p>
            <a:r>
              <a:rPr lang="en-GB" sz="1200" dirty="0">
                <a:latin typeface="Courier New" panose="02070309020205020404" pitchFamily="49" charset="0"/>
                <a:cs typeface="Courier New" panose="02070309020205020404" pitchFamily="49" charset="0"/>
              </a:rPr>
              <a:t>&lt;dependency&gt;</a:t>
            </a:r>
          </a:p>
          <a:p>
            <a:r>
              <a:rPr lang="en-GB" sz="1200" dirty="0">
                <a:latin typeface="Courier New" panose="02070309020205020404" pitchFamily="49" charset="0"/>
                <a:cs typeface="Courier New" panose="02070309020205020404" pitchFamily="49" charset="0"/>
              </a:rPr>
              <a:t>    &lt;</a:t>
            </a:r>
            <a:r>
              <a:rPr lang="en-GB" sz="1200" dirty="0" err="1">
                <a:latin typeface="Courier New" panose="02070309020205020404" pitchFamily="49" charset="0"/>
                <a:cs typeface="Courier New" panose="02070309020205020404" pitchFamily="49" charset="0"/>
              </a:rPr>
              <a:t>groupId</a:t>
            </a:r>
            <a:r>
              <a:rPr lang="en-GB" sz="1200" dirty="0">
                <a:latin typeface="Courier New" panose="02070309020205020404" pitchFamily="49" charset="0"/>
                <a:cs typeface="Courier New" panose="02070309020205020404" pitchFamily="49" charset="0"/>
              </a:rPr>
              <a:t>&gt;</a:t>
            </a:r>
            <a:r>
              <a:rPr lang="en-GB" sz="1200" dirty="0" err="1">
                <a:latin typeface="Courier New" panose="02070309020205020404" pitchFamily="49" charset="0"/>
                <a:cs typeface="Courier New" panose="02070309020205020404" pitchFamily="49" charset="0"/>
              </a:rPr>
              <a:t>eu.europa.ec.grow.espd</a:t>
            </a:r>
            <a:r>
              <a:rPr lang="en-GB" sz="1200" dirty="0">
                <a:latin typeface="Courier New" panose="02070309020205020404" pitchFamily="49" charset="0"/>
                <a:cs typeface="Courier New" panose="02070309020205020404" pitchFamily="49" charset="0"/>
              </a:rPr>
              <a:t>&lt;/</a:t>
            </a:r>
            <a:r>
              <a:rPr lang="en-GB" sz="1200" dirty="0" err="1">
                <a:latin typeface="Courier New" panose="02070309020205020404" pitchFamily="49" charset="0"/>
                <a:cs typeface="Courier New" panose="02070309020205020404" pitchFamily="49" charset="0"/>
              </a:rPr>
              <a:t>groupId</a:t>
            </a:r>
            <a:r>
              <a:rPr lang="en-GB" sz="1200" dirty="0">
                <a:latin typeface="Courier New" panose="02070309020205020404" pitchFamily="49" charset="0"/>
                <a:cs typeface="Courier New" panose="02070309020205020404" pitchFamily="49" charset="0"/>
              </a:rPr>
              <a:t>&gt;</a:t>
            </a:r>
          </a:p>
          <a:p>
            <a:r>
              <a:rPr lang="en-GB" sz="1200" dirty="0">
                <a:latin typeface="Courier New" panose="02070309020205020404" pitchFamily="49" charset="0"/>
                <a:cs typeface="Courier New" panose="02070309020205020404" pitchFamily="49" charset="0"/>
              </a:rPr>
              <a:t>    &lt;</a:t>
            </a:r>
            <a:r>
              <a:rPr lang="en-GB" sz="1200" dirty="0" err="1">
                <a:latin typeface="Courier New" panose="02070309020205020404" pitchFamily="49" charset="0"/>
                <a:cs typeface="Courier New" panose="02070309020205020404" pitchFamily="49" charset="0"/>
              </a:rPr>
              <a:t>artifactId</a:t>
            </a:r>
            <a:r>
              <a:rPr lang="en-GB" sz="1200" dirty="0">
                <a:latin typeface="Courier New" panose="02070309020205020404" pitchFamily="49" charset="0"/>
                <a:cs typeface="Courier New" panose="02070309020205020404" pitchFamily="49" charset="0"/>
              </a:rPr>
              <a:t>&gt;exchange-model2&lt;/</a:t>
            </a:r>
            <a:r>
              <a:rPr lang="en-GB" sz="1200" dirty="0" err="1">
                <a:latin typeface="Courier New" panose="02070309020205020404" pitchFamily="49" charset="0"/>
                <a:cs typeface="Courier New" panose="02070309020205020404" pitchFamily="49" charset="0"/>
              </a:rPr>
              <a:t>artifactId</a:t>
            </a:r>
            <a:r>
              <a:rPr lang="en-GB" sz="1200" dirty="0">
                <a:latin typeface="Courier New" panose="02070309020205020404" pitchFamily="49" charset="0"/>
                <a:cs typeface="Courier New" panose="02070309020205020404" pitchFamily="49" charset="0"/>
              </a:rPr>
              <a:t>&gt;</a:t>
            </a:r>
          </a:p>
          <a:p>
            <a:r>
              <a:rPr lang="en-GB" sz="1200" dirty="0">
                <a:latin typeface="Courier New" panose="02070309020205020404" pitchFamily="49" charset="0"/>
                <a:cs typeface="Courier New" panose="02070309020205020404" pitchFamily="49" charset="0"/>
              </a:rPr>
              <a:t>    &lt;version&gt;2.1.1&lt;/version&gt;</a:t>
            </a:r>
          </a:p>
          <a:p>
            <a:r>
              <a:rPr lang="en-GB" sz="1200" dirty="0">
                <a:latin typeface="Courier New" panose="02070309020205020404" pitchFamily="49" charset="0"/>
                <a:cs typeface="Courier New" panose="02070309020205020404" pitchFamily="49" charset="0"/>
              </a:rPr>
              <a:t>&lt;/dependency&gt;</a:t>
            </a:r>
          </a:p>
          <a:p>
            <a:endParaRPr lang="en-GB" sz="1200" dirty="0">
              <a:latin typeface="Courier New" panose="02070309020205020404" pitchFamily="49" charset="0"/>
              <a:cs typeface="Courier New" panose="02070309020205020404" pitchFamily="49" charset="0"/>
            </a:endParaRPr>
          </a:p>
        </p:txBody>
      </p:sp>
      <p:sp>
        <p:nvSpPr>
          <p:cNvPr id="6" name="4 Rectángulo"/>
          <p:cNvSpPr/>
          <p:nvPr/>
        </p:nvSpPr>
        <p:spPr>
          <a:xfrm>
            <a:off x="-10800" y="0"/>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lIns="90000" rIns="180000" rtlCol="0" anchor="ctr"/>
          <a:lstStyle/>
          <a:p>
            <a:pPr algn="r"/>
            <a:r>
              <a:rPr lang="es-ES" sz="1400" dirty="0">
                <a:solidFill>
                  <a:schemeClr val="tx1">
                    <a:lumMod val="50000"/>
                    <a:lumOff val="50000"/>
                  </a:schemeClr>
                </a:solidFill>
              </a:rPr>
              <a:t>ESPD </a:t>
            </a:r>
            <a:r>
              <a:rPr lang="es-ES" sz="1400" dirty="0" err="1">
                <a:solidFill>
                  <a:schemeClr val="tx1">
                    <a:lumMod val="50000"/>
                    <a:lumOff val="50000"/>
                  </a:schemeClr>
                </a:solidFill>
              </a:rPr>
              <a:t>Seminar</a:t>
            </a:r>
            <a:r>
              <a:rPr lang="es-ES" sz="1400" dirty="0">
                <a:solidFill>
                  <a:schemeClr val="tx1">
                    <a:lumMod val="50000"/>
                    <a:lumOff val="50000"/>
                  </a:schemeClr>
                </a:solidFill>
              </a:rPr>
              <a:t> </a:t>
            </a:r>
            <a:r>
              <a:rPr lang="es-ES" sz="1400" dirty="0" smtClean="0">
                <a:solidFill>
                  <a:schemeClr val="tx1">
                    <a:lumMod val="50000"/>
                    <a:lumOff val="50000"/>
                  </a:schemeClr>
                </a:solidFill>
              </a:rPr>
              <a:t>2020</a:t>
            </a:r>
            <a:endParaRPr lang="en-US" sz="1350" dirty="0">
              <a:solidFill>
                <a:schemeClr val="tx1">
                  <a:lumMod val="50000"/>
                  <a:lumOff val="50000"/>
                </a:schemeClr>
              </a:solidFill>
            </a:endParaRPr>
          </a:p>
        </p:txBody>
      </p:sp>
    </p:spTree>
    <p:extLst>
      <p:ext uri="{BB962C8B-B14F-4D97-AF65-F5344CB8AC3E}">
        <p14:creationId xmlns:p14="http://schemas.microsoft.com/office/powerpoint/2010/main" val="7277000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4 Rectángulo"/>
          <p:cNvSpPr/>
          <p:nvPr/>
        </p:nvSpPr>
        <p:spPr>
          <a:xfrm>
            <a:off x="-8861" y="-1"/>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solidFill>
                <a:srgbClr val="000000"/>
              </a:solidFill>
            </a:endParaRPr>
          </a:p>
        </p:txBody>
      </p:sp>
      <p:sp>
        <p:nvSpPr>
          <p:cNvPr id="31" name="5 CuadroTexto"/>
          <p:cNvSpPr txBox="1"/>
          <p:nvPr/>
        </p:nvSpPr>
        <p:spPr>
          <a:xfrm>
            <a:off x="380020" y="520018"/>
            <a:ext cx="6048672" cy="461665"/>
          </a:xfrm>
          <a:prstGeom prst="rect">
            <a:avLst/>
          </a:prstGeom>
          <a:noFill/>
        </p:spPr>
        <p:txBody>
          <a:bodyPr wrap="square" rtlCol="0">
            <a:spAutoFit/>
          </a:bodyPr>
          <a:lstStyle/>
          <a:p>
            <a:pPr hangingPunct="0"/>
            <a:r>
              <a:rPr lang="en-US" sz="2400" b="1" dirty="0" smtClean="0">
                <a:solidFill>
                  <a:srgbClr val="004494"/>
                </a:solidFill>
                <a:cs typeface="Arial" panose="020B0604020202020204" pitchFamily="34" charset="0"/>
              </a:rPr>
              <a:t>Table of contents</a:t>
            </a:r>
            <a:endParaRPr lang="en-US" b="1" i="1" dirty="0" smtClean="0">
              <a:solidFill>
                <a:srgbClr val="004494"/>
              </a:solidFill>
              <a:cs typeface="Arial" panose="020B0604020202020204" pitchFamily="34" charset="0"/>
            </a:endParaRPr>
          </a:p>
        </p:txBody>
      </p:sp>
      <p:sp>
        <p:nvSpPr>
          <p:cNvPr id="2" name="TextBox 1"/>
          <p:cNvSpPr txBox="1"/>
          <p:nvPr/>
        </p:nvSpPr>
        <p:spPr>
          <a:xfrm>
            <a:off x="886263" y="1206339"/>
            <a:ext cx="6470126" cy="3831818"/>
          </a:xfrm>
          <a:prstGeom prst="rect">
            <a:avLst/>
          </a:prstGeom>
          <a:noFill/>
        </p:spPr>
        <p:txBody>
          <a:bodyPr wrap="square" rtlCol="0">
            <a:spAutoFit/>
          </a:bodyPr>
          <a:lstStyle/>
          <a:p>
            <a:pPr marL="342900" indent="-342900">
              <a:lnSpc>
                <a:spcPct val="150000"/>
              </a:lnSpc>
              <a:buClr>
                <a:srgbClr val="9BAF04"/>
              </a:buClr>
              <a:buFont typeface="+mj-lt"/>
              <a:buAutoNum type="arabicPeriod"/>
            </a:pPr>
            <a:r>
              <a:rPr lang="en-US" dirty="0" smtClean="0">
                <a:solidFill>
                  <a:schemeClr val="tx1">
                    <a:lumMod val="85000"/>
                    <a:lumOff val="15000"/>
                  </a:schemeClr>
                </a:solidFill>
              </a:rPr>
              <a:t>Introduction</a:t>
            </a:r>
          </a:p>
          <a:p>
            <a:pPr marL="342900" indent="-342900">
              <a:lnSpc>
                <a:spcPct val="150000"/>
              </a:lnSpc>
              <a:buClr>
                <a:srgbClr val="9BAF04"/>
              </a:buClr>
              <a:buFont typeface="+mj-lt"/>
              <a:buAutoNum type="arabicPeriod"/>
            </a:pPr>
            <a:r>
              <a:rPr lang="en-US" dirty="0" smtClean="0">
                <a:solidFill>
                  <a:srgbClr val="595959"/>
                </a:solidFill>
              </a:rPr>
              <a:t>Online Workspace and documentation</a:t>
            </a:r>
            <a:endParaRPr lang="en-US" dirty="0">
              <a:solidFill>
                <a:srgbClr val="595959"/>
              </a:solidFill>
            </a:endParaRPr>
          </a:p>
          <a:p>
            <a:pPr marL="342900" indent="-342900">
              <a:lnSpc>
                <a:spcPct val="150000"/>
              </a:lnSpc>
              <a:buClr>
                <a:srgbClr val="9BAF04"/>
              </a:buClr>
              <a:buFont typeface="+mj-lt"/>
              <a:buAutoNum type="arabicPeriod"/>
            </a:pPr>
            <a:r>
              <a:rPr lang="en-US" dirty="0" smtClean="0">
                <a:solidFill>
                  <a:srgbClr val="595959"/>
                </a:solidFill>
              </a:rPr>
              <a:t>ESPD Code Lists</a:t>
            </a:r>
            <a:endParaRPr lang="en-US" dirty="0">
              <a:solidFill>
                <a:srgbClr val="595959"/>
              </a:solidFill>
            </a:endParaRPr>
          </a:p>
          <a:p>
            <a:pPr marL="342900" indent="-342900">
              <a:lnSpc>
                <a:spcPct val="150000"/>
              </a:lnSpc>
              <a:buClr>
                <a:srgbClr val="9BAF04"/>
              </a:buClr>
              <a:buFont typeface="+mj-lt"/>
              <a:buAutoNum type="arabicPeriod"/>
            </a:pPr>
            <a:r>
              <a:rPr lang="en-US" dirty="0" smtClean="0">
                <a:solidFill>
                  <a:srgbClr val="595959"/>
                </a:solidFill>
              </a:rPr>
              <a:t>ESPD-EDM &amp; eForms</a:t>
            </a:r>
          </a:p>
          <a:p>
            <a:pPr marL="342900" indent="-342900">
              <a:lnSpc>
                <a:spcPct val="150000"/>
              </a:lnSpc>
              <a:buClr>
                <a:srgbClr val="9BAF04"/>
              </a:buClr>
              <a:buFont typeface="+mj-lt"/>
              <a:buAutoNum type="arabicPeriod"/>
            </a:pPr>
            <a:r>
              <a:rPr lang="en-US" dirty="0" smtClean="0">
                <a:solidFill>
                  <a:srgbClr val="595959"/>
                </a:solidFill>
              </a:rPr>
              <a:t>ESPD 2020 evolution</a:t>
            </a:r>
            <a:endParaRPr lang="en-US" dirty="0">
              <a:solidFill>
                <a:srgbClr val="595959"/>
              </a:solidFill>
            </a:endParaRPr>
          </a:p>
          <a:p>
            <a:pPr marL="342900" indent="-342900">
              <a:lnSpc>
                <a:spcPct val="150000"/>
              </a:lnSpc>
              <a:buClr>
                <a:srgbClr val="9BAF04"/>
              </a:buClr>
              <a:buFont typeface="+mj-lt"/>
              <a:buAutoNum type="arabicPeriod"/>
            </a:pPr>
            <a:r>
              <a:rPr lang="en-US" dirty="0" smtClean="0">
                <a:solidFill>
                  <a:srgbClr val="595959"/>
                </a:solidFill>
              </a:rPr>
              <a:t>ESPD-EDM &amp; </a:t>
            </a:r>
            <a:r>
              <a:rPr lang="en-US" dirty="0" err="1" smtClean="0">
                <a:solidFill>
                  <a:srgbClr val="595959"/>
                </a:solidFill>
              </a:rPr>
              <a:t>eCertis</a:t>
            </a:r>
            <a:r>
              <a:rPr lang="en-US" dirty="0" smtClean="0">
                <a:solidFill>
                  <a:srgbClr val="595959"/>
                </a:solidFill>
              </a:rPr>
              <a:t> / TOOP / </a:t>
            </a:r>
            <a:r>
              <a:rPr lang="en-US" dirty="0">
                <a:solidFill>
                  <a:srgbClr val="595959"/>
                </a:solidFill>
              </a:rPr>
              <a:t>CCCEV / </a:t>
            </a:r>
            <a:r>
              <a:rPr lang="en-US" dirty="0" err="1">
                <a:solidFill>
                  <a:srgbClr val="595959"/>
                </a:solidFill>
              </a:rPr>
              <a:t>ePO</a:t>
            </a:r>
            <a:endParaRPr lang="en-US" dirty="0">
              <a:solidFill>
                <a:srgbClr val="595959"/>
              </a:solidFill>
            </a:endParaRPr>
          </a:p>
          <a:p>
            <a:pPr marL="342900" indent="-342900">
              <a:lnSpc>
                <a:spcPct val="150000"/>
              </a:lnSpc>
              <a:buClr>
                <a:srgbClr val="9BAF04"/>
              </a:buClr>
              <a:buFont typeface="+mj-lt"/>
              <a:buAutoNum type="arabicPeriod"/>
            </a:pPr>
            <a:r>
              <a:rPr lang="en-US" dirty="0" smtClean="0">
                <a:solidFill>
                  <a:srgbClr val="595959"/>
                </a:solidFill>
              </a:rPr>
              <a:t>Validator tool. Maven repository</a:t>
            </a:r>
          </a:p>
          <a:p>
            <a:pPr marL="342900" indent="-342900">
              <a:lnSpc>
                <a:spcPct val="150000"/>
              </a:lnSpc>
              <a:buClr>
                <a:srgbClr val="9BAF04"/>
              </a:buClr>
              <a:buFont typeface="+mj-lt"/>
              <a:buAutoNum type="arabicPeriod"/>
            </a:pPr>
            <a:r>
              <a:rPr lang="en-US" b="1" dirty="0" smtClean="0">
                <a:solidFill>
                  <a:srgbClr val="595959"/>
                </a:solidFill>
              </a:rPr>
              <a:t>Summary of the changes in ESPD v3.0.0</a:t>
            </a:r>
          </a:p>
          <a:p>
            <a:pPr marL="342900" indent="-342900">
              <a:lnSpc>
                <a:spcPct val="150000"/>
              </a:lnSpc>
              <a:buClr>
                <a:srgbClr val="9BAF04"/>
              </a:buClr>
              <a:buFont typeface="+mj-lt"/>
              <a:buAutoNum type="arabicPeriod"/>
            </a:pPr>
            <a:r>
              <a:rPr lang="en-US" dirty="0" smtClean="0">
                <a:solidFill>
                  <a:srgbClr val="595959"/>
                </a:solidFill>
              </a:rPr>
              <a:t>Questions and answers</a:t>
            </a:r>
          </a:p>
        </p:txBody>
      </p:sp>
      <p:sp>
        <p:nvSpPr>
          <p:cNvPr id="5" name="4 Rectángulo"/>
          <p:cNvSpPr/>
          <p:nvPr/>
        </p:nvSpPr>
        <p:spPr>
          <a:xfrm>
            <a:off x="-10800" y="0"/>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lIns="90000" rIns="180000" rtlCol="0" anchor="ctr"/>
          <a:lstStyle/>
          <a:p>
            <a:pPr algn="r"/>
            <a:r>
              <a:rPr lang="es-ES" sz="1400" dirty="0">
                <a:solidFill>
                  <a:schemeClr val="tx1">
                    <a:lumMod val="50000"/>
                    <a:lumOff val="50000"/>
                  </a:schemeClr>
                </a:solidFill>
              </a:rPr>
              <a:t>ESPD </a:t>
            </a:r>
            <a:r>
              <a:rPr lang="es-ES" sz="1400" dirty="0" err="1">
                <a:solidFill>
                  <a:schemeClr val="tx1">
                    <a:lumMod val="50000"/>
                    <a:lumOff val="50000"/>
                  </a:schemeClr>
                </a:solidFill>
              </a:rPr>
              <a:t>Seminar</a:t>
            </a:r>
            <a:r>
              <a:rPr lang="es-ES" sz="1400" dirty="0">
                <a:solidFill>
                  <a:schemeClr val="tx1">
                    <a:lumMod val="50000"/>
                    <a:lumOff val="50000"/>
                  </a:schemeClr>
                </a:solidFill>
              </a:rPr>
              <a:t> </a:t>
            </a:r>
            <a:r>
              <a:rPr lang="es-ES" sz="1400" dirty="0" smtClean="0">
                <a:solidFill>
                  <a:schemeClr val="tx1">
                    <a:lumMod val="50000"/>
                    <a:lumOff val="50000"/>
                  </a:schemeClr>
                </a:solidFill>
              </a:rPr>
              <a:t>2020</a:t>
            </a:r>
            <a:endParaRPr lang="en-US" sz="1350" dirty="0">
              <a:solidFill>
                <a:schemeClr val="tx1">
                  <a:lumMod val="50000"/>
                  <a:lumOff val="50000"/>
                </a:schemeClr>
              </a:solidFill>
            </a:endParaRPr>
          </a:p>
        </p:txBody>
      </p:sp>
    </p:spTree>
    <p:extLst>
      <p:ext uri="{BB962C8B-B14F-4D97-AF65-F5344CB8AC3E}">
        <p14:creationId xmlns:p14="http://schemas.microsoft.com/office/powerpoint/2010/main" val="16624278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4 Rectángulo"/>
          <p:cNvSpPr/>
          <p:nvPr/>
        </p:nvSpPr>
        <p:spPr>
          <a:xfrm>
            <a:off x="-8861" y="-1"/>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sz="1350">
              <a:solidFill>
                <a:srgbClr val="000000"/>
              </a:solidFill>
            </a:endParaRPr>
          </a:p>
        </p:txBody>
      </p:sp>
      <p:sp>
        <p:nvSpPr>
          <p:cNvPr id="4" name="Rectangle 3"/>
          <p:cNvSpPr/>
          <p:nvPr/>
        </p:nvSpPr>
        <p:spPr>
          <a:xfrm>
            <a:off x="522162" y="6164603"/>
            <a:ext cx="8099677" cy="276999"/>
          </a:xfrm>
          <a:prstGeom prst="rect">
            <a:avLst/>
          </a:prstGeom>
        </p:spPr>
        <p:txBody>
          <a:bodyPr wrap="square">
            <a:spAutoFit/>
          </a:bodyPr>
          <a:lstStyle/>
          <a:p>
            <a:pPr algn="ctr"/>
            <a:r>
              <a:rPr lang="es-ES" sz="1200" b="1" i="1" dirty="0">
                <a:hlinkClick r:id="rId3"/>
              </a:rPr>
              <a:t>https://</a:t>
            </a:r>
            <a:r>
              <a:rPr lang="es-ES" sz="1200" b="1" i="1" dirty="0" smtClean="0">
                <a:hlinkClick r:id="rId3"/>
              </a:rPr>
              <a:t>ec.europa.eu/growth/single-market/public-procurement/digital/espd_en</a:t>
            </a:r>
            <a:r>
              <a:rPr lang="es-ES" sz="1200" b="1" i="1" dirty="0" smtClean="0"/>
              <a:t> </a:t>
            </a:r>
            <a:endParaRPr lang="es-ES" sz="1200" b="1" i="1" dirty="0"/>
          </a:p>
        </p:txBody>
      </p:sp>
      <p:sp>
        <p:nvSpPr>
          <p:cNvPr id="8" name="5 CuadroTexto"/>
          <p:cNvSpPr txBox="1"/>
          <p:nvPr/>
        </p:nvSpPr>
        <p:spPr>
          <a:xfrm>
            <a:off x="380020" y="520018"/>
            <a:ext cx="6048672" cy="461665"/>
          </a:xfrm>
          <a:prstGeom prst="rect">
            <a:avLst/>
          </a:prstGeom>
          <a:noFill/>
        </p:spPr>
        <p:txBody>
          <a:bodyPr wrap="square" rtlCol="0">
            <a:spAutoFit/>
          </a:bodyPr>
          <a:lstStyle/>
          <a:p>
            <a:pPr hangingPunct="0"/>
            <a:r>
              <a:rPr lang="en-GB" sz="2400" b="1" dirty="0" smtClean="0">
                <a:solidFill>
                  <a:srgbClr val="004494"/>
                </a:solidFill>
                <a:cs typeface="Arial" panose="020B0604020202020204" pitchFamily="34" charset="0"/>
              </a:rPr>
              <a:t>1. Introduction</a:t>
            </a:r>
            <a:endParaRPr lang="en-GB" sz="2400" b="1" dirty="0">
              <a:solidFill>
                <a:srgbClr val="004494"/>
              </a:solidFill>
              <a:cs typeface="Arial" panose="020B0604020202020204" pitchFamily="34" charset="0"/>
            </a:endParaRPr>
          </a:p>
        </p:txBody>
      </p:sp>
      <p:sp>
        <p:nvSpPr>
          <p:cNvPr id="9" name="4 Rectángulo"/>
          <p:cNvSpPr/>
          <p:nvPr/>
        </p:nvSpPr>
        <p:spPr>
          <a:xfrm>
            <a:off x="-10800" y="0"/>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lIns="90000" rIns="180000" rtlCol="0" anchor="ctr"/>
          <a:lstStyle/>
          <a:p>
            <a:pPr algn="r"/>
            <a:r>
              <a:rPr lang="es-ES" sz="1400" dirty="0">
                <a:solidFill>
                  <a:schemeClr val="tx1">
                    <a:lumMod val="50000"/>
                    <a:lumOff val="50000"/>
                  </a:schemeClr>
                </a:solidFill>
              </a:rPr>
              <a:t>ESPD </a:t>
            </a:r>
            <a:r>
              <a:rPr lang="es-ES" sz="1400" dirty="0" err="1">
                <a:solidFill>
                  <a:schemeClr val="tx1">
                    <a:lumMod val="50000"/>
                    <a:lumOff val="50000"/>
                  </a:schemeClr>
                </a:solidFill>
              </a:rPr>
              <a:t>Seminar</a:t>
            </a:r>
            <a:r>
              <a:rPr lang="es-ES" sz="1400" dirty="0">
                <a:solidFill>
                  <a:schemeClr val="tx1">
                    <a:lumMod val="50000"/>
                    <a:lumOff val="50000"/>
                  </a:schemeClr>
                </a:solidFill>
              </a:rPr>
              <a:t> </a:t>
            </a:r>
            <a:r>
              <a:rPr lang="es-ES" sz="1400" dirty="0" smtClean="0">
                <a:solidFill>
                  <a:schemeClr val="tx1">
                    <a:lumMod val="50000"/>
                    <a:lumOff val="50000"/>
                  </a:schemeClr>
                </a:solidFill>
              </a:rPr>
              <a:t>2020</a:t>
            </a:r>
            <a:endParaRPr lang="en-US" sz="1350" dirty="0">
              <a:solidFill>
                <a:schemeClr val="tx1">
                  <a:lumMod val="50000"/>
                  <a:lumOff val="50000"/>
                </a:schemeClr>
              </a:solidFill>
            </a:endParaRPr>
          </a:p>
        </p:txBody>
      </p:sp>
      <p:pic>
        <p:nvPicPr>
          <p:cNvPr id="6" name="Picture 5"/>
          <p:cNvPicPr>
            <a:picLocks noChangeAspect="1"/>
          </p:cNvPicPr>
          <p:nvPr/>
        </p:nvPicPr>
        <p:blipFill>
          <a:blip r:embed="rId4"/>
          <a:stretch>
            <a:fillRect/>
          </a:stretch>
        </p:blipFill>
        <p:spPr>
          <a:xfrm>
            <a:off x="190010" y="1223487"/>
            <a:ext cx="8763980" cy="472021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8920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4 Rectángulo"/>
          <p:cNvSpPr/>
          <p:nvPr/>
        </p:nvSpPr>
        <p:spPr>
          <a:xfrm>
            <a:off x="-8861" y="-1"/>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sz="1350">
              <a:solidFill>
                <a:srgbClr val="000000"/>
              </a:solidFill>
            </a:endParaRPr>
          </a:p>
        </p:txBody>
      </p:sp>
      <p:sp>
        <p:nvSpPr>
          <p:cNvPr id="7" name="5 CuadroTexto"/>
          <p:cNvSpPr txBox="1"/>
          <p:nvPr/>
        </p:nvSpPr>
        <p:spPr>
          <a:xfrm>
            <a:off x="380020" y="520018"/>
            <a:ext cx="6048672" cy="461665"/>
          </a:xfrm>
          <a:prstGeom prst="rect">
            <a:avLst/>
          </a:prstGeom>
          <a:noFill/>
        </p:spPr>
        <p:txBody>
          <a:bodyPr wrap="square" rtlCol="0">
            <a:spAutoFit/>
          </a:bodyPr>
          <a:lstStyle/>
          <a:p>
            <a:pPr hangingPunct="0"/>
            <a:r>
              <a:rPr lang="en-GB" sz="2400" b="1" dirty="0">
                <a:solidFill>
                  <a:srgbClr val="004494"/>
                </a:solidFill>
                <a:cs typeface="Arial" panose="020B0604020202020204" pitchFamily="34" charset="0"/>
              </a:rPr>
              <a:t>8. Summary of the changes in ESPD v3.0.0</a:t>
            </a:r>
            <a:endParaRPr lang="en-GB" sz="2400" b="1" dirty="0">
              <a:solidFill>
                <a:srgbClr val="FFFFFF"/>
              </a:solidFill>
              <a:cs typeface="Arial" panose="020B0604020202020204" pitchFamily="34" charset="0"/>
            </a:endParaRPr>
          </a:p>
        </p:txBody>
      </p:sp>
      <p:sp>
        <p:nvSpPr>
          <p:cNvPr id="47" name="Llamada rectangular redondeada 46"/>
          <p:cNvSpPr/>
          <p:nvPr/>
        </p:nvSpPr>
        <p:spPr>
          <a:xfrm>
            <a:off x="3985876" y="1413443"/>
            <a:ext cx="1163386" cy="638628"/>
          </a:xfrm>
          <a:prstGeom prst="wedgeRoundRectCallout">
            <a:avLst>
              <a:gd name="adj1" fmla="val -53087"/>
              <a:gd name="adj2" fmla="val 239445"/>
              <a:gd name="adj3" fmla="val 16667"/>
            </a:avLst>
          </a:prstGeom>
          <a:solidFill>
            <a:schemeClr val="accent1">
              <a:lumMod val="40000"/>
              <a:lumOff val="60000"/>
            </a:schemeClr>
          </a:solidFill>
          <a:effectLst>
            <a:outerShdw blurRad="50800" dist="38100" dir="8100000" algn="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sz="1200" b="1" dirty="0" smtClean="0">
                <a:solidFill>
                  <a:schemeClr val="bg1">
                    <a:lumMod val="50000"/>
                  </a:schemeClr>
                </a:solidFill>
              </a:rPr>
              <a:t>Release ESPD 2.0.2 (basic)</a:t>
            </a:r>
          </a:p>
          <a:p>
            <a:pPr algn="ctr"/>
            <a:r>
              <a:rPr lang="en-US" sz="1200" dirty="0" smtClean="0">
                <a:solidFill>
                  <a:schemeClr val="bg1">
                    <a:lumMod val="50000"/>
                  </a:schemeClr>
                </a:solidFill>
              </a:rPr>
              <a:t>22 May 2018</a:t>
            </a:r>
            <a:endParaRPr lang="es-ES" sz="1200" dirty="0">
              <a:solidFill>
                <a:schemeClr val="bg1">
                  <a:lumMod val="50000"/>
                </a:schemeClr>
              </a:solidFill>
            </a:endParaRPr>
          </a:p>
        </p:txBody>
      </p:sp>
      <p:cxnSp>
        <p:nvCxnSpPr>
          <p:cNvPr id="21" name="Conector recto 20"/>
          <p:cNvCxnSpPr/>
          <p:nvPr/>
        </p:nvCxnSpPr>
        <p:spPr>
          <a:xfrm>
            <a:off x="1167677" y="3191390"/>
            <a:ext cx="0" cy="211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ector recto 23"/>
          <p:cNvCxnSpPr/>
          <p:nvPr/>
        </p:nvCxnSpPr>
        <p:spPr>
          <a:xfrm>
            <a:off x="1702787" y="3191390"/>
            <a:ext cx="0" cy="211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ector recto 24"/>
          <p:cNvCxnSpPr/>
          <p:nvPr/>
        </p:nvCxnSpPr>
        <p:spPr>
          <a:xfrm>
            <a:off x="2237897" y="3191390"/>
            <a:ext cx="0" cy="211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Conector recto 25"/>
          <p:cNvCxnSpPr/>
          <p:nvPr/>
        </p:nvCxnSpPr>
        <p:spPr>
          <a:xfrm>
            <a:off x="2773007" y="3191390"/>
            <a:ext cx="0" cy="211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ector recto 26"/>
          <p:cNvCxnSpPr/>
          <p:nvPr/>
        </p:nvCxnSpPr>
        <p:spPr>
          <a:xfrm>
            <a:off x="3308117" y="3191390"/>
            <a:ext cx="0" cy="211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ector recto 27"/>
          <p:cNvCxnSpPr/>
          <p:nvPr/>
        </p:nvCxnSpPr>
        <p:spPr>
          <a:xfrm>
            <a:off x="3843227" y="3208068"/>
            <a:ext cx="3039" cy="1784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ector recto 31"/>
          <p:cNvCxnSpPr/>
          <p:nvPr/>
        </p:nvCxnSpPr>
        <p:spPr>
          <a:xfrm>
            <a:off x="4381376" y="3191390"/>
            <a:ext cx="0" cy="211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ector recto 32"/>
          <p:cNvCxnSpPr/>
          <p:nvPr/>
        </p:nvCxnSpPr>
        <p:spPr>
          <a:xfrm>
            <a:off x="4916486" y="3191390"/>
            <a:ext cx="0" cy="211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Conector recto 33"/>
          <p:cNvCxnSpPr/>
          <p:nvPr/>
        </p:nvCxnSpPr>
        <p:spPr>
          <a:xfrm>
            <a:off x="5451596" y="3191390"/>
            <a:ext cx="0" cy="211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Conector recto 35"/>
          <p:cNvCxnSpPr/>
          <p:nvPr/>
        </p:nvCxnSpPr>
        <p:spPr>
          <a:xfrm>
            <a:off x="632567" y="3191390"/>
            <a:ext cx="0" cy="211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Conector recto 61"/>
          <p:cNvCxnSpPr/>
          <p:nvPr/>
        </p:nvCxnSpPr>
        <p:spPr>
          <a:xfrm>
            <a:off x="6521816" y="3191390"/>
            <a:ext cx="0" cy="211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Conector recto 62"/>
          <p:cNvCxnSpPr/>
          <p:nvPr/>
        </p:nvCxnSpPr>
        <p:spPr>
          <a:xfrm>
            <a:off x="7056926" y="3191390"/>
            <a:ext cx="0" cy="211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Conector recto 63"/>
          <p:cNvCxnSpPr/>
          <p:nvPr/>
        </p:nvCxnSpPr>
        <p:spPr>
          <a:xfrm>
            <a:off x="7592036" y="3191390"/>
            <a:ext cx="0" cy="211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Conector recto 70"/>
          <p:cNvCxnSpPr/>
          <p:nvPr/>
        </p:nvCxnSpPr>
        <p:spPr>
          <a:xfrm>
            <a:off x="5986706" y="3191390"/>
            <a:ext cx="0" cy="211854"/>
          </a:xfrm>
          <a:prstGeom prst="line">
            <a:avLst/>
          </a:prstGeom>
        </p:spPr>
        <p:style>
          <a:lnRef idx="1">
            <a:schemeClr val="accent1"/>
          </a:lnRef>
          <a:fillRef idx="0">
            <a:schemeClr val="accent1"/>
          </a:fillRef>
          <a:effectRef idx="0">
            <a:schemeClr val="accent1"/>
          </a:effectRef>
          <a:fontRef idx="minor">
            <a:schemeClr val="tx1"/>
          </a:fontRef>
        </p:style>
      </p:cxnSp>
      <p:sp>
        <p:nvSpPr>
          <p:cNvPr id="75" name="Rectángulo 74"/>
          <p:cNvSpPr/>
          <p:nvPr/>
        </p:nvSpPr>
        <p:spPr>
          <a:xfrm>
            <a:off x="6521816" y="4156395"/>
            <a:ext cx="1595610" cy="369332"/>
          </a:xfrm>
          <a:prstGeom prst="rect">
            <a:avLst/>
          </a:prstGeom>
        </p:spPr>
        <p:txBody>
          <a:bodyPr wrap="square">
            <a:spAutoFit/>
          </a:bodyPr>
          <a:lstStyle/>
          <a:p>
            <a:pPr algn="ctr"/>
            <a:r>
              <a:rPr lang="en-US" b="1" dirty="0" smtClean="0">
                <a:solidFill>
                  <a:schemeClr val="accent6">
                    <a:lumMod val="50000"/>
                  </a:schemeClr>
                </a:solidFill>
              </a:rPr>
              <a:t>2020</a:t>
            </a:r>
            <a:endParaRPr lang="es-ES" b="1" dirty="0">
              <a:solidFill>
                <a:schemeClr val="accent6">
                  <a:lumMod val="50000"/>
                </a:schemeClr>
              </a:solidFill>
            </a:endParaRPr>
          </a:p>
        </p:txBody>
      </p:sp>
      <p:cxnSp>
        <p:nvCxnSpPr>
          <p:cNvPr id="53" name="Conector recto 52"/>
          <p:cNvCxnSpPr/>
          <p:nvPr/>
        </p:nvCxnSpPr>
        <p:spPr>
          <a:xfrm>
            <a:off x="8127150" y="3191390"/>
            <a:ext cx="0" cy="211854"/>
          </a:xfrm>
          <a:prstGeom prst="line">
            <a:avLst/>
          </a:prstGeom>
        </p:spPr>
        <p:style>
          <a:lnRef idx="1">
            <a:schemeClr val="accent1"/>
          </a:lnRef>
          <a:fillRef idx="0">
            <a:schemeClr val="accent1"/>
          </a:fillRef>
          <a:effectRef idx="0">
            <a:schemeClr val="accent1"/>
          </a:effectRef>
          <a:fontRef idx="minor">
            <a:schemeClr val="tx1"/>
          </a:fontRef>
        </p:style>
      </p:cxnSp>
      <p:sp>
        <p:nvSpPr>
          <p:cNvPr id="58" name="Rectángulo 57"/>
          <p:cNvSpPr/>
          <p:nvPr/>
        </p:nvSpPr>
        <p:spPr>
          <a:xfrm>
            <a:off x="4913446" y="4156395"/>
            <a:ext cx="1618091" cy="369332"/>
          </a:xfrm>
          <a:prstGeom prst="rect">
            <a:avLst/>
          </a:prstGeom>
        </p:spPr>
        <p:txBody>
          <a:bodyPr wrap="square">
            <a:spAutoFit/>
          </a:bodyPr>
          <a:lstStyle/>
          <a:p>
            <a:pPr algn="ctr"/>
            <a:r>
              <a:rPr lang="en-US" b="1" dirty="0">
                <a:solidFill>
                  <a:srgbClr val="BFBFBF"/>
                </a:solidFill>
              </a:rPr>
              <a:t>2019</a:t>
            </a:r>
            <a:endParaRPr lang="es-ES" b="1" dirty="0">
              <a:solidFill>
                <a:srgbClr val="BFBFBF"/>
              </a:solidFill>
            </a:endParaRPr>
          </a:p>
        </p:txBody>
      </p:sp>
      <p:cxnSp>
        <p:nvCxnSpPr>
          <p:cNvPr id="60" name="Conector recto 59"/>
          <p:cNvCxnSpPr/>
          <p:nvPr/>
        </p:nvCxnSpPr>
        <p:spPr>
          <a:xfrm>
            <a:off x="6521816" y="3395161"/>
            <a:ext cx="0" cy="2030869"/>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9" name="Conector recto 58"/>
          <p:cNvCxnSpPr/>
          <p:nvPr/>
        </p:nvCxnSpPr>
        <p:spPr>
          <a:xfrm>
            <a:off x="4916486" y="3403244"/>
            <a:ext cx="0" cy="2030869"/>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6" name="Rectángulo 65"/>
          <p:cNvSpPr/>
          <p:nvPr/>
        </p:nvSpPr>
        <p:spPr>
          <a:xfrm>
            <a:off x="3308117" y="4156395"/>
            <a:ext cx="1618091" cy="369332"/>
          </a:xfrm>
          <a:prstGeom prst="rect">
            <a:avLst/>
          </a:prstGeom>
        </p:spPr>
        <p:txBody>
          <a:bodyPr wrap="square">
            <a:spAutoFit/>
          </a:bodyPr>
          <a:lstStyle/>
          <a:p>
            <a:pPr algn="ctr"/>
            <a:r>
              <a:rPr lang="en-US" b="1" dirty="0" smtClean="0">
                <a:solidFill>
                  <a:srgbClr val="BFBFBF"/>
                </a:solidFill>
              </a:rPr>
              <a:t>2018</a:t>
            </a:r>
            <a:endParaRPr lang="es-ES" b="1" dirty="0">
              <a:solidFill>
                <a:srgbClr val="BFBFBF"/>
              </a:solidFill>
            </a:endParaRPr>
          </a:p>
        </p:txBody>
      </p:sp>
      <p:sp>
        <p:nvSpPr>
          <p:cNvPr id="46" name="Llamada rectangular redondeada 45"/>
          <p:cNvSpPr/>
          <p:nvPr/>
        </p:nvSpPr>
        <p:spPr>
          <a:xfrm>
            <a:off x="4371294" y="5564950"/>
            <a:ext cx="1324860" cy="638628"/>
          </a:xfrm>
          <a:prstGeom prst="wedgeRoundRectCallout">
            <a:avLst>
              <a:gd name="adj1" fmla="val -15602"/>
              <a:gd name="adj2" fmla="val -390192"/>
              <a:gd name="adj3" fmla="val 16667"/>
            </a:avLst>
          </a:prstGeom>
          <a:solidFill>
            <a:schemeClr val="accent1">
              <a:lumMod val="40000"/>
              <a:lumOff val="60000"/>
            </a:schemeClr>
          </a:solidFill>
          <a:effectLst>
            <a:outerShdw blurRad="50800" dist="38100" dir="8100000" algn="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sz="1200" b="1" dirty="0">
                <a:solidFill>
                  <a:schemeClr val="bg1">
                    <a:lumMod val="50000"/>
                  </a:schemeClr>
                </a:solidFill>
              </a:rPr>
              <a:t>Release ESPD 2.1.0 (extended)</a:t>
            </a:r>
          </a:p>
          <a:p>
            <a:pPr algn="ctr"/>
            <a:r>
              <a:rPr lang="en-US" sz="1200" dirty="0">
                <a:solidFill>
                  <a:schemeClr val="bg1">
                    <a:lumMod val="50000"/>
                  </a:schemeClr>
                </a:solidFill>
              </a:rPr>
              <a:t>21 Dec 2018</a:t>
            </a:r>
            <a:endParaRPr lang="es-ES" sz="1200" dirty="0">
              <a:solidFill>
                <a:schemeClr val="bg1">
                  <a:lumMod val="50000"/>
                </a:schemeClr>
              </a:solidFill>
            </a:endParaRPr>
          </a:p>
        </p:txBody>
      </p:sp>
      <p:cxnSp>
        <p:nvCxnSpPr>
          <p:cNvPr id="49" name="Conector recto 48"/>
          <p:cNvCxnSpPr/>
          <p:nvPr/>
        </p:nvCxnSpPr>
        <p:spPr>
          <a:xfrm>
            <a:off x="3308117" y="3332321"/>
            <a:ext cx="0" cy="2030869"/>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5" name="Conector recto 54"/>
          <p:cNvCxnSpPr/>
          <p:nvPr/>
        </p:nvCxnSpPr>
        <p:spPr>
          <a:xfrm>
            <a:off x="1702787" y="3332321"/>
            <a:ext cx="0" cy="2030869"/>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8" name="Rectángulo 67"/>
          <p:cNvSpPr/>
          <p:nvPr/>
        </p:nvSpPr>
        <p:spPr>
          <a:xfrm>
            <a:off x="1702787" y="4156395"/>
            <a:ext cx="1605330" cy="369332"/>
          </a:xfrm>
          <a:prstGeom prst="rect">
            <a:avLst/>
          </a:prstGeom>
        </p:spPr>
        <p:txBody>
          <a:bodyPr wrap="square">
            <a:spAutoFit/>
          </a:bodyPr>
          <a:lstStyle/>
          <a:p>
            <a:pPr algn="ctr"/>
            <a:r>
              <a:rPr lang="en-US" b="1" dirty="0" smtClean="0">
                <a:solidFill>
                  <a:srgbClr val="BFBFBF"/>
                </a:solidFill>
              </a:rPr>
              <a:t>2017</a:t>
            </a:r>
            <a:endParaRPr lang="es-ES" b="1" dirty="0">
              <a:solidFill>
                <a:srgbClr val="BFBFBF"/>
              </a:solidFill>
            </a:endParaRPr>
          </a:p>
        </p:txBody>
      </p:sp>
      <p:sp>
        <p:nvSpPr>
          <p:cNvPr id="69" name="Rectángulo 68"/>
          <p:cNvSpPr/>
          <p:nvPr/>
        </p:nvSpPr>
        <p:spPr>
          <a:xfrm>
            <a:off x="10090" y="4156395"/>
            <a:ext cx="1712138" cy="369332"/>
          </a:xfrm>
          <a:prstGeom prst="rect">
            <a:avLst/>
          </a:prstGeom>
        </p:spPr>
        <p:txBody>
          <a:bodyPr wrap="square">
            <a:spAutoFit/>
          </a:bodyPr>
          <a:lstStyle/>
          <a:p>
            <a:pPr algn="ctr"/>
            <a:r>
              <a:rPr lang="en-US" b="1" dirty="0" smtClean="0">
                <a:solidFill>
                  <a:srgbClr val="BFBFBF"/>
                </a:solidFill>
              </a:rPr>
              <a:t>2016</a:t>
            </a:r>
            <a:endParaRPr lang="es-ES" b="1" dirty="0">
              <a:solidFill>
                <a:srgbClr val="BFBFBF"/>
              </a:solidFill>
            </a:endParaRPr>
          </a:p>
        </p:txBody>
      </p:sp>
      <p:sp>
        <p:nvSpPr>
          <p:cNvPr id="70" name="Llamada rectangular redondeada 69"/>
          <p:cNvSpPr/>
          <p:nvPr/>
        </p:nvSpPr>
        <p:spPr>
          <a:xfrm>
            <a:off x="2237897" y="1413443"/>
            <a:ext cx="1050460" cy="638628"/>
          </a:xfrm>
          <a:prstGeom prst="wedgeRoundRectCallout">
            <a:avLst>
              <a:gd name="adj1" fmla="val 14569"/>
              <a:gd name="adj2" fmla="val 240682"/>
              <a:gd name="adj3" fmla="val 16667"/>
            </a:avLst>
          </a:prstGeom>
          <a:solidFill>
            <a:schemeClr val="accent1">
              <a:lumMod val="40000"/>
              <a:lumOff val="60000"/>
            </a:schemeClr>
          </a:solidFill>
          <a:effectLst>
            <a:outerShdw blurRad="50800" dist="38100" dir="8100000" algn="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sz="1200" b="1" dirty="0" smtClean="0">
                <a:solidFill>
                  <a:schemeClr val="bg1">
                    <a:lumMod val="50000"/>
                  </a:schemeClr>
                </a:solidFill>
              </a:rPr>
              <a:t>Release ESPD 1.0.2</a:t>
            </a:r>
          </a:p>
          <a:p>
            <a:pPr algn="ctr"/>
            <a:r>
              <a:rPr lang="en-US" sz="1200" dirty="0" smtClean="0">
                <a:solidFill>
                  <a:schemeClr val="bg1">
                    <a:lumMod val="50000"/>
                  </a:schemeClr>
                </a:solidFill>
              </a:rPr>
              <a:t>Sep 2017</a:t>
            </a:r>
            <a:endParaRPr lang="es-ES" sz="1200" dirty="0">
              <a:solidFill>
                <a:schemeClr val="bg1">
                  <a:lumMod val="50000"/>
                </a:schemeClr>
              </a:solidFill>
            </a:endParaRPr>
          </a:p>
        </p:txBody>
      </p:sp>
      <p:sp>
        <p:nvSpPr>
          <p:cNvPr id="76" name="Llamada rectangular redondeada 75"/>
          <p:cNvSpPr/>
          <p:nvPr/>
        </p:nvSpPr>
        <p:spPr>
          <a:xfrm>
            <a:off x="380020" y="1413443"/>
            <a:ext cx="1050460" cy="638628"/>
          </a:xfrm>
          <a:prstGeom prst="wedgeRoundRectCallout">
            <a:avLst>
              <a:gd name="adj1" fmla="val -354"/>
              <a:gd name="adj2" fmla="val 240684"/>
              <a:gd name="adj3" fmla="val 16667"/>
            </a:avLst>
          </a:prstGeom>
          <a:solidFill>
            <a:schemeClr val="accent1">
              <a:lumMod val="40000"/>
              <a:lumOff val="60000"/>
            </a:schemeClr>
          </a:solidFill>
          <a:effectLst>
            <a:outerShdw blurRad="50800" dist="38100" dir="8100000" algn="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sz="1200" b="1" dirty="0" smtClean="0">
                <a:solidFill>
                  <a:schemeClr val="bg1">
                    <a:lumMod val="50000"/>
                  </a:schemeClr>
                </a:solidFill>
              </a:rPr>
              <a:t>Release ESPD 1.0.1</a:t>
            </a:r>
          </a:p>
          <a:p>
            <a:pPr algn="ctr"/>
            <a:r>
              <a:rPr lang="en-US" sz="1200" dirty="0" smtClean="0">
                <a:solidFill>
                  <a:schemeClr val="bg1">
                    <a:lumMod val="50000"/>
                  </a:schemeClr>
                </a:solidFill>
              </a:rPr>
              <a:t>Jul 2016</a:t>
            </a:r>
            <a:endParaRPr lang="es-ES" sz="1200" dirty="0">
              <a:solidFill>
                <a:schemeClr val="bg1">
                  <a:lumMod val="50000"/>
                </a:schemeClr>
              </a:solidFill>
            </a:endParaRPr>
          </a:p>
        </p:txBody>
      </p:sp>
      <p:sp>
        <p:nvSpPr>
          <p:cNvPr id="2" name="Rectángulo redondeado 1"/>
          <p:cNvSpPr/>
          <p:nvPr/>
        </p:nvSpPr>
        <p:spPr>
          <a:xfrm>
            <a:off x="72000" y="3260321"/>
            <a:ext cx="9000000" cy="72000"/>
          </a:xfrm>
          <a:prstGeom prst="roundRect">
            <a:avLst/>
          </a:prstGeom>
          <a:solidFill>
            <a:srgbClr val="004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Llamada rectangular redondeada 44"/>
          <p:cNvSpPr/>
          <p:nvPr/>
        </p:nvSpPr>
        <p:spPr>
          <a:xfrm>
            <a:off x="2983252" y="5564950"/>
            <a:ext cx="1050460" cy="638628"/>
          </a:xfrm>
          <a:prstGeom prst="wedgeRoundRectCallout">
            <a:avLst>
              <a:gd name="adj1" fmla="val -9669"/>
              <a:gd name="adj2" fmla="val -391399"/>
              <a:gd name="adj3" fmla="val 16667"/>
            </a:avLst>
          </a:prstGeom>
          <a:solidFill>
            <a:schemeClr val="accent1">
              <a:lumMod val="40000"/>
              <a:lumOff val="60000"/>
            </a:schemeClr>
          </a:solidFill>
          <a:effectLst>
            <a:outerShdw blurRad="50800" dist="38100" dir="8100000" algn="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sz="1200" b="1" dirty="0" smtClean="0">
                <a:solidFill>
                  <a:schemeClr val="bg1">
                    <a:lumMod val="50000"/>
                  </a:schemeClr>
                </a:solidFill>
              </a:rPr>
              <a:t>Release ESPD 2.0.1</a:t>
            </a:r>
          </a:p>
          <a:p>
            <a:pPr algn="ctr"/>
            <a:r>
              <a:rPr lang="en-US" sz="1200" dirty="0" smtClean="0">
                <a:solidFill>
                  <a:schemeClr val="bg1">
                    <a:lumMod val="50000"/>
                  </a:schemeClr>
                </a:solidFill>
              </a:rPr>
              <a:t>24 Jan 2018</a:t>
            </a:r>
            <a:endParaRPr lang="es-ES" sz="1200" dirty="0">
              <a:solidFill>
                <a:schemeClr val="bg1">
                  <a:lumMod val="50000"/>
                </a:schemeClr>
              </a:solidFill>
            </a:endParaRPr>
          </a:p>
        </p:txBody>
      </p:sp>
      <p:sp>
        <p:nvSpPr>
          <p:cNvPr id="38" name="Llamada rectangular redondeada 37"/>
          <p:cNvSpPr/>
          <p:nvPr/>
        </p:nvSpPr>
        <p:spPr>
          <a:xfrm>
            <a:off x="5846781" y="1413443"/>
            <a:ext cx="1051200" cy="638628"/>
          </a:xfrm>
          <a:prstGeom prst="wedgeRoundRectCallout">
            <a:avLst>
              <a:gd name="adj1" fmla="val 3118"/>
              <a:gd name="adj2" fmla="val 231674"/>
              <a:gd name="adj3" fmla="val 16667"/>
            </a:avLst>
          </a:prstGeom>
          <a:solidFill>
            <a:srgbClr val="92D050"/>
          </a:solidFill>
          <a:effectLst>
            <a:outerShdw blurRad="50800" dist="38100" dir="8100000" algn="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sz="1200" b="1" dirty="0">
                <a:solidFill>
                  <a:schemeClr val="tx1">
                    <a:lumMod val="85000"/>
                    <a:lumOff val="15000"/>
                  </a:schemeClr>
                </a:solidFill>
              </a:rPr>
              <a:t>Release ESPD 2.1.1</a:t>
            </a:r>
          </a:p>
          <a:p>
            <a:pPr algn="ctr"/>
            <a:r>
              <a:rPr lang="en-US" sz="1200" dirty="0">
                <a:solidFill>
                  <a:schemeClr val="tx1">
                    <a:lumMod val="85000"/>
                    <a:lumOff val="15000"/>
                  </a:schemeClr>
                </a:solidFill>
              </a:rPr>
              <a:t>Dec 2019</a:t>
            </a:r>
            <a:endParaRPr lang="es-ES" sz="1200" dirty="0">
              <a:solidFill>
                <a:schemeClr val="tx1">
                  <a:lumMod val="85000"/>
                  <a:lumOff val="15000"/>
                </a:schemeClr>
              </a:solidFill>
            </a:endParaRPr>
          </a:p>
        </p:txBody>
      </p:sp>
      <p:sp>
        <p:nvSpPr>
          <p:cNvPr id="39" name="Llamada rectangular redondeada 38"/>
          <p:cNvSpPr/>
          <p:nvPr/>
        </p:nvSpPr>
        <p:spPr>
          <a:xfrm>
            <a:off x="7568686" y="1413443"/>
            <a:ext cx="1051200" cy="638628"/>
          </a:xfrm>
          <a:prstGeom prst="wedgeRoundRectCallout">
            <a:avLst>
              <a:gd name="adj1" fmla="val 21108"/>
              <a:gd name="adj2" fmla="val 226288"/>
              <a:gd name="adj3" fmla="val 16667"/>
            </a:avLst>
          </a:prstGeom>
          <a:effectLst>
            <a:outerShdw blurRad="50800" dist="38100" dir="8100000" algn="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sz="1200" b="1" dirty="0">
                <a:solidFill>
                  <a:schemeClr val="tx1">
                    <a:lumMod val="85000"/>
                    <a:lumOff val="15000"/>
                  </a:schemeClr>
                </a:solidFill>
              </a:rPr>
              <a:t>Release ESPD 3.0.0</a:t>
            </a:r>
          </a:p>
          <a:p>
            <a:pPr algn="ctr"/>
            <a:r>
              <a:rPr lang="en-US" sz="1200" dirty="0" smtClean="0">
                <a:solidFill>
                  <a:schemeClr val="tx1">
                    <a:lumMod val="85000"/>
                    <a:lumOff val="15000"/>
                  </a:schemeClr>
                </a:solidFill>
              </a:rPr>
              <a:t>Jan 2021</a:t>
            </a:r>
            <a:endParaRPr lang="es-ES" sz="1200" dirty="0">
              <a:solidFill>
                <a:schemeClr val="tx1">
                  <a:lumMod val="85000"/>
                  <a:lumOff val="15000"/>
                </a:schemeClr>
              </a:solidFill>
            </a:endParaRPr>
          </a:p>
        </p:txBody>
      </p:sp>
      <p:sp>
        <p:nvSpPr>
          <p:cNvPr id="3" name="Elipse 2"/>
          <p:cNvSpPr/>
          <p:nvPr/>
        </p:nvSpPr>
        <p:spPr>
          <a:xfrm>
            <a:off x="7736350" y="3197765"/>
            <a:ext cx="180000" cy="1800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7" name="Conector recto 59"/>
          <p:cNvCxnSpPr/>
          <p:nvPr/>
        </p:nvCxnSpPr>
        <p:spPr>
          <a:xfrm>
            <a:off x="8127150" y="3395161"/>
            <a:ext cx="0" cy="2030869"/>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0" name="Rectángulo 74"/>
          <p:cNvSpPr/>
          <p:nvPr/>
        </p:nvSpPr>
        <p:spPr>
          <a:xfrm>
            <a:off x="8136865" y="4156395"/>
            <a:ext cx="1007135" cy="369332"/>
          </a:xfrm>
          <a:prstGeom prst="rect">
            <a:avLst/>
          </a:prstGeom>
        </p:spPr>
        <p:txBody>
          <a:bodyPr wrap="square">
            <a:spAutoFit/>
          </a:bodyPr>
          <a:lstStyle/>
          <a:p>
            <a:pPr algn="ctr"/>
            <a:r>
              <a:rPr lang="en-US" b="1" dirty="0" smtClean="0">
                <a:solidFill>
                  <a:schemeClr val="accent6">
                    <a:lumMod val="50000"/>
                  </a:schemeClr>
                </a:solidFill>
              </a:rPr>
              <a:t>2021</a:t>
            </a:r>
            <a:endParaRPr lang="es-ES" b="1" dirty="0">
              <a:solidFill>
                <a:schemeClr val="accent6">
                  <a:lumMod val="50000"/>
                </a:schemeClr>
              </a:solidFill>
            </a:endParaRPr>
          </a:p>
        </p:txBody>
      </p:sp>
      <p:sp>
        <p:nvSpPr>
          <p:cNvPr id="41" name="4 Rectángulo"/>
          <p:cNvSpPr/>
          <p:nvPr/>
        </p:nvSpPr>
        <p:spPr>
          <a:xfrm>
            <a:off x="-10800" y="0"/>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lIns="90000" rIns="180000" rtlCol="0" anchor="ctr"/>
          <a:lstStyle/>
          <a:p>
            <a:pPr algn="r"/>
            <a:r>
              <a:rPr lang="es-ES" sz="1400" dirty="0">
                <a:solidFill>
                  <a:schemeClr val="tx1">
                    <a:lumMod val="50000"/>
                    <a:lumOff val="50000"/>
                  </a:schemeClr>
                </a:solidFill>
              </a:rPr>
              <a:t>ESPD </a:t>
            </a:r>
            <a:r>
              <a:rPr lang="es-ES" sz="1400" dirty="0" err="1">
                <a:solidFill>
                  <a:schemeClr val="tx1">
                    <a:lumMod val="50000"/>
                    <a:lumOff val="50000"/>
                  </a:schemeClr>
                </a:solidFill>
              </a:rPr>
              <a:t>Seminar</a:t>
            </a:r>
            <a:r>
              <a:rPr lang="es-ES" sz="1400" dirty="0">
                <a:solidFill>
                  <a:schemeClr val="tx1">
                    <a:lumMod val="50000"/>
                    <a:lumOff val="50000"/>
                  </a:schemeClr>
                </a:solidFill>
              </a:rPr>
              <a:t> </a:t>
            </a:r>
            <a:r>
              <a:rPr lang="es-ES" sz="1400" dirty="0" smtClean="0">
                <a:solidFill>
                  <a:schemeClr val="tx1">
                    <a:lumMod val="50000"/>
                    <a:lumOff val="50000"/>
                  </a:schemeClr>
                </a:solidFill>
              </a:rPr>
              <a:t>2020</a:t>
            </a:r>
            <a:endParaRPr lang="en-US" sz="1350" dirty="0">
              <a:solidFill>
                <a:schemeClr val="tx1">
                  <a:lumMod val="50000"/>
                  <a:lumOff val="50000"/>
                </a:schemeClr>
              </a:solidFill>
            </a:endParaRPr>
          </a:p>
        </p:txBody>
      </p:sp>
    </p:spTree>
    <p:extLst>
      <p:ext uri="{BB962C8B-B14F-4D97-AF65-F5344CB8AC3E}">
        <p14:creationId xmlns:p14="http://schemas.microsoft.com/office/powerpoint/2010/main" val="29520512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4 Rectángulo"/>
          <p:cNvSpPr/>
          <p:nvPr/>
        </p:nvSpPr>
        <p:spPr>
          <a:xfrm>
            <a:off x="-8861" y="-1"/>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sz="1350">
              <a:solidFill>
                <a:srgbClr val="000000"/>
              </a:solidFill>
            </a:endParaRPr>
          </a:p>
        </p:txBody>
      </p:sp>
      <p:sp>
        <p:nvSpPr>
          <p:cNvPr id="7" name="5 CuadroTexto"/>
          <p:cNvSpPr txBox="1"/>
          <p:nvPr/>
        </p:nvSpPr>
        <p:spPr>
          <a:xfrm>
            <a:off x="380020" y="520018"/>
            <a:ext cx="6048672" cy="461665"/>
          </a:xfrm>
          <a:prstGeom prst="rect">
            <a:avLst/>
          </a:prstGeom>
          <a:noFill/>
        </p:spPr>
        <p:txBody>
          <a:bodyPr wrap="square" rtlCol="0">
            <a:spAutoFit/>
          </a:bodyPr>
          <a:lstStyle/>
          <a:p>
            <a:pPr hangingPunct="0"/>
            <a:r>
              <a:rPr lang="en-GB" sz="2400" b="1" dirty="0">
                <a:solidFill>
                  <a:srgbClr val="004494"/>
                </a:solidFill>
                <a:cs typeface="Arial" panose="020B0604020202020204" pitchFamily="34" charset="0"/>
              </a:rPr>
              <a:t>8. Summary of the changes in ESPD v3.0.0</a:t>
            </a:r>
            <a:endParaRPr lang="en-GB" sz="2400" b="1" dirty="0">
              <a:solidFill>
                <a:srgbClr val="FFFFFF"/>
              </a:solidFill>
              <a:cs typeface="Arial" panose="020B0604020202020204" pitchFamily="34" charset="0"/>
            </a:endParaRPr>
          </a:p>
        </p:txBody>
      </p:sp>
      <p:sp>
        <p:nvSpPr>
          <p:cNvPr id="5" name="Rounded Rectangle 4"/>
          <p:cNvSpPr/>
          <p:nvPr/>
        </p:nvSpPr>
        <p:spPr>
          <a:xfrm>
            <a:off x="528726" y="1060049"/>
            <a:ext cx="8032954" cy="1705054"/>
          </a:xfrm>
          <a:prstGeom prst="roundRect">
            <a:avLst>
              <a:gd name="adj" fmla="val 4948"/>
            </a:avLst>
          </a:prstGeom>
          <a:solidFill>
            <a:schemeClr val="bg1">
              <a:lumMod val="95000"/>
            </a:schemeClr>
          </a:solidFill>
          <a:ln>
            <a:solidFill>
              <a:srgbClr val="9BAF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1200"/>
              </a:spcAft>
            </a:pPr>
            <a:r>
              <a:rPr lang="en-GB" sz="2000" b="1" dirty="0" smtClean="0">
                <a:solidFill>
                  <a:srgbClr val="002060"/>
                </a:solidFill>
              </a:rPr>
              <a:t>eForms Alignment</a:t>
            </a:r>
          </a:p>
          <a:p>
            <a:pPr marL="285750" indent="-285750">
              <a:spcAft>
                <a:spcPts val="1200"/>
              </a:spcAft>
              <a:buClr>
                <a:srgbClr val="9BAF04"/>
              </a:buClr>
              <a:buFont typeface="Arial" panose="020B0604020202020204" pitchFamily="34" charset="0"/>
              <a:buChar char="•"/>
            </a:pPr>
            <a:r>
              <a:rPr lang="en-GB" sz="1400" b="1" dirty="0">
                <a:solidFill>
                  <a:schemeClr val="tx1">
                    <a:lumMod val="65000"/>
                    <a:lumOff val="35000"/>
                  </a:schemeClr>
                </a:solidFill>
              </a:rPr>
              <a:t>UBL version</a:t>
            </a:r>
            <a:r>
              <a:rPr lang="en-GB" sz="1400" dirty="0">
                <a:solidFill>
                  <a:schemeClr val="tx1">
                    <a:lumMod val="65000"/>
                    <a:lumOff val="35000"/>
                  </a:schemeClr>
                </a:solidFill>
              </a:rPr>
              <a:t>: UPGRADE to UBL 2.3.</a:t>
            </a:r>
          </a:p>
          <a:p>
            <a:pPr marL="285750" indent="-285750">
              <a:spcAft>
                <a:spcPts val="1200"/>
              </a:spcAft>
              <a:buClr>
                <a:srgbClr val="9BAF04"/>
              </a:buClr>
              <a:buFont typeface="Arial" panose="020B0604020202020204" pitchFamily="34" charset="0"/>
              <a:buChar char="•"/>
            </a:pPr>
            <a:r>
              <a:rPr lang="en-GB" sz="1400" b="1" dirty="0">
                <a:solidFill>
                  <a:schemeClr val="tx1">
                    <a:lumMod val="65000"/>
                    <a:lumOff val="35000"/>
                  </a:schemeClr>
                </a:solidFill>
              </a:rPr>
              <a:t>Management of lots</a:t>
            </a:r>
            <a:r>
              <a:rPr lang="en-GB" sz="1400" dirty="0">
                <a:solidFill>
                  <a:schemeClr val="tx1">
                    <a:lumMod val="65000"/>
                    <a:lumOff val="35000"/>
                  </a:schemeClr>
                </a:solidFill>
              </a:rPr>
              <a:t>: 1 ESPD Request -&gt; 1 ESPD Response per Procedure, EO, Lot / Group of Lots.</a:t>
            </a:r>
          </a:p>
          <a:p>
            <a:pPr marL="285750" indent="-285750">
              <a:spcAft>
                <a:spcPts val="1200"/>
              </a:spcAft>
              <a:buClr>
                <a:srgbClr val="9BAF04"/>
              </a:buClr>
              <a:buFont typeface="Arial" panose="020B0604020202020204" pitchFamily="34" charset="0"/>
              <a:buChar char="•"/>
            </a:pPr>
            <a:r>
              <a:rPr lang="en-GB" sz="1400" b="1" dirty="0">
                <a:solidFill>
                  <a:schemeClr val="tx1">
                    <a:lumMod val="65000"/>
                    <a:lumOff val="35000"/>
                  </a:schemeClr>
                </a:solidFill>
              </a:rPr>
              <a:t>Lot and Group of Lots Identifiers</a:t>
            </a:r>
            <a:r>
              <a:rPr lang="en-GB" sz="1400" dirty="0">
                <a:solidFill>
                  <a:schemeClr val="tx1">
                    <a:lumMod val="65000"/>
                    <a:lumOff val="35000"/>
                  </a:schemeClr>
                </a:solidFill>
              </a:rPr>
              <a:t>: </a:t>
            </a:r>
            <a:r>
              <a:rPr lang="en-GB" sz="1400" dirty="0" smtClean="0">
                <a:solidFill>
                  <a:schemeClr val="tx1">
                    <a:lumMod val="65000"/>
                    <a:lumOff val="35000"/>
                  </a:schemeClr>
                </a:solidFill>
              </a:rPr>
              <a:t>GLO-XXXX </a:t>
            </a:r>
            <a:r>
              <a:rPr lang="en-GB" sz="1400" dirty="0">
                <a:solidFill>
                  <a:schemeClr val="tx1">
                    <a:lumMod val="65000"/>
                    <a:lumOff val="35000"/>
                  </a:schemeClr>
                </a:solidFill>
              </a:rPr>
              <a:t>/ </a:t>
            </a:r>
            <a:r>
              <a:rPr lang="en-GB" sz="1400" dirty="0" smtClean="0">
                <a:solidFill>
                  <a:schemeClr val="tx1">
                    <a:lumMod val="65000"/>
                    <a:lumOff val="35000"/>
                  </a:schemeClr>
                </a:solidFill>
              </a:rPr>
              <a:t>LOT-XXXX</a:t>
            </a:r>
            <a:r>
              <a:rPr lang="en-GB" sz="1400" dirty="0" smtClean="0">
                <a:solidFill>
                  <a:schemeClr val="tx1">
                    <a:lumMod val="75000"/>
                    <a:lumOff val="25000"/>
                  </a:schemeClr>
                </a:solidFill>
              </a:rPr>
              <a:t>.</a:t>
            </a:r>
            <a:endParaRPr lang="en-GB" sz="1400" dirty="0" smtClean="0">
              <a:solidFill>
                <a:schemeClr val="tx1">
                  <a:lumMod val="65000"/>
                  <a:lumOff val="35000"/>
                </a:schemeClr>
              </a:solidFill>
            </a:endParaRPr>
          </a:p>
        </p:txBody>
      </p:sp>
      <p:sp>
        <p:nvSpPr>
          <p:cNvPr id="8" name="Rounded Rectangle 7"/>
          <p:cNvSpPr/>
          <p:nvPr/>
        </p:nvSpPr>
        <p:spPr>
          <a:xfrm>
            <a:off x="528726" y="2939927"/>
            <a:ext cx="8032954" cy="1211897"/>
          </a:xfrm>
          <a:prstGeom prst="roundRect">
            <a:avLst>
              <a:gd name="adj" fmla="val 4948"/>
            </a:avLst>
          </a:prstGeom>
          <a:solidFill>
            <a:schemeClr val="bg1">
              <a:lumMod val="95000"/>
            </a:schemeClr>
          </a:solidFill>
          <a:ln>
            <a:solidFill>
              <a:srgbClr val="9BAF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1200"/>
              </a:spcAft>
            </a:pPr>
            <a:r>
              <a:rPr lang="en-GB" sz="2000" b="1" dirty="0" smtClean="0">
                <a:solidFill>
                  <a:srgbClr val="002060"/>
                </a:solidFill>
              </a:rPr>
              <a:t>Criteria Taxonomy changes</a:t>
            </a:r>
          </a:p>
          <a:p>
            <a:pPr marL="285750" indent="-285750">
              <a:spcAft>
                <a:spcPts val="1200"/>
              </a:spcAft>
              <a:buClr>
                <a:srgbClr val="9BAF04"/>
              </a:buClr>
              <a:buFont typeface="Arial" panose="020B0604020202020204" pitchFamily="34" charset="0"/>
              <a:buChar char="•"/>
            </a:pPr>
            <a:r>
              <a:rPr lang="en-GB" sz="1400" b="1" dirty="0">
                <a:solidFill>
                  <a:schemeClr val="tx1">
                    <a:lumMod val="65000"/>
                    <a:lumOff val="35000"/>
                  </a:schemeClr>
                </a:solidFill>
              </a:rPr>
              <a:t>EXTENDED version</a:t>
            </a:r>
            <a:r>
              <a:rPr lang="en-GB" sz="1400" dirty="0">
                <a:solidFill>
                  <a:schemeClr val="tx1">
                    <a:lumMod val="65000"/>
                    <a:lumOff val="35000"/>
                  </a:schemeClr>
                </a:solidFill>
              </a:rPr>
              <a:t>: keep only the EXTENDED version of ESPD, and remove the BASIC one</a:t>
            </a:r>
            <a:r>
              <a:rPr lang="en-GB" sz="1400" dirty="0" smtClean="0">
                <a:solidFill>
                  <a:schemeClr val="tx1">
                    <a:lumMod val="65000"/>
                    <a:lumOff val="35000"/>
                  </a:schemeClr>
                </a:solidFill>
              </a:rPr>
              <a:t>.</a:t>
            </a:r>
            <a:endParaRPr lang="en-GB" sz="1400" dirty="0">
              <a:solidFill>
                <a:schemeClr val="tx1">
                  <a:lumMod val="65000"/>
                  <a:lumOff val="35000"/>
                </a:schemeClr>
              </a:solidFill>
            </a:endParaRPr>
          </a:p>
          <a:p>
            <a:pPr marL="285750" indent="-285750">
              <a:spcAft>
                <a:spcPts val="1200"/>
              </a:spcAft>
              <a:buClr>
                <a:srgbClr val="9BAF04"/>
              </a:buClr>
              <a:buFont typeface="Arial" panose="020B0604020202020204" pitchFamily="34" charset="0"/>
              <a:buChar char="•"/>
            </a:pPr>
            <a:r>
              <a:rPr lang="en-GB" sz="1400" b="1" dirty="0">
                <a:solidFill>
                  <a:schemeClr val="tx1">
                    <a:lumMod val="65000"/>
                    <a:lumOff val="35000"/>
                  </a:schemeClr>
                </a:solidFill>
              </a:rPr>
              <a:t>ESPD Request</a:t>
            </a:r>
            <a:r>
              <a:rPr lang="en-GB" sz="1400" dirty="0">
                <a:solidFill>
                  <a:schemeClr val="tx1">
                    <a:lumMod val="65000"/>
                    <a:lumOff val="35000"/>
                  </a:schemeClr>
                </a:solidFill>
              </a:rPr>
              <a:t>: keep only Part </a:t>
            </a:r>
            <a:r>
              <a:rPr lang="en-GB" sz="1400" dirty="0" smtClean="0">
                <a:solidFill>
                  <a:schemeClr val="tx1">
                    <a:lumMod val="65000"/>
                    <a:lumOff val="35000"/>
                  </a:schemeClr>
                </a:solidFill>
              </a:rPr>
              <a:t>III: Exclusion Grounds and </a:t>
            </a:r>
            <a:r>
              <a:rPr lang="en-GB" sz="1400" dirty="0">
                <a:solidFill>
                  <a:schemeClr val="tx1">
                    <a:lumMod val="65000"/>
                    <a:lumOff val="35000"/>
                  </a:schemeClr>
                </a:solidFill>
              </a:rPr>
              <a:t>Part </a:t>
            </a:r>
            <a:r>
              <a:rPr lang="en-GB" sz="1400" dirty="0" smtClean="0">
                <a:solidFill>
                  <a:schemeClr val="tx1">
                    <a:lumMod val="65000"/>
                    <a:lumOff val="35000"/>
                  </a:schemeClr>
                </a:solidFill>
              </a:rPr>
              <a:t>IV: Selection Criteria. </a:t>
            </a:r>
            <a:endParaRPr lang="en-GB" sz="1400" dirty="0">
              <a:solidFill>
                <a:schemeClr val="tx1">
                  <a:lumMod val="65000"/>
                  <a:lumOff val="35000"/>
                </a:schemeClr>
              </a:solidFill>
            </a:endParaRPr>
          </a:p>
        </p:txBody>
      </p:sp>
      <p:sp>
        <p:nvSpPr>
          <p:cNvPr id="9" name="Rounded Rectangle 8"/>
          <p:cNvSpPr/>
          <p:nvPr/>
        </p:nvSpPr>
        <p:spPr>
          <a:xfrm>
            <a:off x="528726" y="4326648"/>
            <a:ext cx="8032954" cy="985754"/>
          </a:xfrm>
          <a:prstGeom prst="roundRect">
            <a:avLst>
              <a:gd name="adj" fmla="val 4948"/>
            </a:avLst>
          </a:prstGeom>
          <a:solidFill>
            <a:schemeClr val="bg1">
              <a:lumMod val="95000"/>
            </a:schemeClr>
          </a:solidFill>
          <a:ln>
            <a:solidFill>
              <a:srgbClr val="9BAF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1200"/>
              </a:spcAft>
            </a:pPr>
            <a:r>
              <a:rPr lang="en-GB" sz="2000" b="1" dirty="0" smtClean="0">
                <a:solidFill>
                  <a:srgbClr val="002060"/>
                </a:solidFill>
              </a:rPr>
              <a:t>Issues</a:t>
            </a:r>
          </a:p>
          <a:p>
            <a:pPr marL="285750" indent="-285750">
              <a:spcAft>
                <a:spcPts val="1200"/>
              </a:spcAft>
              <a:buClr>
                <a:srgbClr val="9BAF04"/>
              </a:buClr>
              <a:buFont typeface="Arial" panose="020B0604020202020204" pitchFamily="34" charset="0"/>
              <a:buChar char="•"/>
            </a:pPr>
            <a:r>
              <a:rPr lang="en-GB" sz="1400" dirty="0" smtClean="0">
                <a:solidFill>
                  <a:schemeClr val="tx1">
                    <a:lumMod val="65000"/>
                    <a:lumOff val="35000"/>
                  </a:schemeClr>
                </a:solidFill>
              </a:rPr>
              <a:t>Implement </a:t>
            </a:r>
            <a:r>
              <a:rPr lang="en-GB" sz="1400" dirty="0">
                <a:solidFill>
                  <a:schemeClr val="tx1">
                    <a:lumMod val="65000"/>
                    <a:lumOff val="35000"/>
                  </a:schemeClr>
                </a:solidFill>
              </a:rPr>
              <a:t>19 issues discussed during the OUC </a:t>
            </a:r>
            <a:r>
              <a:rPr lang="en-GB" sz="1400" dirty="0" smtClean="0">
                <a:solidFill>
                  <a:schemeClr val="tx1">
                    <a:lumMod val="65000"/>
                    <a:lumOff val="35000"/>
                  </a:schemeClr>
                </a:solidFill>
              </a:rPr>
              <a:t>meetings.</a:t>
            </a:r>
            <a:r>
              <a:rPr lang="en-GB" sz="1400" b="1" dirty="0" smtClean="0">
                <a:solidFill>
                  <a:schemeClr val="tx1">
                    <a:lumMod val="65000"/>
                    <a:lumOff val="35000"/>
                  </a:schemeClr>
                </a:solidFill>
              </a:rPr>
              <a:t> </a:t>
            </a:r>
            <a:endParaRPr lang="en-GB" sz="1400" b="1" dirty="0">
              <a:solidFill>
                <a:schemeClr val="tx1">
                  <a:lumMod val="65000"/>
                  <a:lumOff val="35000"/>
                </a:schemeClr>
              </a:solidFill>
            </a:endParaRPr>
          </a:p>
        </p:txBody>
      </p:sp>
      <p:sp>
        <p:nvSpPr>
          <p:cNvPr id="10" name="Rounded Rectangle 9"/>
          <p:cNvSpPr/>
          <p:nvPr/>
        </p:nvSpPr>
        <p:spPr>
          <a:xfrm>
            <a:off x="528726" y="5487227"/>
            <a:ext cx="8032955" cy="985754"/>
          </a:xfrm>
          <a:prstGeom prst="roundRect">
            <a:avLst>
              <a:gd name="adj" fmla="val 4948"/>
            </a:avLst>
          </a:prstGeom>
          <a:solidFill>
            <a:schemeClr val="bg1">
              <a:lumMod val="95000"/>
            </a:schemeClr>
          </a:solidFill>
          <a:ln>
            <a:solidFill>
              <a:srgbClr val="9BAF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1200"/>
              </a:spcAft>
            </a:pPr>
            <a:r>
              <a:rPr lang="en-GB" sz="2000" b="1" dirty="0" smtClean="0">
                <a:solidFill>
                  <a:srgbClr val="002060"/>
                </a:solidFill>
              </a:rPr>
              <a:t>Online documentation</a:t>
            </a:r>
          </a:p>
          <a:p>
            <a:pPr marL="285750" indent="-285750">
              <a:spcAft>
                <a:spcPts val="1200"/>
              </a:spcAft>
              <a:buClr>
                <a:srgbClr val="9BAF04"/>
              </a:buClr>
              <a:buFont typeface="Arial" panose="020B0604020202020204" pitchFamily="34" charset="0"/>
              <a:buChar char="•"/>
            </a:pPr>
            <a:r>
              <a:rPr lang="en-GB" sz="1400" dirty="0" smtClean="0">
                <a:solidFill>
                  <a:schemeClr val="tx1">
                    <a:lumMod val="65000"/>
                    <a:lumOff val="35000"/>
                  </a:schemeClr>
                </a:solidFill>
              </a:rPr>
              <a:t>Renewal </a:t>
            </a:r>
            <a:r>
              <a:rPr lang="en-GB" sz="1400" dirty="0">
                <a:solidFill>
                  <a:schemeClr val="tx1">
                    <a:lumMod val="65000"/>
                    <a:lumOff val="35000"/>
                  </a:schemeClr>
                </a:solidFill>
              </a:rPr>
              <a:t>with two handbooks (business and technical oriented).</a:t>
            </a:r>
            <a:r>
              <a:rPr lang="en-GB" sz="1400" b="1" dirty="0" smtClean="0">
                <a:solidFill>
                  <a:schemeClr val="tx1">
                    <a:lumMod val="65000"/>
                    <a:lumOff val="35000"/>
                  </a:schemeClr>
                </a:solidFill>
              </a:rPr>
              <a:t> </a:t>
            </a:r>
            <a:endParaRPr lang="en-GB" sz="1400" b="1" dirty="0">
              <a:solidFill>
                <a:schemeClr val="tx1">
                  <a:lumMod val="65000"/>
                  <a:lumOff val="35000"/>
                </a:schemeClr>
              </a:solidFill>
            </a:endParaRPr>
          </a:p>
        </p:txBody>
      </p:sp>
      <p:sp>
        <p:nvSpPr>
          <p:cNvPr id="11" name="4 Rectángulo"/>
          <p:cNvSpPr/>
          <p:nvPr/>
        </p:nvSpPr>
        <p:spPr>
          <a:xfrm>
            <a:off x="-10800" y="0"/>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lIns="90000" rIns="180000" rtlCol="0" anchor="ctr"/>
          <a:lstStyle/>
          <a:p>
            <a:pPr algn="r"/>
            <a:r>
              <a:rPr lang="es-ES" sz="1400" dirty="0">
                <a:solidFill>
                  <a:schemeClr val="tx1">
                    <a:lumMod val="50000"/>
                    <a:lumOff val="50000"/>
                  </a:schemeClr>
                </a:solidFill>
              </a:rPr>
              <a:t>ESPD </a:t>
            </a:r>
            <a:r>
              <a:rPr lang="es-ES" sz="1400" dirty="0" err="1">
                <a:solidFill>
                  <a:schemeClr val="tx1">
                    <a:lumMod val="50000"/>
                    <a:lumOff val="50000"/>
                  </a:schemeClr>
                </a:solidFill>
              </a:rPr>
              <a:t>Seminar</a:t>
            </a:r>
            <a:r>
              <a:rPr lang="es-ES" sz="1400" dirty="0">
                <a:solidFill>
                  <a:schemeClr val="tx1">
                    <a:lumMod val="50000"/>
                    <a:lumOff val="50000"/>
                  </a:schemeClr>
                </a:solidFill>
              </a:rPr>
              <a:t> </a:t>
            </a:r>
            <a:r>
              <a:rPr lang="es-ES" sz="1400" dirty="0" smtClean="0">
                <a:solidFill>
                  <a:schemeClr val="tx1">
                    <a:lumMod val="50000"/>
                    <a:lumOff val="50000"/>
                  </a:schemeClr>
                </a:solidFill>
              </a:rPr>
              <a:t>2020</a:t>
            </a:r>
            <a:endParaRPr lang="en-US" sz="1350" dirty="0">
              <a:solidFill>
                <a:schemeClr val="tx1">
                  <a:lumMod val="50000"/>
                  <a:lumOff val="50000"/>
                </a:schemeClr>
              </a:solidFill>
            </a:endParaRPr>
          </a:p>
        </p:txBody>
      </p:sp>
      <p:sp>
        <p:nvSpPr>
          <p:cNvPr id="12" name="5 CuadroTexto"/>
          <p:cNvSpPr txBox="1"/>
          <p:nvPr/>
        </p:nvSpPr>
        <p:spPr>
          <a:xfrm>
            <a:off x="92600" y="6571017"/>
            <a:ext cx="6048672" cy="261610"/>
          </a:xfrm>
          <a:prstGeom prst="rect">
            <a:avLst/>
          </a:prstGeom>
          <a:noFill/>
        </p:spPr>
        <p:txBody>
          <a:bodyPr wrap="square" rtlCol="0">
            <a:spAutoFit/>
          </a:bodyPr>
          <a:lstStyle/>
          <a:p>
            <a:pPr hangingPunct="0"/>
            <a:r>
              <a:rPr lang="en-GB" sz="1100" dirty="0">
                <a:solidFill>
                  <a:schemeClr val="tx1">
                    <a:lumMod val="65000"/>
                    <a:lumOff val="35000"/>
                  </a:schemeClr>
                </a:solidFill>
              </a:rPr>
              <a:t>* All changes need to be approved by the CMB (</a:t>
            </a:r>
            <a:r>
              <a:rPr lang="en-GB" sz="1100" dirty="0" smtClean="0">
                <a:solidFill>
                  <a:schemeClr val="tx1">
                    <a:lumMod val="65000"/>
                    <a:lumOff val="35000"/>
                  </a:schemeClr>
                </a:solidFill>
              </a:rPr>
              <a:t>Change </a:t>
            </a:r>
            <a:r>
              <a:rPr lang="en-GB" sz="1100" dirty="0">
                <a:solidFill>
                  <a:schemeClr val="tx1">
                    <a:lumMod val="65000"/>
                    <a:lumOff val="35000"/>
                  </a:schemeClr>
                </a:solidFill>
              </a:rPr>
              <a:t>Management Board)</a:t>
            </a:r>
          </a:p>
        </p:txBody>
      </p:sp>
    </p:spTree>
    <p:extLst>
      <p:ext uri="{BB962C8B-B14F-4D97-AF65-F5344CB8AC3E}">
        <p14:creationId xmlns:p14="http://schemas.microsoft.com/office/powerpoint/2010/main" val="7495693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4 Rectángulo"/>
          <p:cNvSpPr/>
          <p:nvPr/>
        </p:nvSpPr>
        <p:spPr>
          <a:xfrm>
            <a:off x="-8861" y="-1"/>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sz="1350">
              <a:solidFill>
                <a:srgbClr val="000000"/>
              </a:solidFill>
            </a:endParaRPr>
          </a:p>
        </p:txBody>
      </p:sp>
      <p:sp>
        <p:nvSpPr>
          <p:cNvPr id="2" name="Rounded Rectangle 1"/>
          <p:cNvSpPr/>
          <p:nvPr/>
        </p:nvSpPr>
        <p:spPr>
          <a:xfrm>
            <a:off x="671791" y="1167689"/>
            <a:ext cx="7800418" cy="2188971"/>
          </a:xfrm>
          <a:prstGeom prst="roundRect">
            <a:avLst>
              <a:gd name="adj" fmla="val 5265"/>
            </a:avLst>
          </a:prstGeom>
          <a:solidFill>
            <a:schemeClr val="bg1">
              <a:lumMod val="95000"/>
            </a:schemeClr>
          </a:solidFill>
          <a:ln>
            <a:solidFill>
              <a:srgbClr val="9BAF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GB" sz="2000" b="1" dirty="0" smtClean="0">
                <a:solidFill>
                  <a:srgbClr val="002060"/>
                </a:solidFill>
              </a:rPr>
              <a:t>New online documentation</a:t>
            </a:r>
          </a:p>
          <a:p>
            <a:pPr marL="285750" indent="-285750">
              <a:buFont typeface="Arial" panose="020B0604020202020204" pitchFamily="34" charset="0"/>
              <a:buChar char="•"/>
            </a:pPr>
            <a:endParaRPr lang="en-GB" sz="2000" b="1" dirty="0">
              <a:solidFill>
                <a:srgbClr val="002060"/>
              </a:solidFill>
            </a:endParaRPr>
          </a:p>
          <a:p>
            <a:pPr marL="285750" indent="-285750">
              <a:buFont typeface="Arial" panose="020B0604020202020204" pitchFamily="34" charset="0"/>
              <a:buChar char="•"/>
            </a:pPr>
            <a:r>
              <a:rPr lang="en-GB" sz="2000" dirty="0" smtClean="0">
                <a:solidFill>
                  <a:srgbClr val="002060"/>
                </a:solidFill>
              </a:rPr>
              <a:t>Objectives:</a:t>
            </a:r>
            <a:endParaRPr lang="en-GB" b="1" dirty="0" smtClean="0">
              <a:solidFill>
                <a:schemeClr val="tx1">
                  <a:lumMod val="65000"/>
                  <a:lumOff val="35000"/>
                </a:schemeClr>
              </a:solidFill>
            </a:endParaRPr>
          </a:p>
          <a:p>
            <a:pPr marL="742950" lvl="1" indent="-285750">
              <a:spcAft>
                <a:spcPts val="1200"/>
              </a:spcAft>
              <a:buFont typeface="Courier New" panose="02070309020205020404" pitchFamily="49" charset="0"/>
              <a:buChar char="o"/>
            </a:pPr>
            <a:r>
              <a:rPr lang="en-GB" sz="1600" dirty="0" smtClean="0">
                <a:solidFill>
                  <a:schemeClr val="tx1"/>
                </a:solidFill>
              </a:rPr>
              <a:t>Target audience oriented</a:t>
            </a:r>
          </a:p>
          <a:p>
            <a:pPr marL="742950" lvl="1" indent="-285750">
              <a:spcAft>
                <a:spcPts val="1200"/>
              </a:spcAft>
              <a:buFont typeface="Courier New" panose="02070309020205020404" pitchFamily="49" charset="0"/>
              <a:buChar char="o"/>
            </a:pPr>
            <a:r>
              <a:rPr lang="en-GB" sz="1600" dirty="0" smtClean="0">
                <a:solidFill>
                  <a:schemeClr val="tx1"/>
                </a:solidFill>
              </a:rPr>
              <a:t>Simplification / user friendly</a:t>
            </a:r>
          </a:p>
          <a:p>
            <a:pPr marL="742950" lvl="1" indent="-285750">
              <a:spcAft>
                <a:spcPts val="1200"/>
              </a:spcAft>
              <a:buFont typeface="Courier New" panose="02070309020205020404" pitchFamily="49" charset="0"/>
              <a:buChar char="o"/>
            </a:pPr>
            <a:r>
              <a:rPr lang="en-GB" sz="1600" dirty="0" smtClean="0">
                <a:solidFill>
                  <a:schemeClr val="tx1"/>
                </a:solidFill>
              </a:rPr>
              <a:t>Easily maintainable</a:t>
            </a:r>
          </a:p>
        </p:txBody>
      </p:sp>
      <p:pic>
        <p:nvPicPr>
          <p:cNvPr id="16" name="Imagen 15"/>
          <p:cNvPicPr>
            <a:picLocks noChangeAspect="1"/>
          </p:cNvPicPr>
          <p:nvPr/>
        </p:nvPicPr>
        <p:blipFill>
          <a:blip r:embed="rId3"/>
          <a:stretch>
            <a:fillRect/>
          </a:stretch>
        </p:blipFill>
        <p:spPr>
          <a:xfrm>
            <a:off x="1877962" y="3678808"/>
            <a:ext cx="5230761" cy="2836298"/>
          </a:xfrm>
          <a:prstGeom prst="rect">
            <a:avLst/>
          </a:prstGeom>
          <a:ln>
            <a:solidFill>
              <a:srgbClr val="002060"/>
            </a:solidFill>
          </a:ln>
        </p:spPr>
      </p:pic>
      <p:sp>
        <p:nvSpPr>
          <p:cNvPr id="10" name="5 CuadroTexto"/>
          <p:cNvSpPr txBox="1"/>
          <p:nvPr/>
        </p:nvSpPr>
        <p:spPr>
          <a:xfrm>
            <a:off x="380020" y="520018"/>
            <a:ext cx="6048672" cy="461665"/>
          </a:xfrm>
          <a:prstGeom prst="rect">
            <a:avLst/>
          </a:prstGeom>
          <a:noFill/>
        </p:spPr>
        <p:txBody>
          <a:bodyPr wrap="square" rtlCol="0">
            <a:spAutoFit/>
          </a:bodyPr>
          <a:lstStyle/>
          <a:p>
            <a:pPr hangingPunct="0"/>
            <a:r>
              <a:rPr lang="en-GB" sz="2400" b="1" dirty="0">
                <a:solidFill>
                  <a:srgbClr val="004494"/>
                </a:solidFill>
                <a:cs typeface="Arial" panose="020B0604020202020204" pitchFamily="34" charset="0"/>
              </a:rPr>
              <a:t>8. Summary of the changes in ESPD v3.0.0</a:t>
            </a:r>
            <a:endParaRPr lang="en-GB" sz="2400" b="1" dirty="0">
              <a:solidFill>
                <a:srgbClr val="FFFFFF"/>
              </a:solidFill>
              <a:cs typeface="Arial" panose="020B0604020202020204" pitchFamily="34" charset="0"/>
            </a:endParaRPr>
          </a:p>
        </p:txBody>
      </p:sp>
      <p:sp>
        <p:nvSpPr>
          <p:cNvPr id="6" name="4 Rectángulo"/>
          <p:cNvSpPr/>
          <p:nvPr/>
        </p:nvSpPr>
        <p:spPr>
          <a:xfrm>
            <a:off x="-10800" y="0"/>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lIns="90000" rIns="180000" rtlCol="0" anchor="ctr"/>
          <a:lstStyle/>
          <a:p>
            <a:pPr algn="r"/>
            <a:r>
              <a:rPr lang="es-ES" sz="1400" dirty="0">
                <a:solidFill>
                  <a:schemeClr val="tx1">
                    <a:lumMod val="50000"/>
                    <a:lumOff val="50000"/>
                  </a:schemeClr>
                </a:solidFill>
              </a:rPr>
              <a:t>ESPD </a:t>
            </a:r>
            <a:r>
              <a:rPr lang="es-ES" sz="1400" dirty="0" err="1">
                <a:solidFill>
                  <a:schemeClr val="tx1">
                    <a:lumMod val="50000"/>
                    <a:lumOff val="50000"/>
                  </a:schemeClr>
                </a:solidFill>
              </a:rPr>
              <a:t>Seminar</a:t>
            </a:r>
            <a:r>
              <a:rPr lang="es-ES" sz="1400" dirty="0">
                <a:solidFill>
                  <a:schemeClr val="tx1">
                    <a:lumMod val="50000"/>
                    <a:lumOff val="50000"/>
                  </a:schemeClr>
                </a:solidFill>
              </a:rPr>
              <a:t> </a:t>
            </a:r>
            <a:r>
              <a:rPr lang="es-ES" sz="1400" dirty="0" smtClean="0">
                <a:solidFill>
                  <a:schemeClr val="tx1">
                    <a:lumMod val="50000"/>
                    <a:lumOff val="50000"/>
                  </a:schemeClr>
                </a:solidFill>
              </a:rPr>
              <a:t>2020</a:t>
            </a:r>
            <a:endParaRPr lang="en-US" sz="1350" dirty="0">
              <a:solidFill>
                <a:schemeClr val="tx1">
                  <a:lumMod val="50000"/>
                  <a:lumOff val="50000"/>
                </a:schemeClr>
              </a:solidFill>
            </a:endParaRPr>
          </a:p>
        </p:txBody>
      </p:sp>
    </p:spTree>
    <p:extLst>
      <p:ext uri="{BB962C8B-B14F-4D97-AF65-F5344CB8AC3E}">
        <p14:creationId xmlns:p14="http://schemas.microsoft.com/office/powerpoint/2010/main" val="42785183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4 Rectángulo"/>
          <p:cNvSpPr/>
          <p:nvPr/>
        </p:nvSpPr>
        <p:spPr>
          <a:xfrm>
            <a:off x="-8861" y="-1"/>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sz="1350">
              <a:solidFill>
                <a:srgbClr val="000000"/>
              </a:solidFill>
            </a:endParaRPr>
          </a:p>
        </p:txBody>
      </p:sp>
      <p:sp>
        <p:nvSpPr>
          <p:cNvPr id="10" name="5 CuadroTexto"/>
          <p:cNvSpPr txBox="1"/>
          <p:nvPr/>
        </p:nvSpPr>
        <p:spPr>
          <a:xfrm>
            <a:off x="380020" y="520018"/>
            <a:ext cx="6048672" cy="461665"/>
          </a:xfrm>
          <a:prstGeom prst="rect">
            <a:avLst/>
          </a:prstGeom>
          <a:noFill/>
        </p:spPr>
        <p:txBody>
          <a:bodyPr wrap="square" rtlCol="0">
            <a:spAutoFit/>
          </a:bodyPr>
          <a:lstStyle/>
          <a:p>
            <a:pPr hangingPunct="0"/>
            <a:r>
              <a:rPr lang="en-GB" sz="2400" b="1" dirty="0">
                <a:solidFill>
                  <a:srgbClr val="004494"/>
                </a:solidFill>
                <a:cs typeface="Arial" panose="020B0604020202020204" pitchFamily="34" charset="0"/>
              </a:rPr>
              <a:t>8. Summary of the changes in ESPD v3.0.0</a:t>
            </a:r>
            <a:endParaRPr lang="en-GB" sz="2400" b="1" dirty="0">
              <a:solidFill>
                <a:srgbClr val="FFFFFF"/>
              </a:solidFill>
              <a:cs typeface="Arial" panose="020B0604020202020204" pitchFamily="34" charset="0"/>
            </a:endParaRPr>
          </a:p>
        </p:txBody>
      </p:sp>
      <p:pic>
        <p:nvPicPr>
          <p:cNvPr id="2" name="Imagen 1"/>
          <p:cNvPicPr>
            <a:picLocks noChangeAspect="1"/>
          </p:cNvPicPr>
          <p:nvPr/>
        </p:nvPicPr>
        <p:blipFill>
          <a:blip r:embed="rId3"/>
          <a:stretch>
            <a:fillRect/>
          </a:stretch>
        </p:blipFill>
        <p:spPr>
          <a:xfrm>
            <a:off x="2905545" y="1590262"/>
            <a:ext cx="3324047" cy="3028263"/>
          </a:xfrm>
          <a:prstGeom prst="rect">
            <a:avLst/>
          </a:prstGeom>
          <a:ln>
            <a:solidFill>
              <a:schemeClr val="accent1"/>
            </a:solidFill>
          </a:ln>
        </p:spPr>
      </p:pic>
      <p:sp>
        <p:nvSpPr>
          <p:cNvPr id="5" name="4 Rectángulo"/>
          <p:cNvSpPr/>
          <p:nvPr/>
        </p:nvSpPr>
        <p:spPr>
          <a:xfrm>
            <a:off x="-10800" y="0"/>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lIns="90000" rIns="180000" rtlCol="0" anchor="ctr"/>
          <a:lstStyle/>
          <a:p>
            <a:pPr algn="r"/>
            <a:r>
              <a:rPr lang="es-ES" sz="1400" dirty="0">
                <a:solidFill>
                  <a:schemeClr val="tx1">
                    <a:lumMod val="50000"/>
                    <a:lumOff val="50000"/>
                  </a:schemeClr>
                </a:solidFill>
              </a:rPr>
              <a:t>ESPD </a:t>
            </a:r>
            <a:r>
              <a:rPr lang="es-ES" sz="1400" dirty="0" err="1">
                <a:solidFill>
                  <a:schemeClr val="tx1">
                    <a:lumMod val="50000"/>
                    <a:lumOff val="50000"/>
                  </a:schemeClr>
                </a:solidFill>
              </a:rPr>
              <a:t>Seminar</a:t>
            </a:r>
            <a:r>
              <a:rPr lang="es-ES" sz="1400" dirty="0">
                <a:solidFill>
                  <a:schemeClr val="tx1">
                    <a:lumMod val="50000"/>
                    <a:lumOff val="50000"/>
                  </a:schemeClr>
                </a:solidFill>
              </a:rPr>
              <a:t> </a:t>
            </a:r>
            <a:r>
              <a:rPr lang="es-ES" sz="1400" dirty="0" smtClean="0">
                <a:solidFill>
                  <a:schemeClr val="tx1">
                    <a:lumMod val="50000"/>
                    <a:lumOff val="50000"/>
                  </a:schemeClr>
                </a:solidFill>
              </a:rPr>
              <a:t>2020</a:t>
            </a:r>
            <a:endParaRPr lang="en-US" sz="1350" dirty="0">
              <a:solidFill>
                <a:schemeClr val="tx1">
                  <a:lumMod val="50000"/>
                  <a:lumOff val="50000"/>
                </a:schemeClr>
              </a:solidFill>
            </a:endParaRPr>
          </a:p>
        </p:txBody>
      </p:sp>
    </p:spTree>
    <p:extLst>
      <p:ext uri="{BB962C8B-B14F-4D97-AF65-F5344CB8AC3E}">
        <p14:creationId xmlns:p14="http://schemas.microsoft.com/office/powerpoint/2010/main" val="9227151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4 Rectángulo"/>
          <p:cNvSpPr/>
          <p:nvPr/>
        </p:nvSpPr>
        <p:spPr>
          <a:xfrm>
            <a:off x="-8861" y="-1"/>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sz="1350">
              <a:solidFill>
                <a:srgbClr val="000000"/>
              </a:solidFill>
            </a:endParaRPr>
          </a:p>
        </p:txBody>
      </p:sp>
      <p:sp>
        <p:nvSpPr>
          <p:cNvPr id="10" name="5 CuadroTexto"/>
          <p:cNvSpPr txBox="1"/>
          <p:nvPr/>
        </p:nvSpPr>
        <p:spPr>
          <a:xfrm>
            <a:off x="380020" y="520018"/>
            <a:ext cx="6048672" cy="461665"/>
          </a:xfrm>
          <a:prstGeom prst="rect">
            <a:avLst/>
          </a:prstGeom>
          <a:noFill/>
        </p:spPr>
        <p:txBody>
          <a:bodyPr wrap="square" rtlCol="0">
            <a:spAutoFit/>
          </a:bodyPr>
          <a:lstStyle/>
          <a:p>
            <a:pPr hangingPunct="0"/>
            <a:r>
              <a:rPr lang="en-GB" sz="2400" b="1" dirty="0">
                <a:solidFill>
                  <a:srgbClr val="004494"/>
                </a:solidFill>
                <a:cs typeface="Arial" panose="020B0604020202020204" pitchFamily="34" charset="0"/>
              </a:rPr>
              <a:t>8. Summary of the changes in ESPD v3.0.0</a:t>
            </a:r>
            <a:endParaRPr lang="en-GB" sz="2400" b="1" dirty="0">
              <a:solidFill>
                <a:srgbClr val="FFFFFF"/>
              </a:solidFill>
              <a:cs typeface="Arial" panose="020B0604020202020204" pitchFamily="34" charset="0"/>
            </a:endParaRPr>
          </a:p>
        </p:txBody>
      </p:sp>
      <p:pic>
        <p:nvPicPr>
          <p:cNvPr id="2" name="Imagen 1"/>
          <p:cNvPicPr>
            <a:picLocks noChangeAspect="1"/>
          </p:cNvPicPr>
          <p:nvPr/>
        </p:nvPicPr>
        <p:blipFill>
          <a:blip r:embed="rId3"/>
          <a:stretch>
            <a:fillRect/>
          </a:stretch>
        </p:blipFill>
        <p:spPr>
          <a:xfrm>
            <a:off x="2829256" y="1302960"/>
            <a:ext cx="3476625" cy="5095875"/>
          </a:xfrm>
          <a:prstGeom prst="rect">
            <a:avLst/>
          </a:prstGeom>
          <a:ln>
            <a:solidFill>
              <a:srgbClr val="002060"/>
            </a:solidFill>
          </a:ln>
        </p:spPr>
      </p:pic>
      <p:sp>
        <p:nvSpPr>
          <p:cNvPr id="5" name="4 Rectángulo"/>
          <p:cNvSpPr/>
          <p:nvPr/>
        </p:nvSpPr>
        <p:spPr>
          <a:xfrm>
            <a:off x="-10800" y="0"/>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lIns="90000" rIns="180000" rtlCol="0" anchor="ctr"/>
          <a:lstStyle/>
          <a:p>
            <a:pPr algn="r"/>
            <a:r>
              <a:rPr lang="es-ES" sz="1400" dirty="0">
                <a:solidFill>
                  <a:schemeClr val="tx1">
                    <a:lumMod val="50000"/>
                    <a:lumOff val="50000"/>
                  </a:schemeClr>
                </a:solidFill>
              </a:rPr>
              <a:t>ESPD </a:t>
            </a:r>
            <a:r>
              <a:rPr lang="es-ES" sz="1400" dirty="0" err="1">
                <a:solidFill>
                  <a:schemeClr val="tx1">
                    <a:lumMod val="50000"/>
                    <a:lumOff val="50000"/>
                  </a:schemeClr>
                </a:solidFill>
              </a:rPr>
              <a:t>Seminar</a:t>
            </a:r>
            <a:r>
              <a:rPr lang="es-ES" sz="1400" dirty="0">
                <a:solidFill>
                  <a:schemeClr val="tx1">
                    <a:lumMod val="50000"/>
                    <a:lumOff val="50000"/>
                  </a:schemeClr>
                </a:solidFill>
              </a:rPr>
              <a:t> </a:t>
            </a:r>
            <a:r>
              <a:rPr lang="es-ES" sz="1400" dirty="0" smtClean="0">
                <a:solidFill>
                  <a:schemeClr val="tx1">
                    <a:lumMod val="50000"/>
                    <a:lumOff val="50000"/>
                  </a:schemeClr>
                </a:solidFill>
              </a:rPr>
              <a:t>2020</a:t>
            </a:r>
            <a:endParaRPr lang="en-US" sz="1350" dirty="0">
              <a:solidFill>
                <a:schemeClr val="tx1">
                  <a:lumMod val="50000"/>
                  <a:lumOff val="50000"/>
                </a:schemeClr>
              </a:solidFill>
            </a:endParaRPr>
          </a:p>
        </p:txBody>
      </p:sp>
    </p:spTree>
    <p:extLst>
      <p:ext uri="{BB962C8B-B14F-4D97-AF65-F5344CB8AC3E}">
        <p14:creationId xmlns:p14="http://schemas.microsoft.com/office/powerpoint/2010/main" val="3497754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4 Rectángulo"/>
          <p:cNvSpPr/>
          <p:nvPr/>
        </p:nvSpPr>
        <p:spPr>
          <a:xfrm>
            <a:off x="-8861" y="-1"/>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sz="1350">
              <a:solidFill>
                <a:srgbClr val="000000"/>
              </a:solidFill>
            </a:endParaRPr>
          </a:p>
        </p:txBody>
      </p:sp>
      <p:sp>
        <p:nvSpPr>
          <p:cNvPr id="164" name="5 CuadroTexto"/>
          <p:cNvSpPr txBox="1"/>
          <p:nvPr/>
        </p:nvSpPr>
        <p:spPr>
          <a:xfrm>
            <a:off x="1407414" y="3210179"/>
            <a:ext cx="6048672" cy="646331"/>
          </a:xfrm>
          <a:prstGeom prst="rect">
            <a:avLst/>
          </a:prstGeom>
          <a:noFill/>
        </p:spPr>
        <p:txBody>
          <a:bodyPr wrap="square" rtlCol="0">
            <a:spAutoFit/>
          </a:bodyPr>
          <a:lstStyle>
            <a:defPPr>
              <a:defRPr lang="en-US"/>
            </a:defPPr>
            <a:lvl1pPr hangingPunct="0">
              <a:defRPr sz="2400" b="1">
                <a:solidFill>
                  <a:srgbClr val="004494"/>
                </a:solidFill>
                <a:cs typeface="Arial" panose="020B0604020202020204" pitchFamily="34" charset="0"/>
              </a:defRPr>
            </a:lvl1pPr>
          </a:lstStyle>
          <a:p>
            <a:pPr algn="ctr"/>
            <a:r>
              <a:rPr lang="en-GB" sz="3600" dirty="0" smtClean="0"/>
              <a:t>Questions</a:t>
            </a:r>
            <a:endParaRPr lang="en-GB" sz="3600" dirty="0"/>
          </a:p>
        </p:txBody>
      </p:sp>
      <p:pic>
        <p:nvPicPr>
          <p:cNvPr id="3" name="Imagen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89736" y="1802293"/>
            <a:ext cx="1916700" cy="3705878"/>
          </a:xfrm>
          <a:prstGeom prst="rect">
            <a:avLst/>
          </a:prstGeom>
        </p:spPr>
      </p:pic>
      <p:sp>
        <p:nvSpPr>
          <p:cNvPr id="5" name="4 Rectángulo"/>
          <p:cNvSpPr/>
          <p:nvPr/>
        </p:nvSpPr>
        <p:spPr>
          <a:xfrm>
            <a:off x="-10800" y="0"/>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lIns="90000" rIns="180000" rtlCol="0" anchor="ctr"/>
          <a:lstStyle/>
          <a:p>
            <a:pPr algn="r"/>
            <a:r>
              <a:rPr lang="es-ES" sz="1400" dirty="0">
                <a:solidFill>
                  <a:schemeClr val="tx1">
                    <a:lumMod val="50000"/>
                    <a:lumOff val="50000"/>
                  </a:schemeClr>
                </a:solidFill>
              </a:rPr>
              <a:t>ESPD </a:t>
            </a:r>
            <a:r>
              <a:rPr lang="es-ES" sz="1400" dirty="0" err="1">
                <a:solidFill>
                  <a:schemeClr val="tx1">
                    <a:lumMod val="50000"/>
                    <a:lumOff val="50000"/>
                  </a:schemeClr>
                </a:solidFill>
              </a:rPr>
              <a:t>Seminar</a:t>
            </a:r>
            <a:r>
              <a:rPr lang="es-ES" sz="1400" dirty="0">
                <a:solidFill>
                  <a:schemeClr val="tx1">
                    <a:lumMod val="50000"/>
                    <a:lumOff val="50000"/>
                  </a:schemeClr>
                </a:solidFill>
              </a:rPr>
              <a:t> </a:t>
            </a:r>
            <a:r>
              <a:rPr lang="es-ES" sz="1400" dirty="0" smtClean="0">
                <a:solidFill>
                  <a:schemeClr val="tx1">
                    <a:lumMod val="50000"/>
                    <a:lumOff val="50000"/>
                  </a:schemeClr>
                </a:solidFill>
              </a:rPr>
              <a:t>2020</a:t>
            </a:r>
            <a:endParaRPr lang="en-US" sz="1350" dirty="0">
              <a:solidFill>
                <a:schemeClr val="tx1">
                  <a:lumMod val="50000"/>
                  <a:lumOff val="50000"/>
                </a:schemeClr>
              </a:solidFill>
            </a:endParaRPr>
          </a:p>
        </p:txBody>
      </p:sp>
    </p:spTree>
    <p:extLst>
      <p:ext uri="{BB962C8B-B14F-4D97-AF65-F5344CB8AC3E}">
        <p14:creationId xmlns:p14="http://schemas.microsoft.com/office/powerpoint/2010/main" val="11417676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4 Rectángulo"/>
          <p:cNvSpPr/>
          <p:nvPr/>
        </p:nvSpPr>
        <p:spPr>
          <a:xfrm>
            <a:off x="-8861" y="-1"/>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sz="1350">
              <a:solidFill>
                <a:srgbClr val="000000"/>
              </a:solidFill>
            </a:endParaRPr>
          </a:p>
        </p:txBody>
      </p:sp>
      <p:sp>
        <p:nvSpPr>
          <p:cNvPr id="8" name="5 CuadroTexto"/>
          <p:cNvSpPr txBox="1"/>
          <p:nvPr/>
        </p:nvSpPr>
        <p:spPr>
          <a:xfrm>
            <a:off x="380020" y="520018"/>
            <a:ext cx="6048672" cy="461665"/>
          </a:xfrm>
          <a:prstGeom prst="rect">
            <a:avLst/>
          </a:prstGeom>
          <a:noFill/>
        </p:spPr>
        <p:txBody>
          <a:bodyPr wrap="square" rtlCol="0">
            <a:spAutoFit/>
          </a:bodyPr>
          <a:lstStyle/>
          <a:p>
            <a:pPr hangingPunct="0"/>
            <a:r>
              <a:rPr lang="en-GB" sz="2400" b="1" dirty="0" smtClean="0">
                <a:solidFill>
                  <a:srgbClr val="004494"/>
                </a:solidFill>
                <a:cs typeface="Arial" panose="020B0604020202020204" pitchFamily="34" charset="0"/>
              </a:rPr>
              <a:t>1. Introduction</a:t>
            </a:r>
            <a:endParaRPr lang="en-GB" sz="2400" b="1" dirty="0">
              <a:solidFill>
                <a:srgbClr val="004494"/>
              </a:solidFill>
              <a:cs typeface="Arial" panose="020B0604020202020204" pitchFamily="34" charset="0"/>
            </a:endParaRPr>
          </a:p>
        </p:txBody>
      </p:sp>
      <p:sp>
        <p:nvSpPr>
          <p:cNvPr id="9" name="4 Rectángulo"/>
          <p:cNvSpPr/>
          <p:nvPr/>
        </p:nvSpPr>
        <p:spPr>
          <a:xfrm>
            <a:off x="-10800" y="0"/>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lIns="90000" rIns="180000" rtlCol="0" anchor="ctr"/>
          <a:lstStyle/>
          <a:p>
            <a:pPr algn="r"/>
            <a:r>
              <a:rPr lang="es-ES" sz="1400" dirty="0">
                <a:solidFill>
                  <a:schemeClr val="tx1">
                    <a:lumMod val="50000"/>
                    <a:lumOff val="50000"/>
                  </a:schemeClr>
                </a:solidFill>
              </a:rPr>
              <a:t>ESPD </a:t>
            </a:r>
            <a:r>
              <a:rPr lang="es-ES" sz="1400" dirty="0" err="1">
                <a:solidFill>
                  <a:schemeClr val="tx1">
                    <a:lumMod val="50000"/>
                    <a:lumOff val="50000"/>
                  </a:schemeClr>
                </a:solidFill>
              </a:rPr>
              <a:t>Seminar</a:t>
            </a:r>
            <a:r>
              <a:rPr lang="es-ES" sz="1400" dirty="0">
                <a:solidFill>
                  <a:schemeClr val="tx1">
                    <a:lumMod val="50000"/>
                    <a:lumOff val="50000"/>
                  </a:schemeClr>
                </a:solidFill>
              </a:rPr>
              <a:t> </a:t>
            </a:r>
            <a:r>
              <a:rPr lang="es-ES" sz="1400" dirty="0" smtClean="0">
                <a:solidFill>
                  <a:schemeClr val="tx1">
                    <a:lumMod val="50000"/>
                    <a:lumOff val="50000"/>
                  </a:schemeClr>
                </a:solidFill>
              </a:rPr>
              <a:t>2020</a:t>
            </a:r>
            <a:endParaRPr lang="en-US" sz="1350" dirty="0">
              <a:solidFill>
                <a:schemeClr val="tx1">
                  <a:lumMod val="50000"/>
                  <a:lumOff val="50000"/>
                </a:schemeClr>
              </a:solidFill>
            </a:endParaRPr>
          </a:p>
        </p:txBody>
      </p:sp>
      <p:sp>
        <p:nvSpPr>
          <p:cNvPr id="11" name="TextBox 10"/>
          <p:cNvSpPr txBox="1"/>
          <p:nvPr/>
        </p:nvSpPr>
        <p:spPr>
          <a:xfrm>
            <a:off x="254733" y="962306"/>
            <a:ext cx="8534249" cy="1569660"/>
          </a:xfrm>
          <a:prstGeom prst="rect">
            <a:avLst/>
          </a:prstGeom>
          <a:noFill/>
        </p:spPr>
        <p:txBody>
          <a:bodyPr wrap="square" rtlCol="0">
            <a:spAutoFit/>
          </a:bodyPr>
          <a:lstStyle/>
          <a:p>
            <a:pPr marL="742950" lvl="1" indent="-285750" algn="just">
              <a:buClr>
                <a:srgbClr val="9BAF04"/>
              </a:buClr>
              <a:buFont typeface="Wingdings" panose="05000000000000000000" pitchFamily="2" charset="2"/>
              <a:buChar char="v"/>
            </a:pPr>
            <a:endParaRPr lang="en-US" sz="1600" dirty="0" smtClean="0"/>
          </a:p>
          <a:p>
            <a:pPr marL="742950" lvl="1" indent="-285750" algn="just">
              <a:buClr>
                <a:srgbClr val="9BAF04"/>
              </a:buClr>
              <a:buFont typeface="Wingdings" panose="05000000000000000000" pitchFamily="2" charset="2"/>
              <a:buChar char="v"/>
            </a:pPr>
            <a:r>
              <a:rPr lang="en-GB" sz="1600" b="1" dirty="0" smtClean="0"/>
              <a:t>ESPD-EDM version per Member State:</a:t>
            </a:r>
          </a:p>
          <a:p>
            <a:pPr marL="1200150" lvl="2" indent="-285750" algn="just">
              <a:buClr>
                <a:srgbClr val="9BAF04"/>
              </a:buClr>
              <a:buFont typeface="Arial" panose="020B0604020202020204" pitchFamily="34" charset="0"/>
              <a:buChar char="•"/>
            </a:pPr>
            <a:endParaRPr lang="en-GB" sz="1600" dirty="0" smtClean="0"/>
          </a:p>
          <a:p>
            <a:pPr marL="1200150" lvl="2" indent="-285750" algn="just">
              <a:buClr>
                <a:srgbClr val="9BAF04"/>
              </a:buClr>
              <a:buFont typeface="Arial" panose="020B0604020202020204" pitchFamily="34" charset="0"/>
              <a:buChar char="•"/>
            </a:pPr>
            <a:r>
              <a:rPr lang="en-GB" sz="1600" dirty="0" smtClean="0"/>
              <a:t>There are currently three different versions v1b, v2b and v2e (“b” stands for “basic” and “e” for “extended”).</a:t>
            </a:r>
          </a:p>
          <a:p>
            <a:pPr marL="1200150" lvl="2" indent="-285750" algn="just">
              <a:buClr>
                <a:srgbClr val="9BAF04"/>
              </a:buClr>
              <a:buFont typeface="Arial" panose="020B0604020202020204" pitchFamily="34" charset="0"/>
              <a:buChar char="•"/>
            </a:pPr>
            <a:endParaRPr lang="en-GB" sz="1600" dirty="0" smtClean="0"/>
          </a:p>
        </p:txBody>
      </p:sp>
      <p:graphicFrame>
        <p:nvGraphicFramePr>
          <p:cNvPr id="10" name="Table 9"/>
          <p:cNvGraphicFramePr>
            <a:graphicFrameLocks noGrp="1"/>
          </p:cNvGraphicFramePr>
          <p:nvPr>
            <p:extLst>
              <p:ext uri="{D42A27DB-BD31-4B8C-83A1-F6EECF244321}">
                <p14:modId xmlns:p14="http://schemas.microsoft.com/office/powerpoint/2010/main" val="2833108047"/>
              </p:ext>
            </p:extLst>
          </p:nvPr>
        </p:nvGraphicFramePr>
        <p:xfrm>
          <a:off x="380020" y="2855272"/>
          <a:ext cx="8408960" cy="1018840"/>
        </p:xfrm>
        <a:graphic>
          <a:graphicData uri="http://schemas.openxmlformats.org/drawingml/2006/table">
            <a:tbl>
              <a:tblPr firstRow="1" bandRow="1">
                <a:tableStyleId>{5C22544A-7EE6-4342-B048-85BDC9FD1C3A}</a:tableStyleId>
              </a:tblPr>
              <a:tblGrid>
                <a:gridCol w="600640"/>
                <a:gridCol w="600640"/>
                <a:gridCol w="600640"/>
                <a:gridCol w="600640"/>
                <a:gridCol w="600640"/>
                <a:gridCol w="600640"/>
                <a:gridCol w="600640"/>
                <a:gridCol w="600640"/>
                <a:gridCol w="600640"/>
                <a:gridCol w="600640"/>
                <a:gridCol w="600640"/>
                <a:gridCol w="600640"/>
                <a:gridCol w="600640"/>
                <a:gridCol w="600640"/>
              </a:tblGrid>
              <a:tr h="370840">
                <a:tc>
                  <a:txBody>
                    <a:bodyPr/>
                    <a:lstStyle/>
                    <a:p>
                      <a:pPr algn="ctr"/>
                      <a:r>
                        <a:rPr lang="en-GB" sz="1200" dirty="0" smtClean="0">
                          <a:solidFill>
                            <a:schemeClr val="bg1">
                              <a:lumMod val="95000"/>
                            </a:schemeClr>
                          </a:solidFill>
                        </a:rPr>
                        <a:t>AT</a:t>
                      </a:r>
                      <a:endParaRPr lang="en-GB" sz="1200" dirty="0">
                        <a:solidFill>
                          <a:schemeClr val="bg1">
                            <a:lumMod val="95000"/>
                          </a:schemeClr>
                        </a:solidFill>
                      </a:endParaRPr>
                    </a:p>
                  </a:txBody>
                  <a:tcPr anchor="ctr">
                    <a:solidFill>
                      <a:srgbClr val="004494"/>
                    </a:solidFill>
                  </a:tcPr>
                </a:tc>
                <a:tc>
                  <a:txBody>
                    <a:bodyPr/>
                    <a:lstStyle/>
                    <a:p>
                      <a:pPr algn="ctr"/>
                      <a:r>
                        <a:rPr lang="en-GB" sz="1200" dirty="0" smtClean="0">
                          <a:solidFill>
                            <a:schemeClr val="bg1">
                              <a:lumMod val="95000"/>
                            </a:schemeClr>
                          </a:solidFill>
                        </a:rPr>
                        <a:t>BE</a:t>
                      </a:r>
                      <a:endParaRPr lang="en-GB" sz="1200" dirty="0">
                        <a:solidFill>
                          <a:schemeClr val="bg1">
                            <a:lumMod val="95000"/>
                          </a:schemeClr>
                        </a:solidFill>
                      </a:endParaRPr>
                    </a:p>
                  </a:txBody>
                  <a:tcPr anchor="ctr">
                    <a:solidFill>
                      <a:srgbClr val="004494"/>
                    </a:solidFill>
                  </a:tcPr>
                </a:tc>
                <a:tc>
                  <a:txBody>
                    <a:bodyPr/>
                    <a:lstStyle/>
                    <a:p>
                      <a:pPr algn="ctr"/>
                      <a:r>
                        <a:rPr lang="en-GB" sz="1200" dirty="0" smtClean="0">
                          <a:solidFill>
                            <a:schemeClr val="bg1">
                              <a:lumMod val="95000"/>
                            </a:schemeClr>
                          </a:solidFill>
                        </a:rPr>
                        <a:t>BG</a:t>
                      </a:r>
                      <a:endParaRPr lang="en-GB" sz="1200" dirty="0">
                        <a:solidFill>
                          <a:schemeClr val="bg1">
                            <a:lumMod val="95000"/>
                          </a:schemeClr>
                        </a:solidFill>
                      </a:endParaRPr>
                    </a:p>
                  </a:txBody>
                  <a:tcPr anchor="ctr">
                    <a:solidFill>
                      <a:srgbClr val="004494"/>
                    </a:solidFill>
                  </a:tcPr>
                </a:tc>
                <a:tc>
                  <a:txBody>
                    <a:bodyPr/>
                    <a:lstStyle/>
                    <a:p>
                      <a:pPr algn="ctr"/>
                      <a:r>
                        <a:rPr lang="en-GB" sz="1200" dirty="0" smtClean="0">
                          <a:solidFill>
                            <a:schemeClr val="bg1">
                              <a:lumMod val="95000"/>
                            </a:schemeClr>
                          </a:solidFill>
                        </a:rPr>
                        <a:t>CY</a:t>
                      </a:r>
                      <a:endParaRPr lang="en-GB" sz="1200" dirty="0">
                        <a:solidFill>
                          <a:schemeClr val="bg1">
                            <a:lumMod val="95000"/>
                          </a:schemeClr>
                        </a:solidFill>
                      </a:endParaRPr>
                    </a:p>
                  </a:txBody>
                  <a:tcPr anchor="ctr">
                    <a:solidFill>
                      <a:srgbClr val="004494"/>
                    </a:solidFill>
                  </a:tcPr>
                </a:tc>
                <a:tc>
                  <a:txBody>
                    <a:bodyPr/>
                    <a:lstStyle/>
                    <a:p>
                      <a:pPr algn="ctr"/>
                      <a:r>
                        <a:rPr lang="en-GB" sz="1200" dirty="0" smtClean="0">
                          <a:solidFill>
                            <a:schemeClr val="bg1">
                              <a:lumMod val="95000"/>
                            </a:schemeClr>
                          </a:solidFill>
                        </a:rPr>
                        <a:t>CZ</a:t>
                      </a:r>
                      <a:endParaRPr lang="en-GB" sz="1200" dirty="0">
                        <a:solidFill>
                          <a:schemeClr val="bg1">
                            <a:lumMod val="95000"/>
                          </a:schemeClr>
                        </a:solidFill>
                      </a:endParaRPr>
                    </a:p>
                  </a:txBody>
                  <a:tcPr anchor="ctr">
                    <a:solidFill>
                      <a:srgbClr val="004494"/>
                    </a:solidFill>
                  </a:tcPr>
                </a:tc>
                <a:tc>
                  <a:txBody>
                    <a:bodyPr/>
                    <a:lstStyle/>
                    <a:p>
                      <a:pPr algn="ctr"/>
                      <a:r>
                        <a:rPr lang="en-GB" sz="1200" dirty="0" smtClean="0">
                          <a:solidFill>
                            <a:schemeClr val="bg1">
                              <a:lumMod val="95000"/>
                            </a:schemeClr>
                          </a:solidFill>
                        </a:rPr>
                        <a:t>DE</a:t>
                      </a:r>
                      <a:endParaRPr lang="en-GB" sz="1200" dirty="0">
                        <a:solidFill>
                          <a:schemeClr val="bg1">
                            <a:lumMod val="95000"/>
                          </a:schemeClr>
                        </a:solidFill>
                      </a:endParaRPr>
                    </a:p>
                  </a:txBody>
                  <a:tcPr anchor="ctr">
                    <a:solidFill>
                      <a:srgbClr val="004494"/>
                    </a:solidFill>
                  </a:tcPr>
                </a:tc>
                <a:tc>
                  <a:txBody>
                    <a:bodyPr/>
                    <a:lstStyle/>
                    <a:p>
                      <a:pPr algn="ctr"/>
                      <a:r>
                        <a:rPr lang="en-GB" sz="1200" dirty="0" smtClean="0">
                          <a:solidFill>
                            <a:schemeClr val="bg1">
                              <a:lumMod val="95000"/>
                            </a:schemeClr>
                          </a:solidFill>
                        </a:rPr>
                        <a:t>DK</a:t>
                      </a:r>
                      <a:endParaRPr lang="en-GB" sz="1200" dirty="0">
                        <a:solidFill>
                          <a:schemeClr val="bg1">
                            <a:lumMod val="95000"/>
                          </a:schemeClr>
                        </a:solidFill>
                      </a:endParaRPr>
                    </a:p>
                  </a:txBody>
                  <a:tcPr anchor="ctr">
                    <a:solidFill>
                      <a:srgbClr val="004494"/>
                    </a:solidFill>
                  </a:tcPr>
                </a:tc>
                <a:tc>
                  <a:txBody>
                    <a:bodyPr/>
                    <a:lstStyle/>
                    <a:p>
                      <a:pPr algn="ctr"/>
                      <a:r>
                        <a:rPr lang="en-GB" sz="1200" dirty="0" smtClean="0">
                          <a:solidFill>
                            <a:schemeClr val="bg1">
                              <a:lumMod val="95000"/>
                            </a:schemeClr>
                          </a:solidFill>
                        </a:rPr>
                        <a:t>EE</a:t>
                      </a:r>
                      <a:endParaRPr lang="en-GB" sz="1200" dirty="0">
                        <a:solidFill>
                          <a:schemeClr val="bg1">
                            <a:lumMod val="95000"/>
                          </a:schemeClr>
                        </a:solidFill>
                      </a:endParaRPr>
                    </a:p>
                  </a:txBody>
                  <a:tcPr anchor="ctr">
                    <a:solidFill>
                      <a:srgbClr val="004494"/>
                    </a:solidFill>
                  </a:tcPr>
                </a:tc>
                <a:tc>
                  <a:txBody>
                    <a:bodyPr/>
                    <a:lstStyle/>
                    <a:p>
                      <a:pPr algn="ctr"/>
                      <a:r>
                        <a:rPr lang="en-GB" sz="1200" dirty="0" smtClean="0">
                          <a:solidFill>
                            <a:schemeClr val="bg1">
                              <a:lumMod val="95000"/>
                            </a:schemeClr>
                          </a:solidFill>
                        </a:rPr>
                        <a:t>EL</a:t>
                      </a:r>
                      <a:endParaRPr lang="en-GB" sz="1200" dirty="0">
                        <a:solidFill>
                          <a:schemeClr val="bg1">
                            <a:lumMod val="95000"/>
                          </a:schemeClr>
                        </a:solidFill>
                      </a:endParaRPr>
                    </a:p>
                  </a:txBody>
                  <a:tcPr anchor="ctr">
                    <a:solidFill>
                      <a:srgbClr val="004494"/>
                    </a:solidFill>
                  </a:tcPr>
                </a:tc>
                <a:tc>
                  <a:txBody>
                    <a:bodyPr/>
                    <a:lstStyle/>
                    <a:p>
                      <a:pPr algn="ctr"/>
                      <a:r>
                        <a:rPr lang="en-GB" sz="1200" dirty="0" smtClean="0">
                          <a:solidFill>
                            <a:schemeClr val="bg1">
                              <a:lumMod val="95000"/>
                            </a:schemeClr>
                          </a:solidFill>
                        </a:rPr>
                        <a:t>ES</a:t>
                      </a:r>
                      <a:endParaRPr lang="en-GB" sz="1200" dirty="0">
                        <a:solidFill>
                          <a:schemeClr val="bg1">
                            <a:lumMod val="95000"/>
                          </a:schemeClr>
                        </a:solidFill>
                      </a:endParaRPr>
                    </a:p>
                  </a:txBody>
                  <a:tcPr anchor="ctr">
                    <a:solidFill>
                      <a:srgbClr val="004494"/>
                    </a:solidFill>
                  </a:tcPr>
                </a:tc>
                <a:tc>
                  <a:txBody>
                    <a:bodyPr/>
                    <a:lstStyle/>
                    <a:p>
                      <a:pPr algn="ctr"/>
                      <a:r>
                        <a:rPr lang="en-GB" sz="1200" dirty="0" smtClean="0">
                          <a:solidFill>
                            <a:schemeClr val="bg1">
                              <a:lumMod val="95000"/>
                            </a:schemeClr>
                          </a:solidFill>
                        </a:rPr>
                        <a:t>FI</a:t>
                      </a:r>
                      <a:endParaRPr lang="en-GB" sz="1200" dirty="0">
                        <a:solidFill>
                          <a:schemeClr val="bg1">
                            <a:lumMod val="95000"/>
                          </a:schemeClr>
                        </a:solidFill>
                      </a:endParaRPr>
                    </a:p>
                  </a:txBody>
                  <a:tcPr anchor="ctr">
                    <a:solidFill>
                      <a:srgbClr val="004494"/>
                    </a:solidFill>
                  </a:tcPr>
                </a:tc>
                <a:tc>
                  <a:txBody>
                    <a:bodyPr/>
                    <a:lstStyle/>
                    <a:p>
                      <a:pPr algn="ctr"/>
                      <a:r>
                        <a:rPr lang="en-GB" sz="1200" dirty="0" smtClean="0">
                          <a:solidFill>
                            <a:schemeClr val="bg1">
                              <a:lumMod val="95000"/>
                            </a:schemeClr>
                          </a:solidFill>
                        </a:rPr>
                        <a:t>FR</a:t>
                      </a:r>
                      <a:endParaRPr lang="en-GB" sz="1200" dirty="0">
                        <a:solidFill>
                          <a:schemeClr val="bg1">
                            <a:lumMod val="95000"/>
                          </a:schemeClr>
                        </a:solidFill>
                      </a:endParaRPr>
                    </a:p>
                  </a:txBody>
                  <a:tcPr anchor="ctr">
                    <a:solidFill>
                      <a:srgbClr val="004494"/>
                    </a:solidFill>
                  </a:tcPr>
                </a:tc>
                <a:tc>
                  <a:txBody>
                    <a:bodyPr/>
                    <a:lstStyle/>
                    <a:p>
                      <a:pPr algn="ctr"/>
                      <a:r>
                        <a:rPr lang="en-GB" sz="1200" dirty="0" smtClean="0">
                          <a:solidFill>
                            <a:schemeClr val="bg1">
                              <a:lumMod val="95000"/>
                            </a:schemeClr>
                          </a:solidFill>
                        </a:rPr>
                        <a:t>HR</a:t>
                      </a:r>
                      <a:endParaRPr lang="en-GB" sz="1200" dirty="0">
                        <a:solidFill>
                          <a:schemeClr val="bg1">
                            <a:lumMod val="95000"/>
                          </a:schemeClr>
                        </a:solidFill>
                      </a:endParaRPr>
                    </a:p>
                  </a:txBody>
                  <a:tcPr anchor="ctr">
                    <a:solidFill>
                      <a:srgbClr val="004494"/>
                    </a:solidFill>
                  </a:tcPr>
                </a:tc>
                <a:tc>
                  <a:txBody>
                    <a:bodyPr/>
                    <a:lstStyle/>
                    <a:p>
                      <a:pPr algn="ctr"/>
                      <a:r>
                        <a:rPr lang="en-GB" sz="1200" dirty="0" smtClean="0">
                          <a:solidFill>
                            <a:schemeClr val="bg1">
                              <a:lumMod val="95000"/>
                            </a:schemeClr>
                          </a:solidFill>
                        </a:rPr>
                        <a:t>HU</a:t>
                      </a:r>
                      <a:endParaRPr lang="en-GB" sz="1200" dirty="0">
                        <a:solidFill>
                          <a:schemeClr val="bg1">
                            <a:lumMod val="95000"/>
                          </a:schemeClr>
                        </a:solidFill>
                      </a:endParaRPr>
                    </a:p>
                  </a:txBody>
                  <a:tcPr anchor="ctr">
                    <a:solidFill>
                      <a:srgbClr val="004494"/>
                    </a:solidFill>
                  </a:tcPr>
                </a:tc>
              </a:tr>
              <a:tr h="648000">
                <a:tc>
                  <a:txBody>
                    <a:bodyPr/>
                    <a:lstStyle/>
                    <a:p>
                      <a:pPr algn="ctr"/>
                      <a:r>
                        <a:rPr lang="en-GB" sz="1200" dirty="0" smtClean="0"/>
                        <a:t>v1b &amp; v2</a:t>
                      </a:r>
                      <a:endParaRPr lang="en-GB" sz="1200" dirty="0"/>
                    </a:p>
                  </a:txBody>
                  <a:tcPr anchor="ctr">
                    <a:solidFill>
                      <a:schemeClr val="bg1">
                        <a:lumMod val="95000"/>
                      </a:schemeClr>
                    </a:solidFill>
                  </a:tcPr>
                </a:tc>
                <a:tc>
                  <a:txBody>
                    <a:bodyPr/>
                    <a:lstStyle/>
                    <a:p>
                      <a:pPr algn="ctr"/>
                      <a:r>
                        <a:rPr lang="en-GB" sz="1200" dirty="0" smtClean="0"/>
                        <a:t>v1b</a:t>
                      </a:r>
                      <a:endParaRPr lang="en-GB" sz="1200" dirty="0"/>
                    </a:p>
                  </a:txBody>
                  <a:tcPr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smtClean="0"/>
                        <a:t>v1b</a:t>
                      </a:r>
                    </a:p>
                  </a:txBody>
                  <a:tcPr anchor="ctr">
                    <a:solidFill>
                      <a:schemeClr val="bg1">
                        <a:lumMod val="95000"/>
                      </a:schemeClr>
                    </a:solidFill>
                  </a:tcPr>
                </a:tc>
                <a:tc>
                  <a:txBody>
                    <a:bodyPr/>
                    <a:lstStyle/>
                    <a:p>
                      <a:pPr algn="ctr"/>
                      <a:r>
                        <a:rPr lang="en-GB" sz="1200" dirty="0" smtClean="0"/>
                        <a:t>-</a:t>
                      </a:r>
                      <a:endParaRPr lang="en-GB" sz="1200" dirty="0"/>
                    </a:p>
                  </a:txBody>
                  <a:tcPr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smtClean="0"/>
                        <a:t>v1b</a:t>
                      </a:r>
                    </a:p>
                  </a:txBody>
                  <a:tcPr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smtClean="0"/>
                        <a:t>v1b &amp; v2</a:t>
                      </a:r>
                    </a:p>
                  </a:txBody>
                  <a:tcPr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smtClean="0"/>
                        <a:t>v1b &amp; v2</a:t>
                      </a:r>
                    </a:p>
                  </a:txBody>
                  <a:tcPr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smtClean="0"/>
                        <a:t>v1b &amp; v2e</a:t>
                      </a:r>
                      <a:endParaRPr lang="en-GB" sz="1200" dirty="0"/>
                    </a:p>
                  </a:txBody>
                  <a:tcPr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smtClean="0"/>
                        <a:t>v1b &amp; v2b, v2e</a:t>
                      </a:r>
                    </a:p>
                  </a:txBody>
                  <a:tcPr anchor="ctr">
                    <a:solidFill>
                      <a:schemeClr val="bg1">
                        <a:lumMod val="95000"/>
                      </a:schemeClr>
                    </a:solidFill>
                  </a:tcPr>
                </a:tc>
                <a:tc>
                  <a:txBody>
                    <a:bodyPr/>
                    <a:lstStyle/>
                    <a:p>
                      <a:pPr algn="ctr"/>
                      <a:r>
                        <a:rPr lang="en-GB" sz="1200" dirty="0" smtClean="0"/>
                        <a:t>v2</a:t>
                      </a:r>
                      <a:endParaRPr lang="en-GB" sz="1200" dirty="0"/>
                    </a:p>
                  </a:txBody>
                  <a:tcPr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smtClean="0"/>
                        <a:t>v1b</a:t>
                      </a:r>
                    </a:p>
                  </a:txBody>
                  <a:tcPr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smtClean="0"/>
                        <a:t>v1b</a:t>
                      </a:r>
                    </a:p>
                  </a:txBody>
                  <a:tcPr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smtClean="0"/>
                        <a:t>v1b</a:t>
                      </a:r>
                    </a:p>
                  </a:txBody>
                  <a:tcPr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smtClean="0"/>
                        <a:t>v1b</a:t>
                      </a:r>
                    </a:p>
                  </a:txBody>
                  <a:tcPr anchor="ctr">
                    <a:solidFill>
                      <a:schemeClr val="bg1">
                        <a:lumMod val="95000"/>
                      </a:schemeClr>
                    </a:solid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237709288"/>
              </p:ext>
            </p:extLst>
          </p:nvPr>
        </p:nvGraphicFramePr>
        <p:xfrm>
          <a:off x="361150" y="4597577"/>
          <a:ext cx="8408960" cy="1018840"/>
        </p:xfrm>
        <a:graphic>
          <a:graphicData uri="http://schemas.openxmlformats.org/drawingml/2006/table">
            <a:tbl>
              <a:tblPr firstRow="1" bandRow="1">
                <a:tableStyleId>{5C22544A-7EE6-4342-B048-85BDC9FD1C3A}</a:tableStyleId>
              </a:tblPr>
              <a:tblGrid>
                <a:gridCol w="600640"/>
                <a:gridCol w="600640"/>
                <a:gridCol w="600640"/>
                <a:gridCol w="600640"/>
                <a:gridCol w="600640"/>
                <a:gridCol w="600640"/>
                <a:gridCol w="600640"/>
                <a:gridCol w="600640"/>
                <a:gridCol w="600640"/>
                <a:gridCol w="600640"/>
                <a:gridCol w="600640"/>
                <a:gridCol w="600640"/>
                <a:gridCol w="600640"/>
                <a:gridCol w="600640"/>
              </a:tblGrid>
              <a:tr h="370840">
                <a:tc>
                  <a:txBody>
                    <a:bodyPr/>
                    <a:lstStyle/>
                    <a:p>
                      <a:pPr algn="ctr"/>
                      <a:r>
                        <a:rPr lang="en-GB" sz="1200" dirty="0" smtClean="0">
                          <a:solidFill>
                            <a:schemeClr val="bg1">
                              <a:lumMod val="95000"/>
                            </a:schemeClr>
                          </a:solidFill>
                        </a:rPr>
                        <a:t>IE</a:t>
                      </a:r>
                      <a:endParaRPr lang="en-GB" sz="1200" dirty="0">
                        <a:solidFill>
                          <a:schemeClr val="bg1">
                            <a:lumMod val="95000"/>
                          </a:schemeClr>
                        </a:solidFill>
                      </a:endParaRPr>
                    </a:p>
                  </a:txBody>
                  <a:tcPr anchor="ctr">
                    <a:solidFill>
                      <a:srgbClr val="004494"/>
                    </a:solidFill>
                  </a:tcPr>
                </a:tc>
                <a:tc>
                  <a:txBody>
                    <a:bodyPr/>
                    <a:lstStyle/>
                    <a:p>
                      <a:pPr algn="ctr"/>
                      <a:r>
                        <a:rPr lang="en-GB" sz="1200" dirty="0" smtClean="0">
                          <a:solidFill>
                            <a:schemeClr val="bg1">
                              <a:lumMod val="95000"/>
                            </a:schemeClr>
                          </a:solidFill>
                        </a:rPr>
                        <a:t>IT</a:t>
                      </a:r>
                      <a:endParaRPr lang="en-GB" sz="1200" dirty="0">
                        <a:solidFill>
                          <a:schemeClr val="bg1">
                            <a:lumMod val="95000"/>
                          </a:schemeClr>
                        </a:solidFill>
                      </a:endParaRPr>
                    </a:p>
                  </a:txBody>
                  <a:tcPr anchor="ctr">
                    <a:solidFill>
                      <a:srgbClr val="004494"/>
                    </a:solidFill>
                  </a:tcPr>
                </a:tc>
                <a:tc>
                  <a:txBody>
                    <a:bodyPr/>
                    <a:lstStyle/>
                    <a:p>
                      <a:pPr algn="ctr"/>
                      <a:r>
                        <a:rPr lang="en-GB" sz="1200" dirty="0" smtClean="0">
                          <a:solidFill>
                            <a:schemeClr val="bg1">
                              <a:lumMod val="95000"/>
                            </a:schemeClr>
                          </a:solidFill>
                        </a:rPr>
                        <a:t>LT</a:t>
                      </a:r>
                      <a:endParaRPr lang="en-GB" sz="1200" dirty="0">
                        <a:solidFill>
                          <a:schemeClr val="bg1">
                            <a:lumMod val="95000"/>
                          </a:schemeClr>
                        </a:solidFill>
                      </a:endParaRPr>
                    </a:p>
                  </a:txBody>
                  <a:tcPr anchor="ctr">
                    <a:solidFill>
                      <a:srgbClr val="004494"/>
                    </a:solidFill>
                  </a:tcPr>
                </a:tc>
                <a:tc>
                  <a:txBody>
                    <a:bodyPr/>
                    <a:lstStyle/>
                    <a:p>
                      <a:pPr algn="ctr"/>
                      <a:r>
                        <a:rPr lang="en-GB" sz="1200" dirty="0" smtClean="0">
                          <a:solidFill>
                            <a:schemeClr val="bg1">
                              <a:lumMod val="95000"/>
                            </a:schemeClr>
                          </a:solidFill>
                        </a:rPr>
                        <a:t>LU</a:t>
                      </a:r>
                      <a:endParaRPr lang="en-GB" sz="1200" dirty="0">
                        <a:solidFill>
                          <a:schemeClr val="bg1">
                            <a:lumMod val="95000"/>
                          </a:schemeClr>
                        </a:solidFill>
                      </a:endParaRPr>
                    </a:p>
                  </a:txBody>
                  <a:tcPr anchor="ctr">
                    <a:solidFill>
                      <a:srgbClr val="004494"/>
                    </a:solidFill>
                  </a:tcPr>
                </a:tc>
                <a:tc>
                  <a:txBody>
                    <a:bodyPr/>
                    <a:lstStyle/>
                    <a:p>
                      <a:pPr algn="ctr"/>
                      <a:r>
                        <a:rPr lang="en-GB" sz="1200" dirty="0" smtClean="0">
                          <a:solidFill>
                            <a:schemeClr val="bg1">
                              <a:lumMod val="95000"/>
                            </a:schemeClr>
                          </a:solidFill>
                        </a:rPr>
                        <a:t>LV</a:t>
                      </a:r>
                      <a:endParaRPr lang="en-GB" sz="1200" dirty="0">
                        <a:solidFill>
                          <a:schemeClr val="bg1">
                            <a:lumMod val="95000"/>
                          </a:schemeClr>
                        </a:solidFill>
                      </a:endParaRPr>
                    </a:p>
                  </a:txBody>
                  <a:tcPr anchor="ctr">
                    <a:solidFill>
                      <a:srgbClr val="004494"/>
                    </a:solidFill>
                  </a:tcPr>
                </a:tc>
                <a:tc>
                  <a:txBody>
                    <a:bodyPr/>
                    <a:lstStyle/>
                    <a:p>
                      <a:pPr algn="ctr"/>
                      <a:r>
                        <a:rPr lang="en-GB" sz="1200" dirty="0" smtClean="0">
                          <a:solidFill>
                            <a:schemeClr val="bg1">
                              <a:lumMod val="95000"/>
                            </a:schemeClr>
                          </a:solidFill>
                        </a:rPr>
                        <a:t>MT</a:t>
                      </a:r>
                      <a:endParaRPr lang="en-GB" sz="1200" dirty="0">
                        <a:solidFill>
                          <a:schemeClr val="bg1">
                            <a:lumMod val="95000"/>
                          </a:schemeClr>
                        </a:solidFill>
                      </a:endParaRPr>
                    </a:p>
                  </a:txBody>
                  <a:tcPr anchor="ctr">
                    <a:solidFill>
                      <a:srgbClr val="004494"/>
                    </a:solidFill>
                  </a:tcPr>
                </a:tc>
                <a:tc>
                  <a:txBody>
                    <a:bodyPr/>
                    <a:lstStyle/>
                    <a:p>
                      <a:pPr algn="ctr"/>
                      <a:r>
                        <a:rPr lang="en-GB" sz="1200" dirty="0" smtClean="0">
                          <a:solidFill>
                            <a:schemeClr val="bg1">
                              <a:lumMod val="95000"/>
                            </a:schemeClr>
                          </a:solidFill>
                        </a:rPr>
                        <a:t>NL</a:t>
                      </a:r>
                      <a:endParaRPr lang="en-GB" sz="1200" dirty="0">
                        <a:solidFill>
                          <a:schemeClr val="bg1">
                            <a:lumMod val="95000"/>
                          </a:schemeClr>
                        </a:solidFill>
                      </a:endParaRPr>
                    </a:p>
                  </a:txBody>
                  <a:tcPr anchor="ctr">
                    <a:solidFill>
                      <a:srgbClr val="004494"/>
                    </a:solidFill>
                  </a:tcPr>
                </a:tc>
                <a:tc>
                  <a:txBody>
                    <a:bodyPr/>
                    <a:lstStyle/>
                    <a:p>
                      <a:pPr algn="ctr"/>
                      <a:r>
                        <a:rPr lang="en-GB" sz="1200" dirty="0" smtClean="0">
                          <a:solidFill>
                            <a:schemeClr val="bg1">
                              <a:lumMod val="95000"/>
                            </a:schemeClr>
                          </a:solidFill>
                        </a:rPr>
                        <a:t>NO</a:t>
                      </a:r>
                      <a:endParaRPr lang="en-GB" sz="1200" dirty="0">
                        <a:solidFill>
                          <a:schemeClr val="bg1">
                            <a:lumMod val="95000"/>
                          </a:schemeClr>
                        </a:solidFill>
                      </a:endParaRPr>
                    </a:p>
                  </a:txBody>
                  <a:tcPr anchor="ctr">
                    <a:solidFill>
                      <a:srgbClr val="004494"/>
                    </a:solidFill>
                  </a:tcPr>
                </a:tc>
                <a:tc>
                  <a:txBody>
                    <a:bodyPr/>
                    <a:lstStyle/>
                    <a:p>
                      <a:pPr algn="ctr"/>
                      <a:r>
                        <a:rPr lang="en-GB" sz="1200" dirty="0" smtClean="0">
                          <a:solidFill>
                            <a:schemeClr val="bg1">
                              <a:lumMod val="95000"/>
                            </a:schemeClr>
                          </a:solidFill>
                        </a:rPr>
                        <a:t>PL</a:t>
                      </a:r>
                      <a:endParaRPr lang="en-GB" sz="1200" dirty="0">
                        <a:solidFill>
                          <a:schemeClr val="bg1">
                            <a:lumMod val="95000"/>
                          </a:schemeClr>
                        </a:solidFill>
                      </a:endParaRPr>
                    </a:p>
                  </a:txBody>
                  <a:tcPr anchor="ctr">
                    <a:solidFill>
                      <a:srgbClr val="004494"/>
                    </a:solidFill>
                  </a:tcPr>
                </a:tc>
                <a:tc>
                  <a:txBody>
                    <a:bodyPr/>
                    <a:lstStyle/>
                    <a:p>
                      <a:pPr algn="ctr"/>
                      <a:r>
                        <a:rPr lang="en-GB" sz="1200" dirty="0" smtClean="0">
                          <a:solidFill>
                            <a:schemeClr val="bg1">
                              <a:lumMod val="95000"/>
                            </a:schemeClr>
                          </a:solidFill>
                        </a:rPr>
                        <a:t>PT</a:t>
                      </a:r>
                      <a:endParaRPr lang="en-GB" sz="1200" dirty="0">
                        <a:solidFill>
                          <a:schemeClr val="bg1">
                            <a:lumMod val="95000"/>
                          </a:schemeClr>
                        </a:solidFill>
                      </a:endParaRPr>
                    </a:p>
                  </a:txBody>
                  <a:tcPr anchor="ctr">
                    <a:solidFill>
                      <a:srgbClr val="004494"/>
                    </a:solidFill>
                  </a:tcPr>
                </a:tc>
                <a:tc>
                  <a:txBody>
                    <a:bodyPr/>
                    <a:lstStyle/>
                    <a:p>
                      <a:pPr algn="ctr"/>
                      <a:r>
                        <a:rPr lang="en-GB" sz="1200" dirty="0" smtClean="0">
                          <a:solidFill>
                            <a:schemeClr val="bg1">
                              <a:lumMod val="95000"/>
                            </a:schemeClr>
                          </a:solidFill>
                        </a:rPr>
                        <a:t>RO</a:t>
                      </a:r>
                      <a:endParaRPr lang="en-GB" sz="1200" dirty="0">
                        <a:solidFill>
                          <a:schemeClr val="bg1">
                            <a:lumMod val="95000"/>
                          </a:schemeClr>
                        </a:solidFill>
                      </a:endParaRPr>
                    </a:p>
                  </a:txBody>
                  <a:tcPr anchor="ctr">
                    <a:solidFill>
                      <a:srgbClr val="004494"/>
                    </a:solidFill>
                  </a:tcPr>
                </a:tc>
                <a:tc>
                  <a:txBody>
                    <a:bodyPr/>
                    <a:lstStyle/>
                    <a:p>
                      <a:pPr algn="ctr"/>
                      <a:r>
                        <a:rPr lang="en-GB" sz="1200" dirty="0" smtClean="0">
                          <a:solidFill>
                            <a:schemeClr val="bg1">
                              <a:lumMod val="95000"/>
                            </a:schemeClr>
                          </a:solidFill>
                        </a:rPr>
                        <a:t>SE</a:t>
                      </a:r>
                      <a:endParaRPr lang="en-GB" sz="1200" dirty="0">
                        <a:solidFill>
                          <a:schemeClr val="bg1">
                            <a:lumMod val="95000"/>
                          </a:schemeClr>
                        </a:solidFill>
                      </a:endParaRPr>
                    </a:p>
                  </a:txBody>
                  <a:tcPr anchor="ctr">
                    <a:solidFill>
                      <a:srgbClr val="004494"/>
                    </a:solidFill>
                  </a:tcPr>
                </a:tc>
                <a:tc>
                  <a:txBody>
                    <a:bodyPr/>
                    <a:lstStyle/>
                    <a:p>
                      <a:pPr algn="ctr"/>
                      <a:r>
                        <a:rPr lang="en-GB" sz="1200" dirty="0" smtClean="0">
                          <a:solidFill>
                            <a:schemeClr val="bg1">
                              <a:lumMod val="95000"/>
                            </a:schemeClr>
                          </a:solidFill>
                        </a:rPr>
                        <a:t>SI</a:t>
                      </a:r>
                      <a:endParaRPr lang="en-GB" sz="1200" dirty="0">
                        <a:solidFill>
                          <a:schemeClr val="bg1">
                            <a:lumMod val="95000"/>
                          </a:schemeClr>
                        </a:solidFill>
                      </a:endParaRPr>
                    </a:p>
                  </a:txBody>
                  <a:tcPr anchor="ctr">
                    <a:solidFill>
                      <a:srgbClr val="004494"/>
                    </a:solidFill>
                  </a:tcPr>
                </a:tc>
                <a:tc>
                  <a:txBody>
                    <a:bodyPr/>
                    <a:lstStyle/>
                    <a:p>
                      <a:pPr algn="ctr"/>
                      <a:r>
                        <a:rPr lang="en-GB" sz="1200" dirty="0" smtClean="0">
                          <a:solidFill>
                            <a:schemeClr val="bg1">
                              <a:lumMod val="95000"/>
                            </a:schemeClr>
                          </a:solidFill>
                        </a:rPr>
                        <a:t>SK</a:t>
                      </a:r>
                      <a:endParaRPr lang="en-GB" sz="1200" dirty="0">
                        <a:solidFill>
                          <a:schemeClr val="bg1">
                            <a:lumMod val="95000"/>
                          </a:schemeClr>
                        </a:solidFill>
                      </a:endParaRPr>
                    </a:p>
                  </a:txBody>
                  <a:tcPr anchor="ctr">
                    <a:solidFill>
                      <a:srgbClr val="004494"/>
                    </a:solidFill>
                  </a:tcPr>
                </a:tc>
              </a:tr>
              <a:tr h="648000">
                <a:tc>
                  <a:txBody>
                    <a:bodyPr/>
                    <a:lstStyle/>
                    <a:p>
                      <a:pPr algn="ctr"/>
                      <a:r>
                        <a:rPr lang="en-GB" sz="1200" dirty="0" smtClean="0"/>
                        <a:t>v1b</a:t>
                      </a:r>
                      <a:endParaRPr lang="en-GB" sz="1200" dirty="0"/>
                    </a:p>
                  </a:txBody>
                  <a:tcPr anchor="ctr">
                    <a:solidFill>
                      <a:schemeClr val="bg1">
                        <a:lumMod val="95000"/>
                      </a:schemeClr>
                    </a:solidFill>
                  </a:tcPr>
                </a:tc>
                <a:tc>
                  <a:txBody>
                    <a:bodyPr/>
                    <a:lstStyle/>
                    <a:p>
                      <a:pPr algn="ctr"/>
                      <a:r>
                        <a:rPr lang="en-GB" sz="1200" dirty="0" smtClean="0"/>
                        <a:t>v2.1e</a:t>
                      </a:r>
                      <a:endParaRPr lang="en-GB" sz="1200" dirty="0"/>
                    </a:p>
                  </a:txBody>
                  <a:tcPr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smtClean="0"/>
                        <a:t>v1b</a:t>
                      </a:r>
                    </a:p>
                  </a:txBody>
                  <a:tcPr anchor="ctr">
                    <a:solidFill>
                      <a:schemeClr val="bg1">
                        <a:lumMod val="95000"/>
                      </a:schemeClr>
                    </a:solidFill>
                  </a:tcPr>
                </a:tc>
                <a:tc>
                  <a:txBody>
                    <a:bodyPr/>
                    <a:lstStyle/>
                    <a:p>
                      <a:pPr algn="ctr"/>
                      <a:r>
                        <a:rPr lang="en-GB" sz="1200" dirty="0" smtClean="0"/>
                        <a:t>v1b</a:t>
                      </a:r>
                      <a:endParaRPr lang="en-GB" sz="1200" dirty="0"/>
                    </a:p>
                  </a:txBody>
                  <a:tcPr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smtClean="0"/>
                        <a:t>v1b</a:t>
                      </a:r>
                    </a:p>
                  </a:txBody>
                  <a:tcPr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smtClean="0"/>
                        <a:t>v2.0.2</a:t>
                      </a:r>
                    </a:p>
                  </a:txBody>
                  <a:tcPr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smtClean="0"/>
                        <a:t>v1b</a:t>
                      </a:r>
                    </a:p>
                  </a:txBody>
                  <a:tcPr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smtClean="0"/>
                        <a:t>v1b</a:t>
                      </a:r>
                      <a:endParaRPr lang="en-GB" sz="1200" dirty="0"/>
                    </a:p>
                  </a:txBody>
                  <a:tcPr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smtClean="0"/>
                        <a:t>v1b</a:t>
                      </a:r>
                    </a:p>
                  </a:txBody>
                  <a:tcPr anchor="ctr">
                    <a:solidFill>
                      <a:schemeClr val="bg1">
                        <a:lumMod val="95000"/>
                      </a:schemeClr>
                    </a:solidFill>
                  </a:tcPr>
                </a:tc>
                <a:tc>
                  <a:txBody>
                    <a:bodyPr/>
                    <a:lstStyle/>
                    <a:p>
                      <a:pPr algn="ctr"/>
                      <a:r>
                        <a:rPr lang="en-GB" sz="1200" dirty="0" smtClean="0"/>
                        <a:t>v1b</a:t>
                      </a:r>
                      <a:endParaRPr lang="en-GB" sz="1200" dirty="0"/>
                    </a:p>
                  </a:txBody>
                  <a:tcPr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smtClean="0"/>
                        <a:t>v2</a:t>
                      </a:r>
                    </a:p>
                  </a:txBody>
                  <a:tcPr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smtClean="0"/>
                        <a:t>v1b</a:t>
                      </a:r>
                    </a:p>
                  </a:txBody>
                  <a:tcPr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smtClean="0"/>
                        <a:t>v1b</a:t>
                      </a:r>
                    </a:p>
                  </a:txBody>
                  <a:tcPr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smtClean="0"/>
                        <a:t>v1b</a:t>
                      </a:r>
                    </a:p>
                  </a:txBody>
                  <a:tcPr anchor="ctr">
                    <a:solidFill>
                      <a:schemeClr val="bg1">
                        <a:lumMod val="95000"/>
                      </a:schemeClr>
                    </a:solidFill>
                  </a:tcPr>
                </a:tc>
              </a:tr>
            </a:tbl>
          </a:graphicData>
        </a:graphic>
      </p:graphicFrame>
    </p:spTree>
    <p:extLst>
      <p:ext uri="{BB962C8B-B14F-4D97-AF65-F5344CB8AC3E}">
        <p14:creationId xmlns:p14="http://schemas.microsoft.com/office/powerpoint/2010/main" val="38030711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4 Rectángulo"/>
          <p:cNvSpPr/>
          <p:nvPr/>
        </p:nvSpPr>
        <p:spPr>
          <a:xfrm>
            <a:off x="-8861" y="-1"/>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solidFill>
                <a:srgbClr val="000000"/>
              </a:solidFill>
            </a:endParaRPr>
          </a:p>
        </p:txBody>
      </p:sp>
      <p:sp>
        <p:nvSpPr>
          <p:cNvPr id="31" name="5 CuadroTexto"/>
          <p:cNvSpPr txBox="1"/>
          <p:nvPr/>
        </p:nvSpPr>
        <p:spPr>
          <a:xfrm>
            <a:off x="380020" y="520018"/>
            <a:ext cx="6048672" cy="461665"/>
          </a:xfrm>
          <a:prstGeom prst="rect">
            <a:avLst/>
          </a:prstGeom>
          <a:noFill/>
        </p:spPr>
        <p:txBody>
          <a:bodyPr wrap="square" rtlCol="0">
            <a:spAutoFit/>
          </a:bodyPr>
          <a:lstStyle/>
          <a:p>
            <a:pPr hangingPunct="0"/>
            <a:r>
              <a:rPr lang="en-US" sz="2400" b="1" dirty="0" smtClean="0">
                <a:solidFill>
                  <a:srgbClr val="004494"/>
                </a:solidFill>
                <a:cs typeface="Arial" panose="020B0604020202020204" pitchFamily="34" charset="0"/>
              </a:rPr>
              <a:t>Table of contents</a:t>
            </a:r>
            <a:endParaRPr lang="en-US" b="1" i="1" dirty="0" smtClean="0">
              <a:solidFill>
                <a:srgbClr val="004494"/>
              </a:solidFill>
              <a:cs typeface="Arial" panose="020B0604020202020204" pitchFamily="34" charset="0"/>
            </a:endParaRPr>
          </a:p>
        </p:txBody>
      </p:sp>
      <p:sp>
        <p:nvSpPr>
          <p:cNvPr id="2" name="TextBox 1"/>
          <p:cNvSpPr txBox="1"/>
          <p:nvPr/>
        </p:nvSpPr>
        <p:spPr>
          <a:xfrm>
            <a:off x="886263" y="1206339"/>
            <a:ext cx="6470126" cy="3831818"/>
          </a:xfrm>
          <a:prstGeom prst="rect">
            <a:avLst/>
          </a:prstGeom>
          <a:noFill/>
        </p:spPr>
        <p:txBody>
          <a:bodyPr wrap="square" rtlCol="0">
            <a:spAutoFit/>
          </a:bodyPr>
          <a:lstStyle/>
          <a:p>
            <a:pPr marL="342900" indent="-342900">
              <a:lnSpc>
                <a:spcPct val="150000"/>
              </a:lnSpc>
              <a:buClr>
                <a:srgbClr val="9BAF04"/>
              </a:buClr>
              <a:buFont typeface="+mj-lt"/>
              <a:buAutoNum type="arabicPeriod"/>
            </a:pPr>
            <a:r>
              <a:rPr lang="en-US" dirty="0" smtClean="0">
                <a:solidFill>
                  <a:schemeClr val="tx1">
                    <a:lumMod val="85000"/>
                    <a:lumOff val="15000"/>
                  </a:schemeClr>
                </a:solidFill>
              </a:rPr>
              <a:t>Introduction</a:t>
            </a:r>
          </a:p>
          <a:p>
            <a:pPr marL="342900" indent="-342900">
              <a:lnSpc>
                <a:spcPct val="150000"/>
              </a:lnSpc>
              <a:buClr>
                <a:srgbClr val="9BAF04"/>
              </a:buClr>
              <a:buFont typeface="+mj-lt"/>
              <a:buAutoNum type="arabicPeriod"/>
            </a:pPr>
            <a:r>
              <a:rPr lang="en-US" b="1" dirty="0" smtClean="0">
                <a:solidFill>
                  <a:srgbClr val="595959"/>
                </a:solidFill>
              </a:rPr>
              <a:t>Online Workspace and documentation</a:t>
            </a:r>
            <a:endParaRPr lang="en-US" b="1" dirty="0">
              <a:solidFill>
                <a:srgbClr val="595959"/>
              </a:solidFill>
            </a:endParaRPr>
          </a:p>
          <a:p>
            <a:pPr marL="342900" indent="-342900">
              <a:lnSpc>
                <a:spcPct val="150000"/>
              </a:lnSpc>
              <a:buClr>
                <a:srgbClr val="9BAF04"/>
              </a:buClr>
              <a:buFont typeface="+mj-lt"/>
              <a:buAutoNum type="arabicPeriod"/>
            </a:pPr>
            <a:r>
              <a:rPr lang="en-US" dirty="0" smtClean="0">
                <a:solidFill>
                  <a:srgbClr val="595959"/>
                </a:solidFill>
              </a:rPr>
              <a:t>ESPD Code Lists</a:t>
            </a:r>
            <a:endParaRPr lang="en-US" dirty="0">
              <a:solidFill>
                <a:srgbClr val="595959"/>
              </a:solidFill>
            </a:endParaRPr>
          </a:p>
          <a:p>
            <a:pPr marL="342900" indent="-342900">
              <a:lnSpc>
                <a:spcPct val="150000"/>
              </a:lnSpc>
              <a:buClr>
                <a:srgbClr val="9BAF04"/>
              </a:buClr>
              <a:buFont typeface="+mj-lt"/>
              <a:buAutoNum type="arabicPeriod"/>
            </a:pPr>
            <a:r>
              <a:rPr lang="en-US" dirty="0" smtClean="0">
                <a:solidFill>
                  <a:srgbClr val="595959"/>
                </a:solidFill>
              </a:rPr>
              <a:t>ESPD-EDM &amp; eForms</a:t>
            </a:r>
          </a:p>
          <a:p>
            <a:pPr marL="342900" indent="-342900">
              <a:lnSpc>
                <a:spcPct val="150000"/>
              </a:lnSpc>
              <a:buClr>
                <a:srgbClr val="9BAF04"/>
              </a:buClr>
              <a:buFont typeface="+mj-lt"/>
              <a:buAutoNum type="arabicPeriod"/>
            </a:pPr>
            <a:r>
              <a:rPr lang="en-US" dirty="0" smtClean="0">
                <a:solidFill>
                  <a:srgbClr val="595959"/>
                </a:solidFill>
              </a:rPr>
              <a:t>ESPD 2020 evolution</a:t>
            </a:r>
            <a:endParaRPr lang="en-US" dirty="0">
              <a:solidFill>
                <a:srgbClr val="595959"/>
              </a:solidFill>
            </a:endParaRPr>
          </a:p>
          <a:p>
            <a:pPr marL="342900" indent="-342900">
              <a:lnSpc>
                <a:spcPct val="150000"/>
              </a:lnSpc>
              <a:buClr>
                <a:srgbClr val="9BAF04"/>
              </a:buClr>
              <a:buFont typeface="+mj-lt"/>
              <a:buAutoNum type="arabicPeriod"/>
            </a:pPr>
            <a:r>
              <a:rPr lang="en-US" dirty="0" smtClean="0">
                <a:solidFill>
                  <a:srgbClr val="595959"/>
                </a:solidFill>
              </a:rPr>
              <a:t>ESPD-EDM &amp; </a:t>
            </a:r>
            <a:r>
              <a:rPr lang="en-US" dirty="0" err="1" smtClean="0">
                <a:solidFill>
                  <a:srgbClr val="595959"/>
                </a:solidFill>
              </a:rPr>
              <a:t>eCertis</a:t>
            </a:r>
            <a:r>
              <a:rPr lang="en-US" dirty="0" smtClean="0">
                <a:solidFill>
                  <a:srgbClr val="595959"/>
                </a:solidFill>
              </a:rPr>
              <a:t> / TOOP / </a:t>
            </a:r>
            <a:r>
              <a:rPr lang="en-US" dirty="0">
                <a:solidFill>
                  <a:srgbClr val="595959"/>
                </a:solidFill>
              </a:rPr>
              <a:t>CCCEV / </a:t>
            </a:r>
            <a:r>
              <a:rPr lang="en-US" dirty="0" err="1">
                <a:solidFill>
                  <a:srgbClr val="595959"/>
                </a:solidFill>
              </a:rPr>
              <a:t>ePO</a:t>
            </a:r>
            <a:endParaRPr lang="en-US" dirty="0">
              <a:solidFill>
                <a:srgbClr val="595959"/>
              </a:solidFill>
            </a:endParaRPr>
          </a:p>
          <a:p>
            <a:pPr marL="342900" indent="-342900">
              <a:lnSpc>
                <a:spcPct val="150000"/>
              </a:lnSpc>
              <a:buClr>
                <a:srgbClr val="9BAF04"/>
              </a:buClr>
              <a:buFont typeface="+mj-lt"/>
              <a:buAutoNum type="arabicPeriod"/>
            </a:pPr>
            <a:r>
              <a:rPr lang="en-US" dirty="0" smtClean="0">
                <a:solidFill>
                  <a:srgbClr val="595959"/>
                </a:solidFill>
              </a:rPr>
              <a:t>Validator tool. Maven repository</a:t>
            </a:r>
          </a:p>
          <a:p>
            <a:pPr marL="342900" indent="-342900">
              <a:lnSpc>
                <a:spcPct val="150000"/>
              </a:lnSpc>
              <a:buClr>
                <a:srgbClr val="9BAF04"/>
              </a:buClr>
              <a:buFont typeface="+mj-lt"/>
              <a:buAutoNum type="arabicPeriod"/>
            </a:pPr>
            <a:r>
              <a:rPr lang="en-US" dirty="0" smtClean="0">
                <a:solidFill>
                  <a:srgbClr val="595959"/>
                </a:solidFill>
              </a:rPr>
              <a:t>Summary of the changes in ESPD v3.0.0</a:t>
            </a:r>
          </a:p>
          <a:p>
            <a:pPr marL="342900" indent="-342900">
              <a:lnSpc>
                <a:spcPct val="150000"/>
              </a:lnSpc>
              <a:buClr>
                <a:srgbClr val="9BAF04"/>
              </a:buClr>
              <a:buFont typeface="+mj-lt"/>
              <a:buAutoNum type="arabicPeriod"/>
            </a:pPr>
            <a:r>
              <a:rPr lang="en-US" dirty="0" smtClean="0">
                <a:solidFill>
                  <a:srgbClr val="595959"/>
                </a:solidFill>
              </a:rPr>
              <a:t>Questions and answers</a:t>
            </a:r>
          </a:p>
        </p:txBody>
      </p:sp>
      <p:sp>
        <p:nvSpPr>
          <p:cNvPr id="5" name="4 Rectángulo"/>
          <p:cNvSpPr/>
          <p:nvPr/>
        </p:nvSpPr>
        <p:spPr>
          <a:xfrm>
            <a:off x="-10800" y="0"/>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lIns="90000" rIns="180000" rtlCol="0" anchor="ctr"/>
          <a:lstStyle/>
          <a:p>
            <a:pPr algn="r"/>
            <a:r>
              <a:rPr lang="es-ES" sz="1400" dirty="0">
                <a:solidFill>
                  <a:schemeClr val="tx1">
                    <a:lumMod val="50000"/>
                    <a:lumOff val="50000"/>
                  </a:schemeClr>
                </a:solidFill>
              </a:rPr>
              <a:t>ESPD </a:t>
            </a:r>
            <a:r>
              <a:rPr lang="es-ES" sz="1400" dirty="0" err="1">
                <a:solidFill>
                  <a:schemeClr val="tx1">
                    <a:lumMod val="50000"/>
                    <a:lumOff val="50000"/>
                  </a:schemeClr>
                </a:solidFill>
              </a:rPr>
              <a:t>Seminar</a:t>
            </a:r>
            <a:r>
              <a:rPr lang="es-ES" sz="1400" dirty="0">
                <a:solidFill>
                  <a:schemeClr val="tx1">
                    <a:lumMod val="50000"/>
                    <a:lumOff val="50000"/>
                  </a:schemeClr>
                </a:solidFill>
              </a:rPr>
              <a:t> </a:t>
            </a:r>
            <a:r>
              <a:rPr lang="es-ES" sz="1400" dirty="0" smtClean="0">
                <a:solidFill>
                  <a:schemeClr val="tx1">
                    <a:lumMod val="50000"/>
                    <a:lumOff val="50000"/>
                  </a:schemeClr>
                </a:solidFill>
              </a:rPr>
              <a:t>2020</a:t>
            </a:r>
            <a:endParaRPr lang="en-US" sz="1350" dirty="0">
              <a:solidFill>
                <a:schemeClr val="tx1">
                  <a:lumMod val="50000"/>
                  <a:lumOff val="50000"/>
                </a:schemeClr>
              </a:solidFill>
            </a:endParaRPr>
          </a:p>
        </p:txBody>
      </p:sp>
    </p:spTree>
    <p:extLst>
      <p:ext uri="{BB962C8B-B14F-4D97-AF65-F5344CB8AC3E}">
        <p14:creationId xmlns:p14="http://schemas.microsoft.com/office/powerpoint/2010/main" val="24444751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4 Rectángulo"/>
          <p:cNvSpPr/>
          <p:nvPr/>
        </p:nvSpPr>
        <p:spPr>
          <a:xfrm>
            <a:off x="-8861" y="-1"/>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sz="1350">
              <a:solidFill>
                <a:srgbClr val="000000"/>
              </a:solidFill>
            </a:endParaRPr>
          </a:p>
        </p:txBody>
      </p:sp>
      <p:sp>
        <p:nvSpPr>
          <p:cNvPr id="23" name="TextBox 22"/>
          <p:cNvSpPr txBox="1"/>
          <p:nvPr/>
        </p:nvSpPr>
        <p:spPr>
          <a:xfrm>
            <a:off x="254733" y="962306"/>
            <a:ext cx="8534249" cy="1323439"/>
          </a:xfrm>
          <a:prstGeom prst="rect">
            <a:avLst/>
          </a:prstGeom>
          <a:noFill/>
        </p:spPr>
        <p:txBody>
          <a:bodyPr wrap="square" rtlCol="0">
            <a:spAutoFit/>
          </a:bodyPr>
          <a:lstStyle/>
          <a:p>
            <a:pPr marL="742950" lvl="1" indent="-285750" algn="just">
              <a:buClr>
                <a:srgbClr val="9BAF04"/>
              </a:buClr>
              <a:buFont typeface="Wingdings" panose="05000000000000000000" pitchFamily="2" charset="2"/>
              <a:buChar char="v"/>
            </a:pPr>
            <a:endParaRPr lang="en-US" sz="1600" dirty="0" smtClean="0"/>
          </a:p>
          <a:p>
            <a:pPr marL="742950" lvl="1" indent="-285750" algn="just">
              <a:buClr>
                <a:srgbClr val="9BAF04"/>
              </a:buClr>
              <a:buFont typeface="Wingdings" panose="05000000000000000000" pitchFamily="2" charset="2"/>
              <a:buChar char="v"/>
            </a:pPr>
            <a:r>
              <a:rPr lang="en-US" sz="1600" b="1" dirty="0" err="1"/>
              <a:t>GitHub</a:t>
            </a:r>
            <a:r>
              <a:rPr lang="en-US" sz="1600" b="1" dirty="0"/>
              <a:t> Wiki</a:t>
            </a:r>
            <a:r>
              <a:rPr lang="en-US" sz="1600" dirty="0"/>
              <a:t>: </a:t>
            </a:r>
            <a:r>
              <a:rPr lang="es-ES" sz="1600" dirty="0">
                <a:hlinkClick r:id="rId3"/>
              </a:rPr>
              <a:t>https://github.com/ESPD/ESPD-EDM/wiki</a:t>
            </a:r>
            <a:endParaRPr lang="es-ES" sz="1600" dirty="0"/>
          </a:p>
          <a:p>
            <a:pPr marL="1200150" lvl="2" indent="-285750" algn="just">
              <a:buClr>
                <a:srgbClr val="9BAF04"/>
              </a:buClr>
              <a:buFont typeface="Arial" panose="020B0604020202020204" pitchFamily="34" charset="0"/>
              <a:buChar char="•"/>
            </a:pPr>
            <a:endParaRPr lang="en-GB" sz="1600" dirty="0" smtClean="0"/>
          </a:p>
          <a:p>
            <a:pPr marL="1200150" lvl="2" indent="-285750" algn="just">
              <a:buClr>
                <a:srgbClr val="9BAF04"/>
              </a:buClr>
              <a:buFont typeface="Arial" panose="020B0604020202020204" pitchFamily="34" charset="0"/>
              <a:buChar char="•"/>
            </a:pPr>
            <a:r>
              <a:rPr lang="en-GB" sz="1600" dirty="0" smtClean="0"/>
              <a:t>Hub </a:t>
            </a:r>
            <a:r>
              <a:rPr lang="en-GB" sz="1600" dirty="0"/>
              <a:t>to all the information about the ESPD, including the Governance. E.g. minutes, </a:t>
            </a:r>
            <a:r>
              <a:rPr lang="en-GB" sz="1600" dirty="0" smtClean="0"/>
              <a:t>presentation, etc.</a:t>
            </a:r>
            <a:endParaRPr lang="en-US" sz="1600" dirty="0"/>
          </a:p>
        </p:txBody>
      </p:sp>
      <p:sp>
        <p:nvSpPr>
          <p:cNvPr id="7" name="5 CuadroTexto"/>
          <p:cNvSpPr txBox="1"/>
          <p:nvPr/>
        </p:nvSpPr>
        <p:spPr>
          <a:xfrm>
            <a:off x="380020" y="520018"/>
            <a:ext cx="6048672" cy="461665"/>
          </a:xfrm>
          <a:prstGeom prst="rect">
            <a:avLst/>
          </a:prstGeom>
          <a:noFill/>
        </p:spPr>
        <p:txBody>
          <a:bodyPr wrap="square" rtlCol="0">
            <a:spAutoFit/>
          </a:bodyPr>
          <a:lstStyle/>
          <a:p>
            <a:pPr hangingPunct="0"/>
            <a:r>
              <a:rPr lang="en-GB" sz="2400" b="1" dirty="0">
                <a:solidFill>
                  <a:srgbClr val="004494"/>
                </a:solidFill>
                <a:cs typeface="Arial" panose="020B0604020202020204" pitchFamily="34" charset="0"/>
              </a:rPr>
              <a:t>2. Online Workspace and documentation</a:t>
            </a:r>
          </a:p>
        </p:txBody>
      </p:sp>
      <p:pic>
        <p:nvPicPr>
          <p:cNvPr id="3" name="Picture 2"/>
          <p:cNvPicPr>
            <a:picLocks noChangeAspect="1"/>
          </p:cNvPicPr>
          <p:nvPr/>
        </p:nvPicPr>
        <p:blipFill>
          <a:blip r:embed="rId4"/>
          <a:stretch>
            <a:fillRect/>
          </a:stretch>
        </p:blipFill>
        <p:spPr>
          <a:xfrm>
            <a:off x="351618" y="2669057"/>
            <a:ext cx="8440765" cy="3455325"/>
          </a:xfrm>
          <a:prstGeom prst="rect">
            <a:avLst/>
          </a:prstGeom>
          <a:ln>
            <a:noFill/>
          </a:ln>
          <a:effectLst>
            <a:outerShdw blurRad="190500" algn="tl" rotWithShape="0">
              <a:srgbClr val="000000">
                <a:alpha val="70000"/>
              </a:srgbClr>
            </a:outerShdw>
          </a:effectLst>
        </p:spPr>
      </p:pic>
      <p:sp>
        <p:nvSpPr>
          <p:cNvPr id="6" name="4 Rectángulo"/>
          <p:cNvSpPr/>
          <p:nvPr/>
        </p:nvSpPr>
        <p:spPr>
          <a:xfrm>
            <a:off x="-10800" y="0"/>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lIns="90000" rIns="180000" rtlCol="0" anchor="ctr"/>
          <a:lstStyle/>
          <a:p>
            <a:pPr algn="r"/>
            <a:r>
              <a:rPr lang="es-ES" sz="1400" dirty="0">
                <a:solidFill>
                  <a:schemeClr val="tx1">
                    <a:lumMod val="50000"/>
                    <a:lumOff val="50000"/>
                  </a:schemeClr>
                </a:solidFill>
              </a:rPr>
              <a:t>ESPD </a:t>
            </a:r>
            <a:r>
              <a:rPr lang="es-ES" sz="1400" dirty="0" err="1">
                <a:solidFill>
                  <a:schemeClr val="tx1">
                    <a:lumMod val="50000"/>
                    <a:lumOff val="50000"/>
                  </a:schemeClr>
                </a:solidFill>
              </a:rPr>
              <a:t>Seminar</a:t>
            </a:r>
            <a:r>
              <a:rPr lang="es-ES" sz="1400" dirty="0">
                <a:solidFill>
                  <a:schemeClr val="tx1">
                    <a:lumMod val="50000"/>
                    <a:lumOff val="50000"/>
                  </a:schemeClr>
                </a:solidFill>
              </a:rPr>
              <a:t> </a:t>
            </a:r>
            <a:r>
              <a:rPr lang="es-ES" sz="1400" dirty="0" smtClean="0">
                <a:solidFill>
                  <a:schemeClr val="tx1">
                    <a:lumMod val="50000"/>
                    <a:lumOff val="50000"/>
                  </a:schemeClr>
                </a:solidFill>
              </a:rPr>
              <a:t>2020</a:t>
            </a:r>
            <a:endParaRPr lang="en-US" sz="1350" dirty="0">
              <a:solidFill>
                <a:schemeClr val="tx1">
                  <a:lumMod val="50000"/>
                  <a:lumOff val="50000"/>
                </a:schemeClr>
              </a:solidFill>
            </a:endParaRPr>
          </a:p>
        </p:txBody>
      </p:sp>
    </p:spTree>
    <p:extLst>
      <p:ext uri="{BB962C8B-B14F-4D97-AF65-F5344CB8AC3E}">
        <p14:creationId xmlns:p14="http://schemas.microsoft.com/office/powerpoint/2010/main" val="40853233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4 Rectángulo"/>
          <p:cNvSpPr/>
          <p:nvPr/>
        </p:nvSpPr>
        <p:spPr>
          <a:xfrm>
            <a:off x="-8861" y="-1"/>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sz="1350">
              <a:solidFill>
                <a:srgbClr val="000000"/>
              </a:solidFill>
            </a:endParaRPr>
          </a:p>
        </p:txBody>
      </p:sp>
      <p:sp>
        <p:nvSpPr>
          <p:cNvPr id="23" name="TextBox 22"/>
          <p:cNvSpPr txBox="1"/>
          <p:nvPr/>
        </p:nvSpPr>
        <p:spPr>
          <a:xfrm>
            <a:off x="254733" y="962306"/>
            <a:ext cx="8534249" cy="1569660"/>
          </a:xfrm>
          <a:prstGeom prst="rect">
            <a:avLst/>
          </a:prstGeom>
          <a:noFill/>
        </p:spPr>
        <p:txBody>
          <a:bodyPr wrap="square" rtlCol="0">
            <a:spAutoFit/>
          </a:bodyPr>
          <a:lstStyle/>
          <a:p>
            <a:pPr marL="742950" lvl="1" indent="-285750" algn="just">
              <a:buClr>
                <a:srgbClr val="9BAF04"/>
              </a:buClr>
              <a:buFont typeface="Wingdings" panose="05000000000000000000" pitchFamily="2" charset="2"/>
              <a:buChar char="v"/>
            </a:pPr>
            <a:endParaRPr lang="en-US" sz="1600" dirty="0" smtClean="0"/>
          </a:p>
          <a:p>
            <a:pPr marL="742950" lvl="1" indent="-285750" algn="just">
              <a:buClr>
                <a:srgbClr val="9BAF04"/>
              </a:buClr>
              <a:buFont typeface="Wingdings" panose="05000000000000000000" pitchFamily="2" charset="2"/>
              <a:buChar char="v"/>
            </a:pPr>
            <a:r>
              <a:rPr lang="en-US" sz="1600" b="1" dirty="0" err="1" smtClean="0"/>
              <a:t>GitHub</a:t>
            </a:r>
            <a:r>
              <a:rPr lang="en-US" sz="1600" b="1" dirty="0" smtClean="0"/>
              <a:t> Issues</a:t>
            </a:r>
            <a:r>
              <a:rPr lang="en-US" sz="1600" dirty="0" smtClean="0"/>
              <a:t>: </a:t>
            </a:r>
            <a:r>
              <a:rPr lang="es-ES" sz="1600" dirty="0">
                <a:hlinkClick r:id="rId3"/>
              </a:rPr>
              <a:t>https://</a:t>
            </a:r>
            <a:r>
              <a:rPr lang="es-ES" sz="1600" dirty="0" smtClean="0">
                <a:hlinkClick r:id="rId3"/>
              </a:rPr>
              <a:t>github.com/ESPD/ESPD-EDM/issues</a:t>
            </a:r>
            <a:endParaRPr lang="es-ES" sz="1600" dirty="0" smtClean="0"/>
          </a:p>
          <a:p>
            <a:pPr marL="742950" lvl="1" indent="-285750" algn="just">
              <a:buClr>
                <a:srgbClr val="9BAF04"/>
              </a:buClr>
              <a:buFont typeface="Wingdings" panose="05000000000000000000" pitchFamily="2" charset="2"/>
              <a:buChar char="v"/>
            </a:pPr>
            <a:endParaRPr lang="es-ES" sz="1600" dirty="0"/>
          </a:p>
          <a:p>
            <a:pPr marL="742950" lvl="1" indent="-285750" algn="just">
              <a:buClr>
                <a:srgbClr val="9BAF04"/>
              </a:buClr>
              <a:buFont typeface="Wingdings" panose="05000000000000000000" pitchFamily="2" charset="2"/>
              <a:buChar char="v"/>
            </a:pPr>
            <a:endParaRPr lang="en-US" sz="1600" dirty="0"/>
          </a:p>
          <a:p>
            <a:pPr marL="742950" lvl="1" indent="-285750" algn="just">
              <a:buClr>
                <a:srgbClr val="9BAF04"/>
              </a:buClr>
              <a:buFont typeface="Wingdings" panose="05000000000000000000" pitchFamily="2" charset="2"/>
              <a:buChar char="v"/>
            </a:pPr>
            <a:endParaRPr lang="en-US" sz="1600" dirty="0"/>
          </a:p>
          <a:p>
            <a:pPr marL="285750" indent="-285750" algn="just">
              <a:buClr>
                <a:srgbClr val="9BAF04"/>
              </a:buClr>
              <a:buFont typeface="Wingdings" panose="05000000000000000000" pitchFamily="2" charset="2"/>
              <a:buChar char="v"/>
            </a:pPr>
            <a:endParaRPr lang="en-US" sz="1600" dirty="0" smtClean="0"/>
          </a:p>
        </p:txBody>
      </p:sp>
      <p:pic>
        <p:nvPicPr>
          <p:cNvPr id="4" name="Imagen 3"/>
          <p:cNvPicPr>
            <a:picLocks noChangeAspect="1"/>
          </p:cNvPicPr>
          <p:nvPr/>
        </p:nvPicPr>
        <p:blipFill>
          <a:blip r:embed="rId4"/>
          <a:stretch>
            <a:fillRect/>
          </a:stretch>
        </p:blipFill>
        <p:spPr>
          <a:xfrm>
            <a:off x="309284" y="1791547"/>
            <a:ext cx="8525433" cy="4814662"/>
          </a:xfrm>
          <a:prstGeom prst="rect">
            <a:avLst/>
          </a:prstGeom>
          <a:ln>
            <a:noFill/>
          </a:ln>
          <a:effectLst>
            <a:outerShdw blurRad="190500" algn="tl" rotWithShape="0">
              <a:srgbClr val="000000">
                <a:alpha val="70000"/>
              </a:srgbClr>
            </a:outerShdw>
          </a:effectLst>
        </p:spPr>
      </p:pic>
      <p:sp>
        <p:nvSpPr>
          <p:cNvPr id="6" name="5 CuadroTexto"/>
          <p:cNvSpPr txBox="1"/>
          <p:nvPr/>
        </p:nvSpPr>
        <p:spPr>
          <a:xfrm>
            <a:off x="380020" y="520018"/>
            <a:ext cx="6048672" cy="461665"/>
          </a:xfrm>
          <a:prstGeom prst="rect">
            <a:avLst/>
          </a:prstGeom>
          <a:noFill/>
        </p:spPr>
        <p:txBody>
          <a:bodyPr wrap="square" rtlCol="0">
            <a:spAutoFit/>
          </a:bodyPr>
          <a:lstStyle/>
          <a:p>
            <a:pPr hangingPunct="0"/>
            <a:r>
              <a:rPr lang="en-GB" sz="2400" b="1" dirty="0">
                <a:solidFill>
                  <a:srgbClr val="004494"/>
                </a:solidFill>
                <a:cs typeface="Arial" panose="020B0604020202020204" pitchFamily="34" charset="0"/>
              </a:rPr>
              <a:t>2. Online Workspace and documentation</a:t>
            </a:r>
          </a:p>
        </p:txBody>
      </p:sp>
      <p:sp>
        <p:nvSpPr>
          <p:cNvPr id="7" name="4 Rectángulo"/>
          <p:cNvSpPr/>
          <p:nvPr/>
        </p:nvSpPr>
        <p:spPr>
          <a:xfrm>
            <a:off x="-10800" y="0"/>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lIns="90000" rIns="180000" rtlCol="0" anchor="ctr"/>
          <a:lstStyle/>
          <a:p>
            <a:pPr algn="r"/>
            <a:r>
              <a:rPr lang="es-ES" sz="1400" dirty="0">
                <a:solidFill>
                  <a:schemeClr val="tx1">
                    <a:lumMod val="50000"/>
                    <a:lumOff val="50000"/>
                  </a:schemeClr>
                </a:solidFill>
              </a:rPr>
              <a:t>ESPD </a:t>
            </a:r>
            <a:r>
              <a:rPr lang="es-ES" sz="1400" dirty="0" err="1">
                <a:solidFill>
                  <a:schemeClr val="tx1">
                    <a:lumMod val="50000"/>
                    <a:lumOff val="50000"/>
                  </a:schemeClr>
                </a:solidFill>
              </a:rPr>
              <a:t>Seminar</a:t>
            </a:r>
            <a:r>
              <a:rPr lang="es-ES" sz="1400" dirty="0">
                <a:solidFill>
                  <a:schemeClr val="tx1">
                    <a:lumMod val="50000"/>
                    <a:lumOff val="50000"/>
                  </a:schemeClr>
                </a:solidFill>
              </a:rPr>
              <a:t> </a:t>
            </a:r>
            <a:r>
              <a:rPr lang="es-ES" sz="1400" dirty="0" smtClean="0">
                <a:solidFill>
                  <a:schemeClr val="tx1">
                    <a:lumMod val="50000"/>
                    <a:lumOff val="50000"/>
                  </a:schemeClr>
                </a:solidFill>
              </a:rPr>
              <a:t>2020</a:t>
            </a:r>
            <a:endParaRPr lang="en-US" sz="1350" dirty="0">
              <a:solidFill>
                <a:schemeClr val="tx1">
                  <a:lumMod val="50000"/>
                  <a:lumOff val="50000"/>
                </a:schemeClr>
              </a:solidFill>
            </a:endParaRPr>
          </a:p>
        </p:txBody>
      </p:sp>
    </p:spTree>
    <p:extLst>
      <p:ext uri="{BB962C8B-B14F-4D97-AF65-F5344CB8AC3E}">
        <p14:creationId xmlns:p14="http://schemas.microsoft.com/office/powerpoint/2010/main" val="17718994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4 Rectángulo"/>
          <p:cNvSpPr/>
          <p:nvPr/>
        </p:nvSpPr>
        <p:spPr>
          <a:xfrm>
            <a:off x="-8861" y="-1"/>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sz="1350">
              <a:solidFill>
                <a:srgbClr val="000000"/>
              </a:solidFill>
            </a:endParaRPr>
          </a:p>
        </p:txBody>
      </p:sp>
      <p:sp>
        <p:nvSpPr>
          <p:cNvPr id="23" name="TextBox 22"/>
          <p:cNvSpPr txBox="1"/>
          <p:nvPr/>
        </p:nvSpPr>
        <p:spPr>
          <a:xfrm>
            <a:off x="254733" y="962306"/>
            <a:ext cx="8534249" cy="1323439"/>
          </a:xfrm>
          <a:prstGeom prst="rect">
            <a:avLst/>
          </a:prstGeom>
          <a:noFill/>
        </p:spPr>
        <p:txBody>
          <a:bodyPr wrap="square" rtlCol="0">
            <a:spAutoFit/>
          </a:bodyPr>
          <a:lstStyle/>
          <a:p>
            <a:pPr marL="742950" lvl="1" indent="-285750" algn="just">
              <a:buClr>
                <a:srgbClr val="9BAF04"/>
              </a:buClr>
              <a:buFont typeface="Wingdings" panose="05000000000000000000" pitchFamily="2" charset="2"/>
              <a:buChar char="v"/>
            </a:pPr>
            <a:endParaRPr lang="en-US" sz="1600" dirty="0" smtClean="0"/>
          </a:p>
          <a:p>
            <a:pPr marL="742950" lvl="1" indent="-285750" algn="just">
              <a:buClr>
                <a:srgbClr val="9BAF04"/>
              </a:buClr>
              <a:buFont typeface="Wingdings" panose="05000000000000000000" pitchFamily="2" charset="2"/>
              <a:buChar char="v"/>
            </a:pPr>
            <a:r>
              <a:rPr lang="en-US" sz="1600" b="1" dirty="0" smtClean="0"/>
              <a:t>GitHub Repository</a:t>
            </a:r>
            <a:r>
              <a:rPr lang="en-US" sz="1600" dirty="0" smtClean="0"/>
              <a:t>: </a:t>
            </a:r>
            <a:r>
              <a:rPr lang="es-ES" sz="1600" dirty="0">
                <a:hlinkClick r:id="rId3"/>
              </a:rPr>
              <a:t>https://</a:t>
            </a:r>
            <a:r>
              <a:rPr lang="es-ES" sz="1600" dirty="0" smtClean="0">
                <a:hlinkClick r:id="rId3"/>
              </a:rPr>
              <a:t>github.com/ESPD/ESPD-EDM</a:t>
            </a:r>
            <a:r>
              <a:rPr lang="es-ES" sz="1600" dirty="0" smtClean="0"/>
              <a:t> </a:t>
            </a:r>
            <a:endParaRPr lang="es-ES" sz="1600" dirty="0"/>
          </a:p>
          <a:p>
            <a:pPr marL="742950" lvl="1" indent="-285750" algn="just">
              <a:buClr>
                <a:srgbClr val="9BAF04"/>
              </a:buClr>
              <a:buFont typeface="Wingdings" panose="05000000000000000000" pitchFamily="2" charset="2"/>
              <a:buChar char="v"/>
            </a:pPr>
            <a:endParaRPr lang="en-US" sz="1600" dirty="0"/>
          </a:p>
          <a:p>
            <a:pPr marL="742950" lvl="1" indent="-285750" algn="just">
              <a:buClr>
                <a:srgbClr val="9BAF04"/>
              </a:buClr>
              <a:buFont typeface="Wingdings" panose="05000000000000000000" pitchFamily="2" charset="2"/>
              <a:buChar char="v"/>
            </a:pPr>
            <a:endParaRPr lang="en-US" sz="1600" dirty="0"/>
          </a:p>
          <a:p>
            <a:pPr marL="285750" indent="-285750" algn="just">
              <a:buClr>
                <a:srgbClr val="9BAF04"/>
              </a:buClr>
              <a:buFont typeface="Wingdings" panose="05000000000000000000" pitchFamily="2" charset="2"/>
              <a:buChar char="v"/>
            </a:pPr>
            <a:endParaRPr lang="en-US" sz="1600" dirty="0" smtClean="0"/>
          </a:p>
        </p:txBody>
      </p:sp>
      <p:pic>
        <p:nvPicPr>
          <p:cNvPr id="2" name="Picture 1"/>
          <p:cNvPicPr>
            <a:picLocks noChangeAspect="1"/>
          </p:cNvPicPr>
          <p:nvPr/>
        </p:nvPicPr>
        <p:blipFill>
          <a:blip r:embed="rId4"/>
          <a:stretch>
            <a:fillRect/>
          </a:stretch>
        </p:blipFill>
        <p:spPr>
          <a:xfrm>
            <a:off x="849924" y="1816820"/>
            <a:ext cx="7444153" cy="4641775"/>
          </a:xfrm>
          <a:prstGeom prst="rect">
            <a:avLst/>
          </a:prstGeom>
          <a:ln>
            <a:noFill/>
          </a:ln>
          <a:effectLst>
            <a:outerShdw blurRad="190500" algn="tl" rotWithShape="0">
              <a:srgbClr val="000000">
                <a:alpha val="70000"/>
              </a:srgbClr>
            </a:outerShdw>
          </a:effectLst>
        </p:spPr>
      </p:pic>
      <p:sp>
        <p:nvSpPr>
          <p:cNvPr id="6" name="5 CuadroTexto"/>
          <p:cNvSpPr txBox="1"/>
          <p:nvPr/>
        </p:nvSpPr>
        <p:spPr>
          <a:xfrm>
            <a:off x="380020" y="520018"/>
            <a:ext cx="6048672" cy="461665"/>
          </a:xfrm>
          <a:prstGeom prst="rect">
            <a:avLst/>
          </a:prstGeom>
          <a:noFill/>
        </p:spPr>
        <p:txBody>
          <a:bodyPr wrap="square" rtlCol="0">
            <a:spAutoFit/>
          </a:bodyPr>
          <a:lstStyle/>
          <a:p>
            <a:pPr hangingPunct="0"/>
            <a:r>
              <a:rPr lang="en-GB" sz="2400" b="1" dirty="0">
                <a:solidFill>
                  <a:srgbClr val="004494"/>
                </a:solidFill>
                <a:cs typeface="Arial" panose="020B0604020202020204" pitchFamily="34" charset="0"/>
              </a:rPr>
              <a:t>2. Online Workspace and documentation</a:t>
            </a:r>
          </a:p>
        </p:txBody>
      </p:sp>
      <p:sp>
        <p:nvSpPr>
          <p:cNvPr id="7" name="4 Rectángulo"/>
          <p:cNvSpPr/>
          <p:nvPr/>
        </p:nvSpPr>
        <p:spPr>
          <a:xfrm>
            <a:off x="-10800" y="0"/>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lIns="90000" rIns="180000" rtlCol="0" anchor="ctr"/>
          <a:lstStyle/>
          <a:p>
            <a:pPr algn="r"/>
            <a:r>
              <a:rPr lang="es-ES" sz="1400" dirty="0">
                <a:solidFill>
                  <a:schemeClr val="tx1">
                    <a:lumMod val="50000"/>
                    <a:lumOff val="50000"/>
                  </a:schemeClr>
                </a:solidFill>
              </a:rPr>
              <a:t>ESPD </a:t>
            </a:r>
            <a:r>
              <a:rPr lang="es-ES" sz="1400" dirty="0" err="1">
                <a:solidFill>
                  <a:schemeClr val="tx1">
                    <a:lumMod val="50000"/>
                    <a:lumOff val="50000"/>
                  </a:schemeClr>
                </a:solidFill>
              </a:rPr>
              <a:t>Seminar</a:t>
            </a:r>
            <a:r>
              <a:rPr lang="es-ES" sz="1400" dirty="0">
                <a:solidFill>
                  <a:schemeClr val="tx1">
                    <a:lumMod val="50000"/>
                    <a:lumOff val="50000"/>
                  </a:schemeClr>
                </a:solidFill>
              </a:rPr>
              <a:t> </a:t>
            </a:r>
            <a:r>
              <a:rPr lang="es-ES" sz="1400" dirty="0" smtClean="0">
                <a:solidFill>
                  <a:schemeClr val="tx1">
                    <a:lumMod val="50000"/>
                    <a:lumOff val="50000"/>
                  </a:schemeClr>
                </a:solidFill>
              </a:rPr>
              <a:t>2020</a:t>
            </a:r>
            <a:endParaRPr lang="en-US" sz="1350" dirty="0">
              <a:solidFill>
                <a:schemeClr val="tx1">
                  <a:lumMod val="50000"/>
                  <a:lumOff val="50000"/>
                </a:schemeClr>
              </a:solidFill>
            </a:endParaRPr>
          </a:p>
        </p:txBody>
      </p:sp>
    </p:spTree>
    <p:extLst>
      <p:ext uri="{BB962C8B-B14F-4D97-AF65-F5344CB8AC3E}">
        <p14:creationId xmlns:p14="http://schemas.microsoft.com/office/powerpoint/2010/main" val="42035662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D6C5B8CC32BC1140B6F0C5F77127AF3D" ma:contentTypeVersion="10" ma:contentTypeDescription="Crear nuevo documento." ma:contentTypeScope="" ma:versionID="58d0991d1bddb9f884326053b9a948e7">
  <xsd:schema xmlns:xsd="http://www.w3.org/2001/XMLSchema" xmlns:xs="http://www.w3.org/2001/XMLSchema" xmlns:p="http://schemas.microsoft.com/office/2006/metadata/properties" xmlns:ns2="12d6af70-178b-4e5d-9119-f14160711e65" xmlns:ns3="d384abb4-6cb5-4f67-8867-449f3dc2801e" targetNamespace="http://schemas.microsoft.com/office/2006/metadata/properties" ma:root="true" ma:fieldsID="33b8a48069990fa90c5f2283d6467f0e" ns2:_="" ns3:_="">
    <xsd:import namespace="12d6af70-178b-4e5d-9119-f14160711e65"/>
    <xsd:import namespace="d384abb4-6cb5-4f67-8867-449f3dc2801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d6af70-178b-4e5d-9119-f14160711e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384abb4-6cb5-4f67-8867-449f3dc2801e"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7FA3747-CF04-49DA-AFD3-98F04682AA18}"/>
</file>

<file path=customXml/itemProps2.xml><?xml version="1.0" encoding="utf-8"?>
<ds:datastoreItem xmlns:ds="http://schemas.openxmlformats.org/officeDocument/2006/customXml" ds:itemID="{2FF93185-A91A-4472-A3F4-1E1B892525F0}">
  <ds:schemaRefs>
    <ds:schemaRef ds:uri="http://schemas.microsoft.com/office/infopath/2007/PartnerControls"/>
    <ds:schemaRef ds:uri="http://schemas.openxmlformats.org/package/2006/metadata/core-properties"/>
    <ds:schemaRef ds:uri="http://www.w3.org/XML/1998/namespace"/>
    <ds:schemaRef ds:uri="12d6af70-178b-4e5d-9119-f14160711e65"/>
    <ds:schemaRef ds:uri="http://purl.org/dc/dcmitype/"/>
    <ds:schemaRef ds:uri="http://schemas.microsoft.com/office/2006/documentManagement/types"/>
    <ds:schemaRef ds:uri="http://purl.org/dc/elements/1.1/"/>
    <ds:schemaRef ds:uri="d384abb4-6cb5-4f67-8867-449f3dc2801e"/>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01DCCD54-CEB7-4D93-B603-FE1660D0B3C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19645</TotalTime>
  <Words>3691</Words>
  <Application>Microsoft Office PowerPoint</Application>
  <PresentationFormat>Presentación en pantalla (4:3)</PresentationFormat>
  <Paragraphs>657</Paragraphs>
  <Slides>45</Slides>
  <Notes>38</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45</vt:i4>
      </vt:variant>
    </vt:vector>
  </HeadingPairs>
  <TitlesOfParts>
    <vt:vector size="53" baseType="lpstr">
      <vt:lpstr>Arial Unicode MS</vt:lpstr>
      <vt:lpstr>Arial</vt:lpstr>
      <vt:lpstr>Calibri</vt:lpstr>
      <vt:lpstr>Calibri Light</vt:lpstr>
      <vt:lpstr>Courier New</vt:lpstr>
      <vt:lpstr>Times New Roman</vt:lpstr>
      <vt:lpstr>Wingdings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The objectives of code lists</vt:lpstr>
      <vt:lpstr>Code lists in eProcurement</vt:lpstr>
      <vt:lpstr>Codes &amp; concepts</vt:lpstr>
      <vt:lpstr>Authority tables and taxonomies used in eProcurement</vt:lpstr>
      <vt:lpstr>EU Vocabularies Releases</vt:lpstr>
      <vt:lpstr>About – Currency authority table</vt:lpstr>
      <vt:lpstr>Browse Content – Currency</vt:lpstr>
      <vt:lpstr>Concepts – Currency</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everis 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Claudia Sanchez</dc:creator>
  <cp:lastModifiedBy>Héctor Rico</cp:lastModifiedBy>
  <cp:revision>647</cp:revision>
  <dcterms:created xsi:type="dcterms:W3CDTF">2015-02-05T09:24:16Z</dcterms:created>
  <dcterms:modified xsi:type="dcterms:W3CDTF">2020-11-25T12:07:49Z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0x010100D6C5B8CC32BC1140B6F0C5F77127AF3D</vt:lpwstr>
  </property>
</Properties>
</file>