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6" r:id="rId4"/>
    <p:sldId id="261" r:id="rId5"/>
    <p:sldId id="256" r:id="rId6"/>
    <p:sldId id="258"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p:scale>
          <a:sx n="100" d="100"/>
          <a:sy n="100" d="100"/>
        </p:scale>
        <p:origin x="864"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BD4C3F1-0843-4267-BFA0-34C82FC3B9AD}"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72716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D4C3F1-0843-4267-BFA0-34C82FC3B9AD}"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14650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D4C3F1-0843-4267-BFA0-34C82FC3B9AD}"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284965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D4C3F1-0843-4267-BFA0-34C82FC3B9AD}"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260741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4C3F1-0843-4267-BFA0-34C82FC3B9AD}"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358002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BD4C3F1-0843-4267-BFA0-34C82FC3B9AD}"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161024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BD4C3F1-0843-4267-BFA0-34C82FC3B9AD}" type="datetimeFigureOut">
              <a:rPr lang="en-GB" smtClean="0"/>
              <a:t>07/11/2019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366158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BD4C3F1-0843-4267-BFA0-34C82FC3B9AD}" type="datetimeFigureOut">
              <a:rPr lang="en-GB" smtClean="0"/>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360448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4C3F1-0843-4267-BFA0-34C82FC3B9AD}" type="datetimeFigureOut">
              <a:rPr lang="en-GB" smtClean="0"/>
              <a:t>07/11/2019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16283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4C3F1-0843-4267-BFA0-34C82FC3B9AD}"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34572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4C3F1-0843-4267-BFA0-34C82FC3B9AD}"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047453-7CF9-4BE7-AA1F-C7505FAEACB2}" type="slidenum">
              <a:rPr lang="en-GB" smtClean="0"/>
              <a:t>‹#›</a:t>
            </a:fld>
            <a:endParaRPr lang="en-GB"/>
          </a:p>
        </p:txBody>
      </p:sp>
    </p:spTree>
    <p:extLst>
      <p:ext uri="{BB962C8B-B14F-4D97-AF65-F5344CB8AC3E}">
        <p14:creationId xmlns:p14="http://schemas.microsoft.com/office/powerpoint/2010/main" val="189098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4C3F1-0843-4267-BFA0-34C82FC3B9AD}" type="datetimeFigureOut">
              <a:rPr lang="en-GB" smtClean="0"/>
              <a:t>07/11/2019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47453-7CF9-4BE7-AA1F-C7505FAEACB2}" type="slidenum">
              <a:rPr lang="en-GB" smtClean="0"/>
              <a:t>‹#›</a:t>
            </a:fld>
            <a:endParaRPr lang="en-GB"/>
          </a:p>
        </p:txBody>
      </p:sp>
    </p:spTree>
    <p:extLst>
      <p:ext uri="{BB962C8B-B14F-4D97-AF65-F5344CB8AC3E}">
        <p14:creationId xmlns:p14="http://schemas.microsoft.com/office/powerpoint/2010/main" val="163500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fla.org/files/assets/cataloguing/frbr-lrm/ifla-lrm-august-2017_rev201712.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182" y="304800"/>
            <a:ext cx="2308709" cy="369332"/>
          </a:xfrm>
          <a:prstGeom prst="rect">
            <a:avLst/>
          </a:prstGeom>
          <a:noFill/>
        </p:spPr>
        <p:txBody>
          <a:bodyPr wrap="none" rtlCol="0">
            <a:spAutoFit/>
          </a:bodyPr>
          <a:lstStyle/>
          <a:p>
            <a:r>
              <a:rPr lang="es-ES" dirty="0" smtClean="0"/>
              <a:t>1. </a:t>
            </a:r>
            <a:r>
              <a:rPr lang="es-ES" dirty="0" err="1" smtClean="0"/>
              <a:t>Problem</a:t>
            </a:r>
            <a:r>
              <a:rPr lang="es-ES" dirty="0" smtClean="0"/>
              <a:t> </a:t>
            </a:r>
            <a:r>
              <a:rPr lang="es-ES" dirty="0" err="1" smtClean="0"/>
              <a:t>description</a:t>
            </a:r>
            <a:endParaRPr lang="en-GB" dirty="0"/>
          </a:p>
        </p:txBody>
      </p:sp>
      <p:sp>
        <p:nvSpPr>
          <p:cNvPr id="5" name="TextBox 4"/>
          <p:cNvSpPr txBox="1"/>
          <p:nvPr/>
        </p:nvSpPr>
        <p:spPr>
          <a:xfrm>
            <a:off x="443947" y="881268"/>
            <a:ext cx="10272908" cy="7971413"/>
          </a:xfrm>
          <a:prstGeom prst="rect">
            <a:avLst/>
          </a:prstGeom>
          <a:noFill/>
        </p:spPr>
        <p:txBody>
          <a:bodyPr wrap="square" rtlCol="0">
            <a:spAutoFit/>
          </a:bodyPr>
          <a:lstStyle/>
          <a:p>
            <a:pPr marL="285750" indent="-285750">
              <a:buFont typeface="Arial" panose="020B0604020202020204" pitchFamily="34" charset="0"/>
              <a:buChar char="•"/>
            </a:pPr>
            <a:r>
              <a:rPr lang="es-ES" sz="1600" dirty="0" smtClean="0"/>
              <a:t>In </a:t>
            </a:r>
            <a:r>
              <a:rPr lang="es-ES" sz="1600" dirty="0" err="1" smtClean="0"/>
              <a:t>ePO</a:t>
            </a:r>
            <a:r>
              <a:rPr lang="es-ES" sz="1600" dirty="0" smtClean="0"/>
              <a:t> </a:t>
            </a:r>
            <a:r>
              <a:rPr lang="es-ES" sz="1600" dirty="0" err="1" smtClean="0"/>
              <a:t>we</a:t>
            </a:r>
            <a:r>
              <a:rPr lang="es-ES" sz="1600" dirty="0" smtClean="0"/>
              <a:t> </a:t>
            </a:r>
            <a:r>
              <a:rPr lang="es-ES" sz="1600" dirty="0" err="1" smtClean="0"/>
              <a:t>have</a:t>
            </a:r>
            <a:r>
              <a:rPr lang="es-ES" sz="1600" dirty="0" smtClean="0"/>
              <a:t> </a:t>
            </a:r>
            <a:r>
              <a:rPr lang="es-ES" sz="1600" dirty="0" err="1" smtClean="0"/>
              <a:t>identified</a:t>
            </a:r>
            <a:r>
              <a:rPr lang="es-ES" sz="1600" dirty="0" smtClean="0"/>
              <a:t> </a:t>
            </a:r>
            <a:r>
              <a:rPr lang="es-ES" sz="1600" dirty="0" err="1" smtClean="0"/>
              <a:t>the</a:t>
            </a:r>
            <a:r>
              <a:rPr lang="es-ES" sz="1600" dirty="0" smtClean="0"/>
              <a:t> </a:t>
            </a:r>
            <a:r>
              <a:rPr lang="es-ES" sz="1600" dirty="0" err="1" smtClean="0"/>
              <a:t>need</a:t>
            </a:r>
            <a:r>
              <a:rPr lang="es-ES" sz="1600" dirty="0" smtClean="0"/>
              <a:t> </a:t>
            </a:r>
            <a:r>
              <a:rPr lang="es-ES" sz="1600" dirty="0" err="1" smtClean="0"/>
              <a:t>for</a:t>
            </a:r>
            <a:r>
              <a:rPr lang="es-ES" sz="1600" dirty="0" smtClean="0"/>
              <a:t> a concept </a:t>
            </a:r>
            <a:r>
              <a:rPr lang="es-ES" sz="1600" dirty="0" err="1" smtClean="0"/>
              <a:t>termed</a:t>
            </a:r>
            <a:r>
              <a:rPr lang="es-ES" sz="1600" dirty="0" smtClean="0"/>
              <a:t> “</a:t>
            </a:r>
            <a:r>
              <a:rPr lang="es-ES" sz="1600" dirty="0" err="1" smtClean="0"/>
              <a:t>Document</a:t>
            </a:r>
            <a:r>
              <a:rPr lang="es-ES" sz="1600" dirty="0" smtClean="0"/>
              <a:t>”, </a:t>
            </a:r>
            <a:r>
              <a:rPr lang="es-ES" sz="1600" dirty="0" err="1" smtClean="0"/>
              <a:t>which</a:t>
            </a:r>
            <a:r>
              <a:rPr lang="es-ES" sz="1600" dirty="0" smtClean="0"/>
              <a:t> </a:t>
            </a:r>
            <a:r>
              <a:rPr lang="es-ES" sz="1600" dirty="0" err="1" smtClean="0"/>
              <a:t>was</a:t>
            </a:r>
            <a:r>
              <a:rPr lang="es-ES" sz="1600" dirty="0" smtClean="0"/>
              <a:t> </a:t>
            </a:r>
            <a:r>
              <a:rPr lang="es-ES" sz="1600" dirty="0" err="1" smtClean="0"/>
              <a:t>originally</a:t>
            </a:r>
            <a:r>
              <a:rPr lang="es-ES" sz="1600" dirty="0" smtClean="0"/>
              <a:t> </a:t>
            </a:r>
            <a:r>
              <a:rPr lang="es-ES" sz="1600" dirty="0" err="1" smtClean="0"/>
              <a:t>defined</a:t>
            </a:r>
            <a:r>
              <a:rPr lang="es-ES" sz="1600" dirty="0" smtClean="0"/>
              <a:t> as:</a:t>
            </a:r>
          </a:p>
          <a:p>
            <a:pPr marL="285750" indent="-285750">
              <a:buFont typeface="Arial" panose="020B0604020202020204" pitchFamily="34" charset="0"/>
              <a:buChar char="•"/>
            </a:pPr>
            <a:endParaRPr lang="es-ES" sz="1600" dirty="0"/>
          </a:p>
          <a:p>
            <a:pPr indent="808038">
              <a:tabLst>
                <a:tab pos="9236075" algn="l"/>
              </a:tabLst>
            </a:pPr>
            <a:r>
              <a:rPr lang="en-US" sz="1600" i="1" dirty="0" smtClean="0"/>
              <a:t>“A </a:t>
            </a:r>
            <a:r>
              <a:rPr lang="en-US" sz="1600" i="1" dirty="0"/>
              <a:t>set of interrelated Business Information representing the business facts</a:t>
            </a:r>
            <a:r>
              <a:rPr lang="en-US" sz="1600" i="1" dirty="0" smtClean="0"/>
              <a:t>.”</a:t>
            </a:r>
            <a:endParaRPr lang="en-US" sz="1600" i="1" dirty="0"/>
          </a:p>
          <a:p>
            <a:pPr indent="808038">
              <a:tabLst>
                <a:tab pos="9236075" algn="l"/>
              </a:tabLst>
            </a:pPr>
            <a:endParaRPr lang="en-GB" sz="1600" i="1" dirty="0"/>
          </a:p>
          <a:p>
            <a:pPr marL="808038">
              <a:tabLst>
                <a:tab pos="9236075" algn="l"/>
              </a:tabLst>
            </a:pPr>
            <a:r>
              <a:rPr lang="en-GB" sz="1600" i="1" u="sng" dirty="0"/>
              <a:t>Additional </a:t>
            </a:r>
            <a:r>
              <a:rPr lang="en-GB" sz="1600" i="1" u="sng" dirty="0" smtClean="0"/>
              <a:t>Information</a:t>
            </a:r>
            <a:r>
              <a:rPr lang="en-GB" sz="1600" i="1" dirty="0" smtClean="0"/>
              <a:t>: </a:t>
            </a:r>
            <a:r>
              <a:rPr lang="en-US" sz="1600" i="1" dirty="0" smtClean="0"/>
              <a:t>Documents </a:t>
            </a:r>
            <a:r>
              <a:rPr lang="en-US" sz="1600" i="1" dirty="0"/>
              <a:t>may convey information in any language, medium or form, including textual, numerical, graphic, cartographic, audio-visual forms, </a:t>
            </a:r>
            <a:r>
              <a:rPr lang="en-US" sz="1600" i="1" dirty="0" smtClean="0"/>
              <a:t>etc. (</a:t>
            </a:r>
            <a:r>
              <a:rPr lang="en-US" sz="1600" i="1" dirty="0" err="1" smtClean="0"/>
              <a:t>ePO</a:t>
            </a:r>
            <a:r>
              <a:rPr lang="en-US" sz="1600" i="1" dirty="0" smtClean="0"/>
              <a:t> </a:t>
            </a:r>
            <a:r>
              <a:rPr lang="en-GB" sz="1600" i="1" dirty="0" smtClean="0"/>
              <a:t>WG Approval 23/05/2019).</a:t>
            </a:r>
          </a:p>
          <a:p>
            <a:pPr marL="808038" algn="r">
              <a:tabLst>
                <a:tab pos="9236075" algn="l"/>
              </a:tabLst>
            </a:pPr>
            <a:r>
              <a:rPr lang="es-ES" sz="1600" i="1" dirty="0" smtClean="0"/>
              <a:t>	</a:t>
            </a:r>
            <a:endParaRPr lang="es-ES" sz="1600" i="1" dirty="0"/>
          </a:p>
          <a:p>
            <a:pPr marL="265113" indent="-265113">
              <a:buFont typeface="Arial" panose="020B0604020202020204" pitchFamily="34" charset="0"/>
              <a:buChar char="•"/>
              <a:tabLst>
                <a:tab pos="9236075" algn="l"/>
              </a:tabLst>
            </a:pPr>
            <a:r>
              <a:rPr lang="es-ES" sz="1600" dirty="0" err="1" smtClean="0"/>
              <a:t>This</a:t>
            </a:r>
            <a:r>
              <a:rPr lang="es-ES" sz="1600" dirty="0" smtClean="0"/>
              <a:t> </a:t>
            </a:r>
            <a:r>
              <a:rPr lang="es-ES" sz="1600" dirty="0" err="1" smtClean="0"/>
              <a:t>definition</a:t>
            </a:r>
            <a:r>
              <a:rPr lang="es-ES" sz="1600" dirty="0" smtClean="0"/>
              <a:t> </a:t>
            </a:r>
            <a:r>
              <a:rPr lang="es-ES" sz="1600" dirty="0" err="1" smtClean="0"/>
              <a:t>covers</a:t>
            </a:r>
            <a:r>
              <a:rPr lang="es-ES" sz="1600" dirty="0" smtClean="0"/>
              <a:t> a </a:t>
            </a:r>
            <a:r>
              <a:rPr lang="es-ES" sz="1600" dirty="0" err="1" smtClean="0"/>
              <a:t>semantic</a:t>
            </a:r>
            <a:r>
              <a:rPr lang="es-ES" sz="1600" dirty="0" smtClean="0"/>
              <a:t> </a:t>
            </a:r>
            <a:r>
              <a:rPr lang="es-ES" sz="1600" dirty="0" err="1" smtClean="0"/>
              <a:t>field</a:t>
            </a:r>
            <a:r>
              <a:rPr lang="es-ES" sz="1600" dirty="0" smtClean="0"/>
              <a:t> </a:t>
            </a:r>
            <a:r>
              <a:rPr lang="es-ES" sz="1600" dirty="0" err="1" smtClean="0"/>
              <a:t>that</a:t>
            </a:r>
            <a:r>
              <a:rPr lang="es-ES" sz="1600" dirty="0" smtClean="0"/>
              <a:t> </a:t>
            </a:r>
            <a:r>
              <a:rPr lang="es-ES" sz="1600" dirty="0" err="1" smtClean="0"/>
              <a:t>goes</a:t>
            </a:r>
            <a:r>
              <a:rPr lang="es-ES" sz="1600" dirty="0" smtClean="0"/>
              <a:t> </a:t>
            </a:r>
            <a:r>
              <a:rPr lang="es-ES" sz="1600" dirty="0" err="1" smtClean="0"/>
              <a:t>beyond</a:t>
            </a:r>
            <a:r>
              <a:rPr lang="es-ES" sz="1600" dirty="0" smtClean="0"/>
              <a:t> </a:t>
            </a:r>
            <a:r>
              <a:rPr lang="es-ES" sz="1600" dirty="0" err="1" smtClean="0"/>
              <a:t>the</a:t>
            </a:r>
            <a:r>
              <a:rPr lang="es-ES" sz="1600" dirty="0" smtClean="0"/>
              <a:t> </a:t>
            </a:r>
            <a:r>
              <a:rPr lang="es-ES" sz="1600" dirty="0" err="1" smtClean="0"/>
              <a:t>tradional</a:t>
            </a:r>
            <a:r>
              <a:rPr lang="es-ES" sz="1600" dirty="0" smtClean="0"/>
              <a:t> idea of </a:t>
            </a:r>
            <a:r>
              <a:rPr lang="es-ES" sz="1600" dirty="0" err="1" smtClean="0"/>
              <a:t>document</a:t>
            </a:r>
            <a:r>
              <a:rPr lang="es-ES" sz="1600" dirty="0" smtClean="0"/>
              <a:t> and </a:t>
            </a:r>
            <a:r>
              <a:rPr lang="es-ES" sz="1600" dirty="0" err="1" smtClean="0"/>
              <a:t>document</a:t>
            </a:r>
            <a:r>
              <a:rPr lang="es-ES" sz="1600" dirty="0" smtClean="0"/>
              <a:t> </a:t>
            </a:r>
            <a:r>
              <a:rPr lang="es-ES" sz="1600" dirty="0" err="1" smtClean="0"/>
              <a:t>support</a:t>
            </a:r>
            <a:r>
              <a:rPr lang="es-ES" sz="1600" dirty="0" smtClean="0"/>
              <a:t> (</a:t>
            </a:r>
            <a:r>
              <a:rPr lang="es-ES" sz="1600" dirty="0" err="1" smtClean="0"/>
              <a:t>e.g</a:t>
            </a:r>
            <a:r>
              <a:rPr lang="es-ES" sz="1600" dirty="0" smtClean="0"/>
              <a:t>. a </a:t>
            </a:r>
            <a:r>
              <a:rPr lang="es-ES" sz="1600" dirty="0" err="1" smtClean="0"/>
              <a:t>paper-based</a:t>
            </a:r>
            <a:r>
              <a:rPr lang="es-ES" sz="1600" dirty="0" smtClean="0"/>
              <a:t> </a:t>
            </a:r>
            <a:r>
              <a:rPr lang="es-ES" sz="1600" dirty="0" err="1" smtClean="0"/>
              <a:t>document</a:t>
            </a:r>
            <a:r>
              <a:rPr lang="es-ES" sz="1600" dirty="0" smtClean="0"/>
              <a:t>), as </a:t>
            </a:r>
            <a:r>
              <a:rPr lang="es-ES" sz="1600" dirty="0" err="1" smtClean="0"/>
              <a:t>it</a:t>
            </a:r>
            <a:r>
              <a:rPr lang="es-ES" sz="1600" dirty="0" smtClean="0"/>
              <a:t> </a:t>
            </a:r>
            <a:r>
              <a:rPr lang="es-ES" sz="1600" dirty="0" err="1" smtClean="0"/>
              <a:t>may</a:t>
            </a:r>
            <a:r>
              <a:rPr lang="es-ES" sz="1600" dirty="0" smtClean="0"/>
              <a:t> </a:t>
            </a:r>
            <a:r>
              <a:rPr lang="es-ES" sz="1600" dirty="0" err="1" smtClean="0"/>
              <a:t>refer</a:t>
            </a:r>
            <a:r>
              <a:rPr lang="es-ES" sz="1600" dirty="0" smtClean="0"/>
              <a:t> to </a:t>
            </a:r>
            <a:r>
              <a:rPr lang="es-ES" sz="1600" dirty="0" err="1" smtClean="0"/>
              <a:t>different</a:t>
            </a:r>
            <a:r>
              <a:rPr lang="es-ES" sz="1600" dirty="0" smtClean="0"/>
              <a:t> </a:t>
            </a:r>
            <a:r>
              <a:rPr lang="es-ES" sz="1600" dirty="0" err="1" smtClean="0"/>
              <a:t>types</a:t>
            </a:r>
            <a:r>
              <a:rPr lang="es-ES" sz="1600" dirty="0" smtClean="0"/>
              <a:t> of </a:t>
            </a:r>
            <a:r>
              <a:rPr lang="es-ES" sz="1600" dirty="0" err="1" smtClean="0"/>
              <a:t>information</a:t>
            </a:r>
            <a:r>
              <a:rPr lang="es-ES" sz="1600" dirty="0" smtClean="0"/>
              <a:t> </a:t>
            </a:r>
            <a:r>
              <a:rPr lang="es-ES" sz="1600" dirty="0" err="1" smtClean="0"/>
              <a:t>resources</a:t>
            </a:r>
            <a:r>
              <a:rPr lang="es-ES" sz="1600" dirty="0" smtClean="0"/>
              <a:t> </a:t>
            </a:r>
            <a:r>
              <a:rPr lang="es-ES" sz="1600" dirty="0" err="1" smtClean="0"/>
              <a:t>created</a:t>
            </a:r>
            <a:r>
              <a:rPr lang="es-ES" sz="1600" dirty="0" smtClean="0"/>
              <a:t> and </a:t>
            </a:r>
            <a:r>
              <a:rPr lang="es-ES" sz="1600" dirty="0" err="1" smtClean="0"/>
              <a:t>provided</a:t>
            </a:r>
            <a:r>
              <a:rPr lang="es-ES" sz="1600" dirty="0" smtClean="0"/>
              <a:t> </a:t>
            </a:r>
            <a:r>
              <a:rPr lang="es-ES" sz="1600" dirty="0" err="1" smtClean="0"/>
              <a:t>by</a:t>
            </a:r>
            <a:r>
              <a:rPr lang="es-ES" sz="1600" dirty="0" smtClean="0"/>
              <a:t> </a:t>
            </a:r>
            <a:r>
              <a:rPr lang="es-ES" sz="1600" dirty="0" err="1" smtClean="0"/>
              <a:t>different</a:t>
            </a:r>
            <a:r>
              <a:rPr lang="es-ES" sz="1600" dirty="0" smtClean="0"/>
              <a:t> </a:t>
            </a:r>
            <a:r>
              <a:rPr lang="es-ES" sz="1600" dirty="0" err="1" smtClean="0"/>
              <a:t>agents</a:t>
            </a:r>
            <a:r>
              <a:rPr lang="es-ES" sz="1600" dirty="0" smtClean="0"/>
              <a:t> </a:t>
            </a:r>
            <a:r>
              <a:rPr lang="es-ES" sz="1600" dirty="0" err="1" smtClean="0"/>
              <a:t>via</a:t>
            </a:r>
            <a:r>
              <a:rPr lang="es-ES" sz="1600" dirty="0" smtClean="0"/>
              <a:t> </a:t>
            </a:r>
            <a:r>
              <a:rPr lang="es-ES" sz="1600" dirty="0" err="1" smtClean="0"/>
              <a:t>different</a:t>
            </a:r>
            <a:r>
              <a:rPr lang="es-ES" sz="1600" dirty="0" smtClean="0"/>
              <a:t> </a:t>
            </a:r>
            <a:r>
              <a:rPr lang="es-ES" sz="1600" dirty="0" err="1" smtClean="0"/>
              <a:t>electronic</a:t>
            </a:r>
            <a:r>
              <a:rPr lang="es-ES" sz="1600" dirty="0" smtClean="0"/>
              <a:t> </a:t>
            </a:r>
            <a:r>
              <a:rPr lang="es-ES" sz="1600" dirty="0" err="1" smtClean="0"/>
              <a:t>means</a:t>
            </a:r>
            <a:r>
              <a:rPr lang="es-ES" sz="1600" dirty="0" smtClean="0"/>
              <a:t> and </a:t>
            </a:r>
            <a:r>
              <a:rPr lang="es-ES" sz="1600" dirty="0" err="1" smtClean="0"/>
              <a:t>expressed</a:t>
            </a:r>
            <a:r>
              <a:rPr lang="es-ES" sz="1600" dirty="0" smtClean="0"/>
              <a:t> in </a:t>
            </a:r>
            <a:r>
              <a:rPr lang="es-ES" sz="1600" dirty="0" err="1" smtClean="0"/>
              <a:t>different</a:t>
            </a:r>
            <a:r>
              <a:rPr lang="es-ES" sz="1600" dirty="0" smtClean="0"/>
              <a:t> </a:t>
            </a:r>
            <a:r>
              <a:rPr lang="es-ES" sz="1600" dirty="0" err="1" smtClean="0"/>
              <a:t>ways</a:t>
            </a:r>
            <a:r>
              <a:rPr lang="es-ES" sz="1600" dirty="0" smtClean="0"/>
              <a:t> (</a:t>
            </a:r>
            <a:r>
              <a:rPr lang="es-ES" sz="1600" dirty="0" err="1" smtClean="0"/>
              <a:t>e.g</a:t>
            </a:r>
            <a:r>
              <a:rPr lang="es-ES" sz="1600" dirty="0" smtClean="0"/>
              <a:t>. </a:t>
            </a:r>
            <a:r>
              <a:rPr lang="es-ES" sz="1600" dirty="0" err="1" smtClean="0"/>
              <a:t>languages</a:t>
            </a:r>
            <a:r>
              <a:rPr lang="es-ES" sz="1600" dirty="0" smtClean="0"/>
              <a:t>) and </a:t>
            </a:r>
            <a:r>
              <a:rPr lang="es-ES" sz="1600" dirty="0" err="1" smtClean="0"/>
              <a:t>formats</a:t>
            </a:r>
            <a:r>
              <a:rPr lang="es-ES" sz="1600" dirty="0"/>
              <a:t> </a:t>
            </a:r>
            <a:r>
              <a:rPr lang="es-ES" sz="1600" dirty="0" smtClean="0"/>
              <a:t>(</a:t>
            </a:r>
            <a:r>
              <a:rPr lang="es-ES" sz="1600" dirty="0" err="1" smtClean="0"/>
              <a:t>e.g</a:t>
            </a:r>
            <a:r>
              <a:rPr lang="es-ES" sz="1600" dirty="0" smtClean="0"/>
              <a:t>. </a:t>
            </a:r>
            <a:r>
              <a:rPr lang="es-ES" sz="1600" dirty="0" err="1" smtClean="0"/>
              <a:t>syntaxes</a:t>
            </a:r>
            <a:r>
              <a:rPr lang="es-ES" sz="1600" dirty="0" smtClean="0"/>
              <a:t> and </a:t>
            </a:r>
            <a:r>
              <a:rPr lang="es-ES" sz="1600" dirty="0" err="1" smtClean="0"/>
              <a:t>codification</a:t>
            </a:r>
            <a:r>
              <a:rPr lang="es-ES" sz="1600" dirty="0" smtClean="0"/>
              <a:t> </a:t>
            </a:r>
            <a:r>
              <a:rPr lang="es-ES" sz="1600" dirty="0" err="1" smtClean="0"/>
              <a:t>systems</a:t>
            </a:r>
            <a:r>
              <a:rPr lang="es-ES" sz="1600" dirty="0" smtClean="0"/>
              <a:t>);</a:t>
            </a:r>
          </a:p>
          <a:p>
            <a:pPr marL="265113" indent="-265113">
              <a:buFont typeface="Arial" panose="020B0604020202020204" pitchFamily="34" charset="0"/>
              <a:buChar char="•"/>
              <a:tabLst>
                <a:tab pos="9236075" algn="l"/>
              </a:tabLst>
            </a:pPr>
            <a:endParaRPr lang="es-ES" sz="1600" dirty="0" smtClean="0"/>
          </a:p>
          <a:p>
            <a:pPr marL="265113" indent="-265113">
              <a:buFont typeface="Arial" panose="020B0604020202020204" pitchFamily="34" charset="0"/>
              <a:buChar char="•"/>
              <a:tabLst>
                <a:tab pos="9236075" algn="l"/>
              </a:tabLst>
            </a:pPr>
            <a:r>
              <a:rPr lang="es-ES" sz="1600" dirty="0" smtClean="0"/>
              <a:t>A notable </a:t>
            </a:r>
            <a:r>
              <a:rPr lang="es-ES" sz="1600" dirty="0" err="1" smtClean="0"/>
              <a:t>amount</a:t>
            </a:r>
            <a:r>
              <a:rPr lang="es-ES" sz="1600" dirty="0" smtClean="0"/>
              <a:t> of </a:t>
            </a:r>
            <a:r>
              <a:rPr lang="es-ES" sz="1600" dirty="0" err="1" smtClean="0"/>
              <a:t>metadata</a:t>
            </a:r>
            <a:r>
              <a:rPr lang="es-ES" sz="1600" dirty="0" smtClean="0"/>
              <a:t> </a:t>
            </a:r>
            <a:r>
              <a:rPr lang="es-ES" sz="1600" dirty="0" err="1" smtClean="0"/>
              <a:t>related</a:t>
            </a:r>
            <a:r>
              <a:rPr lang="es-ES" sz="1600" dirty="0" smtClean="0"/>
              <a:t> to </a:t>
            </a:r>
            <a:r>
              <a:rPr lang="es-ES" sz="1600" dirty="0" err="1" smtClean="0"/>
              <a:t>this</a:t>
            </a:r>
            <a:r>
              <a:rPr lang="es-ES" sz="1600" dirty="0" smtClean="0"/>
              <a:t> concept of “</a:t>
            </a:r>
            <a:r>
              <a:rPr lang="es-ES" sz="1600" dirty="0" err="1" smtClean="0"/>
              <a:t>information</a:t>
            </a:r>
            <a:r>
              <a:rPr lang="es-ES" sz="1600" dirty="0" smtClean="0"/>
              <a:t> </a:t>
            </a:r>
            <a:r>
              <a:rPr lang="es-ES" sz="1600" dirty="0" err="1" smtClean="0"/>
              <a:t>resource</a:t>
            </a:r>
            <a:r>
              <a:rPr lang="es-ES" sz="1600" dirty="0" smtClean="0"/>
              <a:t>” has </a:t>
            </a:r>
            <a:r>
              <a:rPr lang="es-ES" sz="1600" dirty="0" err="1"/>
              <a:t>already</a:t>
            </a:r>
            <a:r>
              <a:rPr lang="es-ES" sz="1600" dirty="0"/>
              <a:t> </a:t>
            </a:r>
            <a:r>
              <a:rPr lang="es-ES" sz="1600" dirty="0" err="1"/>
              <a:t>been</a:t>
            </a:r>
            <a:r>
              <a:rPr lang="es-ES" sz="1600" dirty="0"/>
              <a:t> </a:t>
            </a:r>
            <a:r>
              <a:rPr lang="es-ES" sz="1600" dirty="0" err="1"/>
              <a:t>modelled</a:t>
            </a:r>
            <a:r>
              <a:rPr lang="es-ES" sz="1600" dirty="0"/>
              <a:t> in </a:t>
            </a:r>
            <a:r>
              <a:rPr lang="es-ES" sz="1600" dirty="0" err="1"/>
              <a:t>other</a:t>
            </a:r>
            <a:r>
              <a:rPr lang="es-ES" sz="1600" dirty="0"/>
              <a:t> </a:t>
            </a:r>
            <a:r>
              <a:rPr lang="es-ES" sz="1600" dirty="0" err="1"/>
              <a:t>ontologies</a:t>
            </a:r>
            <a:r>
              <a:rPr lang="es-ES" sz="1600" dirty="0"/>
              <a:t>, </a:t>
            </a:r>
            <a:r>
              <a:rPr lang="es-ES" sz="1600" dirty="0" err="1"/>
              <a:t>namely</a:t>
            </a:r>
            <a:r>
              <a:rPr lang="es-ES" sz="1600" dirty="0"/>
              <a:t> </a:t>
            </a:r>
            <a:r>
              <a:rPr lang="es-ES" sz="1600" dirty="0" err="1"/>
              <a:t>those</a:t>
            </a:r>
            <a:r>
              <a:rPr lang="es-ES" sz="1600" dirty="0"/>
              <a:t> </a:t>
            </a:r>
            <a:r>
              <a:rPr lang="es-ES" sz="1600" dirty="0" err="1"/>
              <a:t>referred</a:t>
            </a:r>
            <a:r>
              <a:rPr lang="es-ES" sz="1600" dirty="0"/>
              <a:t> to Language, médium </a:t>
            </a:r>
            <a:r>
              <a:rPr lang="es-ES" sz="1600" dirty="0" err="1"/>
              <a:t>or</a:t>
            </a:r>
            <a:r>
              <a:rPr lang="es-ES" sz="1600" dirty="0"/>
              <a:t> </a:t>
            </a:r>
            <a:r>
              <a:rPr lang="es-ES" sz="1600" dirty="0" err="1"/>
              <a:t>form</a:t>
            </a:r>
            <a:r>
              <a:rPr lang="es-ES" sz="1600" dirty="0"/>
              <a:t>, </a:t>
            </a:r>
            <a:r>
              <a:rPr lang="es-ES" sz="1600" dirty="0" err="1"/>
              <a:t>accessibility</a:t>
            </a:r>
            <a:r>
              <a:rPr lang="es-ES" sz="1600" dirty="0"/>
              <a:t>, </a:t>
            </a:r>
            <a:r>
              <a:rPr lang="es-ES" sz="1600" dirty="0" err="1"/>
              <a:t>provenance</a:t>
            </a:r>
            <a:r>
              <a:rPr lang="es-ES" sz="1600" dirty="0"/>
              <a:t>, </a:t>
            </a:r>
            <a:r>
              <a:rPr lang="es-ES" sz="1600" dirty="0" err="1"/>
              <a:t>authoring</a:t>
            </a:r>
            <a:r>
              <a:rPr lang="es-ES" sz="1600" dirty="0"/>
              <a:t>, </a:t>
            </a:r>
            <a:r>
              <a:rPr lang="es-ES" sz="1600" dirty="0" err="1"/>
              <a:t>versioning</a:t>
            </a:r>
            <a:r>
              <a:rPr lang="es-ES" sz="1600" dirty="0"/>
              <a:t>, etc</a:t>
            </a:r>
            <a:r>
              <a:rPr lang="es-ES" sz="1600" dirty="0" smtClean="0"/>
              <a:t>. One </a:t>
            </a:r>
            <a:r>
              <a:rPr lang="es-ES" sz="1600" dirty="0" err="1" smtClean="0"/>
              <a:t>known</a:t>
            </a:r>
            <a:r>
              <a:rPr lang="es-ES" sz="1600" dirty="0" smtClean="0"/>
              <a:t> </a:t>
            </a:r>
            <a:r>
              <a:rPr lang="es-ES" sz="1600" dirty="0" err="1" smtClean="0"/>
              <a:t>ontology</a:t>
            </a:r>
            <a:r>
              <a:rPr lang="es-ES" sz="1600" dirty="0" smtClean="0"/>
              <a:t> </a:t>
            </a:r>
            <a:r>
              <a:rPr lang="es-ES" sz="1600" dirty="0" err="1" smtClean="0"/>
              <a:t>covering</a:t>
            </a:r>
            <a:r>
              <a:rPr lang="es-ES" sz="1600" dirty="0" smtClean="0"/>
              <a:t> </a:t>
            </a:r>
            <a:r>
              <a:rPr lang="es-ES" sz="1600" dirty="0" err="1" smtClean="0"/>
              <a:t>these</a:t>
            </a:r>
            <a:r>
              <a:rPr lang="es-ES" sz="1600" dirty="0" smtClean="0"/>
              <a:t> </a:t>
            </a:r>
            <a:r>
              <a:rPr lang="es-ES" sz="1600" dirty="0" err="1" smtClean="0"/>
              <a:t>metadata</a:t>
            </a:r>
            <a:r>
              <a:rPr lang="es-ES" sz="1600" dirty="0" smtClean="0"/>
              <a:t> </a:t>
            </a:r>
            <a:r>
              <a:rPr lang="es-ES" sz="1600" dirty="0" err="1" smtClean="0"/>
              <a:t>is</a:t>
            </a:r>
            <a:r>
              <a:rPr lang="es-ES" sz="1600" dirty="0" smtClean="0"/>
              <a:t> </a:t>
            </a:r>
            <a:r>
              <a:rPr lang="es-ES" sz="1600" dirty="0" err="1" smtClean="0"/>
              <a:t>the</a:t>
            </a:r>
            <a:r>
              <a:rPr lang="es-ES" sz="1600" dirty="0" smtClean="0"/>
              <a:t> IFLA LRM (FRBR). In </a:t>
            </a:r>
            <a:r>
              <a:rPr lang="es-ES" sz="1600" dirty="0" err="1" smtClean="0"/>
              <a:t>ePO</a:t>
            </a:r>
            <a:r>
              <a:rPr lang="es-ES" sz="1600" dirty="0" smtClean="0"/>
              <a:t> </a:t>
            </a:r>
            <a:r>
              <a:rPr lang="es-ES" sz="1600" dirty="0" err="1" smtClean="0"/>
              <a:t>we</a:t>
            </a:r>
            <a:r>
              <a:rPr lang="es-ES" sz="1600" dirty="0" smtClean="0"/>
              <a:t> do </a:t>
            </a:r>
            <a:r>
              <a:rPr lang="es-ES" sz="1600" dirty="0" err="1" smtClean="0"/>
              <a:t>not</a:t>
            </a:r>
            <a:r>
              <a:rPr lang="es-ES" sz="1600" dirty="0" smtClean="0"/>
              <a:t> </a:t>
            </a:r>
            <a:r>
              <a:rPr lang="es-ES" sz="1600" dirty="0" err="1" smtClean="0"/>
              <a:t>want</a:t>
            </a:r>
            <a:r>
              <a:rPr lang="es-ES" sz="1600" dirty="0" smtClean="0"/>
              <a:t> to </a:t>
            </a:r>
            <a:r>
              <a:rPr lang="es-ES" sz="1600" dirty="0" err="1" smtClean="0"/>
              <a:t>reinvent</a:t>
            </a:r>
            <a:r>
              <a:rPr lang="es-ES" sz="1600" dirty="0" smtClean="0"/>
              <a:t> </a:t>
            </a:r>
            <a:r>
              <a:rPr lang="es-ES" sz="1600" dirty="0" err="1" smtClean="0"/>
              <a:t>the</a:t>
            </a:r>
            <a:r>
              <a:rPr lang="es-ES" sz="1600" dirty="0" smtClean="0"/>
              <a:t> </a:t>
            </a:r>
            <a:r>
              <a:rPr lang="es-ES" sz="1600" dirty="0" err="1" smtClean="0"/>
              <a:t>wheel</a:t>
            </a:r>
            <a:r>
              <a:rPr lang="es-ES" sz="1600" dirty="0" smtClean="0"/>
              <a:t> and </a:t>
            </a:r>
            <a:r>
              <a:rPr lang="es-ES" sz="1600" dirty="0" err="1" smtClean="0"/>
              <a:t>stick</a:t>
            </a:r>
            <a:r>
              <a:rPr lang="es-ES" sz="1600" dirty="0" smtClean="0"/>
              <a:t> </a:t>
            </a:r>
            <a:r>
              <a:rPr lang="es-ES" sz="1600" dirty="0" err="1" smtClean="0"/>
              <a:t>tight</a:t>
            </a:r>
            <a:r>
              <a:rPr lang="es-ES" sz="1600" dirty="0" smtClean="0"/>
              <a:t> to </a:t>
            </a:r>
            <a:r>
              <a:rPr lang="es-ES" sz="1600" dirty="0" err="1" smtClean="0"/>
              <a:t>the</a:t>
            </a:r>
            <a:r>
              <a:rPr lang="es-ES" sz="1600" dirty="0" smtClean="0"/>
              <a:t> </a:t>
            </a:r>
            <a:r>
              <a:rPr lang="es-ES" sz="1600" dirty="0" err="1" smtClean="0"/>
              <a:t>principle</a:t>
            </a:r>
            <a:r>
              <a:rPr lang="es-ES" sz="1600" dirty="0" smtClean="0"/>
              <a:t> </a:t>
            </a:r>
            <a:r>
              <a:rPr lang="es-ES" sz="1600" dirty="0" err="1" smtClean="0"/>
              <a:t>sharing</a:t>
            </a:r>
            <a:r>
              <a:rPr lang="es-ES" sz="1600" dirty="0" smtClean="0"/>
              <a:t> and </a:t>
            </a:r>
            <a:r>
              <a:rPr lang="es-ES" sz="1600" dirty="0" err="1" smtClean="0"/>
              <a:t>reuse</a:t>
            </a:r>
            <a:r>
              <a:rPr lang="es-ES" sz="1600" dirty="0" smtClean="0"/>
              <a:t>. In </a:t>
            </a:r>
            <a:r>
              <a:rPr lang="es-ES" sz="1600" dirty="0" err="1" smtClean="0"/>
              <a:t>doing</a:t>
            </a:r>
            <a:r>
              <a:rPr lang="es-ES" sz="1600" dirty="0" smtClean="0"/>
              <a:t> so </a:t>
            </a:r>
            <a:r>
              <a:rPr lang="es-ES" sz="1600" dirty="0" err="1" smtClean="0"/>
              <a:t>ePO</a:t>
            </a:r>
            <a:r>
              <a:rPr lang="es-ES" sz="1600" dirty="0" smtClean="0"/>
              <a:t> </a:t>
            </a:r>
            <a:r>
              <a:rPr lang="es-ES" sz="1600" dirty="0" err="1" smtClean="0"/>
              <a:t>would</a:t>
            </a:r>
            <a:r>
              <a:rPr lang="es-ES" sz="1600" dirty="0" smtClean="0"/>
              <a:t> endorse, </a:t>
            </a:r>
            <a:r>
              <a:rPr lang="es-ES" sz="1600" dirty="0" err="1" smtClean="0"/>
              <a:t>enable</a:t>
            </a:r>
            <a:r>
              <a:rPr lang="es-ES" sz="1600" dirty="0" smtClean="0"/>
              <a:t> and </a:t>
            </a:r>
            <a:r>
              <a:rPr lang="es-ES" sz="1600" dirty="0" err="1" smtClean="0"/>
              <a:t>enforce</a:t>
            </a:r>
            <a:r>
              <a:rPr lang="es-ES" sz="1600" dirty="0" smtClean="0"/>
              <a:t> </a:t>
            </a:r>
            <a:r>
              <a:rPr lang="es-ES" sz="1600" dirty="0" err="1" smtClean="0"/>
              <a:t>semantic</a:t>
            </a:r>
            <a:r>
              <a:rPr lang="es-ES" sz="1600" dirty="0" smtClean="0"/>
              <a:t> </a:t>
            </a:r>
            <a:r>
              <a:rPr lang="es-ES" sz="1600" dirty="0" err="1" smtClean="0"/>
              <a:t>cross-border</a:t>
            </a:r>
            <a:r>
              <a:rPr lang="es-ES" sz="1600" dirty="0" smtClean="0"/>
              <a:t> and </a:t>
            </a:r>
            <a:r>
              <a:rPr lang="es-ES" sz="1600" dirty="0" err="1" smtClean="0"/>
              <a:t>cross-domain</a:t>
            </a:r>
            <a:r>
              <a:rPr lang="es-ES" sz="1600" dirty="0" smtClean="0"/>
              <a:t> </a:t>
            </a:r>
            <a:r>
              <a:rPr lang="es-ES" sz="1600" dirty="0" err="1" smtClean="0"/>
              <a:t>interoperability</a:t>
            </a:r>
            <a:r>
              <a:rPr lang="es-ES" sz="1600" dirty="0" smtClean="0"/>
              <a:t>.</a:t>
            </a:r>
          </a:p>
          <a:p>
            <a:pPr marL="265113" indent="-265113">
              <a:buFont typeface="Arial" panose="020B0604020202020204" pitchFamily="34" charset="0"/>
              <a:buChar char="•"/>
              <a:tabLst>
                <a:tab pos="9236075" algn="l"/>
              </a:tabLst>
            </a:pPr>
            <a:endParaRPr lang="es-ES" sz="1600" dirty="0"/>
          </a:p>
          <a:p>
            <a:pPr marL="265113" indent="-265113">
              <a:buFont typeface="Arial" panose="020B0604020202020204" pitchFamily="34" charset="0"/>
              <a:buChar char="•"/>
              <a:tabLst>
                <a:tab pos="9236075" algn="l"/>
              </a:tabLst>
            </a:pPr>
            <a:r>
              <a:rPr lang="es-ES" sz="1600" dirty="0" err="1" smtClean="0"/>
              <a:t>However</a:t>
            </a:r>
            <a:r>
              <a:rPr lang="es-ES" sz="1600" dirty="0" smtClean="0"/>
              <a:t>, </a:t>
            </a:r>
            <a:r>
              <a:rPr lang="es-ES" sz="1600" dirty="0" err="1" smtClean="0"/>
              <a:t>when</a:t>
            </a:r>
            <a:r>
              <a:rPr lang="es-ES" sz="1600" dirty="0" smtClean="0"/>
              <a:t> </a:t>
            </a:r>
            <a:r>
              <a:rPr lang="es-ES" sz="1600" dirty="0" err="1" smtClean="0"/>
              <a:t>trying</a:t>
            </a:r>
            <a:r>
              <a:rPr lang="es-ES" sz="1600" dirty="0" smtClean="0"/>
              <a:t> to </a:t>
            </a:r>
            <a:r>
              <a:rPr lang="es-ES" sz="1600" dirty="0" err="1" smtClean="0"/>
              <a:t>reuse</a:t>
            </a:r>
            <a:r>
              <a:rPr lang="es-ES" sz="1600" dirty="0" smtClean="0"/>
              <a:t> </a:t>
            </a:r>
            <a:r>
              <a:rPr lang="es-ES" sz="1600" dirty="0" err="1" smtClean="0"/>
              <a:t>the</a:t>
            </a:r>
            <a:r>
              <a:rPr lang="es-ES" sz="1600" dirty="0" smtClean="0"/>
              <a:t> IFLA LRM </a:t>
            </a:r>
            <a:r>
              <a:rPr lang="es-ES" sz="1600" dirty="0" err="1" smtClean="0"/>
              <a:t>specification</a:t>
            </a:r>
            <a:r>
              <a:rPr lang="es-ES" sz="1600" dirty="0" smtClean="0"/>
              <a:t> </a:t>
            </a:r>
            <a:r>
              <a:rPr lang="es-ES" sz="1600" dirty="0" err="1" smtClean="0"/>
              <a:t>we’ve</a:t>
            </a:r>
            <a:r>
              <a:rPr lang="es-ES" sz="1600" dirty="0" smtClean="0"/>
              <a:t> </a:t>
            </a:r>
            <a:r>
              <a:rPr lang="es-ES" sz="1600" dirty="0" err="1" smtClean="0"/>
              <a:t>encountered</a:t>
            </a:r>
            <a:r>
              <a:rPr lang="es-ES" sz="1600" dirty="0" smtClean="0"/>
              <a:t> at </a:t>
            </a:r>
            <a:r>
              <a:rPr lang="es-ES" sz="1600" dirty="0" err="1" smtClean="0"/>
              <a:t>least</a:t>
            </a:r>
            <a:r>
              <a:rPr lang="es-ES" sz="1600" dirty="0" smtClean="0"/>
              <a:t> 2 </a:t>
            </a:r>
            <a:r>
              <a:rPr lang="es-ES" sz="1600" dirty="0" err="1" smtClean="0"/>
              <a:t>challenges</a:t>
            </a:r>
            <a:r>
              <a:rPr lang="es-ES" sz="1600" dirty="0" smtClean="0"/>
              <a:t>:</a:t>
            </a:r>
          </a:p>
          <a:p>
            <a:pPr marL="265113" indent="-265113">
              <a:buFont typeface="Arial" panose="020B0604020202020204" pitchFamily="34" charset="0"/>
              <a:buChar char="•"/>
              <a:tabLst>
                <a:tab pos="9236075" algn="l"/>
              </a:tabLst>
            </a:pPr>
            <a:endParaRPr lang="es-ES" sz="1600" dirty="0"/>
          </a:p>
          <a:p>
            <a:pPr marL="722313" lvl="1" indent="-265113">
              <a:buFont typeface="Arial" panose="020B0604020202020204" pitchFamily="34" charset="0"/>
              <a:buChar char="•"/>
              <a:tabLst>
                <a:tab pos="9236075" algn="l"/>
              </a:tabLst>
            </a:pPr>
            <a:r>
              <a:rPr lang="es-ES" sz="1600" dirty="0" err="1" smtClean="0"/>
              <a:t>How</a:t>
            </a:r>
            <a:r>
              <a:rPr lang="es-ES" sz="1600" dirty="0" smtClean="0"/>
              <a:t> </a:t>
            </a:r>
            <a:r>
              <a:rPr lang="es-ES" sz="1600" dirty="0" err="1" smtClean="0"/>
              <a:t>the</a:t>
            </a:r>
            <a:r>
              <a:rPr lang="es-ES" sz="1600" dirty="0" smtClean="0"/>
              <a:t> </a:t>
            </a:r>
            <a:r>
              <a:rPr lang="es-ES" sz="1600" dirty="0" err="1" smtClean="0"/>
              <a:t>ePO</a:t>
            </a:r>
            <a:r>
              <a:rPr lang="es-ES" sz="1600" dirty="0" smtClean="0"/>
              <a:t> concept of “</a:t>
            </a:r>
            <a:r>
              <a:rPr lang="es-ES" sz="1600" dirty="0" err="1" smtClean="0"/>
              <a:t>Document</a:t>
            </a:r>
            <a:r>
              <a:rPr lang="es-ES" sz="1600" dirty="0" smtClean="0"/>
              <a:t>” can be </a:t>
            </a:r>
            <a:r>
              <a:rPr lang="es-ES" sz="1600" dirty="0" err="1" smtClean="0"/>
              <a:t>implemented</a:t>
            </a:r>
            <a:r>
              <a:rPr lang="es-ES" sz="1600" dirty="0" smtClean="0"/>
              <a:t> as </a:t>
            </a:r>
            <a:r>
              <a:rPr lang="es-ES" sz="1600" dirty="0" err="1" smtClean="0"/>
              <a:t>an</a:t>
            </a:r>
            <a:r>
              <a:rPr lang="es-ES" sz="1600" dirty="0" smtClean="0"/>
              <a:t> “</a:t>
            </a:r>
            <a:r>
              <a:rPr lang="es-ES" sz="1600" dirty="0" err="1" smtClean="0"/>
              <a:t>information</a:t>
            </a:r>
            <a:r>
              <a:rPr lang="es-ES" sz="1600" dirty="0" smtClean="0"/>
              <a:t> </a:t>
            </a:r>
            <a:r>
              <a:rPr lang="es-ES" sz="1600" dirty="0" err="1" smtClean="0"/>
              <a:t>resource</a:t>
            </a:r>
            <a:r>
              <a:rPr lang="es-ES" sz="1600" dirty="0" smtClean="0"/>
              <a:t>” in </a:t>
            </a:r>
            <a:r>
              <a:rPr lang="es-ES" sz="1600" dirty="0" err="1" smtClean="0"/>
              <a:t>contrast</a:t>
            </a:r>
            <a:r>
              <a:rPr lang="es-ES" sz="1600" dirty="0" smtClean="0"/>
              <a:t> to </a:t>
            </a:r>
            <a:r>
              <a:rPr lang="es-ES" sz="1600" dirty="0" err="1" smtClean="0"/>
              <a:t>the</a:t>
            </a:r>
            <a:r>
              <a:rPr lang="es-ES" sz="1600" dirty="0" smtClean="0"/>
              <a:t> “</a:t>
            </a:r>
            <a:r>
              <a:rPr lang="es-ES" sz="1600" dirty="0" err="1" smtClean="0"/>
              <a:t>bibliographic</a:t>
            </a:r>
            <a:r>
              <a:rPr lang="es-ES" sz="1600" dirty="0" smtClean="0"/>
              <a:t> </a:t>
            </a:r>
            <a:r>
              <a:rPr lang="es-ES" sz="1600" dirty="0" err="1" smtClean="0"/>
              <a:t>resource</a:t>
            </a:r>
            <a:r>
              <a:rPr lang="es-ES" sz="1600" dirty="0" smtClean="0"/>
              <a:t>”; and</a:t>
            </a:r>
          </a:p>
          <a:p>
            <a:pPr marL="722313" lvl="1" indent="-265113">
              <a:buFont typeface="Arial" panose="020B0604020202020204" pitchFamily="34" charset="0"/>
              <a:buChar char="•"/>
              <a:tabLst>
                <a:tab pos="9236075" algn="l"/>
              </a:tabLst>
            </a:pPr>
            <a:r>
              <a:rPr lang="es-ES" sz="1600" dirty="0" err="1" smtClean="0"/>
              <a:t>How</a:t>
            </a:r>
            <a:r>
              <a:rPr lang="es-ES" sz="1600" dirty="0" smtClean="0"/>
              <a:t> to </a:t>
            </a:r>
            <a:r>
              <a:rPr lang="es-ES" sz="1600" dirty="0" err="1" smtClean="0"/>
              <a:t>implement</a:t>
            </a:r>
            <a:r>
              <a:rPr lang="es-ES" sz="1600" dirty="0" smtClean="0"/>
              <a:t> “a </a:t>
            </a:r>
            <a:r>
              <a:rPr lang="es-ES" sz="1600" dirty="0" err="1" smtClean="0"/>
              <a:t>volume</a:t>
            </a:r>
            <a:r>
              <a:rPr lang="es-ES" sz="1600" dirty="0" smtClean="0"/>
              <a:t> </a:t>
            </a:r>
            <a:r>
              <a:rPr lang="es-ES" sz="1600" dirty="0" err="1" smtClean="0"/>
              <a:t>resource</a:t>
            </a:r>
            <a:r>
              <a:rPr lang="es-ES" sz="1600" dirty="0" smtClean="0"/>
              <a:t>” </a:t>
            </a:r>
            <a:r>
              <a:rPr lang="es-ES" sz="1600" dirty="0" err="1" smtClean="0"/>
              <a:t>that</a:t>
            </a:r>
            <a:r>
              <a:rPr lang="es-ES" sz="1600" dirty="0" smtClean="0"/>
              <a:t> </a:t>
            </a:r>
            <a:r>
              <a:rPr lang="es-ES" sz="1600" dirty="0" err="1" smtClean="0"/>
              <a:t>aggregates</a:t>
            </a:r>
            <a:r>
              <a:rPr lang="es-ES" sz="1600" dirty="0" smtClean="0"/>
              <a:t> </a:t>
            </a:r>
            <a:r>
              <a:rPr lang="es-ES" sz="1600" dirty="0" err="1" smtClean="0"/>
              <a:t>or</a:t>
            </a:r>
            <a:r>
              <a:rPr lang="es-ES" sz="1600" dirty="0" smtClean="0"/>
              <a:t> </a:t>
            </a:r>
            <a:r>
              <a:rPr lang="es-ES" sz="1600" dirty="0" err="1" smtClean="0"/>
              <a:t>collects</a:t>
            </a:r>
            <a:r>
              <a:rPr lang="es-ES" sz="1600" dirty="0" smtClean="0"/>
              <a:t> </a:t>
            </a:r>
            <a:r>
              <a:rPr lang="es-ES" sz="1600" dirty="0" err="1" smtClean="0"/>
              <a:t>different</a:t>
            </a:r>
            <a:r>
              <a:rPr lang="es-ES" sz="1600" dirty="0" smtClean="0"/>
              <a:t> “</a:t>
            </a:r>
            <a:r>
              <a:rPr lang="es-ES" sz="1600" dirty="0" err="1" smtClean="0"/>
              <a:t>Documents</a:t>
            </a:r>
            <a:r>
              <a:rPr lang="es-ES" sz="1600" dirty="0" smtClean="0"/>
              <a:t>”, </a:t>
            </a:r>
            <a:r>
              <a:rPr lang="es-ES" sz="1600" dirty="0" err="1" smtClean="0"/>
              <a:t>e.g</a:t>
            </a:r>
            <a:r>
              <a:rPr lang="es-ES" sz="1600" dirty="0" smtClean="0"/>
              <a:t>. a VCD (Virtual Company Dossier) </a:t>
            </a:r>
            <a:r>
              <a:rPr lang="es-ES" sz="1600" dirty="0" err="1" smtClean="0"/>
              <a:t>containing</a:t>
            </a:r>
            <a:r>
              <a:rPr lang="es-ES" sz="1600" dirty="0" smtClean="0"/>
              <a:t> </a:t>
            </a:r>
            <a:r>
              <a:rPr lang="es-ES" sz="1600" dirty="0" err="1" smtClean="0"/>
              <a:t>different</a:t>
            </a:r>
            <a:r>
              <a:rPr lang="es-ES" sz="1600" dirty="0" smtClean="0"/>
              <a:t> </a:t>
            </a:r>
            <a:r>
              <a:rPr lang="es-ES" sz="1600" dirty="0" err="1" smtClean="0"/>
              <a:t>types</a:t>
            </a:r>
            <a:r>
              <a:rPr lang="es-ES" sz="1600" dirty="0" smtClean="0"/>
              <a:t> of </a:t>
            </a:r>
            <a:r>
              <a:rPr lang="es-ES" sz="1600" dirty="0" err="1" smtClean="0"/>
              <a:t>evidences</a:t>
            </a:r>
            <a:r>
              <a:rPr lang="es-ES" sz="1600" dirty="0" smtClean="0"/>
              <a:t>.</a:t>
            </a:r>
          </a:p>
          <a:p>
            <a:pPr marL="722313" lvl="1" indent="-265113">
              <a:buFont typeface="Arial" panose="020B0604020202020204" pitchFamily="34" charset="0"/>
              <a:buChar char="•"/>
              <a:tabLst>
                <a:tab pos="9236075" algn="l"/>
              </a:tabLst>
            </a:pPr>
            <a:endParaRPr lang="es-ES" sz="1600" dirty="0" smtClean="0"/>
          </a:p>
          <a:p>
            <a:pPr marL="722313" lvl="1" indent="-265113">
              <a:buFont typeface="Arial" panose="020B0604020202020204" pitchFamily="34" charset="0"/>
              <a:buChar char="•"/>
              <a:tabLst>
                <a:tab pos="9236075" algn="l"/>
              </a:tabLst>
            </a:pPr>
            <a:endParaRPr lang="es-ES" sz="1600" dirty="0" smtClean="0"/>
          </a:p>
          <a:p>
            <a:pPr marL="265113" indent="-265113">
              <a:buFont typeface="Arial" panose="020B0604020202020204" pitchFamily="34" charset="0"/>
              <a:buChar char="•"/>
              <a:tabLst>
                <a:tab pos="9236075" algn="l"/>
              </a:tabLst>
            </a:pPr>
            <a:endParaRPr lang="es-ES" sz="1600" dirty="0"/>
          </a:p>
          <a:p>
            <a:pPr marL="265113" indent="-265113">
              <a:buFont typeface="Arial" panose="020B0604020202020204" pitchFamily="34" charset="0"/>
              <a:buChar char="•"/>
              <a:tabLst>
                <a:tab pos="9236075" algn="l"/>
              </a:tabLst>
            </a:pPr>
            <a:endParaRPr lang="es-ES" sz="1600" dirty="0" smtClean="0"/>
          </a:p>
          <a:p>
            <a:pPr marL="265113" indent="-265113">
              <a:buFont typeface="Arial" panose="020B0604020202020204" pitchFamily="34" charset="0"/>
              <a:buChar char="•"/>
              <a:tabLst>
                <a:tab pos="9236075" algn="l"/>
              </a:tabLst>
            </a:pPr>
            <a:endParaRPr lang="es-ES" sz="1600" dirty="0"/>
          </a:p>
          <a:p>
            <a:pPr marL="265113" indent="-265113">
              <a:buFont typeface="Arial" panose="020B0604020202020204" pitchFamily="34" charset="0"/>
              <a:buChar char="•"/>
              <a:tabLst>
                <a:tab pos="9236075" algn="l"/>
              </a:tabLst>
            </a:pPr>
            <a:endParaRPr lang="es-ES" sz="1600" dirty="0"/>
          </a:p>
          <a:p>
            <a:pPr marL="1093788" indent="-285750">
              <a:buFont typeface="Arial" panose="020B0604020202020204" pitchFamily="34" charset="0"/>
              <a:buChar char="•"/>
              <a:tabLst>
                <a:tab pos="9236075" algn="l"/>
              </a:tabLst>
            </a:pPr>
            <a:endParaRPr lang="en-GB" sz="1600" i="1" dirty="0"/>
          </a:p>
        </p:txBody>
      </p:sp>
    </p:spTree>
    <p:extLst>
      <p:ext uri="{BB962C8B-B14F-4D97-AF65-F5344CB8AC3E}">
        <p14:creationId xmlns:p14="http://schemas.microsoft.com/office/powerpoint/2010/main" val="515809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182" y="304800"/>
            <a:ext cx="4177554" cy="369332"/>
          </a:xfrm>
          <a:prstGeom prst="rect">
            <a:avLst/>
          </a:prstGeom>
          <a:noFill/>
        </p:spPr>
        <p:txBody>
          <a:bodyPr wrap="none" rtlCol="0">
            <a:spAutoFit/>
          </a:bodyPr>
          <a:lstStyle/>
          <a:p>
            <a:r>
              <a:rPr lang="es-ES" dirty="0" smtClean="0"/>
              <a:t>2. </a:t>
            </a:r>
            <a:r>
              <a:rPr lang="es-ES" dirty="0" err="1" smtClean="0"/>
              <a:t>ePO</a:t>
            </a:r>
            <a:r>
              <a:rPr lang="es-ES" dirty="0" smtClean="0"/>
              <a:t> “</a:t>
            </a:r>
            <a:r>
              <a:rPr lang="es-ES" dirty="0" err="1" smtClean="0"/>
              <a:t>Information</a:t>
            </a:r>
            <a:r>
              <a:rPr lang="es-ES" dirty="0" smtClean="0"/>
              <a:t> </a:t>
            </a:r>
            <a:r>
              <a:rPr lang="es-ES" dirty="0" err="1" smtClean="0"/>
              <a:t>Resource</a:t>
            </a:r>
            <a:r>
              <a:rPr lang="es-ES" dirty="0" smtClean="0"/>
              <a:t>”: </a:t>
            </a:r>
            <a:r>
              <a:rPr lang="es-ES" dirty="0" err="1" smtClean="0"/>
              <a:t>definitions</a:t>
            </a:r>
            <a:endParaRPr lang="en-GB" dirty="0"/>
          </a:p>
        </p:txBody>
      </p:sp>
      <p:sp>
        <p:nvSpPr>
          <p:cNvPr id="6" name="TextBox 5"/>
          <p:cNvSpPr txBox="1"/>
          <p:nvPr/>
        </p:nvSpPr>
        <p:spPr>
          <a:xfrm>
            <a:off x="393147" y="799988"/>
            <a:ext cx="10272908" cy="6740307"/>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The reuse of the IFLA LRM has lead us to introduce new concepts and re-define other:</a:t>
            </a:r>
          </a:p>
          <a:p>
            <a:endParaRPr lang="en-GB" sz="1600" dirty="0" smtClean="0"/>
          </a:p>
          <a:p>
            <a:pPr marL="285750" indent="-285750">
              <a:buFont typeface="Arial" panose="020B0604020202020204" pitchFamily="34" charset="0"/>
              <a:buChar char="•"/>
            </a:pPr>
            <a:r>
              <a:rPr lang="en-GB" sz="1600" u="sng" dirty="0" smtClean="0"/>
              <a:t>Resource</a:t>
            </a:r>
            <a:r>
              <a:rPr lang="en-GB" sz="1600" dirty="0" smtClean="0"/>
              <a:t>: a well identified thing available for use.</a:t>
            </a:r>
          </a:p>
          <a:p>
            <a:pPr marL="285750" indent="-285750">
              <a:buFont typeface="Arial" panose="020B0604020202020204" pitchFamily="34" charset="0"/>
              <a:buChar char="•"/>
            </a:pPr>
            <a:r>
              <a:rPr lang="en-GB" sz="1600" u="sng" dirty="0" smtClean="0"/>
              <a:t>Asset</a:t>
            </a:r>
            <a:r>
              <a:rPr lang="en-GB" sz="1600" dirty="0" smtClean="0"/>
              <a:t>: A resource resulting from a work possibly bringing value.</a:t>
            </a:r>
          </a:p>
          <a:p>
            <a:pPr marL="285750" indent="-285750">
              <a:buFont typeface="Arial" panose="020B0604020202020204" pitchFamily="34" charset="0"/>
              <a:buChar char="•"/>
            </a:pPr>
            <a:r>
              <a:rPr lang="es-ES" sz="1600" u="sng" dirty="0" err="1" smtClean="0"/>
              <a:t>Information</a:t>
            </a:r>
            <a:r>
              <a:rPr lang="es-ES" sz="1600" u="sng" dirty="0" smtClean="0"/>
              <a:t> </a:t>
            </a:r>
            <a:r>
              <a:rPr lang="es-ES" sz="1600" u="sng" dirty="0" err="1" smtClean="0"/>
              <a:t>resource</a:t>
            </a:r>
            <a:r>
              <a:rPr lang="es-ES" sz="1600" dirty="0" smtClean="0"/>
              <a:t>: data, in a </a:t>
            </a:r>
            <a:r>
              <a:rPr lang="es-ES" sz="1600" dirty="0" err="1" smtClean="0"/>
              <a:t>context</a:t>
            </a:r>
            <a:r>
              <a:rPr lang="es-ES" sz="1600" dirty="0" smtClean="0"/>
              <a:t> of use. </a:t>
            </a:r>
            <a:r>
              <a:rPr lang="es-ES" sz="1600" u="sng" dirty="0" err="1" smtClean="0"/>
              <a:t>Additional</a:t>
            </a:r>
            <a:r>
              <a:rPr lang="es-ES" sz="1600" u="sng" dirty="0" smtClean="0"/>
              <a:t> </a:t>
            </a:r>
            <a:r>
              <a:rPr lang="es-ES" sz="1600" u="sng" dirty="0" err="1" smtClean="0"/>
              <a:t>information</a:t>
            </a:r>
            <a:r>
              <a:rPr lang="es-ES" sz="1600" dirty="0" smtClean="0"/>
              <a:t>: in </a:t>
            </a:r>
            <a:r>
              <a:rPr lang="es-ES" sz="1600" dirty="0" err="1" smtClean="0"/>
              <a:t>the</a:t>
            </a:r>
            <a:r>
              <a:rPr lang="es-ES" sz="1600" dirty="0" smtClean="0"/>
              <a:t> case of </a:t>
            </a:r>
            <a:r>
              <a:rPr lang="es-ES" sz="1600" dirty="0" err="1" smtClean="0"/>
              <a:t>electronic</a:t>
            </a:r>
            <a:r>
              <a:rPr lang="es-ES" sz="1600" dirty="0" smtClean="0"/>
              <a:t> </a:t>
            </a:r>
            <a:r>
              <a:rPr lang="es-ES" sz="1600" dirty="0" err="1" smtClean="0"/>
              <a:t>inromation</a:t>
            </a:r>
            <a:r>
              <a:rPr lang="es-ES" sz="1600" dirty="0" smtClean="0"/>
              <a:t> </a:t>
            </a:r>
            <a:r>
              <a:rPr lang="es-ES" sz="1600" dirty="0" err="1" smtClean="0"/>
              <a:t>resources</a:t>
            </a:r>
            <a:r>
              <a:rPr lang="es-ES" sz="1600" dirty="0" smtClean="0"/>
              <a:t> </a:t>
            </a:r>
            <a:r>
              <a:rPr lang="es-ES" sz="1600" dirty="0" err="1" smtClean="0"/>
              <a:t>they</a:t>
            </a:r>
            <a:r>
              <a:rPr lang="es-ES" sz="1600" dirty="0" smtClean="0"/>
              <a:t> are </a:t>
            </a:r>
            <a:r>
              <a:rPr lang="es-ES" sz="1600" dirty="0" err="1" smtClean="0"/>
              <a:t>accessible</a:t>
            </a:r>
            <a:r>
              <a:rPr lang="es-ES" sz="1600" dirty="0" smtClean="0"/>
              <a:t> </a:t>
            </a:r>
            <a:r>
              <a:rPr lang="es-ES" sz="1600" dirty="0" err="1" smtClean="0"/>
              <a:t>via</a:t>
            </a:r>
            <a:r>
              <a:rPr lang="es-ES" sz="1600" dirty="0" smtClean="0"/>
              <a:t> a </a:t>
            </a:r>
            <a:r>
              <a:rPr lang="es-ES" sz="1600" dirty="0" err="1" smtClean="0"/>
              <a:t>unique</a:t>
            </a:r>
            <a:r>
              <a:rPr lang="es-ES" sz="1600" dirty="0" smtClean="0"/>
              <a:t> </a:t>
            </a:r>
            <a:r>
              <a:rPr lang="es-ES" sz="1600" dirty="0" err="1" smtClean="0"/>
              <a:t>identifier</a:t>
            </a:r>
            <a:r>
              <a:rPr lang="es-ES" sz="1600" dirty="0" smtClean="0"/>
              <a:t>.</a:t>
            </a:r>
          </a:p>
          <a:p>
            <a:pPr marL="285750" indent="-285750">
              <a:buFont typeface="Arial" panose="020B0604020202020204" pitchFamily="34" charset="0"/>
              <a:buChar char="•"/>
            </a:pPr>
            <a:r>
              <a:rPr lang="en-GB" sz="1600" u="sng" strike="sngStrike" dirty="0" smtClean="0"/>
              <a:t>Information resource</a:t>
            </a:r>
            <a:r>
              <a:rPr lang="en-GB" sz="1600" strike="sngStrike" dirty="0" smtClean="0"/>
              <a:t>: a set of interrelated data, in a context of use, that is accessible via a unique identifier. </a:t>
            </a:r>
            <a:r>
              <a:rPr lang="en-GB" sz="1600" i="1" u="sng" strike="sngStrike" dirty="0" smtClean="0"/>
              <a:t>Additional </a:t>
            </a:r>
            <a:r>
              <a:rPr lang="en-GB" sz="1600" i="1" u="sng" dirty="0" smtClean="0"/>
              <a:t>Information</a:t>
            </a:r>
            <a:r>
              <a:rPr lang="en-GB" sz="1600" i="1" dirty="0" smtClean="0"/>
              <a:t>: </a:t>
            </a:r>
          </a:p>
          <a:p>
            <a:pPr marL="742950" lvl="1" indent="-285750">
              <a:buFont typeface="Arial" panose="020B0604020202020204" pitchFamily="34" charset="0"/>
              <a:buChar char="•"/>
            </a:pPr>
            <a:r>
              <a:rPr lang="es-ES" sz="1600" i="1" dirty="0" err="1" smtClean="0"/>
              <a:t>The</a:t>
            </a:r>
            <a:r>
              <a:rPr lang="es-ES" sz="1600" i="1" dirty="0" smtClean="0"/>
              <a:t> </a:t>
            </a:r>
            <a:r>
              <a:rPr lang="es-ES" sz="1600" i="1" dirty="0" err="1" smtClean="0"/>
              <a:t>context</a:t>
            </a:r>
            <a:r>
              <a:rPr lang="es-ES" sz="1600" i="1" dirty="0" smtClean="0"/>
              <a:t> </a:t>
            </a:r>
            <a:r>
              <a:rPr lang="es-ES" sz="1600" i="1" dirty="0" err="1" smtClean="0"/>
              <a:t>refers</a:t>
            </a:r>
            <a:r>
              <a:rPr lang="es-ES" sz="1600" i="1" dirty="0" smtClean="0"/>
              <a:t> to (</a:t>
            </a:r>
            <a:r>
              <a:rPr lang="es-ES" sz="1600" i="1" dirty="0" err="1" smtClean="0"/>
              <a:t>source</a:t>
            </a:r>
            <a:r>
              <a:rPr lang="es-ES" sz="1600" i="1" dirty="0" smtClean="0"/>
              <a:t> </a:t>
            </a:r>
            <a:r>
              <a:rPr lang="es-ES" sz="1600" i="1" dirty="0" smtClean="0"/>
              <a:t>2009 </a:t>
            </a:r>
            <a:r>
              <a:rPr lang="es-ES" sz="1600" i="1" dirty="0" smtClean="0"/>
              <a:t>DAMA International</a:t>
            </a:r>
            <a:r>
              <a:rPr lang="es-ES" sz="1600" i="1" baseline="30000" dirty="0" smtClean="0"/>
              <a:t>©</a:t>
            </a:r>
            <a:r>
              <a:rPr lang="es-ES" sz="1600" i="1" dirty="0" smtClean="0"/>
              <a:t> </a:t>
            </a:r>
            <a:r>
              <a:rPr lang="es-ES" sz="1600" i="1" dirty="0" smtClean="0"/>
              <a:t>:</a:t>
            </a:r>
          </a:p>
          <a:p>
            <a:pPr marL="1200150" lvl="2" indent="-285750">
              <a:buFont typeface="Arial" panose="020B0604020202020204" pitchFamily="34" charset="0"/>
              <a:buChar char="•"/>
            </a:pPr>
            <a:r>
              <a:rPr lang="es-ES" sz="1600" i="1" dirty="0" err="1" smtClean="0"/>
              <a:t>The</a:t>
            </a:r>
            <a:r>
              <a:rPr lang="es-ES" sz="1600" i="1" dirty="0" smtClean="0"/>
              <a:t> Business </a:t>
            </a:r>
            <a:r>
              <a:rPr lang="es-ES" sz="1600" i="1" dirty="0" err="1" smtClean="0"/>
              <a:t>meaning</a:t>
            </a:r>
            <a:r>
              <a:rPr lang="es-ES" sz="1600" i="1" dirty="0" smtClean="0"/>
              <a:t> of data </a:t>
            </a:r>
            <a:r>
              <a:rPr lang="es-ES" sz="1600" i="1" dirty="0" err="1" smtClean="0"/>
              <a:t>elements</a:t>
            </a:r>
            <a:r>
              <a:rPr lang="es-ES" sz="1600" i="1" dirty="0" smtClean="0"/>
              <a:t> and </a:t>
            </a:r>
            <a:r>
              <a:rPr lang="es-ES" sz="1600" i="1" dirty="0" err="1" smtClean="0"/>
              <a:t>related</a:t>
            </a:r>
            <a:r>
              <a:rPr lang="es-ES" sz="1600" i="1" dirty="0" smtClean="0"/>
              <a:t> </a:t>
            </a:r>
            <a:r>
              <a:rPr lang="es-ES" sz="1600" i="1" dirty="0" err="1" smtClean="0"/>
              <a:t>terms</a:t>
            </a:r>
            <a:r>
              <a:rPr lang="es-ES" sz="1600" i="1" dirty="0" smtClean="0"/>
              <a:t>,</a:t>
            </a:r>
          </a:p>
          <a:p>
            <a:pPr marL="1200150" lvl="2" indent="-285750">
              <a:buFont typeface="Arial" panose="020B0604020202020204" pitchFamily="34" charset="0"/>
              <a:buChar char="•"/>
            </a:pPr>
            <a:r>
              <a:rPr lang="es-ES" sz="1600" i="1" dirty="0" err="1" smtClean="0"/>
              <a:t>The</a:t>
            </a:r>
            <a:r>
              <a:rPr lang="es-ES" sz="1600" i="1" dirty="0" smtClean="0"/>
              <a:t> </a:t>
            </a:r>
            <a:r>
              <a:rPr lang="es-ES" sz="1600" i="1" dirty="0" err="1" smtClean="0"/>
              <a:t>format</a:t>
            </a:r>
            <a:r>
              <a:rPr lang="es-ES" sz="1600" i="1" dirty="0" smtClean="0"/>
              <a:t> in </a:t>
            </a:r>
            <a:r>
              <a:rPr lang="es-ES" sz="1600" i="1" dirty="0" err="1" smtClean="0"/>
              <a:t>which</a:t>
            </a:r>
            <a:r>
              <a:rPr lang="es-ES" sz="1600" i="1" dirty="0" smtClean="0"/>
              <a:t> </a:t>
            </a:r>
            <a:r>
              <a:rPr lang="es-ES" sz="1600" i="1" dirty="0" err="1" smtClean="0"/>
              <a:t>the</a:t>
            </a:r>
            <a:r>
              <a:rPr lang="es-ES" sz="1600" i="1" dirty="0" smtClean="0"/>
              <a:t> data </a:t>
            </a:r>
            <a:r>
              <a:rPr lang="es-ES" sz="1600" i="1" dirty="0" err="1" smtClean="0"/>
              <a:t>is</a:t>
            </a:r>
            <a:r>
              <a:rPr lang="es-ES" sz="1600" i="1" dirty="0" smtClean="0"/>
              <a:t> </a:t>
            </a:r>
            <a:r>
              <a:rPr lang="es-ES" sz="1600" i="1" dirty="0" err="1" smtClean="0"/>
              <a:t>presented</a:t>
            </a:r>
            <a:r>
              <a:rPr lang="es-ES" sz="1600" i="1" dirty="0" smtClean="0"/>
              <a:t>,</a:t>
            </a:r>
          </a:p>
          <a:p>
            <a:pPr marL="1200150" lvl="2" indent="-285750">
              <a:buFont typeface="Arial" panose="020B0604020202020204" pitchFamily="34" charset="0"/>
              <a:buChar char="•"/>
            </a:pPr>
            <a:r>
              <a:rPr lang="es-ES" sz="1600" i="1" dirty="0" err="1" smtClean="0"/>
              <a:t>The</a:t>
            </a:r>
            <a:r>
              <a:rPr lang="es-ES" sz="1600" i="1" dirty="0" smtClean="0"/>
              <a:t> time-</a:t>
            </a:r>
            <a:r>
              <a:rPr lang="es-ES" sz="1600" i="1" dirty="0" err="1" smtClean="0"/>
              <a:t>frame</a:t>
            </a:r>
            <a:r>
              <a:rPr lang="es-ES" sz="1600" i="1" dirty="0" smtClean="0"/>
              <a:t> </a:t>
            </a:r>
            <a:r>
              <a:rPr lang="es-ES" sz="1600" i="1" dirty="0" err="1" smtClean="0"/>
              <a:t>represented</a:t>
            </a:r>
            <a:r>
              <a:rPr lang="es-ES" sz="1600" i="1" dirty="0" smtClean="0"/>
              <a:t> </a:t>
            </a:r>
            <a:r>
              <a:rPr lang="es-ES" sz="1600" i="1" dirty="0" err="1" smtClean="0"/>
              <a:t>by</a:t>
            </a:r>
            <a:r>
              <a:rPr lang="es-ES" sz="1600" i="1" dirty="0" smtClean="0"/>
              <a:t> </a:t>
            </a:r>
            <a:r>
              <a:rPr lang="es-ES" sz="1600" i="1" dirty="0" err="1" smtClean="0"/>
              <a:t>the</a:t>
            </a:r>
            <a:r>
              <a:rPr lang="es-ES" sz="1600" i="1" dirty="0" smtClean="0"/>
              <a:t> data,</a:t>
            </a:r>
          </a:p>
          <a:p>
            <a:pPr marL="1200150" lvl="2" indent="-285750">
              <a:buFont typeface="Arial" panose="020B0604020202020204" pitchFamily="34" charset="0"/>
              <a:buChar char="•"/>
            </a:pPr>
            <a:r>
              <a:rPr lang="es-ES" sz="1600" i="1" dirty="0" err="1" smtClean="0"/>
              <a:t>The</a:t>
            </a:r>
            <a:r>
              <a:rPr lang="es-ES" sz="1600" i="1" dirty="0" smtClean="0"/>
              <a:t> </a:t>
            </a:r>
            <a:r>
              <a:rPr lang="es-ES" sz="1600" i="1" dirty="0" err="1" smtClean="0"/>
              <a:t>relevance</a:t>
            </a:r>
            <a:r>
              <a:rPr lang="es-ES" sz="1600" i="1" dirty="0" smtClean="0"/>
              <a:t> of </a:t>
            </a:r>
            <a:r>
              <a:rPr lang="es-ES" sz="1600" i="1" dirty="0" err="1" smtClean="0"/>
              <a:t>the</a:t>
            </a:r>
            <a:r>
              <a:rPr lang="es-ES" sz="1600" i="1" dirty="0" smtClean="0"/>
              <a:t> data to a </a:t>
            </a:r>
            <a:r>
              <a:rPr lang="es-ES" sz="1600" i="1" dirty="0" err="1" smtClean="0"/>
              <a:t>given</a:t>
            </a:r>
            <a:r>
              <a:rPr lang="es-ES" sz="1600" i="1" dirty="0" smtClean="0"/>
              <a:t> </a:t>
            </a:r>
            <a:r>
              <a:rPr lang="es-ES" sz="1600" i="1" dirty="0" err="1" smtClean="0"/>
              <a:t>usage</a:t>
            </a:r>
            <a:r>
              <a:rPr lang="es-ES" sz="1600" i="1" dirty="0" smtClean="0"/>
              <a:t>,</a:t>
            </a:r>
          </a:p>
          <a:p>
            <a:pPr marL="742950" lvl="1" indent="-285750">
              <a:buFont typeface="Arial" panose="020B0604020202020204" pitchFamily="34" charset="0"/>
              <a:buChar char="•"/>
            </a:pPr>
            <a:r>
              <a:rPr lang="es-ES" sz="1600" i="1" dirty="0" err="1" smtClean="0"/>
              <a:t>The</a:t>
            </a:r>
            <a:r>
              <a:rPr lang="es-ES" sz="1600" i="1" dirty="0" smtClean="0"/>
              <a:t> </a:t>
            </a:r>
            <a:r>
              <a:rPr lang="es-ES" sz="1600" i="1" dirty="0" err="1" smtClean="0"/>
              <a:t>content</a:t>
            </a:r>
            <a:r>
              <a:rPr lang="es-ES" sz="1600" i="1" dirty="0" smtClean="0"/>
              <a:t> </a:t>
            </a:r>
            <a:r>
              <a:rPr lang="es-ES" sz="1600" i="1" dirty="0" err="1" smtClean="0"/>
              <a:t>retrieved</a:t>
            </a:r>
            <a:r>
              <a:rPr lang="es-ES" sz="1600" i="1" dirty="0" smtClean="0"/>
              <a:t> </a:t>
            </a:r>
            <a:r>
              <a:rPr lang="es-ES" sz="1600" i="1" dirty="0" err="1" smtClean="0"/>
              <a:t>from</a:t>
            </a:r>
            <a:r>
              <a:rPr lang="es-ES" sz="1600" i="1" dirty="0" smtClean="0"/>
              <a:t> </a:t>
            </a:r>
            <a:r>
              <a:rPr lang="es-ES" sz="1600" i="1" dirty="0" err="1" smtClean="0"/>
              <a:t>an</a:t>
            </a:r>
            <a:r>
              <a:rPr lang="es-ES" sz="1600" i="1" dirty="0" smtClean="0"/>
              <a:t> </a:t>
            </a:r>
            <a:r>
              <a:rPr lang="es-ES" sz="1600" i="1" dirty="0" err="1" smtClean="0"/>
              <a:t>information</a:t>
            </a:r>
            <a:r>
              <a:rPr lang="es-ES" sz="1600" i="1" dirty="0" smtClean="0"/>
              <a:t> </a:t>
            </a:r>
            <a:r>
              <a:rPr lang="es-ES" sz="1600" i="1" dirty="0" err="1" smtClean="0"/>
              <a:t>resource</a:t>
            </a:r>
            <a:r>
              <a:rPr lang="es-ES" sz="1600" i="1" dirty="0" smtClean="0"/>
              <a:t> </a:t>
            </a:r>
            <a:r>
              <a:rPr lang="es-ES" sz="1600" i="1" dirty="0" err="1" smtClean="0"/>
              <a:t>is</a:t>
            </a:r>
            <a:r>
              <a:rPr lang="es-ES" sz="1600" i="1" dirty="0" smtClean="0"/>
              <a:t> to be </a:t>
            </a:r>
            <a:r>
              <a:rPr lang="es-ES" sz="1600" i="1" dirty="0" err="1" smtClean="0"/>
              <a:t>considered</a:t>
            </a:r>
            <a:r>
              <a:rPr lang="es-ES" sz="1600" i="1" dirty="0" smtClean="0"/>
              <a:t> </a:t>
            </a:r>
            <a:r>
              <a:rPr lang="es-ES" sz="1600" i="1" dirty="0" err="1" smtClean="0"/>
              <a:t>an</a:t>
            </a:r>
            <a:r>
              <a:rPr lang="es-ES" sz="1600" i="1" dirty="0" smtClean="0"/>
              <a:t> “</a:t>
            </a:r>
            <a:r>
              <a:rPr lang="es-ES" sz="1600" i="1" dirty="0" err="1" smtClean="0"/>
              <a:t>Assset</a:t>
            </a:r>
            <a:r>
              <a:rPr lang="es-ES" sz="1600" i="1" dirty="0" smtClean="0"/>
              <a:t>”. </a:t>
            </a:r>
            <a:r>
              <a:rPr lang="es-ES" sz="1600" i="1" dirty="0" err="1" smtClean="0"/>
              <a:t>Thus</a:t>
            </a:r>
            <a:r>
              <a:rPr lang="es-ES" sz="1600" i="1" dirty="0" smtClean="0"/>
              <a:t>, </a:t>
            </a:r>
            <a:r>
              <a:rPr lang="es-ES" sz="1600" i="1" dirty="0" err="1" smtClean="0"/>
              <a:t>metadata</a:t>
            </a:r>
            <a:r>
              <a:rPr lang="es-ES" sz="1600" i="1" dirty="0" smtClean="0"/>
              <a:t> </a:t>
            </a:r>
            <a:r>
              <a:rPr lang="es-ES" sz="1600" i="1" dirty="0" err="1" smtClean="0"/>
              <a:t>on</a:t>
            </a:r>
            <a:r>
              <a:rPr lang="es-ES" sz="1600" i="1" dirty="0" smtClean="0"/>
              <a:t> </a:t>
            </a:r>
            <a:r>
              <a:rPr lang="es-ES" sz="1600" i="1" dirty="0" err="1" smtClean="0"/>
              <a:t>the</a:t>
            </a:r>
            <a:r>
              <a:rPr lang="es-ES" sz="1600" i="1" dirty="0" smtClean="0"/>
              <a:t> </a:t>
            </a:r>
            <a:r>
              <a:rPr lang="es-ES" sz="1600" i="1" dirty="0" err="1" smtClean="0"/>
              <a:t>provenance</a:t>
            </a:r>
            <a:r>
              <a:rPr lang="es-ES" sz="1600" i="1" dirty="0" smtClean="0"/>
              <a:t>, </a:t>
            </a:r>
            <a:r>
              <a:rPr lang="es-ES" sz="1600" i="1" dirty="0" err="1" smtClean="0"/>
              <a:t>authoring</a:t>
            </a:r>
            <a:r>
              <a:rPr lang="es-ES" sz="1600" i="1" dirty="0" smtClean="0"/>
              <a:t>, </a:t>
            </a:r>
            <a:r>
              <a:rPr lang="es-ES" sz="1600" i="1" dirty="0" err="1" smtClean="0"/>
              <a:t>versioning</a:t>
            </a:r>
            <a:r>
              <a:rPr lang="es-ES" sz="1600" i="1" dirty="0" smtClean="0"/>
              <a:t>, etc., </a:t>
            </a:r>
            <a:r>
              <a:rPr lang="es-ES" sz="1600" i="1" dirty="0" err="1" smtClean="0"/>
              <a:t>is</a:t>
            </a:r>
            <a:r>
              <a:rPr lang="es-ES" sz="1600" i="1" dirty="0" smtClean="0"/>
              <a:t> </a:t>
            </a:r>
            <a:r>
              <a:rPr lang="es-ES" sz="1600" i="1" dirty="0" err="1" smtClean="0"/>
              <a:t>also</a:t>
            </a:r>
            <a:r>
              <a:rPr lang="es-ES" sz="1600" i="1" dirty="0" smtClean="0"/>
              <a:t> </a:t>
            </a:r>
            <a:r>
              <a:rPr lang="es-ES" sz="1600" i="1" dirty="0" err="1" smtClean="0"/>
              <a:t>retrievable</a:t>
            </a:r>
            <a:r>
              <a:rPr lang="es-ES" sz="1600" i="1" dirty="0" smtClean="0"/>
              <a:t>/accesible </a:t>
            </a:r>
            <a:r>
              <a:rPr lang="es-ES" sz="1600" i="1" dirty="0" err="1" smtClean="0"/>
              <a:t>through</a:t>
            </a:r>
            <a:r>
              <a:rPr lang="es-ES" sz="1600" i="1" dirty="0" smtClean="0"/>
              <a:t> </a:t>
            </a:r>
            <a:r>
              <a:rPr lang="es-ES" sz="1600" i="1" dirty="0" err="1" smtClean="0"/>
              <a:t>the</a:t>
            </a:r>
            <a:r>
              <a:rPr lang="es-ES" sz="1600" i="1" dirty="0" smtClean="0"/>
              <a:t> </a:t>
            </a:r>
            <a:r>
              <a:rPr lang="es-ES" sz="1600" i="1" dirty="0" err="1" smtClean="0"/>
              <a:t>information</a:t>
            </a:r>
            <a:r>
              <a:rPr lang="es-ES" sz="1600" i="1" dirty="0" smtClean="0"/>
              <a:t> </a:t>
            </a:r>
            <a:r>
              <a:rPr lang="es-ES" sz="1600" i="1" dirty="0" err="1" smtClean="0"/>
              <a:t>resource</a:t>
            </a:r>
            <a:r>
              <a:rPr lang="es-ES" sz="1600" i="1" dirty="0" smtClean="0"/>
              <a:t>.</a:t>
            </a:r>
          </a:p>
          <a:p>
            <a:pPr marL="742950" lvl="1" indent="-285750">
              <a:buFont typeface="Arial" panose="020B0604020202020204" pitchFamily="34" charset="0"/>
              <a:buChar char="•"/>
            </a:pPr>
            <a:r>
              <a:rPr lang="en-GB" sz="1600" i="1" dirty="0" smtClean="0"/>
              <a:t>Examples of IRs are “a VCD exchanged via an electronic system”; “a de-</a:t>
            </a:r>
            <a:r>
              <a:rPr lang="en-GB" sz="1600" i="1" dirty="0" err="1" smtClean="0"/>
              <a:t>referenceable</a:t>
            </a:r>
            <a:r>
              <a:rPr lang="en-GB" sz="1600" i="1" dirty="0" smtClean="0"/>
              <a:t> URI returning an electronic certificate on the financial standing of an economic operator”;</a:t>
            </a:r>
          </a:p>
          <a:p>
            <a:pPr marL="742950" lvl="1"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u="sng" dirty="0" smtClean="0"/>
              <a:t>Document</a:t>
            </a:r>
            <a:r>
              <a:rPr lang="en-GB" sz="1600" dirty="0" smtClean="0"/>
              <a:t> </a:t>
            </a:r>
            <a:r>
              <a:rPr lang="en-GB" sz="1600" dirty="0" smtClean="0">
                <a:sym typeface="Wingdings" panose="05000000000000000000" pitchFamily="2" charset="2"/>
              </a:rPr>
              <a:t> an information resource conveying a set of interrelated business information. </a:t>
            </a:r>
            <a:r>
              <a:rPr lang="en-GB" sz="1600" i="1" u="sng" dirty="0" smtClean="0">
                <a:sym typeface="Wingdings" panose="05000000000000000000" pitchFamily="2" charset="2"/>
              </a:rPr>
              <a:t>Additional Information</a:t>
            </a:r>
            <a:r>
              <a:rPr lang="en-GB" sz="1600" i="1" dirty="0" smtClean="0">
                <a:sym typeface="Wingdings" panose="05000000000000000000" pitchFamily="2" charset="2"/>
              </a:rPr>
              <a:t>: examples of Documents within public procurement are: A Contract Notice, an ESPD </a:t>
            </a:r>
            <a:r>
              <a:rPr lang="en-GB" sz="1600" i="1" dirty="0" err="1" smtClean="0">
                <a:sym typeface="Wingdings" panose="05000000000000000000" pitchFamily="2" charset="2"/>
              </a:rPr>
              <a:t>Reques</a:t>
            </a:r>
            <a:r>
              <a:rPr lang="en-GB" sz="1600" i="1" dirty="0" smtClean="0">
                <a:sym typeface="Wingdings" panose="05000000000000000000" pitchFamily="2" charset="2"/>
              </a:rPr>
              <a:t>, an electronic certificate such as a certification about the Qualification of an Economic Operator, an </a:t>
            </a:r>
            <a:r>
              <a:rPr lang="en-GB" sz="1600" i="1" dirty="0" err="1" smtClean="0">
                <a:sym typeface="Wingdings" panose="05000000000000000000" pitchFamily="2" charset="2"/>
              </a:rPr>
              <a:t>eInvoice</a:t>
            </a:r>
            <a:r>
              <a:rPr lang="en-GB" sz="1600" i="1" dirty="0" smtClean="0">
                <a:sym typeface="Wingdings" panose="05000000000000000000" pitchFamily="2" charset="2"/>
              </a:rPr>
              <a:t>, etc.</a:t>
            </a:r>
            <a:endParaRPr lang="en-GB" sz="1600" i="1" dirty="0" smtClean="0"/>
          </a:p>
          <a:p>
            <a:pPr marL="265113" indent="-265113">
              <a:buFont typeface="Arial" panose="020B0604020202020204" pitchFamily="34" charset="0"/>
              <a:buChar char="•"/>
              <a:tabLst>
                <a:tab pos="9236075" algn="l"/>
              </a:tabLst>
            </a:pPr>
            <a:endParaRPr lang="en-GB" sz="1600" dirty="0" smtClean="0"/>
          </a:p>
          <a:p>
            <a:pPr>
              <a:tabLst>
                <a:tab pos="9236075" algn="l"/>
              </a:tabLst>
            </a:pPr>
            <a:endParaRPr lang="en-GB" sz="1600" dirty="0" smtClean="0"/>
          </a:p>
          <a:p>
            <a:pPr marL="265113" indent="-265113">
              <a:buFont typeface="Arial" panose="020B0604020202020204" pitchFamily="34" charset="0"/>
              <a:buChar char="•"/>
              <a:tabLst>
                <a:tab pos="9236075" algn="l"/>
              </a:tabLst>
            </a:pPr>
            <a:endParaRPr lang="en-GB" sz="1600" dirty="0" smtClean="0"/>
          </a:p>
          <a:p>
            <a:pPr marL="265113" indent="-265113">
              <a:buFont typeface="Arial" panose="020B0604020202020204" pitchFamily="34" charset="0"/>
              <a:buChar char="•"/>
              <a:tabLst>
                <a:tab pos="9236075" algn="l"/>
              </a:tabLst>
            </a:pPr>
            <a:endParaRPr lang="en-GB" sz="1600" dirty="0" smtClean="0"/>
          </a:p>
          <a:p>
            <a:pPr marL="265113" indent="-265113">
              <a:buFont typeface="Arial" panose="020B0604020202020204" pitchFamily="34" charset="0"/>
              <a:buChar char="•"/>
              <a:tabLst>
                <a:tab pos="9236075" algn="l"/>
              </a:tabLst>
            </a:pPr>
            <a:endParaRPr lang="en-GB" sz="1600" dirty="0" smtClean="0"/>
          </a:p>
          <a:p>
            <a:pPr marL="1093788" indent="-285750">
              <a:buFont typeface="Arial" panose="020B0604020202020204" pitchFamily="34" charset="0"/>
              <a:buChar char="•"/>
              <a:tabLst>
                <a:tab pos="9236075" algn="l"/>
              </a:tabLst>
            </a:pPr>
            <a:endParaRPr lang="en-GB" sz="1600" i="1" dirty="0"/>
          </a:p>
        </p:txBody>
      </p:sp>
    </p:spTree>
    <p:extLst>
      <p:ext uri="{BB962C8B-B14F-4D97-AF65-F5344CB8AC3E}">
        <p14:creationId xmlns:p14="http://schemas.microsoft.com/office/powerpoint/2010/main" val="3170648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782396"/>
            <a:ext cx="6096000" cy="3293209"/>
          </a:xfrm>
          <a:prstGeom prst="rect">
            <a:avLst/>
          </a:prstGeom>
        </p:spPr>
        <p:txBody>
          <a:bodyPr>
            <a:spAutoFit/>
          </a:bodyPr>
          <a:lstStyle/>
          <a:p>
            <a:pPr marL="265113" indent="-265113">
              <a:buFont typeface="Arial" panose="020B0604020202020204" pitchFamily="34" charset="0"/>
              <a:buChar char="•"/>
              <a:tabLst>
                <a:tab pos="9236075" algn="l"/>
              </a:tabLst>
            </a:pPr>
            <a:r>
              <a:rPr lang="en-GB" sz="1600" dirty="0" smtClean="0"/>
              <a:t>A distinction between (a) Taxonomy of IRs and (b) Relation of each </a:t>
            </a:r>
            <a:r>
              <a:rPr lang="en-GB" sz="1600" dirty="0" err="1" smtClean="0"/>
              <a:t>ePIR</a:t>
            </a:r>
            <a:r>
              <a:rPr lang="en-GB" sz="1600" dirty="0" smtClean="0"/>
              <a:t> to classes of the FRBR model needs to be done and implemented. This implies:</a:t>
            </a:r>
          </a:p>
          <a:p>
            <a:pPr marL="265113" indent="-265113">
              <a:buFont typeface="Arial" panose="020B0604020202020204" pitchFamily="34" charset="0"/>
              <a:buChar char="•"/>
              <a:tabLst>
                <a:tab pos="9236075" algn="l"/>
              </a:tabLst>
            </a:pPr>
            <a:endParaRPr lang="en-GB" sz="1600" dirty="0" smtClean="0"/>
          </a:p>
          <a:p>
            <a:pPr marL="722313" lvl="1" indent="-265113">
              <a:buFont typeface="Arial" panose="020B0604020202020204" pitchFamily="34" charset="0"/>
              <a:buChar char="•"/>
              <a:tabLst>
                <a:tab pos="9236075" algn="l"/>
              </a:tabLst>
            </a:pPr>
            <a:r>
              <a:rPr lang="en-GB" sz="1600" dirty="0" smtClean="0"/>
              <a:t>Developing a taxonomy of resources and documents (see next slide), and </a:t>
            </a:r>
          </a:p>
          <a:p>
            <a:pPr marL="722313" lvl="1" indent="-265113">
              <a:buFont typeface="Arial" panose="020B0604020202020204" pitchFamily="34" charset="0"/>
              <a:buChar char="•"/>
              <a:tabLst>
                <a:tab pos="9236075" algn="l"/>
              </a:tabLst>
            </a:pPr>
            <a:r>
              <a:rPr lang="en-GB" sz="1600" dirty="0" smtClean="0"/>
              <a:t>Relating each concept of the taxonomy to the IFLA FRBR sub-model in terms of </a:t>
            </a:r>
          </a:p>
          <a:p>
            <a:pPr lvl="1">
              <a:tabLst>
                <a:tab pos="9236075" algn="l"/>
              </a:tabLst>
            </a:pPr>
            <a:r>
              <a:rPr lang="en-GB" sz="1400" i="1" dirty="0" err="1" smtClean="0">
                <a:latin typeface="Courier New" panose="02070309020205020404" pitchFamily="49" charset="0"/>
                <a:cs typeface="Courier New" panose="02070309020205020404" pitchFamily="49" charset="0"/>
              </a:rPr>
              <a:t>partOf</a:t>
            </a:r>
            <a:r>
              <a:rPr lang="en-GB" sz="1400" i="1" dirty="0" smtClean="0">
                <a:latin typeface="Courier New" panose="02070309020205020404" pitchFamily="49" charset="0"/>
                <a:cs typeface="Courier New" panose="02070309020205020404" pitchFamily="49" charset="0"/>
              </a:rPr>
              <a:t>/</a:t>
            </a:r>
            <a:r>
              <a:rPr lang="en-GB" sz="1400" i="1" dirty="0" err="1" smtClean="0">
                <a:latin typeface="Courier New" panose="02070309020205020404" pitchFamily="49" charset="0"/>
                <a:cs typeface="Courier New" panose="02070309020205020404" pitchFamily="49" charset="0"/>
              </a:rPr>
              <a:t>aspectOf</a:t>
            </a:r>
            <a:r>
              <a:rPr lang="en-GB" sz="1400" i="1" dirty="0" smtClean="0">
                <a:latin typeface="Courier New" panose="02070309020205020404" pitchFamily="49" charset="0"/>
                <a:cs typeface="Courier New" panose="02070309020205020404" pitchFamily="49" charset="0"/>
              </a:rPr>
              <a:t> </a:t>
            </a:r>
            <a:r>
              <a:rPr lang="en-GB" sz="1600" dirty="0" smtClean="0"/>
              <a:t>a </a:t>
            </a:r>
            <a:r>
              <a:rPr lang="en-GB" sz="1400" i="1" dirty="0" smtClean="0">
                <a:latin typeface="Courier New" panose="02070309020205020404" pitchFamily="49" charset="0"/>
                <a:cs typeface="Courier New" panose="02070309020205020404" pitchFamily="49" charset="0"/>
              </a:rPr>
              <a:t>Work</a:t>
            </a:r>
            <a:r>
              <a:rPr lang="en-GB" sz="1600" dirty="0" smtClean="0"/>
              <a:t>, an </a:t>
            </a:r>
            <a:r>
              <a:rPr lang="en-GB" sz="1400" i="1" dirty="0" smtClean="0">
                <a:latin typeface="Courier New" panose="02070309020205020404" pitchFamily="49" charset="0"/>
                <a:cs typeface="Courier New" panose="02070309020205020404" pitchFamily="49" charset="0"/>
              </a:rPr>
              <a:t>Expression</a:t>
            </a:r>
            <a:r>
              <a:rPr lang="en-GB" sz="1600" dirty="0" smtClean="0"/>
              <a:t>, a </a:t>
            </a:r>
            <a:r>
              <a:rPr lang="en-GB" sz="1400" i="1" dirty="0" smtClean="0">
                <a:latin typeface="Courier New" panose="02070309020205020404" pitchFamily="49" charset="0"/>
                <a:cs typeface="Courier New" panose="02070309020205020404" pitchFamily="49" charset="0"/>
              </a:rPr>
              <a:t>Manifestation</a:t>
            </a:r>
            <a:r>
              <a:rPr lang="en-GB" sz="1600" dirty="0" smtClean="0"/>
              <a:t> or an </a:t>
            </a:r>
            <a:r>
              <a:rPr lang="en-GB" sz="1400" i="1" dirty="0" smtClean="0">
                <a:latin typeface="Courier New" panose="02070309020205020404" pitchFamily="49" charset="0"/>
                <a:cs typeface="Courier New" panose="02070309020205020404" pitchFamily="49" charset="0"/>
              </a:rPr>
              <a:t>Item</a:t>
            </a:r>
            <a:endParaRPr lang="en-GB" sz="1600" dirty="0" smtClean="0"/>
          </a:p>
          <a:p>
            <a:pPr lvl="1">
              <a:tabLst>
                <a:tab pos="9236075" algn="l"/>
              </a:tabLst>
            </a:pPr>
            <a:endParaRPr lang="en-GB" sz="1600" dirty="0" smtClean="0"/>
          </a:p>
          <a:p>
            <a:pPr marL="265113" indent="-265113">
              <a:buFont typeface="Arial" panose="020B0604020202020204" pitchFamily="34" charset="0"/>
              <a:buChar char="•"/>
              <a:tabLst>
                <a:tab pos="9236075" algn="l"/>
              </a:tabLst>
            </a:pPr>
            <a:endParaRPr lang="en-GB" sz="1600" dirty="0" smtClean="0"/>
          </a:p>
          <a:p>
            <a:pPr marL="722313" lvl="1" indent="-265113">
              <a:buFont typeface="Arial" panose="020B0604020202020204" pitchFamily="34" charset="0"/>
              <a:buChar char="•"/>
              <a:tabLst>
                <a:tab pos="9236075" algn="l"/>
              </a:tabLst>
            </a:pPr>
            <a:endParaRPr lang="en-GB" sz="1600" dirty="0" smtClean="0"/>
          </a:p>
        </p:txBody>
      </p:sp>
    </p:spTree>
    <p:extLst>
      <p:ext uri="{BB962C8B-B14F-4D97-AF65-F5344CB8AC3E}">
        <p14:creationId xmlns:p14="http://schemas.microsoft.com/office/powerpoint/2010/main" val="39739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182" y="304800"/>
            <a:ext cx="4687117" cy="369332"/>
          </a:xfrm>
          <a:prstGeom prst="rect">
            <a:avLst/>
          </a:prstGeom>
          <a:noFill/>
        </p:spPr>
        <p:txBody>
          <a:bodyPr wrap="none" rtlCol="0">
            <a:spAutoFit/>
          </a:bodyPr>
          <a:lstStyle/>
          <a:p>
            <a:r>
              <a:rPr lang="es-ES" dirty="0" smtClean="0"/>
              <a:t>2. </a:t>
            </a:r>
            <a:r>
              <a:rPr lang="es-ES" dirty="0" err="1" smtClean="0"/>
              <a:t>ePO</a:t>
            </a:r>
            <a:r>
              <a:rPr lang="es-ES" dirty="0" smtClean="0"/>
              <a:t> “</a:t>
            </a:r>
            <a:r>
              <a:rPr lang="es-ES" dirty="0" err="1" smtClean="0"/>
              <a:t>Information</a:t>
            </a:r>
            <a:r>
              <a:rPr lang="es-ES" dirty="0" smtClean="0"/>
              <a:t> </a:t>
            </a:r>
            <a:r>
              <a:rPr lang="es-ES" dirty="0" err="1" smtClean="0"/>
              <a:t>Resource</a:t>
            </a:r>
            <a:r>
              <a:rPr lang="es-ES" dirty="0" smtClean="0"/>
              <a:t>”: </a:t>
            </a:r>
            <a:r>
              <a:rPr lang="es-ES" dirty="0" err="1" smtClean="0"/>
              <a:t>implementation</a:t>
            </a:r>
            <a:endParaRPr lang="en-GB" dirty="0"/>
          </a:p>
        </p:txBody>
      </p:sp>
      <p:pic>
        <p:nvPicPr>
          <p:cNvPr id="3" name="Picture 2"/>
          <p:cNvPicPr>
            <a:picLocks noChangeAspect="1"/>
          </p:cNvPicPr>
          <p:nvPr/>
        </p:nvPicPr>
        <p:blipFill>
          <a:blip r:embed="rId2"/>
          <a:stretch>
            <a:fillRect/>
          </a:stretch>
        </p:blipFill>
        <p:spPr>
          <a:xfrm>
            <a:off x="1986887" y="489466"/>
            <a:ext cx="7939433" cy="6498231"/>
          </a:xfrm>
          <a:prstGeom prst="rect">
            <a:avLst/>
          </a:prstGeom>
        </p:spPr>
      </p:pic>
      <p:sp>
        <p:nvSpPr>
          <p:cNvPr id="5" name="Oval 4"/>
          <p:cNvSpPr/>
          <p:nvPr/>
        </p:nvSpPr>
        <p:spPr>
          <a:xfrm>
            <a:off x="2529840" y="2017776"/>
            <a:ext cx="2286000" cy="633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972983" y="2204966"/>
            <a:ext cx="1683474" cy="261610"/>
          </a:xfrm>
          <a:prstGeom prst="rect">
            <a:avLst/>
          </a:prstGeom>
          <a:noFill/>
        </p:spPr>
        <p:txBody>
          <a:bodyPr wrap="none" rtlCol="0">
            <a:spAutoFit/>
          </a:bodyPr>
          <a:lstStyle/>
          <a:p>
            <a:r>
              <a:rPr lang="es-ES" sz="1100" dirty="0" err="1" smtClean="0">
                <a:solidFill>
                  <a:schemeClr val="bg1"/>
                </a:solidFill>
              </a:rPr>
              <a:t>epo:Information</a:t>
            </a:r>
            <a:r>
              <a:rPr lang="es-ES" sz="1100" dirty="0" smtClean="0">
                <a:solidFill>
                  <a:schemeClr val="bg1"/>
                </a:solidFill>
              </a:rPr>
              <a:t> </a:t>
            </a:r>
            <a:r>
              <a:rPr lang="es-ES" sz="1100" dirty="0" err="1" smtClean="0">
                <a:solidFill>
                  <a:schemeClr val="bg1"/>
                </a:solidFill>
              </a:rPr>
              <a:t>Resource</a:t>
            </a:r>
            <a:endParaRPr lang="en-GB" sz="1100" dirty="0">
              <a:solidFill>
                <a:schemeClr val="bg1"/>
              </a:solidFill>
            </a:endParaRPr>
          </a:p>
        </p:txBody>
      </p:sp>
      <p:sp>
        <p:nvSpPr>
          <p:cNvPr id="8" name="Rectangle 7"/>
          <p:cNvSpPr/>
          <p:nvPr/>
        </p:nvSpPr>
        <p:spPr>
          <a:xfrm>
            <a:off x="6742176" y="4212336"/>
            <a:ext cx="335280" cy="67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3727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182" y="304800"/>
            <a:ext cx="7083093" cy="369332"/>
          </a:xfrm>
          <a:prstGeom prst="rect">
            <a:avLst/>
          </a:prstGeom>
          <a:noFill/>
        </p:spPr>
        <p:txBody>
          <a:bodyPr wrap="none" rtlCol="0">
            <a:spAutoFit/>
          </a:bodyPr>
          <a:lstStyle/>
          <a:p>
            <a:r>
              <a:rPr lang="es-ES" dirty="0" smtClean="0"/>
              <a:t>3. </a:t>
            </a:r>
            <a:r>
              <a:rPr lang="es-ES" dirty="0" err="1" smtClean="0"/>
              <a:t>Information</a:t>
            </a:r>
            <a:r>
              <a:rPr lang="es-ES" dirty="0" smtClean="0"/>
              <a:t> </a:t>
            </a:r>
            <a:r>
              <a:rPr lang="es-ES" dirty="0" err="1" smtClean="0"/>
              <a:t>Resource</a:t>
            </a:r>
            <a:r>
              <a:rPr lang="es-ES" dirty="0" smtClean="0"/>
              <a:t> </a:t>
            </a:r>
            <a:r>
              <a:rPr lang="es-ES" dirty="0" err="1" smtClean="0"/>
              <a:t>containing</a:t>
            </a:r>
            <a:r>
              <a:rPr lang="es-ES" dirty="0" smtClean="0"/>
              <a:t> </a:t>
            </a:r>
            <a:r>
              <a:rPr lang="es-ES" dirty="0" err="1" smtClean="0"/>
              <a:t>aggregates</a:t>
            </a:r>
            <a:r>
              <a:rPr lang="es-ES" dirty="0" smtClean="0"/>
              <a:t>: </a:t>
            </a:r>
            <a:r>
              <a:rPr lang="es-ES" dirty="0" err="1" smtClean="0"/>
              <a:t>the</a:t>
            </a:r>
            <a:r>
              <a:rPr lang="es-ES" dirty="0" smtClean="0"/>
              <a:t> IFLA LRM </a:t>
            </a:r>
            <a:r>
              <a:rPr lang="es-ES" dirty="0" err="1" smtClean="0"/>
              <a:t>approaches</a:t>
            </a:r>
            <a:endParaRPr lang="en-GB" dirty="0"/>
          </a:p>
        </p:txBody>
      </p:sp>
      <p:sp>
        <p:nvSpPr>
          <p:cNvPr id="7" name="TextBox 6"/>
          <p:cNvSpPr txBox="1"/>
          <p:nvPr/>
        </p:nvSpPr>
        <p:spPr>
          <a:xfrm>
            <a:off x="443947" y="881268"/>
            <a:ext cx="10272908" cy="5016758"/>
          </a:xfrm>
          <a:prstGeom prst="rect">
            <a:avLst/>
          </a:prstGeom>
          <a:noFill/>
        </p:spPr>
        <p:txBody>
          <a:bodyPr wrap="square" rtlCol="0">
            <a:spAutoFit/>
          </a:bodyPr>
          <a:lstStyle/>
          <a:p>
            <a:pPr marL="265113" indent="-265113">
              <a:buFont typeface="Arial" panose="020B0604020202020204" pitchFamily="34" charset="0"/>
              <a:buChar char="•"/>
              <a:tabLst>
                <a:tab pos="9236075" algn="l"/>
              </a:tabLst>
            </a:pPr>
            <a:r>
              <a:rPr lang="es-ES" sz="1600" dirty="0" smtClean="0"/>
              <a:t>IFLA defines “</a:t>
            </a:r>
            <a:r>
              <a:rPr lang="es-ES" sz="1600" dirty="0" err="1" smtClean="0"/>
              <a:t>aggregate</a:t>
            </a:r>
            <a:r>
              <a:rPr lang="es-ES" sz="1600" dirty="0" smtClean="0"/>
              <a:t>” as “</a:t>
            </a:r>
            <a:r>
              <a:rPr lang="es-ES" sz="1600" i="1" dirty="0" smtClean="0"/>
              <a:t>a </a:t>
            </a:r>
            <a:r>
              <a:rPr lang="es-ES" sz="1600" i="1" dirty="0" err="1" smtClean="0"/>
              <a:t>manifestation</a:t>
            </a:r>
            <a:r>
              <a:rPr lang="es-ES" sz="1600" i="1" dirty="0" smtClean="0"/>
              <a:t> </a:t>
            </a:r>
            <a:r>
              <a:rPr lang="es-ES" sz="1600" i="1" dirty="0" err="1" smtClean="0"/>
              <a:t>embodying</a:t>
            </a:r>
            <a:r>
              <a:rPr lang="es-ES" sz="1600" i="1" dirty="0" smtClean="0"/>
              <a:t> </a:t>
            </a:r>
            <a:r>
              <a:rPr lang="es-ES" sz="1600" i="1" dirty="0" err="1" smtClean="0"/>
              <a:t>multiple</a:t>
            </a:r>
            <a:r>
              <a:rPr lang="es-ES" sz="1600" i="1" dirty="0" smtClean="0"/>
              <a:t> </a:t>
            </a:r>
            <a:r>
              <a:rPr lang="es-ES" sz="1600" i="1" dirty="0" err="1" smtClean="0"/>
              <a:t>expressions</a:t>
            </a:r>
            <a:r>
              <a:rPr lang="es-ES" sz="1600" i="1" dirty="0" smtClean="0"/>
              <a:t>”</a:t>
            </a:r>
            <a:r>
              <a:rPr lang="es-ES" sz="1600" dirty="0" smtClean="0"/>
              <a:t>, and </a:t>
            </a:r>
            <a:r>
              <a:rPr lang="es-ES" sz="1600" dirty="0" err="1" smtClean="0"/>
              <a:t>distinguishes</a:t>
            </a:r>
            <a:r>
              <a:rPr lang="es-ES" sz="1600" dirty="0" smtClean="0"/>
              <a:t> </a:t>
            </a:r>
            <a:r>
              <a:rPr lang="es-ES" sz="1600" dirty="0" err="1" smtClean="0"/>
              <a:t>three</a:t>
            </a:r>
            <a:r>
              <a:rPr lang="es-ES" sz="1600" dirty="0" smtClean="0"/>
              <a:t> </a:t>
            </a:r>
            <a:r>
              <a:rPr lang="es-ES" sz="1600" dirty="0" err="1" smtClean="0"/>
              <a:t>types</a:t>
            </a:r>
            <a:r>
              <a:rPr lang="es-ES" sz="1600" dirty="0" smtClean="0"/>
              <a:t> of </a:t>
            </a:r>
            <a:r>
              <a:rPr lang="es-ES" sz="1600" dirty="0" err="1" smtClean="0"/>
              <a:t>aggregates</a:t>
            </a:r>
            <a:r>
              <a:rPr lang="es-ES" sz="1600" dirty="0" smtClean="0"/>
              <a:t> (</a:t>
            </a:r>
            <a:r>
              <a:rPr lang="es-ES" sz="1600" dirty="0" err="1" smtClean="0"/>
              <a:t>see</a:t>
            </a:r>
            <a:r>
              <a:rPr lang="es-ES" sz="1600" dirty="0" smtClean="0"/>
              <a:t> </a:t>
            </a:r>
            <a:r>
              <a:rPr lang="es-ES" sz="1600" dirty="0" err="1" smtClean="0"/>
              <a:t>the</a:t>
            </a:r>
            <a:r>
              <a:rPr lang="es-ES" sz="1600" dirty="0" smtClean="0"/>
              <a:t> IFLA LRM </a:t>
            </a:r>
            <a:r>
              <a:rPr lang="es-ES" sz="1600" dirty="0" err="1" smtClean="0"/>
              <a:t>for</a:t>
            </a:r>
            <a:r>
              <a:rPr lang="es-ES" sz="1600" dirty="0" smtClean="0"/>
              <a:t> </a:t>
            </a:r>
            <a:r>
              <a:rPr lang="es-ES" sz="1600" dirty="0" err="1" smtClean="0"/>
              <a:t>the</a:t>
            </a:r>
            <a:r>
              <a:rPr lang="es-ES" sz="1600" dirty="0" smtClean="0"/>
              <a:t> </a:t>
            </a:r>
            <a:r>
              <a:rPr lang="es-ES" sz="1600" dirty="0" err="1" smtClean="0"/>
              <a:t>details</a:t>
            </a:r>
            <a:r>
              <a:rPr lang="es-ES" sz="1600" dirty="0" smtClean="0"/>
              <a:t>*):</a:t>
            </a:r>
          </a:p>
          <a:p>
            <a:pPr marL="265113" indent="-265113">
              <a:buFont typeface="Arial" panose="020B0604020202020204" pitchFamily="34" charset="0"/>
              <a:buChar char="•"/>
              <a:tabLst>
                <a:tab pos="9236075" algn="l"/>
              </a:tabLst>
            </a:pPr>
            <a:endParaRPr lang="es-ES" sz="1600" dirty="0" smtClean="0"/>
          </a:p>
          <a:p>
            <a:pPr marL="800100" lvl="1" indent="-342900">
              <a:buFont typeface="+mj-lt"/>
              <a:buAutoNum type="arabicPeriod"/>
              <a:tabLst>
                <a:tab pos="9236075" algn="l"/>
              </a:tabLst>
            </a:pPr>
            <a:r>
              <a:rPr lang="es-ES" sz="1600" dirty="0" err="1" smtClean="0"/>
              <a:t>Aggregate</a:t>
            </a:r>
            <a:r>
              <a:rPr lang="es-ES" sz="1600" dirty="0" smtClean="0"/>
              <a:t> </a:t>
            </a:r>
            <a:r>
              <a:rPr lang="es-ES" sz="1600" dirty="0" err="1" smtClean="0"/>
              <a:t>Collections</a:t>
            </a:r>
            <a:r>
              <a:rPr lang="es-ES" sz="1600" dirty="0" smtClean="0"/>
              <a:t> of </a:t>
            </a:r>
            <a:r>
              <a:rPr lang="es-ES" sz="1600" dirty="0" err="1" smtClean="0"/>
              <a:t>Expressions</a:t>
            </a:r>
            <a:r>
              <a:rPr lang="es-ES" sz="1600" dirty="0" smtClean="0"/>
              <a:t>,</a:t>
            </a:r>
          </a:p>
          <a:p>
            <a:pPr marL="800100" lvl="1" indent="-342900">
              <a:buFont typeface="+mj-lt"/>
              <a:buAutoNum type="arabicPeriod"/>
              <a:tabLst>
                <a:tab pos="9236075" algn="l"/>
              </a:tabLst>
            </a:pPr>
            <a:r>
              <a:rPr lang="es-ES" sz="1600" dirty="0" err="1" smtClean="0"/>
              <a:t>Aggregates</a:t>
            </a:r>
            <a:r>
              <a:rPr lang="es-ES" sz="1600" dirty="0" smtClean="0"/>
              <a:t> </a:t>
            </a:r>
            <a:r>
              <a:rPr lang="es-ES" sz="1600" dirty="0" err="1" smtClean="0"/>
              <a:t>Resulting</a:t>
            </a:r>
            <a:r>
              <a:rPr lang="es-ES" sz="1600" dirty="0" smtClean="0"/>
              <a:t> </a:t>
            </a:r>
            <a:r>
              <a:rPr lang="es-ES" sz="1600" dirty="0" err="1" smtClean="0"/>
              <a:t>from</a:t>
            </a:r>
            <a:r>
              <a:rPr lang="es-ES" sz="1600" dirty="0" smtClean="0"/>
              <a:t> </a:t>
            </a:r>
            <a:r>
              <a:rPr lang="es-ES" sz="1600" dirty="0" err="1" smtClean="0"/>
              <a:t>Augmentation</a:t>
            </a:r>
            <a:r>
              <a:rPr lang="es-ES" sz="1600" dirty="0" smtClean="0"/>
              <a:t>, and</a:t>
            </a:r>
          </a:p>
          <a:p>
            <a:pPr marL="800100" lvl="1" indent="-342900">
              <a:buFont typeface="+mj-lt"/>
              <a:buAutoNum type="arabicPeriod"/>
              <a:tabLst>
                <a:tab pos="9236075" algn="l"/>
              </a:tabLst>
            </a:pPr>
            <a:r>
              <a:rPr lang="es-ES" sz="1600" dirty="0" err="1" smtClean="0"/>
              <a:t>Aggregates</a:t>
            </a:r>
            <a:r>
              <a:rPr lang="es-ES" sz="1600" dirty="0" smtClean="0"/>
              <a:t> of </a:t>
            </a:r>
            <a:r>
              <a:rPr lang="es-ES" sz="1600" dirty="0" err="1" smtClean="0"/>
              <a:t>Parallel</a:t>
            </a:r>
            <a:r>
              <a:rPr lang="es-ES" sz="1600" dirty="0" smtClean="0"/>
              <a:t> </a:t>
            </a:r>
            <a:r>
              <a:rPr lang="es-ES" sz="1600" dirty="0" err="1" smtClean="0"/>
              <a:t>Expressions</a:t>
            </a:r>
            <a:r>
              <a:rPr lang="es-ES" sz="1600" dirty="0" smtClean="0"/>
              <a:t>. </a:t>
            </a:r>
          </a:p>
          <a:p>
            <a:pPr marL="285750" indent="-285750">
              <a:buFont typeface="Arial" panose="020B0604020202020204" pitchFamily="34" charset="0"/>
              <a:buChar char="•"/>
              <a:tabLst>
                <a:tab pos="9236075" algn="l"/>
              </a:tabLst>
            </a:pPr>
            <a:endParaRPr lang="es-ES" sz="1600" dirty="0" smtClean="0"/>
          </a:p>
          <a:p>
            <a:pPr marL="285750" indent="-285750">
              <a:buFont typeface="Arial" panose="020B0604020202020204" pitchFamily="34" charset="0"/>
              <a:buChar char="•"/>
              <a:tabLst>
                <a:tab pos="9236075" algn="l"/>
              </a:tabLst>
            </a:pPr>
            <a:r>
              <a:rPr lang="es-ES" sz="1600" dirty="0" err="1" smtClean="0"/>
              <a:t>The</a:t>
            </a:r>
            <a:r>
              <a:rPr lang="es-ES" sz="1600" dirty="0" smtClean="0"/>
              <a:t> concept of “</a:t>
            </a:r>
            <a:r>
              <a:rPr lang="es-ES" sz="1600" dirty="0" err="1" smtClean="0"/>
              <a:t>volume</a:t>
            </a:r>
            <a:r>
              <a:rPr lang="es-ES" sz="1600" dirty="0" smtClean="0"/>
              <a:t>” </a:t>
            </a:r>
            <a:r>
              <a:rPr lang="es-ES" sz="1600" dirty="0" err="1" smtClean="0"/>
              <a:t>or</a:t>
            </a:r>
            <a:r>
              <a:rPr lang="es-ES" sz="1600" dirty="0" smtClean="0"/>
              <a:t> “</a:t>
            </a:r>
            <a:r>
              <a:rPr lang="es-ES" sz="1600" dirty="0" err="1" smtClean="0"/>
              <a:t>compilation</a:t>
            </a:r>
            <a:r>
              <a:rPr lang="es-ES" sz="1600" dirty="0" smtClean="0"/>
              <a:t>” as </a:t>
            </a:r>
            <a:r>
              <a:rPr lang="es-ES" sz="1600" dirty="0" err="1" smtClean="0"/>
              <a:t>proposed</a:t>
            </a:r>
            <a:r>
              <a:rPr lang="es-ES" sz="1600" dirty="0" smtClean="0"/>
              <a:t> in </a:t>
            </a:r>
            <a:r>
              <a:rPr lang="es-ES" sz="1600" dirty="0" err="1" smtClean="0"/>
              <a:t>ePO</a:t>
            </a:r>
            <a:r>
              <a:rPr lang="es-ES" sz="1600" dirty="0" smtClean="0"/>
              <a:t> </a:t>
            </a:r>
            <a:r>
              <a:rPr lang="es-ES" sz="1600" dirty="0" err="1" smtClean="0"/>
              <a:t>for</a:t>
            </a:r>
            <a:r>
              <a:rPr lang="es-ES" sz="1600" dirty="0" smtClean="0"/>
              <a:t> cases </a:t>
            </a:r>
            <a:r>
              <a:rPr lang="es-ES" sz="1600" dirty="0" err="1" smtClean="0"/>
              <a:t>such</a:t>
            </a:r>
            <a:r>
              <a:rPr lang="es-ES" sz="1600" dirty="0" smtClean="0"/>
              <a:t> as </a:t>
            </a:r>
            <a:r>
              <a:rPr lang="es-ES" sz="1600" dirty="0" err="1" smtClean="0"/>
              <a:t>the</a:t>
            </a:r>
            <a:r>
              <a:rPr lang="es-ES" sz="1600" dirty="0" smtClean="0"/>
              <a:t> VCD </a:t>
            </a:r>
            <a:r>
              <a:rPr lang="es-ES" sz="1600" dirty="0" err="1" smtClean="0"/>
              <a:t>would</a:t>
            </a:r>
            <a:r>
              <a:rPr lang="es-ES" sz="1600" dirty="0" smtClean="0"/>
              <a:t> </a:t>
            </a:r>
            <a:r>
              <a:rPr lang="es-ES" sz="1600" dirty="0" err="1" smtClean="0"/>
              <a:t>correspond</a:t>
            </a:r>
            <a:r>
              <a:rPr lang="es-ES" sz="1600" dirty="0" smtClean="0"/>
              <a:t> to </a:t>
            </a:r>
            <a:r>
              <a:rPr lang="es-ES" sz="1600" dirty="0" err="1" smtClean="0"/>
              <a:t>the</a:t>
            </a:r>
            <a:r>
              <a:rPr lang="es-ES" sz="1600" dirty="0" smtClean="0"/>
              <a:t> idea of “</a:t>
            </a:r>
            <a:r>
              <a:rPr lang="es-ES" sz="1600" dirty="0" err="1" smtClean="0"/>
              <a:t>Aggregate</a:t>
            </a:r>
            <a:r>
              <a:rPr lang="es-ES" sz="1600" dirty="0" smtClean="0"/>
              <a:t> </a:t>
            </a:r>
            <a:r>
              <a:rPr lang="es-ES" sz="1600" dirty="0" err="1" smtClean="0"/>
              <a:t>Collections</a:t>
            </a:r>
            <a:r>
              <a:rPr lang="es-ES" sz="1600" dirty="0" smtClean="0"/>
              <a:t> of </a:t>
            </a:r>
            <a:r>
              <a:rPr lang="es-ES" sz="1600" dirty="0" err="1" smtClean="0"/>
              <a:t>Expressions</a:t>
            </a:r>
            <a:r>
              <a:rPr lang="es-ES" sz="1600" dirty="0" smtClean="0"/>
              <a:t>”. </a:t>
            </a:r>
            <a:r>
              <a:rPr lang="es-ES" sz="1600" dirty="0" err="1" smtClean="0"/>
              <a:t>Notice</a:t>
            </a:r>
            <a:r>
              <a:rPr lang="es-ES" sz="1600" dirty="0" smtClean="0"/>
              <a:t> </a:t>
            </a:r>
            <a:r>
              <a:rPr lang="es-ES" sz="1600" dirty="0" err="1" smtClean="0"/>
              <a:t>that</a:t>
            </a:r>
            <a:r>
              <a:rPr lang="es-ES" sz="1600" dirty="0" smtClean="0"/>
              <a:t> in </a:t>
            </a:r>
            <a:r>
              <a:rPr lang="es-ES" sz="1600" dirty="0" err="1" smtClean="0"/>
              <a:t>the</a:t>
            </a:r>
            <a:r>
              <a:rPr lang="es-ES" sz="1600" dirty="0" smtClean="0"/>
              <a:t> IFLA LRM data </a:t>
            </a:r>
            <a:r>
              <a:rPr lang="es-ES" sz="1600" dirty="0" err="1" smtClean="0"/>
              <a:t>model</a:t>
            </a:r>
            <a:r>
              <a:rPr lang="es-ES" sz="1600" dirty="0" smtClean="0"/>
              <a:t> </a:t>
            </a:r>
            <a:r>
              <a:rPr lang="es-ES" sz="1600" dirty="0" err="1" smtClean="0"/>
              <a:t>the</a:t>
            </a:r>
            <a:r>
              <a:rPr lang="es-ES" sz="1600" dirty="0" smtClean="0"/>
              <a:t> </a:t>
            </a:r>
            <a:r>
              <a:rPr lang="es-ES" sz="1600" dirty="0" err="1" smtClean="0"/>
              <a:t>only</a:t>
            </a:r>
            <a:r>
              <a:rPr lang="es-ES" sz="1600" dirty="0" smtClean="0"/>
              <a:t> N:M </a:t>
            </a:r>
            <a:r>
              <a:rPr lang="es-ES" sz="1600" dirty="0" err="1" smtClean="0"/>
              <a:t>relationship</a:t>
            </a:r>
            <a:r>
              <a:rPr lang="es-ES" sz="1600" dirty="0" smtClean="0"/>
              <a:t> </a:t>
            </a:r>
            <a:r>
              <a:rPr lang="es-ES" sz="1600" dirty="0" err="1" smtClean="0"/>
              <a:t>existing</a:t>
            </a:r>
            <a:r>
              <a:rPr lang="es-ES" sz="1600" dirty="0" smtClean="0"/>
              <a:t> </a:t>
            </a:r>
            <a:r>
              <a:rPr lang="es-ES" sz="1600" dirty="0" err="1" smtClean="0"/>
              <a:t>is</a:t>
            </a:r>
            <a:r>
              <a:rPr lang="es-ES" sz="1600" dirty="0" smtClean="0"/>
              <a:t> </a:t>
            </a:r>
            <a:r>
              <a:rPr lang="es-ES" sz="1600" dirty="0" err="1" smtClean="0"/>
              <a:t>between</a:t>
            </a:r>
            <a:r>
              <a:rPr lang="es-ES" sz="1600" dirty="0" smtClean="0"/>
              <a:t> </a:t>
            </a:r>
            <a:r>
              <a:rPr lang="es-ES" sz="1400" i="1" dirty="0" err="1">
                <a:latin typeface="Courier New" panose="02070309020205020404" pitchFamily="49" charset="0"/>
                <a:cs typeface="Courier New" panose="02070309020205020404" pitchFamily="49" charset="0"/>
              </a:rPr>
              <a:t>Expression</a:t>
            </a:r>
            <a:r>
              <a:rPr lang="es-ES" sz="1600" dirty="0" smtClean="0"/>
              <a:t> and </a:t>
            </a:r>
            <a:r>
              <a:rPr lang="es-ES" sz="1400" i="1" dirty="0" err="1" smtClean="0">
                <a:latin typeface="Courier New" panose="02070309020205020404" pitchFamily="49" charset="0"/>
                <a:cs typeface="Courier New" panose="02070309020205020404" pitchFamily="49" charset="0"/>
              </a:rPr>
              <a:t>Manifestation</a:t>
            </a:r>
            <a:r>
              <a:rPr lang="es-ES" sz="1600" dirty="0" smtClean="0"/>
              <a:t>:</a:t>
            </a:r>
          </a:p>
          <a:p>
            <a:pPr marL="285750" indent="-285750">
              <a:buFont typeface="Arial" panose="020B0604020202020204" pitchFamily="34" charset="0"/>
              <a:buChar char="•"/>
              <a:tabLst>
                <a:tab pos="9236075" algn="l"/>
              </a:tabLst>
            </a:pPr>
            <a:endParaRPr lang="es-ES" sz="1600" dirty="0" smtClean="0"/>
          </a:p>
          <a:p>
            <a:pPr marL="285750" indent="-285750">
              <a:buFont typeface="Arial" panose="020B0604020202020204" pitchFamily="34" charset="0"/>
              <a:buChar char="•"/>
              <a:tabLst>
                <a:tab pos="9236075" algn="l"/>
              </a:tabLst>
            </a:pPr>
            <a:endParaRPr lang="es-ES" sz="1600" dirty="0"/>
          </a:p>
          <a:p>
            <a:pPr marL="285750" indent="-285750">
              <a:buFont typeface="Arial" panose="020B0604020202020204" pitchFamily="34" charset="0"/>
              <a:buChar char="•"/>
              <a:tabLst>
                <a:tab pos="9236075" algn="l"/>
              </a:tabLst>
            </a:pPr>
            <a:endParaRPr lang="es-ES" sz="1600" dirty="0"/>
          </a:p>
          <a:p>
            <a:pPr marL="800100" lvl="1" indent="-342900">
              <a:buFont typeface="+mj-lt"/>
              <a:buAutoNum type="arabicPeriod"/>
              <a:tabLst>
                <a:tab pos="9236075" algn="l"/>
              </a:tabLst>
            </a:pPr>
            <a:endParaRPr lang="es-ES" sz="1600" dirty="0" smtClean="0"/>
          </a:p>
          <a:p>
            <a:pPr marL="800100" lvl="1" indent="-342900">
              <a:buFont typeface="+mj-lt"/>
              <a:buAutoNum type="arabicPeriod"/>
              <a:tabLst>
                <a:tab pos="9236075" algn="l"/>
              </a:tabLst>
            </a:pPr>
            <a:endParaRPr lang="es-ES" sz="1600" dirty="0" smtClean="0"/>
          </a:p>
          <a:p>
            <a:pPr marL="265113" indent="-265113">
              <a:buFont typeface="Arial" panose="020B0604020202020204" pitchFamily="34" charset="0"/>
              <a:buChar char="•"/>
              <a:tabLst>
                <a:tab pos="9236075" algn="l"/>
              </a:tabLst>
            </a:pPr>
            <a:endParaRPr lang="es-ES" sz="1600" dirty="0" smtClean="0"/>
          </a:p>
          <a:p>
            <a:pPr marL="265113" indent="-265113">
              <a:buFont typeface="Arial" panose="020B0604020202020204" pitchFamily="34" charset="0"/>
              <a:buChar char="•"/>
              <a:tabLst>
                <a:tab pos="9236075" algn="l"/>
              </a:tabLst>
            </a:pPr>
            <a:endParaRPr lang="es-ES" sz="1600" dirty="0" smtClean="0"/>
          </a:p>
          <a:p>
            <a:pPr marL="265113" indent="-265113">
              <a:buFont typeface="Arial" panose="020B0604020202020204" pitchFamily="34" charset="0"/>
              <a:buChar char="•"/>
              <a:tabLst>
                <a:tab pos="9236075" algn="l"/>
              </a:tabLst>
            </a:pPr>
            <a:endParaRPr lang="es-ES" sz="1600" dirty="0" smtClean="0"/>
          </a:p>
          <a:p>
            <a:pPr marL="265113" indent="-265113">
              <a:buFont typeface="Arial" panose="020B0604020202020204" pitchFamily="34" charset="0"/>
              <a:buChar char="•"/>
              <a:tabLst>
                <a:tab pos="9236075" algn="l"/>
              </a:tabLst>
            </a:pPr>
            <a:endParaRPr lang="es-ES" sz="1600" dirty="0" smtClean="0"/>
          </a:p>
          <a:p>
            <a:pPr marL="1093788" indent="-285750">
              <a:buFont typeface="Arial" panose="020B0604020202020204" pitchFamily="34" charset="0"/>
              <a:buChar char="•"/>
              <a:tabLst>
                <a:tab pos="9236075" algn="l"/>
              </a:tabLst>
            </a:pPr>
            <a:endParaRPr lang="en-GB" sz="1600" i="1" dirty="0"/>
          </a:p>
        </p:txBody>
      </p:sp>
      <p:sp>
        <p:nvSpPr>
          <p:cNvPr id="8" name="TextBox 7"/>
          <p:cNvSpPr txBox="1"/>
          <p:nvPr/>
        </p:nvSpPr>
        <p:spPr>
          <a:xfrm>
            <a:off x="443947" y="6467061"/>
            <a:ext cx="6269665" cy="246221"/>
          </a:xfrm>
          <a:prstGeom prst="rect">
            <a:avLst/>
          </a:prstGeom>
          <a:noFill/>
        </p:spPr>
        <p:txBody>
          <a:bodyPr wrap="none" rtlCol="0">
            <a:spAutoFit/>
          </a:bodyPr>
          <a:lstStyle/>
          <a:p>
            <a:r>
              <a:rPr lang="es-ES" sz="1000" dirty="0" smtClean="0"/>
              <a:t>* </a:t>
            </a:r>
            <a:r>
              <a:rPr lang="es-ES" sz="1000" dirty="0" err="1" smtClean="0"/>
              <a:t>The</a:t>
            </a:r>
            <a:r>
              <a:rPr lang="es-ES" sz="1000" dirty="0" smtClean="0"/>
              <a:t> IFLA LRM, page 93: </a:t>
            </a:r>
            <a:r>
              <a:rPr lang="en-GB" sz="1000" dirty="0" smtClean="0">
                <a:hlinkClick r:id="rId2"/>
              </a:rPr>
              <a:t>https://www.ifla.org/files/assets/cataloguing/frbr-lrm/ifla-lrm-august-2017_rev201712.pdf</a:t>
            </a:r>
            <a:endParaRPr lang="en-GB" sz="1000" dirty="0"/>
          </a:p>
        </p:txBody>
      </p:sp>
      <p:sp>
        <p:nvSpPr>
          <p:cNvPr id="12" name="TextBox 11"/>
          <p:cNvSpPr txBox="1"/>
          <p:nvPr/>
        </p:nvSpPr>
        <p:spPr>
          <a:xfrm>
            <a:off x="443947" y="3596783"/>
            <a:ext cx="7216693" cy="2800767"/>
          </a:xfrm>
          <a:prstGeom prst="rect">
            <a:avLst/>
          </a:prstGeom>
          <a:noFill/>
        </p:spPr>
        <p:txBody>
          <a:bodyPr wrap="square" rtlCol="0">
            <a:spAutoFit/>
          </a:bodyPr>
          <a:lstStyle/>
          <a:p>
            <a:pPr marL="285750" indent="-285750">
              <a:buFont typeface="Arial" panose="020B0604020202020204" pitchFamily="34" charset="0"/>
              <a:buChar char="•"/>
              <a:tabLst>
                <a:tab pos="9236075" algn="l"/>
              </a:tabLst>
            </a:pPr>
            <a:r>
              <a:rPr lang="es-ES" sz="1600" dirty="0" smtClean="0"/>
              <a:t>As </a:t>
            </a:r>
            <a:r>
              <a:rPr lang="es-ES" sz="1600" dirty="0" err="1" smtClean="0"/>
              <a:t>only</a:t>
            </a:r>
            <a:r>
              <a:rPr lang="es-ES" sz="1600" dirty="0" smtClean="0"/>
              <a:t> </a:t>
            </a:r>
            <a:r>
              <a:rPr lang="es-ES" sz="1600" i="1" dirty="0" err="1" smtClean="0"/>
              <a:t>expressions</a:t>
            </a:r>
            <a:r>
              <a:rPr lang="es-ES" sz="1600" dirty="0" smtClean="0"/>
              <a:t> can be </a:t>
            </a:r>
            <a:r>
              <a:rPr lang="es-ES" sz="1600" dirty="0" err="1" smtClean="0"/>
              <a:t>combined</a:t>
            </a:r>
            <a:r>
              <a:rPr lang="es-ES" sz="1600" dirty="0" smtClean="0"/>
              <a:t>, in </a:t>
            </a:r>
            <a:r>
              <a:rPr lang="es-ES" sz="1600" dirty="0" err="1" smtClean="0"/>
              <a:t>creating</a:t>
            </a:r>
            <a:r>
              <a:rPr lang="es-ES" sz="1600" dirty="0" smtClean="0"/>
              <a:t> </a:t>
            </a:r>
            <a:r>
              <a:rPr lang="es-ES" sz="1600" dirty="0" err="1" smtClean="0"/>
              <a:t>an</a:t>
            </a:r>
            <a:r>
              <a:rPr lang="es-ES" sz="1600" dirty="0" smtClean="0"/>
              <a:t> </a:t>
            </a:r>
            <a:r>
              <a:rPr lang="es-ES" sz="1600" i="1" dirty="0" err="1" smtClean="0"/>
              <a:t>aggregate</a:t>
            </a:r>
            <a:r>
              <a:rPr lang="es-ES" sz="1600" dirty="0" smtClean="0"/>
              <a:t> </a:t>
            </a:r>
            <a:r>
              <a:rPr lang="es-ES" sz="1600" i="1" dirty="0" err="1" smtClean="0"/>
              <a:t>manifestation</a:t>
            </a:r>
            <a:r>
              <a:rPr lang="es-ES" sz="1600" dirty="0" smtClean="0"/>
              <a:t> </a:t>
            </a:r>
            <a:r>
              <a:rPr lang="es-ES" sz="1600" dirty="0" err="1" smtClean="0"/>
              <a:t>the</a:t>
            </a:r>
            <a:r>
              <a:rPr lang="es-ES" sz="1600" dirty="0" smtClean="0"/>
              <a:t> </a:t>
            </a:r>
            <a:r>
              <a:rPr lang="es-ES" sz="1600" dirty="0" err="1" smtClean="0"/>
              <a:t>aggregator</a:t>
            </a:r>
            <a:r>
              <a:rPr lang="es-ES" sz="1600" dirty="0" smtClean="0"/>
              <a:t> </a:t>
            </a:r>
            <a:r>
              <a:rPr lang="es-ES" sz="1600" dirty="0" err="1" smtClean="0"/>
              <a:t>creates</a:t>
            </a:r>
            <a:r>
              <a:rPr lang="es-ES" sz="1600" dirty="0" smtClean="0"/>
              <a:t> </a:t>
            </a:r>
            <a:r>
              <a:rPr lang="es-ES" sz="1600" dirty="0" err="1" smtClean="0"/>
              <a:t>an</a:t>
            </a:r>
            <a:r>
              <a:rPr lang="es-ES" sz="1600" dirty="0" smtClean="0"/>
              <a:t> </a:t>
            </a:r>
            <a:r>
              <a:rPr lang="es-ES" sz="1600" i="1" dirty="0" err="1" smtClean="0"/>
              <a:t>aggregating</a:t>
            </a:r>
            <a:r>
              <a:rPr lang="es-ES" sz="1600" i="1" dirty="0" smtClean="0"/>
              <a:t> </a:t>
            </a:r>
            <a:r>
              <a:rPr lang="es-ES" sz="1600" i="1" dirty="0" err="1" smtClean="0"/>
              <a:t>work</a:t>
            </a:r>
            <a:r>
              <a:rPr lang="es-ES" sz="1600" i="1" dirty="0" smtClean="0"/>
              <a:t>. </a:t>
            </a:r>
            <a:r>
              <a:rPr lang="en-US" sz="1600" dirty="0" smtClean="0"/>
              <a:t>The essence of the aggregating work is the selection and arrangement criteria. It does not contain the aggregated works themselves and the whole-part relationship is not applicable. An aggregate should not be confused with works which were created with parts.</a:t>
            </a:r>
            <a:endParaRPr lang="es-ES" sz="1600" dirty="0" smtClean="0"/>
          </a:p>
          <a:p>
            <a:pPr marL="285750" indent="-285750">
              <a:buFont typeface="Arial" panose="020B0604020202020204" pitchFamily="34" charset="0"/>
              <a:buChar char="•"/>
              <a:tabLst>
                <a:tab pos="9236075" algn="l"/>
              </a:tabLst>
            </a:pPr>
            <a:endParaRPr lang="es-ES" sz="1600" dirty="0"/>
          </a:p>
          <a:p>
            <a:pPr marL="285750" indent="-285750">
              <a:buFont typeface="Arial" panose="020B0604020202020204" pitchFamily="34" charset="0"/>
              <a:buChar char="•"/>
              <a:tabLst>
                <a:tab pos="9236075" algn="l"/>
              </a:tabLst>
            </a:pPr>
            <a:r>
              <a:rPr lang="en-US" sz="1600" dirty="0" smtClean="0"/>
              <a:t>The modelling of aggregates as a manifestation embodying multiple expressions is simple and straightforward; works and expressions are treated identically regardless of their form of publication or the physical manifestation in which they are embodied. An expression may be published alone or it may be embodied in a manifestation with other expressions. </a:t>
            </a:r>
            <a:endParaRPr lang="en-GB" sz="1600" i="1" dirty="0"/>
          </a:p>
        </p:txBody>
      </p:sp>
      <p:pic>
        <p:nvPicPr>
          <p:cNvPr id="14" name="Picture 13"/>
          <p:cNvPicPr>
            <a:picLocks noChangeAspect="1"/>
          </p:cNvPicPr>
          <p:nvPr/>
        </p:nvPicPr>
        <p:blipFill rotWithShape="1">
          <a:blip r:embed="rId3"/>
          <a:srcRect l="18500" t="24074" r="33750" b="37556"/>
          <a:stretch/>
        </p:blipFill>
        <p:spPr>
          <a:xfrm>
            <a:off x="7952119" y="3747486"/>
            <a:ext cx="4184258" cy="1891314"/>
          </a:xfrm>
          <a:prstGeom prst="rect">
            <a:avLst/>
          </a:prstGeom>
        </p:spPr>
      </p:pic>
      <p:sp>
        <p:nvSpPr>
          <p:cNvPr id="15" name="TextBox 14"/>
          <p:cNvSpPr txBox="1"/>
          <p:nvPr/>
        </p:nvSpPr>
        <p:spPr>
          <a:xfrm>
            <a:off x="8793480" y="5735541"/>
            <a:ext cx="2344873" cy="307777"/>
          </a:xfrm>
          <a:prstGeom prst="rect">
            <a:avLst/>
          </a:prstGeom>
          <a:noFill/>
        </p:spPr>
        <p:txBody>
          <a:bodyPr wrap="none" rtlCol="0">
            <a:spAutoFit/>
          </a:bodyPr>
          <a:lstStyle/>
          <a:p>
            <a:r>
              <a:rPr lang="es-ES" sz="1400" dirty="0" smtClean="0"/>
              <a:t>General </a:t>
            </a:r>
            <a:r>
              <a:rPr lang="es-ES" sz="1400" dirty="0" err="1" smtClean="0"/>
              <a:t>model</a:t>
            </a:r>
            <a:r>
              <a:rPr lang="es-ES" sz="1400" dirty="0" smtClean="0"/>
              <a:t> </a:t>
            </a:r>
            <a:r>
              <a:rPr lang="es-ES" sz="1400" dirty="0" err="1" smtClean="0"/>
              <a:t>for</a:t>
            </a:r>
            <a:r>
              <a:rPr lang="es-ES" sz="1400" dirty="0" smtClean="0"/>
              <a:t> </a:t>
            </a:r>
            <a:r>
              <a:rPr lang="es-ES" sz="1400" dirty="0" err="1" smtClean="0"/>
              <a:t>aggregates</a:t>
            </a:r>
            <a:endParaRPr lang="en-GB" sz="1400" dirty="0"/>
          </a:p>
        </p:txBody>
      </p:sp>
    </p:spTree>
    <p:extLst>
      <p:ext uri="{BB962C8B-B14F-4D97-AF65-F5344CB8AC3E}">
        <p14:creationId xmlns:p14="http://schemas.microsoft.com/office/powerpoint/2010/main" val="2959833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182" y="304800"/>
            <a:ext cx="7292189" cy="369332"/>
          </a:xfrm>
          <a:prstGeom prst="rect">
            <a:avLst/>
          </a:prstGeom>
          <a:noFill/>
        </p:spPr>
        <p:txBody>
          <a:bodyPr wrap="none" rtlCol="0">
            <a:spAutoFit/>
          </a:bodyPr>
          <a:lstStyle/>
          <a:p>
            <a:r>
              <a:rPr lang="es-ES" dirty="0" smtClean="0"/>
              <a:t>4. </a:t>
            </a:r>
            <a:r>
              <a:rPr lang="es-ES" dirty="0" err="1" smtClean="0"/>
              <a:t>Information</a:t>
            </a:r>
            <a:r>
              <a:rPr lang="es-ES" dirty="0" smtClean="0"/>
              <a:t> </a:t>
            </a:r>
            <a:r>
              <a:rPr lang="es-ES" dirty="0" err="1" smtClean="0"/>
              <a:t>Resource</a:t>
            </a:r>
            <a:r>
              <a:rPr lang="es-ES" dirty="0" smtClean="0"/>
              <a:t> </a:t>
            </a:r>
            <a:r>
              <a:rPr lang="es-ES" dirty="0" err="1" smtClean="0"/>
              <a:t>containing</a:t>
            </a:r>
            <a:r>
              <a:rPr lang="es-ES" dirty="0" smtClean="0"/>
              <a:t> </a:t>
            </a:r>
            <a:r>
              <a:rPr lang="es-ES" dirty="0" err="1" smtClean="0"/>
              <a:t>serials</a:t>
            </a:r>
            <a:r>
              <a:rPr lang="es-ES" dirty="0" smtClean="0"/>
              <a:t>: </a:t>
            </a:r>
            <a:r>
              <a:rPr lang="es-ES" dirty="0" err="1" smtClean="0"/>
              <a:t>the</a:t>
            </a:r>
            <a:r>
              <a:rPr lang="es-ES" dirty="0" smtClean="0"/>
              <a:t> IFLA LRM </a:t>
            </a:r>
            <a:r>
              <a:rPr lang="es-ES" dirty="0" err="1" smtClean="0"/>
              <a:t>modelling</a:t>
            </a:r>
            <a:r>
              <a:rPr lang="es-ES" dirty="0" smtClean="0"/>
              <a:t> of </a:t>
            </a:r>
            <a:r>
              <a:rPr lang="es-ES" dirty="0" err="1" smtClean="0"/>
              <a:t>serials</a:t>
            </a:r>
            <a:endParaRPr lang="en-GB" dirty="0"/>
          </a:p>
        </p:txBody>
      </p:sp>
      <p:sp>
        <p:nvSpPr>
          <p:cNvPr id="7" name="TextBox 6"/>
          <p:cNvSpPr txBox="1"/>
          <p:nvPr/>
        </p:nvSpPr>
        <p:spPr>
          <a:xfrm>
            <a:off x="443947" y="881268"/>
            <a:ext cx="10272908" cy="3539430"/>
          </a:xfrm>
          <a:prstGeom prst="rect">
            <a:avLst/>
          </a:prstGeom>
          <a:noFill/>
        </p:spPr>
        <p:txBody>
          <a:bodyPr wrap="square" rtlCol="0">
            <a:spAutoFit/>
          </a:bodyPr>
          <a:lstStyle/>
          <a:p>
            <a:pPr marL="265113" indent="-265113">
              <a:buFont typeface="Arial" panose="020B0604020202020204" pitchFamily="34" charset="0"/>
              <a:buChar char="•"/>
              <a:tabLst>
                <a:tab pos="9236075" algn="l"/>
              </a:tabLst>
            </a:pPr>
            <a:r>
              <a:rPr lang="en-US" sz="1600" dirty="0" smtClean="0"/>
              <a:t>Serials are complex constructs that combine whole/part relationships and aggregation relationships:</a:t>
            </a:r>
          </a:p>
          <a:p>
            <a:pPr>
              <a:tabLst>
                <a:tab pos="9236075" algn="l"/>
              </a:tabLst>
            </a:pPr>
            <a:endParaRPr lang="en-US" sz="1600" dirty="0" smtClean="0"/>
          </a:p>
          <a:p>
            <a:pPr marL="722313" lvl="1" indent="-265113">
              <a:buFont typeface="Arial" panose="020B0604020202020204" pitchFamily="34" charset="0"/>
              <a:buChar char="•"/>
              <a:tabLst>
                <a:tab pos="9236075" algn="l"/>
              </a:tabLst>
            </a:pPr>
            <a:r>
              <a:rPr lang="en-US" sz="1600" dirty="0" smtClean="0"/>
              <a:t>the complete serial manifestation has a whole/part relationship to its individual issues published </a:t>
            </a:r>
            <a:r>
              <a:rPr lang="en-US" sz="1600" b="1" i="1" dirty="0" smtClean="0"/>
              <a:t>over time</a:t>
            </a:r>
            <a:r>
              <a:rPr lang="en-US" sz="1600" dirty="0" smtClean="0"/>
              <a:t> (even though there are serials that happen to have only one issue released);</a:t>
            </a:r>
          </a:p>
          <a:p>
            <a:pPr marL="722313" lvl="1" indent="-265113">
              <a:buFont typeface="Arial" panose="020B0604020202020204" pitchFamily="34" charset="0"/>
              <a:buChar char="•"/>
              <a:tabLst>
                <a:tab pos="9236075" algn="l"/>
              </a:tabLst>
            </a:pPr>
            <a:r>
              <a:rPr lang="en-US" sz="1600" dirty="0" smtClean="0"/>
              <a:t>and each individual issue is an aggregate of documents (even though there are serials that can occasionally have issues consisting of only one document).</a:t>
            </a:r>
          </a:p>
          <a:p>
            <a:pPr marL="722313" lvl="1" indent="-265113">
              <a:buFont typeface="Arial" panose="020B0604020202020204" pitchFamily="34" charset="0"/>
              <a:buChar char="•"/>
              <a:tabLst>
                <a:tab pos="9236075" algn="l"/>
              </a:tabLst>
            </a:pPr>
            <a:endParaRPr lang="en-US" sz="1600" dirty="0"/>
          </a:p>
          <a:p>
            <a:pPr marL="265113" indent="-265113">
              <a:buFont typeface="Arial" panose="020B0604020202020204" pitchFamily="34" charset="0"/>
              <a:buChar char="•"/>
              <a:tabLst>
                <a:tab pos="9236075" algn="l"/>
              </a:tabLst>
            </a:pPr>
            <a:r>
              <a:rPr lang="en-US" sz="1600" dirty="0" smtClean="0"/>
              <a:t>Each issue of a serial constitutes an </a:t>
            </a:r>
            <a:r>
              <a:rPr lang="en-US" sz="1600" i="1" dirty="0" smtClean="0"/>
              <a:t>aggregate manifestation</a:t>
            </a:r>
            <a:r>
              <a:rPr lang="en-US" sz="1600" dirty="0" smtClean="0"/>
              <a:t> according to the IFLA LRM definition of aggregate as a manifestation embodying multiple </a:t>
            </a:r>
            <a:r>
              <a:rPr lang="en-US" sz="1600" i="1" dirty="0" smtClean="0"/>
              <a:t>expressions</a:t>
            </a:r>
            <a:r>
              <a:rPr lang="en-US" sz="1600" dirty="0" smtClean="0"/>
              <a:t> as each issue embodies </a:t>
            </a:r>
            <a:r>
              <a:rPr lang="en-US" sz="1600" i="1" dirty="0" smtClean="0"/>
              <a:t>expressions</a:t>
            </a:r>
            <a:r>
              <a:rPr lang="en-US" sz="1600" dirty="0" smtClean="0"/>
              <a:t> of multiple </a:t>
            </a:r>
            <a:r>
              <a:rPr lang="en-US" sz="1600" i="1" dirty="0" smtClean="0"/>
              <a:t>works</a:t>
            </a:r>
            <a:r>
              <a:rPr lang="en-US" sz="1600" dirty="0" smtClean="0"/>
              <a:t>, as well as an </a:t>
            </a:r>
            <a:r>
              <a:rPr lang="en-US" sz="1600" i="1" dirty="0" smtClean="0"/>
              <a:t>expression</a:t>
            </a:r>
            <a:r>
              <a:rPr lang="en-US" sz="1600" dirty="0" smtClean="0"/>
              <a:t> of an </a:t>
            </a:r>
            <a:r>
              <a:rPr lang="en-US" sz="1600" i="1" dirty="0" smtClean="0"/>
              <a:t>aggregating work</a:t>
            </a:r>
            <a:r>
              <a:rPr lang="en-US" sz="1600" dirty="0" smtClean="0"/>
              <a:t> which provides the plan for the aggregation of that issue. On the other hand, the </a:t>
            </a:r>
            <a:r>
              <a:rPr lang="en-US" sz="1600" i="1" dirty="0" smtClean="0"/>
              <a:t>manifestation</a:t>
            </a:r>
            <a:r>
              <a:rPr lang="en-US" sz="1600" dirty="0" smtClean="0"/>
              <a:t> constituting the complete serial as a whole is issued in a sequence of parts over time, in a whole/part relationship at the manifestation level (LRM-R26).</a:t>
            </a:r>
          </a:p>
          <a:p>
            <a:pPr marL="722313" lvl="1" indent="-265113">
              <a:buFont typeface="Arial" panose="020B0604020202020204" pitchFamily="34" charset="0"/>
              <a:buChar char="•"/>
              <a:tabLst>
                <a:tab pos="9236075" algn="l"/>
              </a:tabLst>
            </a:pPr>
            <a:endParaRPr lang="en-US" sz="1600" i="1" dirty="0"/>
          </a:p>
          <a:p>
            <a:pPr marL="265113" indent="-265113">
              <a:buFont typeface="Arial" panose="020B0604020202020204" pitchFamily="34" charset="0"/>
              <a:buChar char="•"/>
              <a:tabLst>
                <a:tab pos="9236075" algn="l"/>
              </a:tabLst>
            </a:pPr>
            <a:endParaRPr lang="en-GB" sz="1600" i="1" dirty="0"/>
          </a:p>
        </p:txBody>
      </p:sp>
      <p:sp>
        <p:nvSpPr>
          <p:cNvPr id="8" name="Rectangle 7"/>
          <p:cNvSpPr/>
          <p:nvPr/>
        </p:nvSpPr>
        <p:spPr>
          <a:xfrm>
            <a:off x="2905760" y="5680055"/>
            <a:ext cx="6096000" cy="923330"/>
          </a:xfrm>
          <a:prstGeom prst="rect">
            <a:avLst/>
          </a:prstGeom>
        </p:spPr>
        <p:txBody>
          <a:bod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pPr>
          <p:cNvPr id="9" name="Rounded Rectangle 8"/>
          <p:cNvSpPr/>
          <p:nvPr/>
        </p:nvSpPr>
        <p:spPr>
          <a:xfrm>
            <a:off x="2598273" y="5616362"/>
            <a:ext cx="6263934" cy="9694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9090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182" y="304800"/>
            <a:ext cx="4487062" cy="369332"/>
          </a:xfrm>
          <a:prstGeom prst="rect">
            <a:avLst/>
          </a:prstGeom>
          <a:noFill/>
        </p:spPr>
        <p:txBody>
          <a:bodyPr wrap="none" rtlCol="0">
            <a:spAutoFit/>
          </a:bodyPr>
          <a:lstStyle/>
          <a:p>
            <a:r>
              <a:rPr lang="es-ES" dirty="0" smtClean="0"/>
              <a:t>5. </a:t>
            </a:r>
            <a:r>
              <a:rPr lang="es-ES" dirty="0" err="1" smtClean="0"/>
              <a:t>Implementation</a:t>
            </a:r>
            <a:r>
              <a:rPr lang="es-ES" dirty="0" smtClean="0"/>
              <a:t> of </a:t>
            </a:r>
            <a:r>
              <a:rPr lang="es-ES" dirty="0" err="1" smtClean="0"/>
              <a:t>collections</a:t>
            </a:r>
            <a:r>
              <a:rPr lang="es-ES" dirty="0" smtClean="0"/>
              <a:t> in </a:t>
            </a:r>
            <a:r>
              <a:rPr lang="es-ES" dirty="0" err="1" smtClean="0"/>
              <a:t>OP’s</a:t>
            </a:r>
            <a:r>
              <a:rPr lang="es-ES" dirty="0" smtClean="0"/>
              <a:t> CDM</a:t>
            </a:r>
            <a:endParaRPr lang="en-GB" dirty="0"/>
          </a:p>
        </p:txBody>
      </p:sp>
      <p:sp>
        <p:nvSpPr>
          <p:cNvPr id="6" name="Rectangle 5"/>
          <p:cNvSpPr/>
          <p:nvPr/>
        </p:nvSpPr>
        <p:spPr>
          <a:xfrm>
            <a:off x="2905760" y="5680055"/>
            <a:ext cx="6096000" cy="923330"/>
          </a:xfrm>
          <a:prstGeom prst="rect">
            <a:avLst/>
          </a:prstGeom>
        </p:spPr>
        <p:txBody>
          <a:bod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pPr>
          <p:cNvPr id="10" name="Rounded Rectangle 9"/>
          <p:cNvSpPr/>
          <p:nvPr/>
        </p:nvSpPr>
        <p:spPr>
          <a:xfrm>
            <a:off x="2598273" y="5616362"/>
            <a:ext cx="6263934" cy="9694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rotWithShape="1">
          <a:blip r:embed="rId2"/>
          <a:srcRect l="16444" t="20914" r="11056" b="40864"/>
          <a:stretch/>
        </p:blipFill>
        <p:spPr>
          <a:xfrm>
            <a:off x="503582" y="1473927"/>
            <a:ext cx="11271693" cy="3342640"/>
          </a:xfrm>
          <a:prstGeom prst="rect">
            <a:avLst/>
          </a:prstGeom>
        </p:spPr>
      </p:pic>
    </p:spTree>
    <p:extLst>
      <p:ext uri="{BB962C8B-B14F-4D97-AF65-F5344CB8AC3E}">
        <p14:creationId xmlns:p14="http://schemas.microsoft.com/office/powerpoint/2010/main" val="16478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182" y="304800"/>
            <a:ext cx="5831725" cy="369332"/>
          </a:xfrm>
          <a:prstGeom prst="rect">
            <a:avLst/>
          </a:prstGeom>
          <a:noFill/>
        </p:spPr>
        <p:txBody>
          <a:bodyPr wrap="none" rtlCol="0">
            <a:spAutoFit/>
          </a:bodyPr>
          <a:lstStyle/>
          <a:p>
            <a:r>
              <a:rPr lang="es-ES" dirty="0" smtClean="0"/>
              <a:t>5. </a:t>
            </a:r>
            <a:r>
              <a:rPr lang="es-ES" dirty="0" err="1" smtClean="0"/>
              <a:t>Implementation</a:t>
            </a:r>
            <a:r>
              <a:rPr lang="es-ES" dirty="0" smtClean="0"/>
              <a:t> of </a:t>
            </a:r>
            <a:r>
              <a:rPr lang="es-ES" i="1" dirty="0" err="1" smtClean="0"/>
              <a:t>aggregate</a:t>
            </a:r>
            <a:r>
              <a:rPr lang="es-ES" i="1" dirty="0" smtClean="0"/>
              <a:t> </a:t>
            </a:r>
            <a:r>
              <a:rPr lang="es-ES" i="1" dirty="0" err="1" smtClean="0"/>
              <a:t>manifestations</a:t>
            </a:r>
            <a:r>
              <a:rPr lang="es-ES" dirty="0" smtClean="0"/>
              <a:t> in </a:t>
            </a:r>
            <a:r>
              <a:rPr lang="es-ES" dirty="0" err="1" smtClean="0"/>
              <a:t>OP’s</a:t>
            </a:r>
            <a:r>
              <a:rPr lang="es-ES" dirty="0" smtClean="0"/>
              <a:t> CDM</a:t>
            </a:r>
            <a:endParaRPr lang="en-GB" dirty="0"/>
          </a:p>
        </p:txBody>
      </p:sp>
      <p:pic>
        <p:nvPicPr>
          <p:cNvPr id="7" name="Picture 6"/>
          <p:cNvPicPr>
            <a:picLocks noChangeAspect="1"/>
          </p:cNvPicPr>
          <p:nvPr/>
        </p:nvPicPr>
        <p:blipFill rotWithShape="1">
          <a:blip r:embed="rId2"/>
          <a:srcRect l="16166" t="13505" r="3055" b="51235"/>
          <a:stretch/>
        </p:blipFill>
        <p:spPr>
          <a:xfrm>
            <a:off x="351182" y="833120"/>
            <a:ext cx="11793284" cy="2895600"/>
          </a:xfrm>
          <a:prstGeom prst="rect">
            <a:avLst/>
          </a:prstGeom>
        </p:spPr>
      </p:pic>
      <p:pic>
        <p:nvPicPr>
          <p:cNvPr id="9" name="Picture 8"/>
          <p:cNvPicPr>
            <a:picLocks noChangeAspect="1"/>
          </p:cNvPicPr>
          <p:nvPr/>
        </p:nvPicPr>
        <p:blipFill rotWithShape="1">
          <a:blip r:embed="rId3"/>
          <a:srcRect l="16612" t="11630" r="3888" b="12322"/>
          <a:stretch/>
        </p:blipFill>
        <p:spPr>
          <a:xfrm>
            <a:off x="447040" y="3814578"/>
            <a:ext cx="10779760" cy="5800431"/>
          </a:xfrm>
          <a:prstGeom prst="rect">
            <a:avLst/>
          </a:prstGeom>
        </p:spPr>
      </p:pic>
    </p:spTree>
    <p:extLst>
      <p:ext uri="{BB962C8B-B14F-4D97-AF65-F5344CB8AC3E}">
        <p14:creationId xmlns:p14="http://schemas.microsoft.com/office/powerpoint/2010/main" val="2967865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47813" y="1418324"/>
            <a:ext cx="3106982" cy="633984"/>
            <a:chOff x="2529840" y="2017776"/>
            <a:chExt cx="2286000" cy="633984"/>
          </a:xfrm>
        </p:grpSpPr>
        <p:sp>
          <p:nvSpPr>
            <p:cNvPr id="5" name="Oval 4"/>
            <p:cNvSpPr/>
            <p:nvPr/>
          </p:nvSpPr>
          <p:spPr>
            <a:xfrm>
              <a:off x="2529840" y="2017776"/>
              <a:ext cx="2286000" cy="633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972983" y="2204966"/>
              <a:ext cx="1683474" cy="261610"/>
            </a:xfrm>
            <a:prstGeom prst="rect">
              <a:avLst/>
            </a:prstGeom>
            <a:noFill/>
          </p:spPr>
          <p:txBody>
            <a:bodyPr wrap="none" rtlCol="0">
              <a:spAutoFit/>
            </a:bodyPr>
            <a:lstStyle/>
            <a:p>
              <a:r>
                <a:rPr lang="es-ES" sz="1100" dirty="0" err="1" smtClean="0">
                  <a:solidFill>
                    <a:schemeClr val="bg1"/>
                  </a:solidFill>
                </a:rPr>
                <a:t>epo:Information</a:t>
              </a:r>
              <a:r>
                <a:rPr lang="es-ES" sz="1100" dirty="0" smtClean="0">
                  <a:solidFill>
                    <a:schemeClr val="bg1"/>
                  </a:solidFill>
                </a:rPr>
                <a:t> </a:t>
              </a:r>
              <a:r>
                <a:rPr lang="es-ES" sz="1100" dirty="0" err="1" smtClean="0">
                  <a:solidFill>
                    <a:schemeClr val="bg1"/>
                  </a:solidFill>
                </a:rPr>
                <a:t>Resource</a:t>
              </a:r>
              <a:endParaRPr lang="en-GB" sz="1100" dirty="0">
                <a:solidFill>
                  <a:schemeClr val="bg1"/>
                </a:solidFill>
              </a:endParaRPr>
            </a:p>
          </p:txBody>
        </p:sp>
      </p:grpSp>
      <p:grpSp>
        <p:nvGrpSpPr>
          <p:cNvPr id="8" name="Group 7"/>
          <p:cNvGrpSpPr/>
          <p:nvPr/>
        </p:nvGrpSpPr>
        <p:grpSpPr>
          <a:xfrm>
            <a:off x="765177" y="2586736"/>
            <a:ext cx="2286000" cy="633984"/>
            <a:chOff x="2529840" y="2017776"/>
            <a:chExt cx="2286000" cy="633984"/>
          </a:xfrm>
        </p:grpSpPr>
        <p:sp>
          <p:nvSpPr>
            <p:cNvPr id="9" name="Oval 8"/>
            <p:cNvSpPr/>
            <p:nvPr/>
          </p:nvSpPr>
          <p:spPr>
            <a:xfrm>
              <a:off x="2529840" y="2017776"/>
              <a:ext cx="2286000" cy="633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138078" y="2203963"/>
              <a:ext cx="1069524" cy="261610"/>
            </a:xfrm>
            <a:prstGeom prst="rect">
              <a:avLst/>
            </a:prstGeom>
            <a:noFill/>
          </p:spPr>
          <p:txBody>
            <a:bodyPr wrap="none" rtlCol="0">
              <a:spAutoFit/>
            </a:bodyPr>
            <a:lstStyle/>
            <a:p>
              <a:r>
                <a:rPr lang="es-ES" sz="1100" dirty="0" err="1" smtClean="0">
                  <a:solidFill>
                    <a:schemeClr val="bg1"/>
                  </a:solidFill>
                </a:rPr>
                <a:t>epo:Document</a:t>
              </a:r>
              <a:endParaRPr lang="en-GB" sz="1100" dirty="0">
                <a:solidFill>
                  <a:schemeClr val="bg1"/>
                </a:solidFill>
              </a:endParaRPr>
            </a:p>
          </p:txBody>
        </p:sp>
      </p:grpSp>
      <p:grpSp>
        <p:nvGrpSpPr>
          <p:cNvPr id="11" name="Group 10"/>
          <p:cNvGrpSpPr/>
          <p:nvPr/>
        </p:nvGrpSpPr>
        <p:grpSpPr>
          <a:xfrm>
            <a:off x="3127837" y="2581180"/>
            <a:ext cx="2286000" cy="633984"/>
            <a:chOff x="2529840" y="2017776"/>
            <a:chExt cx="2286000" cy="633984"/>
          </a:xfrm>
        </p:grpSpPr>
        <p:sp>
          <p:nvSpPr>
            <p:cNvPr id="12" name="Oval 11"/>
            <p:cNvSpPr/>
            <p:nvPr/>
          </p:nvSpPr>
          <p:spPr>
            <a:xfrm>
              <a:off x="2529840" y="2017776"/>
              <a:ext cx="2286000" cy="633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972983" y="2204966"/>
              <a:ext cx="1555234" cy="261610"/>
            </a:xfrm>
            <a:prstGeom prst="rect">
              <a:avLst/>
            </a:prstGeom>
            <a:noFill/>
          </p:spPr>
          <p:txBody>
            <a:bodyPr wrap="none" rtlCol="0">
              <a:spAutoFit/>
            </a:bodyPr>
            <a:lstStyle/>
            <a:p>
              <a:r>
                <a:rPr lang="es-ES" sz="1100" dirty="0" err="1" smtClean="0">
                  <a:solidFill>
                    <a:schemeClr val="bg1"/>
                  </a:solidFill>
                </a:rPr>
                <a:t>epo:Evidence</a:t>
              </a:r>
              <a:r>
                <a:rPr lang="es-ES" sz="1100" dirty="0" smtClean="0">
                  <a:solidFill>
                    <a:schemeClr val="bg1"/>
                  </a:solidFill>
                </a:rPr>
                <a:t> </a:t>
              </a:r>
              <a:r>
                <a:rPr lang="es-ES" sz="1100" dirty="0" err="1" smtClean="0">
                  <a:solidFill>
                    <a:schemeClr val="bg1"/>
                  </a:solidFill>
                </a:rPr>
                <a:t>Collection</a:t>
              </a:r>
              <a:endParaRPr lang="en-GB" sz="1100" dirty="0">
                <a:solidFill>
                  <a:schemeClr val="bg1"/>
                </a:solidFill>
              </a:endParaRPr>
            </a:p>
          </p:txBody>
        </p:sp>
      </p:grpSp>
      <p:grpSp>
        <p:nvGrpSpPr>
          <p:cNvPr id="14" name="Group 13"/>
          <p:cNvGrpSpPr/>
          <p:nvPr/>
        </p:nvGrpSpPr>
        <p:grpSpPr>
          <a:xfrm>
            <a:off x="727788" y="4585964"/>
            <a:ext cx="2286000" cy="633984"/>
            <a:chOff x="2529840" y="2017776"/>
            <a:chExt cx="2286000" cy="633984"/>
          </a:xfrm>
          <a:noFill/>
        </p:grpSpPr>
        <p:sp>
          <p:nvSpPr>
            <p:cNvPr id="15" name="Oval 14"/>
            <p:cNvSpPr/>
            <p:nvPr/>
          </p:nvSpPr>
          <p:spPr>
            <a:xfrm>
              <a:off x="2529840" y="2017776"/>
              <a:ext cx="2286000" cy="63398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TextBox 15"/>
            <p:cNvSpPr txBox="1"/>
            <p:nvPr/>
          </p:nvSpPr>
          <p:spPr>
            <a:xfrm>
              <a:off x="2993303" y="2123686"/>
              <a:ext cx="1555234" cy="430887"/>
            </a:xfrm>
            <a:prstGeom prst="rect">
              <a:avLst/>
            </a:prstGeom>
            <a:grpFill/>
          </p:spPr>
          <p:txBody>
            <a:bodyPr wrap="none" rtlCol="0">
              <a:spAutoFit/>
            </a:bodyPr>
            <a:lstStyle/>
            <a:p>
              <a:r>
                <a:rPr lang="es-ES" sz="1100" dirty="0" smtClean="0"/>
                <a:t>everis </a:t>
              </a:r>
              <a:r>
                <a:rPr lang="es-ES" sz="1100" dirty="0" err="1" smtClean="0"/>
                <a:t>Tax</a:t>
              </a:r>
              <a:r>
                <a:rPr lang="es-ES" sz="1100" dirty="0" smtClean="0"/>
                <a:t> Agency 2018 </a:t>
              </a:r>
            </a:p>
            <a:p>
              <a:r>
                <a:rPr lang="es-ES" sz="1100" dirty="0" err="1" smtClean="0"/>
                <a:t>Declaration</a:t>
              </a:r>
              <a:r>
                <a:rPr lang="es-ES" sz="1100" dirty="0" smtClean="0"/>
                <a:t> </a:t>
              </a:r>
              <a:r>
                <a:rPr lang="es-ES" sz="1100" dirty="0" err="1" smtClean="0"/>
                <a:t>Certificate</a:t>
              </a:r>
              <a:endParaRPr lang="en-GB" sz="1100" dirty="0"/>
            </a:p>
          </p:txBody>
        </p:sp>
      </p:grpSp>
      <p:grpSp>
        <p:nvGrpSpPr>
          <p:cNvPr id="17" name="Group 16"/>
          <p:cNvGrpSpPr/>
          <p:nvPr/>
        </p:nvGrpSpPr>
        <p:grpSpPr>
          <a:xfrm>
            <a:off x="557577" y="5339552"/>
            <a:ext cx="2701198" cy="633984"/>
            <a:chOff x="2529840" y="2017776"/>
            <a:chExt cx="2701198" cy="633984"/>
          </a:xfrm>
          <a:noFill/>
        </p:grpSpPr>
        <p:sp>
          <p:nvSpPr>
            <p:cNvPr id="18" name="Oval 17"/>
            <p:cNvSpPr/>
            <p:nvPr/>
          </p:nvSpPr>
          <p:spPr>
            <a:xfrm>
              <a:off x="2529840" y="2017776"/>
              <a:ext cx="2701198" cy="63398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2972983" y="2123686"/>
              <a:ext cx="1939955" cy="430887"/>
            </a:xfrm>
            <a:prstGeom prst="rect">
              <a:avLst/>
            </a:prstGeom>
            <a:grpFill/>
          </p:spPr>
          <p:txBody>
            <a:bodyPr wrap="none" rtlCol="0">
              <a:spAutoFit/>
            </a:bodyPr>
            <a:lstStyle/>
            <a:p>
              <a:r>
                <a:rPr lang="es-ES" sz="1100" dirty="0" smtClean="0"/>
                <a:t>Everis Social Security </a:t>
              </a:r>
              <a:r>
                <a:rPr lang="es-ES" sz="1100" dirty="0" err="1" smtClean="0"/>
                <a:t>Treasury</a:t>
              </a:r>
              <a:r>
                <a:rPr lang="es-ES" sz="1100" dirty="0" smtClean="0"/>
                <a:t> </a:t>
              </a:r>
            </a:p>
            <a:p>
              <a:r>
                <a:rPr lang="es-ES" sz="1100" dirty="0" err="1" smtClean="0"/>
                <a:t>Certificate</a:t>
              </a:r>
              <a:r>
                <a:rPr lang="es-ES" sz="1100" dirty="0" smtClean="0"/>
                <a:t> 2018</a:t>
              </a:r>
              <a:endParaRPr lang="en-GB" sz="1100" dirty="0"/>
            </a:p>
          </p:txBody>
        </p:sp>
      </p:grpSp>
      <p:sp>
        <p:nvSpPr>
          <p:cNvPr id="26" name="Down Arrow 25"/>
          <p:cNvSpPr/>
          <p:nvPr/>
        </p:nvSpPr>
        <p:spPr>
          <a:xfrm rot="10800000">
            <a:off x="1578080" y="2024768"/>
            <a:ext cx="660195" cy="52449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own Arrow 26"/>
          <p:cNvSpPr/>
          <p:nvPr/>
        </p:nvSpPr>
        <p:spPr>
          <a:xfrm rot="10800000">
            <a:off x="3940739" y="1991360"/>
            <a:ext cx="660195" cy="52449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6744722" y="1093966"/>
            <a:ext cx="1422400" cy="526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Work</a:t>
            </a:r>
            <a:endParaRPr lang="en-GB" dirty="0">
              <a:solidFill>
                <a:schemeClr val="tx1"/>
              </a:solidFill>
            </a:endParaRPr>
          </a:p>
        </p:txBody>
      </p:sp>
      <p:sp>
        <p:nvSpPr>
          <p:cNvPr id="31" name="Rectangle 30"/>
          <p:cNvSpPr/>
          <p:nvPr/>
        </p:nvSpPr>
        <p:spPr>
          <a:xfrm>
            <a:off x="7752080" y="2567577"/>
            <a:ext cx="1422400" cy="526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Expression</a:t>
            </a:r>
            <a:endParaRPr lang="en-GB" dirty="0">
              <a:solidFill>
                <a:schemeClr val="tx1"/>
              </a:solidFill>
            </a:endParaRPr>
          </a:p>
        </p:txBody>
      </p:sp>
      <p:sp>
        <p:nvSpPr>
          <p:cNvPr id="32" name="Rectangle 31"/>
          <p:cNvSpPr/>
          <p:nvPr/>
        </p:nvSpPr>
        <p:spPr>
          <a:xfrm>
            <a:off x="8950960" y="3515384"/>
            <a:ext cx="1564640" cy="526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Manifestation</a:t>
            </a:r>
            <a:endParaRPr lang="en-GB" dirty="0">
              <a:solidFill>
                <a:schemeClr val="tx1"/>
              </a:solidFill>
            </a:endParaRPr>
          </a:p>
        </p:txBody>
      </p:sp>
      <p:cxnSp>
        <p:nvCxnSpPr>
          <p:cNvPr id="35" name="Elbow Connector 34"/>
          <p:cNvCxnSpPr>
            <a:stCxn id="30" idx="2"/>
            <a:endCxn id="31" idx="1"/>
          </p:cNvCxnSpPr>
          <p:nvPr/>
        </p:nvCxnSpPr>
        <p:spPr>
          <a:xfrm rot="16200000" flipH="1">
            <a:off x="6998768" y="2077408"/>
            <a:ext cx="1210467" cy="29615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1" idx="2"/>
            <a:endCxn id="32" idx="1"/>
          </p:cNvCxnSpPr>
          <p:nvPr/>
        </p:nvCxnSpPr>
        <p:spPr>
          <a:xfrm rot="16200000" flipH="1">
            <a:off x="8364789" y="3192356"/>
            <a:ext cx="684663" cy="4876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6"/>
            <a:endCxn id="32" idx="2"/>
          </p:cNvCxnSpPr>
          <p:nvPr/>
        </p:nvCxnSpPr>
        <p:spPr>
          <a:xfrm>
            <a:off x="5413837" y="2898172"/>
            <a:ext cx="4319443" cy="1143500"/>
          </a:xfrm>
          <a:prstGeom prst="bentConnector4">
            <a:avLst>
              <a:gd name="adj1" fmla="val 40944"/>
              <a:gd name="adj2" fmla="val 11999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60947" y="3941283"/>
            <a:ext cx="1066318" cy="307777"/>
          </a:xfrm>
          <a:prstGeom prst="rect">
            <a:avLst/>
          </a:prstGeom>
          <a:noFill/>
        </p:spPr>
        <p:txBody>
          <a:bodyPr wrap="none" rtlCol="0">
            <a:spAutoFit/>
          </a:bodyPr>
          <a:lstStyle/>
          <a:p>
            <a:r>
              <a:rPr lang="es-ES" sz="1400" dirty="0" err="1" smtClean="0"/>
              <a:t>embodiedIn</a:t>
            </a:r>
            <a:endParaRPr lang="en-GB" sz="1400" dirty="0"/>
          </a:p>
        </p:txBody>
      </p:sp>
      <p:cxnSp>
        <p:nvCxnSpPr>
          <p:cNvPr id="44" name="Elbow Connector 43"/>
          <p:cNvCxnSpPr>
            <a:stCxn id="32" idx="3"/>
            <a:endCxn id="15" idx="6"/>
          </p:cNvCxnSpPr>
          <p:nvPr/>
        </p:nvCxnSpPr>
        <p:spPr>
          <a:xfrm flipH="1">
            <a:off x="3013788" y="3778528"/>
            <a:ext cx="7501812" cy="1124428"/>
          </a:xfrm>
          <a:prstGeom prst="bentConnector3">
            <a:avLst>
              <a:gd name="adj1" fmla="val -30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1" idx="0"/>
            <a:endCxn id="31" idx="3"/>
          </p:cNvCxnSpPr>
          <p:nvPr/>
        </p:nvCxnSpPr>
        <p:spPr>
          <a:xfrm rot="16200000" flipH="1">
            <a:off x="8687308" y="2343549"/>
            <a:ext cx="263144" cy="711200"/>
          </a:xfrm>
          <a:prstGeom prst="bentConnector4">
            <a:avLst>
              <a:gd name="adj1" fmla="val -86873"/>
              <a:gd name="adj2" fmla="val 13214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6712" y="5067807"/>
            <a:ext cx="967573" cy="307777"/>
          </a:xfrm>
          <a:prstGeom prst="rect">
            <a:avLst/>
          </a:prstGeom>
          <a:noFill/>
        </p:spPr>
        <p:txBody>
          <a:bodyPr wrap="none" rtlCol="0">
            <a:spAutoFit/>
          </a:bodyPr>
          <a:lstStyle>
            <a:defPPr>
              <a:defRPr lang="en-US"/>
            </a:defPPr>
            <a:lvl1pPr>
              <a:defRPr sz="1400"/>
            </a:lvl1pPr>
          </a:lstStyle>
          <a:p>
            <a:r>
              <a:rPr lang="es-ES" dirty="0" err="1"/>
              <a:t>instanceOf</a:t>
            </a:r>
            <a:endParaRPr lang="en-GB" dirty="0"/>
          </a:p>
        </p:txBody>
      </p:sp>
      <p:grpSp>
        <p:nvGrpSpPr>
          <p:cNvPr id="56" name="Group 55"/>
          <p:cNvGrpSpPr/>
          <p:nvPr/>
        </p:nvGrpSpPr>
        <p:grpSpPr>
          <a:xfrm>
            <a:off x="765177" y="3515384"/>
            <a:ext cx="2286000" cy="633984"/>
            <a:chOff x="2529840" y="2017776"/>
            <a:chExt cx="2286000" cy="633984"/>
          </a:xfrm>
        </p:grpSpPr>
        <p:sp>
          <p:nvSpPr>
            <p:cNvPr id="57" name="Oval 56"/>
            <p:cNvSpPr/>
            <p:nvPr/>
          </p:nvSpPr>
          <p:spPr>
            <a:xfrm>
              <a:off x="2529840" y="2017776"/>
              <a:ext cx="2286000" cy="633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p:cNvSpPr txBox="1"/>
            <p:nvPr/>
          </p:nvSpPr>
          <p:spPr>
            <a:xfrm>
              <a:off x="3158398" y="2203963"/>
              <a:ext cx="954107" cy="261610"/>
            </a:xfrm>
            <a:prstGeom prst="rect">
              <a:avLst/>
            </a:prstGeom>
            <a:noFill/>
          </p:spPr>
          <p:txBody>
            <a:bodyPr wrap="none" rtlCol="0">
              <a:spAutoFit/>
            </a:bodyPr>
            <a:lstStyle/>
            <a:p>
              <a:r>
                <a:rPr lang="es-ES" sz="1100" dirty="0" err="1" smtClean="0">
                  <a:solidFill>
                    <a:schemeClr val="bg1"/>
                  </a:solidFill>
                </a:rPr>
                <a:t>epo:Evidence</a:t>
              </a:r>
              <a:endParaRPr lang="en-GB" sz="1100" dirty="0">
                <a:solidFill>
                  <a:schemeClr val="bg1"/>
                </a:solidFill>
              </a:endParaRPr>
            </a:p>
          </p:txBody>
        </p:sp>
      </p:grpSp>
      <p:sp>
        <p:nvSpPr>
          <p:cNvPr id="59" name="Down Arrow 58"/>
          <p:cNvSpPr/>
          <p:nvPr/>
        </p:nvSpPr>
        <p:spPr>
          <a:xfrm rot="10800000">
            <a:off x="1578079" y="3132800"/>
            <a:ext cx="660195" cy="52449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Elbow Connector 60"/>
          <p:cNvCxnSpPr>
            <a:stCxn id="15" idx="2"/>
            <a:endCxn id="57" idx="2"/>
          </p:cNvCxnSpPr>
          <p:nvPr/>
        </p:nvCxnSpPr>
        <p:spPr>
          <a:xfrm rot="10800000" flipH="1">
            <a:off x="727787" y="3832376"/>
            <a:ext cx="37389" cy="1070580"/>
          </a:xfrm>
          <a:prstGeom prst="bentConnector3">
            <a:avLst>
              <a:gd name="adj1" fmla="val -6114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18" idx="2"/>
            <a:endCxn id="57" idx="2"/>
          </p:cNvCxnSpPr>
          <p:nvPr/>
        </p:nvCxnSpPr>
        <p:spPr>
          <a:xfrm rot="10800000" flipH="1">
            <a:off x="557577" y="3832376"/>
            <a:ext cx="207600" cy="1824168"/>
          </a:xfrm>
          <a:prstGeom prst="bentConnector3">
            <a:avLst>
              <a:gd name="adj1" fmla="val -110116"/>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81389" y="4143323"/>
            <a:ext cx="967573" cy="307777"/>
          </a:xfrm>
          <a:prstGeom prst="rect">
            <a:avLst/>
          </a:prstGeom>
          <a:noFill/>
        </p:spPr>
        <p:txBody>
          <a:bodyPr wrap="none" rtlCol="0">
            <a:spAutoFit/>
          </a:bodyPr>
          <a:lstStyle>
            <a:defPPr>
              <a:defRPr lang="en-US"/>
            </a:defPPr>
            <a:lvl1pPr>
              <a:defRPr sz="1400"/>
            </a:lvl1pPr>
          </a:lstStyle>
          <a:p>
            <a:r>
              <a:rPr lang="es-ES" dirty="0" err="1"/>
              <a:t>instanceOf</a:t>
            </a:r>
            <a:endParaRPr lang="en-GB" dirty="0"/>
          </a:p>
        </p:txBody>
      </p:sp>
      <p:sp>
        <p:nvSpPr>
          <p:cNvPr id="69" name="TextBox 68"/>
          <p:cNvSpPr txBox="1"/>
          <p:nvPr/>
        </p:nvSpPr>
        <p:spPr>
          <a:xfrm>
            <a:off x="6628096" y="4653030"/>
            <a:ext cx="2058833" cy="307777"/>
          </a:xfrm>
          <a:prstGeom prst="rect">
            <a:avLst/>
          </a:prstGeom>
          <a:noFill/>
        </p:spPr>
        <p:txBody>
          <a:bodyPr wrap="none" rtlCol="0">
            <a:spAutoFit/>
          </a:bodyPr>
          <a:lstStyle/>
          <a:p>
            <a:r>
              <a:rPr lang="es-ES" sz="1400" dirty="0" err="1" smtClean="0"/>
              <a:t>Contains</a:t>
            </a:r>
            <a:r>
              <a:rPr lang="es-ES" sz="1400" dirty="0" smtClean="0"/>
              <a:t> </a:t>
            </a:r>
            <a:r>
              <a:rPr lang="es-ES" sz="1400" dirty="0" err="1" smtClean="0"/>
              <a:t>manifestation</a:t>
            </a:r>
            <a:r>
              <a:rPr lang="es-ES" sz="1400" dirty="0" smtClean="0"/>
              <a:t> of</a:t>
            </a:r>
            <a:endParaRPr lang="en-GB" sz="1400" dirty="0"/>
          </a:p>
        </p:txBody>
      </p:sp>
      <p:cxnSp>
        <p:nvCxnSpPr>
          <p:cNvPr id="70" name="Elbow Connector 69"/>
          <p:cNvCxnSpPr>
            <a:stCxn id="32" idx="3"/>
            <a:endCxn id="18" idx="6"/>
          </p:cNvCxnSpPr>
          <p:nvPr/>
        </p:nvCxnSpPr>
        <p:spPr>
          <a:xfrm flipH="1">
            <a:off x="3258775" y="3778528"/>
            <a:ext cx="7256825" cy="1878016"/>
          </a:xfrm>
          <a:prstGeom prst="bentConnector3">
            <a:avLst>
              <a:gd name="adj1" fmla="val -315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3103091" y="3910336"/>
            <a:ext cx="1135081" cy="633984"/>
            <a:chOff x="2529840" y="2017776"/>
            <a:chExt cx="1135081" cy="633984"/>
          </a:xfrm>
          <a:noFill/>
        </p:grpSpPr>
        <p:sp>
          <p:nvSpPr>
            <p:cNvPr id="74" name="Oval 73"/>
            <p:cNvSpPr/>
            <p:nvPr/>
          </p:nvSpPr>
          <p:spPr>
            <a:xfrm>
              <a:off x="2529840" y="2017776"/>
              <a:ext cx="1135081" cy="63398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5" name="TextBox 74"/>
            <p:cNvSpPr txBox="1"/>
            <p:nvPr/>
          </p:nvSpPr>
          <p:spPr>
            <a:xfrm>
              <a:off x="2847671" y="2203963"/>
              <a:ext cx="426720" cy="261610"/>
            </a:xfrm>
            <a:prstGeom prst="rect">
              <a:avLst/>
            </a:prstGeom>
            <a:grpFill/>
          </p:spPr>
          <p:txBody>
            <a:bodyPr wrap="none" rtlCol="0">
              <a:spAutoFit/>
            </a:bodyPr>
            <a:lstStyle/>
            <a:p>
              <a:r>
                <a:rPr lang="es-ES" sz="1100" dirty="0" smtClean="0"/>
                <a:t>VCD</a:t>
              </a:r>
              <a:endParaRPr lang="en-GB" sz="1100" dirty="0"/>
            </a:p>
          </p:txBody>
        </p:sp>
      </p:grpSp>
      <p:grpSp>
        <p:nvGrpSpPr>
          <p:cNvPr id="77" name="Group 76"/>
          <p:cNvGrpSpPr/>
          <p:nvPr/>
        </p:nvGrpSpPr>
        <p:grpSpPr>
          <a:xfrm>
            <a:off x="4332424" y="3910336"/>
            <a:ext cx="1135081" cy="633984"/>
            <a:chOff x="2529840" y="2017776"/>
            <a:chExt cx="1135081" cy="633984"/>
          </a:xfrm>
          <a:noFill/>
        </p:grpSpPr>
        <p:sp>
          <p:nvSpPr>
            <p:cNvPr id="78" name="Oval 77"/>
            <p:cNvSpPr/>
            <p:nvPr/>
          </p:nvSpPr>
          <p:spPr>
            <a:xfrm>
              <a:off x="2529840" y="2017776"/>
              <a:ext cx="1135081" cy="63398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9" name="TextBox 78"/>
            <p:cNvSpPr txBox="1"/>
            <p:nvPr/>
          </p:nvSpPr>
          <p:spPr>
            <a:xfrm>
              <a:off x="2847671" y="2203963"/>
              <a:ext cx="476412" cy="261610"/>
            </a:xfrm>
            <a:prstGeom prst="rect">
              <a:avLst/>
            </a:prstGeom>
            <a:grpFill/>
          </p:spPr>
          <p:txBody>
            <a:bodyPr wrap="none" rtlCol="0">
              <a:spAutoFit/>
            </a:bodyPr>
            <a:lstStyle/>
            <a:p>
              <a:r>
                <a:rPr lang="es-ES" sz="1100" dirty="0" smtClean="0"/>
                <a:t>ESPD</a:t>
              </a:r>
              <a:endParaRPr lang="en-GB" sz="1100" dirty="0"/>
            </a:p>
          </p:txBody>
        </p:sp>
      </p:grpSp>
      <p:cxnSp>
        <p:nvCxnSpPr>
          <p:cNvPr id="80" name="Elbow Connector 79"/>
          <p:cNvCxnSpPr>
            <a:stCxn id="74" idx="0"/>
            <a:endCxn id="12" idx="4"/>
          </p:cNvCxnSpPr>
          <p:nvPr/>
        </p:nvCxnSpPr>
        <p:spPr>
          <a:xfrm rot="5400000" flipH="1" flipV="1">
            <a:off x="3623148" y="3262648"/>
            <a:ext cx="695172" cy="6002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0"/>
            <a:endCxn id="12" idx="4"/>
          </p:cNvCxnSpPr>
          <p:nvPr/>
        </p:nvCxnSpPr>
        <p:spPr>
          <a:xfrm rot="16200000" flipV="1">
            <a:off x="4237815" y="3248186"/>
            <a:ext cx="695172" cy="6291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28096" y="5375584"/>
            <a:ext cx="2058833" cy="307777"/>
          </a:xfrm>
          <a:prstGeom prst="rect">
            <a:avLst/>
          </a:prstGeom>
          <a:noFill/>
        </p:spPr>
        <p:txBody>
          <a:bodyPr wrap="none" rtlCol="0">
            <a:spAutoFit/>
          </a:bodyPr>
          <a:lstStyle/>
          <a:p>
            <a:r>
              <a:rPr lang="es-ES" sz="1400" dirty="0" err="1" smtClean="0"/>
              <a:t>Contains</a:t>
            </a:r>
            <a:r>
              <a:rPr lang="es-ES" sz="1400" dirty="0" smtClean="0"/>
              <a:t> </a:t>
            </a:r>
            <a:r>
              <a:rPr lang="es-ES" sz="1400" dirty="0" err="1" smtClean="0"/>
              <a:t>manifestation</a:t>
            </a:r>
            <a:r>
              <a:rPr lang="es-ES" sz="1400" dirty="0" smtClean="0"/>
              <a:t> of</a:t>
            </a:r>
            <a:endParaRPr lang="en-GB" sz="1400" dirty="0"/>
          </a:p>
        </p:txBody>
      </p:sp>
      <p:sp>
        <p:nvSpPr>
          <p:cNvPr id="88" name="TextBox 87"/>
          <p:cNvSpPr txBox="1"/>
          <p:nvPr/>
        </p:nvSpPr>
        <p:spPr>
          <a:xfrm>
            <a:off x="2468541" y="2161563"/>
            <a:ext cx="1013419" cy="307777"/>
          </a:xfrm>
          <a:prstGeom prst="rect">
            <a:avLst/>
          </a:prstGeom>
          <a:noFill/>
        </p:spPr>
        <p:txBody>
          <a:bodyPr wrap="none" rtlCol="0">
            <a:spAutoFit/>
          </a:bodyPr>
          <a:lstStyle/>
          <a:p>
            <a:r>
              <a:rPr lang="es-ES" sz="1400" dirty="0" err="1" smtClean="0"/>
              <a:t>Subclass</a:t>
            </a:r>
            <a:r>
              <a:rPr lang="es-ES" sz="1400" dirty="0" smtClean="0"/>
              <a:t> Of</a:t>
            </a:r>
            <a:endParaRPr lang="en-GB" sz="1400" dirty="0"/>
          </a:p>
        </p:txBody>
      </p:sp>
      <p:sp>
        <p:nvSpPr>
          <p:cNvPr id="89" name="TextBox 88"/>
          <p:cNvSpPr txBox="1"/>
          <p:nvPr/>
        </p:nvSpPr>
        <p:spPr>
          <a:xfrm>
            <a:off x="514350" y="3228366"/>
            <a:ext cx="1013419" cy="307777"/>
          </a:xfrm>
          <a:prstGeom prst="rect">
            <a:avLst/>
          </a:prstGeom>
          <a:noFill/>
        </p:spPr>
        <p:txBody>
          <a:bodyPr wrap="none" rtlCol="0">
            <a:spAutoFit/>
          </a:bodyPr>
          <a:lstStyle/>
          <a:p>
            <a:r>
              <a:rPr lang="es-ES" sz="1400" dirty="0" err="1" smtClean="0"/>
              <a:t>Subclass</a:t>
            </a:r>
            <a:r>
              <a:rPr lang="es-ES" sz="1400" dirty="0" smtClean="0"/>
              <a:t> Of</a:t>
            </a:r>
            <a:endParaRPr lang="en-GB" sz="1400" dirty="0"/>
          </a:p>
        </p:txBody>
      </p:sp>
      <p:sp>
        <p:nvSpPr>
          <p:cNvPr id="91" name="TextBox 90"/>
          <p:cNvSpPr txBox="1"/>
          <p:nvPr/>
        </p:nvSpPr>
        <p:spPr>
          <a:xfrm>
            <a:off x="351182" y="304800"/>
            <a:ext cx="6049861" cy="369332"/>
          </a:xfrm>
          <a:prstGeom prst="rect">
            <a:avLst/>
          </a:prstGeom>
          <a:noFill/>
        </p:spPr>
        <p:txBody>
          <a:bodyPr wrap="none" rtlCol="0">
            <a:spAutoFit/>
          </a:bodyPr>
          <a:lstStyle/>
          <a:p>
            <a:r>
              <a:rPr lang="es-ES" dirty="0" smtClean="0"/>
              <a:t>6. </a:t>
            </a:r>
            <a:r>
              <a:rPr lang="es-ES" dirty="0" err="1" smtClean="0"/>
              <a:t>Possible</a:t>
            </a:r>
            <a:r>
              <a:rPr lang="es-ES" dirty="0" smtClean="0"/>
              <a:t> </a:t>
            </a:r>
            <a:r>
              <a:rPr lang="es-ES" dirty="0" err="1" smtClean="0"/>
              <a:t>implementation</a:t>
            </a:r>
            <a:r>
              <a:rPr lang="es-ES" dirty="0" smtClean="0"/>
              <a:t> in </a:t>
            </a:r>
            <a:r>
              <a:rPr lang="es-ES" dirty="0" err="1" smtClean="0"/>
              <a:t>ePO</a:t>
            </a:r>
            <a:r>
              <a:rPr lang="es-ES" dirty="0" smtClean="0"/>
              <a:t> of </a:t>
            </a:r>
            <a:r>
              <a:rPr lang="es-ES" dirty="0" err="1" smtClean="0"/>
              <a:t>an</a:t>
            </a:r>
            <a:r>
              <a:rPr lang="es-ES" dirty="0" smtClean="0"/>
              <a:t> “</a:t>
            </a:r>
            <a:r>
              <a:rPr lang="es-ES" dirty="0" err="1" smtClean="0"/>
              <a:t>aggregate</a:t>
            </a:r>
            <a:r>
              <a:rPr lang="es-ES" dirty="0" smtClean="0"/>
              <a:t> </a:t>
            </a:r>
            <a:r>
              <a:rPr lang="es-ES" dirty="0" err="1" smtClean="0"/>
              <a:t>collection</a:t>
            </a:r>
            <a:r>
              <a:rPr lang="es-ES" dirty="0" smtClean="0"/>
              <a:t>”</a:t>
            </a:r>
            <a:endParaRPr lang="en-GB" dirty="0"/>
          </a:p>
        </p:txBody>
      </p:sp>
    </p:spTree>
    <p:extLst>
      <p:ext uri="{BB962C8B-B14F-4D97-AF65-F5344CB8AC3E}">
        <p14:creationId xmlns:p14="http://schemas.microsoft.com/office/powerpoint/2010/main" val="2034709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947</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everis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 Staromiejski Torregrosa</dc:creator>
  <cp:lastModifiedBy>Enric Staromiejski Torregrosa</cp:lastModifiedBy>
  <cp:revision>26</cp:revision>
  <dcterms:created xsi:type="dcterms:W3CDTF">2019-11-07T09:51:39Z</dcterms:created>
  <dcterms:modified xsi:type="dcterms:W3CDTF">2019-11-07T15:32:33Z</dcterms:modified>
</cp:coreProperties>
</file>