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>
        <p:scale>
          <a:sx n="100" d="100"/>
          <a:sy n="100" d="100"/>
        </p:scale>
        <p:origin x="864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31F39-4FBE-4710-AA89-20A9E2212436}" type="datetimeFigureOut">
              <a:rPr lang="en-GB" smtClean="0"/>
              <a:t>31/10/2019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13F77-334B-4DEB-8B3E-0BB076A2CA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6612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31F39-4FBE-4710-AA89-20A9E2212436}" type="datetimeFigureOut">
              <a:rPr lang="en-GB" smtClean="0"/>
              <a:t>31/10/2019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13F77-334B-4DEB-8B3E-0BB076A2CA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746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31F39-4FBE-4710-AA89-20A9E2212436}" type="datetimeFigureOut">
              <a:rPr lang="en-GB" smtClean="0"/>
              <a:t>31/10/2019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13F77-334B-4DEB-8B3E-0BB076A2CA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0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31F39-4FBE-4710-AA89-20A9E2212436}" type="datetimeFigureOut">
              <a:rPr lang="en-GB" smtClean="0"/>
              <a:t>31/10/2019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13F77-334B-4DEB-8B3E-0BB076A2CA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691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31F39-4FBE-4710-AA89-20A9E2212436}" type="datetimeFigureOut">
              <a:rPr lang="en-GB" smtClean="0"/>
              <a:t>31/10/2019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13F77-334B-4DEB-8B3E-0BB076A2CA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27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31F39-4FBE-4710-AA89-20A9E2212436}" type="datetimeFigureOut">
              <a:rPr lang="en-GB" smtClean="0"/>
              <a:t>31/10/2019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13F77-334B-4DEB-8B3E-0BB076A2CA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542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31F39-4FBE-4710-AA89-20A9E2212436}" type="datetimeFigureOut">
              <a:rPr lang="en-GB" smtClean="0"/>
              <a:t>31/10/2019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13F77-334B-4DEB-8B3E-0BB076A2CA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709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31F39-4FBE-4710-AA89-20A9E2212436}" type="datetimeFigureOut">
              <a:rPr lang="en-GB" smtClean="0"/>
              <a:t>31/10/2019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13F77-334B-4DEB-8B3E-0BB076A2CA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90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31F39-4FBE-4710-AA89-20A9E2212436}" type="datetimeFigureOut">
              <a:rPr lang="en-GB" smtClean="0"/>
              <a:t>31/10/2019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13F77-334B-4DEB-8B3E-0BB076A2CA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489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31F39-4FBE-4710-AA89-20A9E2212436}" type="datetimeFigureOut">
              <a:rPr lang="en-GB" smtClean="0"/>
              <a:t>31/10/2019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13F77-334B-4DEB-8B3E-0BB076A2CA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758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31F39-4FBE-4710-AA89-20A9E2212436}" type="datetimeFigureOut">
              <a:rPr lang="en-GB" smtClean="0"/>
              <a:t>31/10/2019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13F77-334B-4DEB-8B3E-0BB076A2CA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182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31F39-4FBE-4710-AA89-20A9E2212436}" type="datetimeFigureOut">
              <a:rPr lang="en-GB" smtClean="0"/>
              <a:t>31/10/2019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13F77-334B-4DEB-8B3E-0BB076A2CA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21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ublicationsoffice.eu/eprocurement/epo/enotification/competition#pin" TargetMode="External"/><Relationship Id="rId2" Type="http://schemas.openxmlformats.org/officeDocument/2006/relationships/hyperlink" Target="http://publicationsoffice.eu/eprocurement/epo/enotification/competition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1406" y="408939"/>
            <a:ext cx="63614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u="sng" dirty="0" err="1" smtClean="0"/>
              <a:t>Taxonomy</a:t>
            </a:r>
            <a:r>
              <a:rPr lang="es-ES" sz="1600" b="1" u="sng" dirty="0" smtClean="0"/>
              <a:t> of </a:t>
            </a:r>
            <a:r>
              <a:rPr lang="es-ES" sz="1600" b="1" u="sng" dirty="0" err="1" smtClean="0"/>
              <a:t>notification</a:t>
            </a:r>
            <a:r>
              <a:rPr lang="es-ES" sz="1600" b="1" u="sng" dirty="0" smtClean="0"/>
              <a:t> </a:t>
            </a:r>
            <a:r>
              <a:rPr lang="es-ES" sz="1600" b="1" u="sng" dirty="0" err="1" smtClean="0"/>
              <a:t>phases</a:t>
            </a:r>
            <a:r>
              <a:rPr lang="es-ES" sz="1600" b="1" u="sng" dirty="0" smtClean="0"/>
              <a:t> and </a:t>
            </a:r>
            <a:r>
              <a:rPr lang="es-ES" sz="1600" b="1" u="sng" dirty="0" err="1" smtClean="0"/>
              <a:t>information</a:t>
            </a:r>
            <a:r>
              <a:rPr lang="es-ES" sz="1600" b="1" u="sng" dirty="0" smtClean="0"/>
              <a:t> </a:t>
            </a:r>
            <a:r>
              <a:rPr lang="es-ES" sz="1600" b="1" u="sng" dirty="0" err="1" smtClean="0"/>
              <a:t>resource</a:t>
            </a:r>
            <a:r>
              <a:rPr lang="es-ES" sz="1600" b="1" u="sng" dirty="0" smtClean="0"/>
              <a:t> </a:t>
            </a:r>
            <a:r>
              <a:rPr lang="es-ES" sz="1600" b="1" u="sng" dirty="0" err="1" smtClean="0"/>
              <a:t>content</a:t>
            </a:r>
            <a:r>
              <a:rPr lang="es-ES" sz="1600" b="1" u="sng" dirty="0" smtClean="0"/>
              <a:t> </a:t>
            </a:r>
            <a:r>
              <a:rPr lang="es-ES" sz="1600" b="1" u="sng" dirty="0" err="1" smtClean="0"/>
              <a:t>types</a:t>
            </a:r>
            <a:endParaRPr lang="es-ES" sz="1600" b="1" u="sng" dirty="0" smtClean="0"/>
          </a:p>
          <a:p>
            <a:pPr marL="342900" indent="-342900">
              <a:buAutoNum type="arabicPeriod"/>
            </a:pPr>
            <a:endParaRPr lang="en-GB" sz="1600" b="1" u="sng" dirty="0"/>
          </a:p>
        </p:txBody>
      </p:sp>
      <p:sp>
        <p:nvSpPr>
          <p:cNvPr id="70" name="Oval 69"/>
          <p:cNvSpPr/>
          <p:nvPr/>
        </p:nvSpPr>
        <p:spPr>
          <a:xfrm>
            <a:off x="412127" y="6049428"/>
            <a:ext cx="245639" cy="231454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 dirty="0">
              <a:solidFill>
                <a:schemeClr val="tx1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412128" y="6335752"/>
            <a:ext cx="245639" cy="231454"/>
          </a:xfrm>
          <a:prstGeom prst="ellipse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 dirty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35825" y="5734268"/>
            <a:ext cx="5982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 err="1" smtClean="0"/>
              <a:t>Legend</a:t>
            </a:r>
            <a:endParaRPr lang="es-ES" sz="1050" dirty="0" smtClean="0"/>
          </a:p>
          <a:p>
            <a:pPr marL="342900" indent="-342900">
              <a:buAutoNum type="arabicPeriod"/>
            </a:pPr>
            <a:endParaRPr lang="en-GB" sz="1050" dirty="0"/>
          </a:p>
        </p:txBody>
      </p:sp>
      <p:sp>
        <p:nvSpPr>
          <p:cNvPr id="73" name="TextBox 72"/>
          <p:cNvSpPr txBox="1"/>
          <p:nvPr/>
        </p:nvSpPr>
        <p:spPr>
          <a:xfrm>
            <a:off x="834066" y="6033844"/>
            <a:ext cx="25747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 smtClean="0"/>
              <a:t>A </a:t>
            </a:r>
            <a:r>
              <a:rPr lang="es-ES" sz="1050" dirty="0" err="1" smtClean="0"/>
              <a:t>solution</a:t>
            </a:r>
            <a:r>
              <a:rPr lang="es-ES" sz="1050" dirty="0" smtClean="0"/>
              <a:t> has </a:t>
            </a:r>
            <a:r>
              <a:rPr lang="es-ES" sz="1050" dirty="0" err="1" smtClean="0"/>
              <a:t>been</a:t>
            </a:r>
            <a:r>
              <a:rPr lang="es-ES" sz="1050" dirty="0" smtClean="0"/>
              <a:t> </a:t>
            </a:r>
            <a:r>
              <a:rPr lang="es-ES" sz="1050" dirty="0" err="1" smtClean="0"/>
              <a:t>approached</a:t>
            </a:r>
            <a:r>
              <a:rPr lang="es-ES" sz="1050" dirty="0" smtClean="0"/>
              <a:t> (</a:t>
            </a:r>
            <a:r>
              <a:rPr lang="es-ES" sz="1050" dirty="0" err="1" smtClean="0"/>
              <a:t>next</a:t>
            </a:r>
            <a:r>
              <a:rPr lang="es-ES" sz="1050" dirty="0" smtClean="0"/>
              <a:t> </a:t>
            </a:r>
            <a:r>
              <a:rPr lang="es-ES" sz="1050" dirty="0" err="1" smtClean="0"/>
              <a:t>slide</a:t>
            </a:r>
            <a:r>
              <a:rPr lang="es-ES" sz="1050" dirty="0" smtClean="0"/>
              <a:t>)</a:t>
            </a:r>
            <a:endParaRPr lang="en-GB" sz="1050" dirty="0"/>
          </a:p>
        </p:txBody>
      </p:sp>
      <p:sp>
        <p:nvSpPr>
          <p:cNvPr id="74" name="TextBox 73"/>
          <p:cNvSpPr txBox="1"/>
          <p:nvPr/>
        </p:nvSpPr>
        <p:spPr>
          <a:xfrm>
            <a:off x="820812" y="6358520"/>
            <a:ext cx="120417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 smtClean="0"/>
              <a:t>To be </a:t>
            </a:r>
            <a:r>
              <a:rPr lang="es-ES" sz="1050" dirty="0" err="1" smtClean="0"/>
              <a:t>analysed</a:t>
            </a:r>
            <a:r>
              <a:rPr lang="es-ES" sz="1050" dirty="0" smtClean="0"/>
              <a:t> </a:t>
            </a:r>
            <a:r>
              <a:rPr lang="es-ES" sz="1050" dirty="0" err="1" smtClean="0"/>
              <a:t>yet</a:t>
            </a:r>
            <a:endParaRPr lang="es-ES" sz="1050" dirty="0" smtClean="0"/>
          </a:p>
          <a:p>
            <a:pPr marL="342900" indent="-342900">
              <a:buAutoNum type="arabicPeriod"/>
            </a:pPr>
            <a:endParaRPr lang="en-GB" sz="1050" dirty="0"/>
          </a:p>
        </p:txBody>
      </p:sp>
      <p:sp>
        <p:nvSpPr>
          <p:cNvPr id="77" name="TextBox 76"/>
          <p:cNvSpPr txBox="1"/>
          <p:nvPr/>
        </p:nvSpPr>
        <p:spPr>
          <a:xfrm>
            <a:off x="812814" y="4041468"/>
            <a:ext cx="102161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 smtClean="0"/>
              <a:t>Proposal</a:t>
            </a:r>
            <a:r>
              <a:rPr lang="es-ES" sz="1400" dirty="0" smtClean="0"/>
              <a:t>: </a:t>
            </a:r>
          </a:p>
          <a:p>
            <a:endParaRPr lang="es-ES" sz="1400" dirty="0"/>
          </a:p>
          <a:p>
            <a:pPr marL="342900" indent="-342900">
              <a:buAutoNum type="arabicPeriod"/>
            </a:pPr>
            <a:r>
              <a:rPr lang="es-ES" sz="1400" dirty="0" smtClean="0"/>
              <a:t>One </a:t>
            </a:r>
            <a:r>
              <a:rPr lang="es-ES" sz="1400" dirty="0" err="1" smtClean="0"/>
              <a:t>information</a:t>
            </a:r>
            <a:r>
              <a:rPr lang="es-ES" sz="1400" dirty="0" smtClean="0"/>
              <a:t> </a:t>
            </a:r>
            <a:r>
              <a:rPr lang="es-ES" sz="1400" dirty="0" err="1" smtClean="0"/>
              <a:t>resource</a:t>
            </a:r>
            <a:r>
              <a:rPr lang="es-ES" sz="1400" dirty="0" smtClean="0"/>
              <a:t> (</a:t>
            </a:r>
            <a:r>
              <a:rPr lang="es-ES" sz="1400" dirty="0" err="1" smtClean="0"/>
              <a:t>e.g</a:t>
            </a:r>
            <a:r>
              <a:rPr lang="es-ES" sz="1400" dirty="0" smtClean="0"/>
              <a:t>. a </a:t>
            </a:r>
            <a:r>
              <a:rPr lang="es-ES" sz="1400" dirty="0" err="1" smtClean="0"/>
              <a:t>document</a:t>
            </a:r>
            <a:r>
              <a:rPr lang="es-ES" sz="1400" dirty="0" smtClean="0"/>
              <a:t>, a </a:t>
            </a:r>
            <a:r>
              <a:rPr lang="es-ES" sz="1400" dirty="0" err="1" smtClean="0"/>
              <a:t>system</a:t>
            </a:r>
            <a:r>
              <a:rPr lang="es-ES" sz="1400" dirty="0" smtClean="0"/>
              <a:t> </a:t>
            </a:r>
            <a:r>
              <a:rPr lang="es-ES" sz="1400" dirty="0" err="1" smtClean="0"/>
              <a:t>provider</a:t>
            </a:r>
            <a:r>
              <a:rPr lang="es-ES" sz="1400" dirty="0" smtClean="0"/>
              <a:t> </a:t>
            </a:r>
            <a:r>
              <a:rPr lang="es-ES" sz="1400" dirty="0" err="1" smtClean="0"/>
              <a:t>service</a:t>
            </a:r>
            <a:r>
              <a:rPr lang="es-ES" sz="1400" dirty="0" smtClean="0"/>
              <a:t>, </a:t>
            </a:r>
            <a:r>
              <a:rPr lang="es-ES" sz="1400" dirty="0" err="1" smtClean="0"/>
              <a:t>other</a:t>
            </a:r>
            <a:r>
              <a:rPr lang="es-ES" sz="1400" dirty="0" smtClean="0"/>
              <a:t>) per </a:t>
            </a:r>
            <a:r>
              <a:rPr lang="es-ES" sz="1400" dirty="0" err="1" smtClean="0"/>
              <a:t>phase</a:t>
            </a:r>
            <a:endParaRPr lang="es-ES" sz="1400" dirty="0" smtClean="0"/>
          </a:p>
          <a:p>
            <a:pPr marL="342900" indent="-342900">
              <a:buAutoNum type="arabicPeriod"/>
            </a:pPr>
            <a:r>
              <a:rPr lang="es-ES" sz="1400" dirty="0" err="1" smtClean="0"/>
              <a:t>The</a:t>
            </a:r>
            <a:r>
              <a:rPr lang="es-ES" sz="1400" dirty="0" smtClean="0"/>
              <a:t> </a:t>
            </a:r>
            <a:r>
              <a:rPr lang="es-ES" sz="1400" dirty="0" err="1" smtClean="0"/>
              <a:t>very</a:t>
            </a:r>
            <a:r>
              <a:rPr lang="es-ES" sz="1400" dirty="0" smtClean="0"/>
              <a:t> particular </a:t>
            </a:r>
            <a:r>
              <a:rPr lang="es-ES" sz="1400" dirty="0" err="1" smtClean="0"/>
              <a:t>type</a:t>
            </a:r>
            <a:r>
              <a:rPr lang="es-ES" sz="1400" dirty="0" smtClean="0"/>
              <a:t> of </a:t>
            </a:r>
            <a:r>
              <a:rPr lang="es-ES" sz="1400" dirty="0" err="1" smtClean="0"/>
              <a:t>content</a:t>
            </a:r>
            <a:r>
              <a:rPr lang="es-ES" sz="1400" dirty="0" smtClean="0"/>
              <a:t> (</a:t>
            </a:r>
            <a:r>
              <a:rPr lang="es-ES" sz="1400" dirty="0" err="1" smtClean="0"/>
              <a:t>e.g</a:t>
            </a:r>
            <a:r>
              <a:rPr lang="es-ES" sz="1400" dirty="0" smtClean="0"/>
              <a:t>. PIN Social, QS, </a:t>
            </a:r>
            <a:r>
              <a:rPr lang="es-ES" sz="1400" dirty="0" err="1" smtClean="0"/>
              <a:t>design</a:t>
            </a:r>
            <a:r>
              <a:rPr lang="es-ES" sz="1400" dirty="0" smtClean="0"/>
              <a:t>, etc.) </a:t>
            </a:r>
            <a:r>
              <a:rPr lang="es-ES" sz="1400" dirty="0" err="1" smtClean="0"/>
              <a:t>is</a:t>
            </a:r>
            <a:r>
              <a:rPr lang="es-ES" sz="1400" dirty="0" smtClean="0"/>
              <a:t> </a:t>
            </a:r>
            <a:r>
              <a:rPr lang="es-ES" sz="1400" dirty="0" err="1" smtClean="0"/>
              <a:t>determined</a:t>
            </a:r>
            <a:r>
              <a:rPr lang="es-ES" sz="1400" dirty="0" smtClean="0"/>
              <a:t> </a:t>
            </a:r>
            <a:r>
              <a:rPr lang="es-ES" sz="1400" dirty="0" err="1" smtClean="0"/>
              <a:t>via</a:t>
            </a:r>
            <a:r>
              <a:rPr lang="es-ES" sz="1400" dirty="0" smtClean="0"/>
              <a:t> </a:t>
            </a:r>
            <a:r>
              <a:rPr lang="es-ES" sz="1400" dirty="0" err="1" smtClean="0"/>
              <a:t>the</a:t>
            </a:r>
            <a:r>
              <a:rPr lang="es-ES" sz="1400" dirty="0" smtClean="0"/>
              <a:t> </a:t>
            </a:r>
            <a:r>
              <a:rPr lang="es-ES" sz="1400" dirty="0" err="1" smtClean="0"/>
              <a:t>examination</a:t>
            </a:r>
            <a:r>
              <a:rPr lang="es-ES" sz="1400" dirty="0" smtClean="0"/>
              <a:t> of </a:t>
            </a:r>
            <a:r>
              <a:rPr lang="es-ES" sz="1400" dirty="0" err="1" smtClean="0"/>
              <a:t>the</a:t>
            </a:r>
            <a:r>
              <a:rPr lang="es-ES" sz="1400" dirty="0" smtClean="0"/>
              <a:t> data </a:t>
            </a:r>
            <a:r>
              <a:rPr lang="es-ES" sz="1400" dirty="0" err="1" smtClean="0"/>
              <a:t>details</a:t>
            </a:r>
            <a:r>
              <a:rPr lang="es-ES" sz="1400" dirty="0" smtClean="0"/>
              <a:t> </a:t>
            </a:r>
            <a:r>
              <a:rPr lang="es-ES" sz="1400" dirty="0" err="1" smtClean="0"/>
              <a:t>inside</a:t>
            </a:r>
            <a:r>
              <a:rPr lang="es-ES" sz="1400" dirty="0" smtClean="0"/>
              <a:t> </a:t>
            </a:r>
            <a:r>
              <a:rPr lang="es-ES" sz="1400" dirty="0" err="1" smtClean="0"/>
              <a:t>the</a:t>
            </a:r>
            <a:r>
              <a:rPr lang="es-ES" sz="1400" dirty="0" smtClean="0"/>
              <a:t> </a:t>
            </a:r>
            <a:r>
              <a:rPr lang="es-ES" sz="1400" dirty="0" err="1" smtClean="0"/>
              <a:t>resource</a:t>
            </a:r>
            <a:r>
              <a:rPr lang="es-ES" sz="1400" dirty="0" smtClean="0"/>
              <a:t> (</a:t>
            </a:r>
            <a:r>
              <a:rPr lang="es-ES" sz="1400" dirty="0" err="1" smtClean="0"/>
              <a:t>see</a:t>
            </a:r>
            <a:r>
              <a:rPr lang="es-ES" sz="1400" dirty="0" smtClean="0"/>
              <a:t> </a:t>
            </a:r>
            <a:r>
              <a:rPr lang="es-ES" sz="1400" dirty="0" err="1" smtClean="0"/>
              <a:t>next</a:t>
            </a:r>
            <a:r>
              <a:rPr lang="es-ES" sz="1400" dirty="0" smtClean="0"/>
              <a:t> </a:t>
            </a:r>
            <a:r>
              <a:rPr lang="es-ES" sz="1400" dirty="0" err="1" smtClean="0"/>
              <a:t>slide</a:t>
            </a:r>
            <a:r>
              <a:rPr lang="es-ES" sz="1400" dirty="0" smtClean="0"/>
              <a:t>).</a:t>
            </a:r>
            <a:endParaRPr lang="en-GB" sz="1400" dirty="0"/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065" y="1705096"/>
            <a:ext cx="8527631" cy="2074607"/>
          </a:xfrm>
          <a:prstGeom prst="rect">
            <a:avLst/>
          </a:prstGeom>
        </p:spPr>
      </p:pic>
      <p:grpSp>
        <p:nvGrpSpPr>
          <p:cNvPr id="81" name="Group 80"/>
          <p:cNvGrpSpPr/>
          <p:nvPr/>
        </p:nvGrpSpPr>
        <p:grpSpPr>
          <a:xfrm>
            <a:off x="9662160" y="1617773"/>
            <a:ext cx="2933700" cy="2414453"/>
            <a:chOff x="9006840" y="1556813"/>
            <a:chExt cx="2933700" cy="2414453"/>
          </a:xfrm>
        </p:grpSpPr>
        <p:sp>
          <p:nvSpPr>
            <p:cNvPr id="79" name="TextBox 78"/>
            <p:cNvSpPr txBox="1"/>
            <p:nvPr/>
          </p:nvSpPr>
          <p:spPr>
            <a:xfrm>
              <a:off x="9095754" y="1748378"/>
              <a:ext cx="2844786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 err="1" smtClean="0"/>
                <a:t>Taxonomy</a:t>
              </a:r>
              <a:r>
                <a:rPr lang="es-ES" sz="1400" dirty="0" smtClean="0"/>
                <a:t> </a:t>
              </a:r>
              <a:r>
                <a:rPr lang="es-ES" sz="1400" dirty="0" err="1" smtClean="0"/>
                <a:t>codes</a:t>
              </a:r>
              <a:r>
                <a:rPr lang="es-ES" sz="1400" dirty="0" smtClean="0"/>
                <a:t>:</a:t>
              </a:r>
            </a:p>
            <a:p>
              <a:endParaRPr lang="es-ES" sz="1400" dirty="0"/>
            </a:p>
            <a:p>
              <a:pPr marL="342900" indent="-342900">
                <a:buAutoNum type="arabicPeriod"/>
              </a:pPr>
              <a:r>
                <a:rPr lang="es-ES" sz="1400" dirty="0" smtClean="0"/>
                <a:t>PLANNING.PIN</a:t>
              </a:r>
            </a:p>
            <a:p>
              <a:pPr marL="342900" indent="-342900">
                <a:buAutoNum type="arabicPeriod"/>
              </a:pPr>
              <a:r>
                <a:rPr lang="es-ES" sz="1400" dirty="0" smtClean="0"/>
                <a:t>COMPETITION.PIN</a:t>
              </a:r>
            </a:p>
            <a:p>
              <a:pPr marL="342900" indent="-342900">
                <a:buAutoNum type="arabicPeriod"/>
              </a:pPr>
              <a:r>
                <a:rPr lang="es-ES" sz="1400" dirty="0" smtClean="0"/>
                <a:t>COMPETITION.CN</a:t>
              </a:r>
            </a:p>
            <a:p>
              <a:pPr marL="342900" indent="-342900">
                <a:buAutoNum type="arabicPeriod"/>
              </a:pPr>
              <a:r>
                <a:rPr lang="es-ES" sz="1400" dirty="0" smtClean="0"/>
                <a:t>COMPETITION.QS</a:t>
              </a:r>
            </a:p>
            <a:p>
              <a:pPr marL="342900" indent="-342900">
                <a:buAutoNum type="arabicPeriod"/>
              </a:pPr>
              <a:r>
                <a:rPr lang="es-ES" sz="1400" dirty="0" smtClean="0"/>
                <a:t>DAP.VEAT</a:t>
              </a:r>
            </a:p>
            <a:p>
              <a:pPr marL="342900" indent="-342900">
                <a:buAutoNum type="arabicPeriod"/>
              </a:pPr>
              <a:r>
                <a:rPr lang="es-ES" sz="1400" dirty="0" smtClean="0"/>
                <a:t>RESULT.CAN</a:t>
              </a:r>
            </a:p>
            <a:p>
              <a:pPr marL="342900" indent="-342900">
                <a:buAutoNum type="arabicPeriod"/>
              </a:pPr>
              <a:r>
                <a:rPr lang="es-ES" sz="1400" dirty="0" smtClean="0"/>
                <a:t>CONTRACT.CM</a:t>
              </a:r>
              <a:endParaRPr lang="en-GB" sz="1400" dirty="0"/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9006840" y="1556813"/>
              <a:ext cx="2087880" cy="241445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15759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6226" y="304801"/>
            <a:ext cx="58919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u="sng" dirty="0" smtClean="0"/>
              <a:t>Data </a:t>
            </a:r>
            <a:r>
              <a:rPr lang="es-ES" sz="1600" b="1" u="sng" dirty="0" err="1" smtClean="0"/>
              <a:t>Quality</a:t>
            </a:r>
            <a:r>
              <a:rPr lang="es-ES" sz="1600" b="1" u="sng" dirty="0" smtClean="0"/>
              <a:t> control: granular data and </a:t>
            </a:r>
            <a:r>
              <a:rPr lang="es-ES" sz="1600" b="1" u="sng" dirty="0" err="1" smtClean="0"/>
              <a:t>externalised</a:t>
            </a:r>
            <a:r>
              <a:rPr lang="es-ES" sz="1600" b="1" u="sng" dirty="0" smtClean="0"/>
              <a:t> Business Rules</a:t>
            </a:r>
          </a:p>
          <a:p>
            <a:pPr marL="342900" indent="-342900">
              <a:buAutoNum type="arabicPeriod"/>
            </a:pPr>
            <a:endParaRPr lang="en-GB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647700" y="718601"/>
            <a:ext cx="8251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Example</a:t>
            </a:r>
            <a:r>
              <a:rPr lang="es-ES" sz="1400" dirty="0" smtClean="0"/>
              <a:t> of </a:t>
            </a:r>
            <a:r>
              <a:rPr lang="es-ES" sz="1400" dirty="0" err="1" smtClean="0"/>
              <a:t>how</a:t>
            </a:r>
            <a:r>
              <a:rPr lang="es-ES" sz="1400" dirty="0" smtClean="0"/>
              <a:t> to determine </a:t>
            </a:r>
            <a:r>
              <a:rPr lang="es-ES" sz="1400" dirty="0" err="1" smtClean="0"/>
              <a:t>the</a:t>
            </a:r>
            <a:r>
              <a:rPr lang="es-ES" sz="1400" dirty="0" smtClean="0"/>
              <a:t> </a:t>
            </a:r>
            <a:r>
              <a:rPr lang="es-ES" sz="1400" dirty="0" err="1" smtClean="0"/>
              <a:t>exact</a:t>
            </a:r>
            <a:r>
              <a:rPr lang="es-ES" sz="1400" dirty="0" smtClean="0"/>
              <a:t> </a:t>
            </a:r>
            <a:r>
              <a:rPr lang="es-ES" sz="1400" dirty="0" err="1" smtClean="0"/>
              <a:t>content</a:t>
            </a:r>
            <a:r>
              <a:rPr lang="es-ES" sz="1400" dirty="0" smtClean="0"/>
              <a:t> </a:t>
            </a:r>
            <a:r>
              <a:rPr lang="es-ES" sz="1400" dirty="0" err="1" smtClean="0"/>
              <a:t>provided</a:t>
            </a:r>
            <a:r>
              <a:rPr lang="es-ES" sz="1400" dirty="0" smtClean="0"/>
              <a:t> </a:t>
            </a:r>
            <a:r>
              <a:rPr lang="es-ES" sz="1400" dirty="0" err="1" smtClean="0"/>
              <a:t>by</a:t>
            </a:r>
            <a:r>
              <a:rPr lang="es-ES" sz="1400" dirty="0" smtClean="0"/>
              <a:t> </a:t>
            </a:r>
            <a:r>
              <a:rPr lang="es-ES" sz="1400" dirty="0" err="1" smtClean="0"/>
              <a:t>the</a:t>
            </a:r>
            <a:r>
              <a:rPr lang="es-ES" sz="1400" dirty="0" smtClean="0"/>
              <a:t> </a:t>
            </a:r>
            <a:r>
              <a:rPr lang="es-ES" sz="1400" dirty="0" err="1" smtClean="0"/>
              <a:t>information</a:t>
            </a:r>
            <a:r>
              <a:rPr lang="es-ES" sz="1400" dirty="0" smtClean="0"/>
              <a:t> </a:t>
            </a:r>
            <a:r>
              <a:rPr lang="es-ES" sz="1400" dirty="0" err="1" smtClean="0"/>
              <a:t>resource</a:t>
            </a:r>
            <a:r>
              <a:rPr lang="es-ES" sz="1400" dirty="0" smtClean="0"/>
              <a:t> (</a:t>
            </a:r>
            <a:r>
              <a:rPr lang="es-ES" sz="1400" dirty="0" err="1" smtClean="0"/>
              <a:t>epir</a:t>
            </a:r>
            <a:r>
              <a:rPr lang="es-ES" sz="1400" dirty="0" smtClean="0"/>
              <a:t>) </a:t>
            </a:r>
            <a:r>
              <a:rPr lang="es-ES" sz="1400" dirty="0" err="1" smtClean="0"/>
              <a:t>for</a:t>
            </a:r>
            <a:r>
              <a:rPr lang="es-ES" sz="1400" dirty="0" smtClean="0"/>
              <a:t> COMPETITION:</a:t>
            </a:r>
            <a:endParaRPr lang="en-GB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647700" y="1104900"/>
            <a:ext cx="11025647" cy="4585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s-ES" sz="1400" dirty="0" smtClean="0"/>
              <a:t>Determine </a:t>
            </a:r>
            <a:r>
              <a:rPr lang="es-ES" sz="1400" dirty="0" err="1" smtClean="0"/>
              <a:t>the</a:t>
            </a:r>
            <a:r>
              <a:rPr lang="es-ES" sz="1400" dirty="0" smtClean="0"/>
              <a:t> </a:t>
            </a:r>
            <a:r>
              <a:rPr lang="es-ES" sz="1400" dirty="0" err="1" smtClean="0"/>
              <a:t>notification</a:t>
            </a:r>
            <a:r>
              <a:rPr lang="es-ES" sz="1400" dirty="0" smtClean="0"/>
              <a:t> </a:t>
            </a:r>
            <a:r>
              <a:rPr lang="es-ES" sz="1400" dirty="0" err="1" smtClean="0"/>
              <a:t>phase</a:t>
            </a:r>
            <a:r>
              <a:rPr lang="es-ES" sz="1400" dirty="0" smtClean="0"/>
              <a:t>, </a:t>
            </a:r>
            <a:r>
              <a:rPr lang="es-ES" sz="1400" dirty="0" err="1" smtClean="0"/>
              <a:t>either</a:t>
            </a:r>
            <a:r>
              <a:rPr lang="es-ES" sz="1400" dirty="0"/>
              <a:t> </a:t>
            </a:r>
            <a:r>
              <a:rPr lang="es-ES" sz="1400" dirty="0" smtClean="0"/>
              <a:t>(</a:t>
            </a:r>
            <a:r>
              <a:rPr lang="es-ES" sz="1400" dirty="0" err="1" smtClean="0"/>
              <a:t>or</a:t>
            </a:r>
            <a:r>
              <a:rPr lang="es-ES" sz="1400" dirty="0" smtClean="0"/>
              <a:t> </a:t>
            </a:r>
            <a:r>
              <a:rPr lang="es-ES" sz="1400" dirty="0" err="1" smtClean="0"/>
              <a:t>both</a:t>
            </a:r>
            <a:r>
              <a:rPr lang="es-ES" sz="1400" dirty="0" smtClean="0"/>
              <a:t> </a:t>
            </a:r>
            <a:r>
              <a:rPr lang="es-ES" sz="1400" dirty="0" smtClean="0">
                <a:sym typeface="Wingdings" panose="05000000000000000000" pitchFamily="2" charset="2"/>
              </a:rPr>
              <a:t> </a:t>
            </a:r>
            <a:r>
              <a:rPr lang="es-ES" sz="1400" dirty="0" err="1" smtClean="0">
                <a:sym typeface="Wingdings" panose="05000000000000000000" pitchFamily="2" charset="2"/>
              </a:rPr>
              <a:t>consistency</a:t>
            </a:r>
            <a:r>
              <a:rPr lang="es-ES" sz="1400" dirty="0" smtClean="0">
                <a:sym typeface="Wingdings" panose="05000000000000000000" pitchFamily="2" charset="2"/>
              </a:rPr>
              <a:t> rule</a:t>
            </a:r>
            <a:r>
              <a:rPr lang="es-ES" sz="1400" dirty="0" smtClean="0"/>
              <a:t>)</a:t>
            </a:r>
            <a:r>
              <a:rPr lang="es-ES" sz="1400" dirty="0" smtClean="0">
                <a:sym typeface="Wingdings" panose="05000000000000000000" pitchFamily="2" charset="2"/>
              </a:rPr>
              <a:t> </a:t>
            </a:r>
            <a:r>
              <a:rPr lang="es-ES" sz="1400" dirty="0" smtClean="0"/>
              <a:t>:</a:t>
            </a:r>
          </a:p>
          <a:p>
            <a:pPr marL="342900" indent="-342900">
              <a:buAutoNum type="arabicPeriod"/>
            </a:pPr>
            <a:endParaRPr lang="es-ES" sz="1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1400" dirty="0" err="1" smtClean="0"/>
              <a:t>Get</a:t>
            </a:r>
            <a:r>
              <a:rPr lang="es-ES" sz="1400" dirty="0" smtClean="0"/>
              <a:t> </a:t>
            </a:r>
            <a:r>
              <a:rPr lang="es-ES" sz="1400" dirty="0" err="1" smtClean="0"/>
              <a:t>the</a:t>
            </a:r>
            <a:r>
              <a:rPr lang="es-ES" sz="1400" dirty="0" smtClean="0"/>
              <a:t> </a:t>
            </a:r>
            <a:r>
              <a:rPr lang="es-ES" sz="1400" dirty="0" err="1" smtClean="0"/>
              <a:t>namespace</a:t>
            </a:r>
            <a:r>
              <a:rPr lang="es-ES" sz="1400" dirty="0" smtClean="0"/>
              <a:t> of </a:t>
            </a:r>
            <a:r>
              <a:rPr lang="es-ES" sz="1400" dirty="0" err="1" smtClean="0"/>
              <a:t>the</a:t>
            </a:r>
            <a:r>
              <a:rPr lang="es-ES" sz="1400" dirty="0" smtClean="0"/>
              <a:t> </a:t>
            </a:r>
            <a:r>
              <a:rPr lang="es-ES" sz="1400" dirty="0" err="1" smtClean="0"/>
              <a:t>content</a:t>
            </a:r>
            <a:r>
              <a:rPr lang="es-ES" sz="1400" dirty="0" smtClean="0"/>
              <a:t> </a:t>
            </a:r>
            <a:r>
              <a:rPr lang="es-ES" sz="1400" dirty="0" err="1" smtClean="0"/>
              <a:t>provided</a:t>
            </a:r>
            <a:r>
              <a:rPr lang="es-ES" sz="1400" dirty="0" smtClean="0"/>
              <a:t> </a:t>
            </a:r>
            <a:r>
              <a:rPr lang="es-ES" sz="1400" dirty="0" err="1" smtClean="0"/>
              <a:t>by</a:t>
            </a:r>
            <a:r>
              <a:rPr lang="es-ES" sz="1400" dirty="0" smtClean="0"/>
              <a:t> </a:t>
            </a:r>
            <a:r>
              <a:rPr lang="es-ES" sz="1400" dirty="0" err="1" smtClean="0"/>
              <a:t>the</a:t>
            </a:r>
            <a:r>
              <a:rPr lang="es-ES" sz="1400" dirty="0" smtClean="0"/>
              <a:t> </a:t>
            </a:r>
            <a:r>
              <a:rPr lang="es-ES" sz="1400" dirty="0" err="1" smtClean="0"/>
              <a:t>epir</a:t>
            </a:r>
            <a:r>
              <a:rPr lang="es-ES" sz="1400" dirty="0" smtClean="0"/>
              <a:t> (</a:t>
            </a:r>
            <a:r>
              <a:rPr lang="es-ES" sz="1400" dirty="0" err="1" smtClean="0"/>
              <a:t>e.g</a:t>
            </a:r>
            <a:r>
              <a:rPr lang="es-ES" sz="1400" dirty="0" smtClean="0"/>
              <a:t>. </a:t>
            </a:r>
            <a:r>
              <a:rPr lang="es-ES" sz="1400" dirty="0" smtClean="0">
                <a:hlinkClick r:id="rId2"/>
              </a:rPr>
              <a:t>http://publicationsoffice.eu/eprocurement/epo/enotification/competition#</a:t>
            </a:r>
            <a:r>
              <a:rPr lang="es-ES" sz="1400" dirty="0" smtClean="0"/>
              <a:t>);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1400" dirty="0" smtClean="0"/>
              <a:t>Use </a:t>
            </a:r>
            <a:r>
              <a:rPr lang="es-ES" sz="1400" dirty="0" err="1" smtClean="0"/>
              <a:t>the</a:t>
            </a:r>
            <a:r>
              <a:rPr lang="es-ES" sz="1400" dirty="0" smtClean="0"/>
              <a:t> </a:t>
            </a:r>
            <a:r>
              <a:rPr lang="es-ES" sz="1400" dirty="0" err="1" smtClean="0"/>
              <a:t>notice</a:t>
            </a:r>
            <a:r>
              <a:rPr lang="es-ES" sz="1400" dirty="0" smtClean="0"/>
              <a:t> Notification-</a:t>
            </a:r>
            <a:r>
              <a:rPr lang="es-ES" sz="1400" dirty="0" err="1" smtClean="0"/>
              <a:t>phase</a:t>
            </a:r>
            <a:r>
              <a:rPr lang="es-ES" sz="1400" dirty="0" smtClean="0"/>
              <a:t>-</a:t>
            </a:r>
            <a:r>
              <a:rPr lang="es-ES" sz="1400" dirty="0" err="1" smtClean="0"/>
              <a:t>content-type</a:t>
            </a:r>
            <a:r>
              <a:rPr lang="es-ES" sz="1400" dirty="0" smtClean="0"/>
              <a:t> </a:t>
            </a:r>
            <a:r>
              <a:rPr lang="es-ES" sz="1400" dirty="0" err="1" smtClean="0"/>
              <a:t>taxonomy</a:t>
            </a:r>
            <a:r>
              <a:rPr lang="es-ES" sz="1400" dirty="0"/>
              <a:t> </a:t>
            </a:r>
            <a:r>
              <a:rPr lang="es-ES" sz="1400" dirty="0" smtClean="0"/>
              <a:t>(</a:t>
            </a:r>
            <a:r>
              <a:rPr lang="es-ES" sz="1400" dirty="0" err="1" smtClean="0"/>
              <a:t>e.g</a:t>
            </a:r>
            <a:r>
              <a:rPr lang="es-ES" sz="1400" dirty="0" smtClean="0"/>
              <a:t>. </a:t>
            </a:r>
            <a:r>
              <a:rPr lang="es-ES" sz="1400" dirty="0" err="1" smtClean="0"/>
              <a:t>NoticeType</a:t>
            </a:r>
            <a:r>
              <a:rPr lang="es-ES" sz="1400" dirty="0" smtClean="0"/>
              <a:t> = COMPETITION).</a:t>
            </a:r>
          </a:p>
          <a:p>
            <a:pPr lvl="1"/>
            <a:endParaRPr lang="es-ES" sz="1400" dirty="0" smtClean="0"/>
          </a:p>
          <a:p>
            <a:pPr marL="342900" indent="-342900">
              <a:buAutoNum type="arabicPeriod"/>
            </a:pPr>
            <a:r>
              <a:rPr lang="es-ES" sz="1400" dirty="0" smtClean="0"/>
              <a:t>Determine </a:t>
            </a:r>
            <a:r>
              <a:rPr lang="es-ES" sz="1400" dirty="0" err="1" smtClean="0"/>
              <a:t>the</a:t>
            </a:r>
            <a:r>
              <a:rPr lang="es-ES" sz="1400" dirty="0" smtClean="0"/>
              <a:t> “</a:t>
            </a:r>
            <a:r>
              <a:rPr lang="es-ES" sz="1400" dirty="0" err="1" smtClean="0"/>
              <a:t>root</a:t>
            </a:r>
            <a:r>
              <a:rPr lang="es-ES" sz="1400" dirty="0" smtClean="0"/>
              <a:t> </a:t>
            </a:r>
            <a:r>
              <a:rPr lang="es-ES" sz="1400" dirty="0" err="1" smtClean="0"/>
              <a:t>element</a:t>
            </a:r>
            <a:r>
              <a:rPr lang="es-ES" sz="1400" dirty="0" smtClean="0"/>
              <a:t>” in </a:t>
            </a:r>
            <a:r>
              <a:rPr lang="es-ES" sz="1400" dirty="0" err="1" smtClean="0"/>
              <a:t>the</a:t>
            </a:r>
            <a:r>
              <a:rPr lang="es-ES" sz="1400" dirty="0" smtClean="0"/>
              <a:t> Notification, </a:t>
            </a:r>
            <a:r>
              <a:rPr lang="es-ES" sz="1400" dirty="0" err="1" smtClean="0"/>
              <a:t>either</a:t>
            </a:r>
            <a:r>
              <a:rPr lang="es-ES" sz="1400" dirty="0" smtClean="0"/>
              <a:t> (</a:t>
            </a:r>
            <a:r>
              <a:rPr lang="es-ES" sz="1400" dirty="0" err="1" smtClean="0"/>
              <a:t>or</a:t>
            </a:r>
            <a:r>
              <a:rPr lang="es-ES" sz="1400" dirty="0" smtClean="0"/>
              <a:t> </a:t>
            </a:r>
            <a:r>
              <a:rPr lang="es-ES" sz="1400" dirty="0" err="1" smtClean="0"/>
              <a:t>both</a:t>
            </a:r>
            <a:r>
              <a:rPr lang="es-ES" sz="1400" dirty="0" smtClean="0"/>
              <a:t> </a:t>
            </a:r>
            <a:r>
              <a:rPr lang="es-ES" sz="1400" dirty="0" smtClean="0">
                <a:sym typeface="Wingdings" panose="05000000000000000000" pitchFamily="2" charset="2"/>
              </a:rPr>
              <a:t> </a:t>
            </a:r>
            <a:r>
              <a:rPr lang="es-ES" sz="1400" dirty="0" err="1" smtClean="0">
                <a:sym typeface="Wingdings" panose="05000000000000000000" pitchFamily="2" charset="2"/>
              </a:rPr>
              <a:t>consistency</a:t>
            </a:r>
            <a:r>
              <a:rPr lang="es-ES" sz="1400" dirty="0" smtClean="0">
                <a:sym typeface="Wingdings" panose="05000000000000000000" pitchFamily="2" charset="2"/>
              </a:rPr>
              <a:t> rule</a:t>
            </a:r>
            <a:r>
              <a:rPr lang="es-ES" sz="1400" dirty="0" smtClean="0"/>
              <a:t>):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1400" dirty="0" err="1" smtClean="0"/>
              <a:t>Get</a:t>
            </a:r>
            <a:r>
              <a:rPr lang="es-ES" sz="1400" dirty="0" smtClean="0"/>
              <a:t> </a:t>
            </a:r>
            <a:r>
              <a:rPr lang="es-ES" sz="1400" dirty="0" err="1" smtClean="0"/>
              <a:t>it</a:t>
            </a:r>
            <a:r>
              <a:rPr lang="es-ES" sz="1400" dirty="0" smtClean="0"/>
              <a:t> </a:t>
            </a:r>
            <a:r>
              <a:rPr lang="es-ES" sz="1400" dirty="0" err="1" smtClean="0"/>
              <a:t>from</a:t>
            </a:r>
            <a:r>
              <a:rPr lang="es-ES" sz="1400" dirty="0" smtClean="0"/>
              <a:t> </a:t>
            </a:r>
            <a:r>
              <a:rPr lang="es-ES" sz="1400" dirty="0" err="1" smtClean="0"/>
              <a:t>the</a:t>
            </a:r>
            <a:r>
              <a:rPr lang="es-ES" sz="1400" dirty="0" smtClean="0"/>
              <a:t> </a:t>
            </a:r>
            <a:r>
              <a:rPr lang="es-ES" sz="1400" dirty="0" err="1" smtClean="0"/>
              <a:t>namespace</a:t>
            </a:r>
            <a:r>
              <a:rPr lang="es-ES" sz="1400" dirty="0" smtClean="0"/>
              <a:t> (</a:t>
            </a:r>
            <a:r>
              <a:rPr lang="es-ES" sz="1400" dirty="0" err="1" smtClean="0"/>
              <a:t>e.g</a:t>
            </a:r>
            <a:r>
              <a:rPr lang="es-ES" sz="1400" dirty="0" smtClean="0"/>
              <a:t>. </a:t>
            </a:r>
            <a:r>
              <a:rPr lang="es-ES" sz="1400" dirty="0" smtClean="0">
                <a:hlinkClick r:id="rId3"/>
              </a:rPr>
              <a:t>http://publicationsoffice.eu/eprocurement/epo/enotification/competition#pin</a:t>
            </a:r>
            <a:r>
              <a:rPr lang="es-ES" sz="1400" dirty="0" smtClean="0"/>
              <a:t>);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1400" dirty="0" smtClean="0"/>
              <a:t>Test </a:t>
            </a:r>
            <a:r>
              <a:rPr lang="es-ES" sz="1400" dirty="0" err="1" smtClean="0"/>
              <a:t>the</a:t>
            </a:r>
            <a:r>
              <a:rPr lang="es-ES" sz="1400" dirty="0" smtClean="0"/>
              <a:t> </a:t>
            </a:r>
            <a:r>
              <a:rPr lang="es-ES" sz="1400" dirty="0" err="1" smtClean="0"/>
              <a:t>existence</a:t>
            </a:r>
            <a:r>
              <a:rPr lang="es-ES" sz="1400" dirty="0" smtClean="0"/>
              <a:t> of </a:t>
            </a:r>
            <a:r>
              <a:rPr lang="es-ES" sz="1400" dirty="0" err="1" smtClean="0"/>
              <a:t>one</a:t>
            </a:r>
            <a:r>
              <a:rPr lang="es-ES" sz="1400" dirty="0" smtClean="0"/>
              <a:t> </a:t>
            </a:r>
            <a:r>
              <a:rPr lang="es-ES" sz="1400" dirty="0" err="1" smtClean="0"/>
              <a:t>possible</a:t>
            </a:r>
            <a:r>
              <a:rPr lang="es-ES" sz="1400" dirty="0" smtClean="0"/>
              <a:t> </a:t>
            </a:r>
            <a:r>
              <a:rPr lang="es-ES" sz="1400" dirty="0" err="1" smtClean="0"/>
              <a:t>descendant</a:t>
            </a:r>
            <a:r>
              <a:rPr lang="es-ES" sz="1400" dirty="0" smtClean="0"/>
              <a:t> of </a:t>
            </a:r>
            <a:r>
              <a:rPr lang="es-ES" sz="1400" dirty="0" err="1" smtClean="0"/>
              <a:t>competition</a:t>
            </a:r>
            <a:r>
              <a:rPr lang="es-ES" sz="1400" dirty="0" smtClean="0"/>
              <a:t> </a:t>
            </a:r>
            <a:r>
              <a:rPr lang="es-ES" sz="1400" dirty="0" err="1" smtClean="0"/>
              <a:t>notice</a:t>
            </a:r>
            <a:r>
              <a:rPr lang="es-ES" sz="1400" dirty="0" smtClean="0"/>
              <a:t> (RULE, </a:t>
            </a:r>
            <a:r>
              <a:rPr lang="es-ES" sz="1400" dirty="0" err="1" smtClean="0"/>
              <a:t>e.g</a:t>
            </a:r>
            <a:r>
              <a:rPr lang="es-ES" sz="1400" dirty="0" smtClean="0"/>
              <a:t>. determine </a:t>
            </a:r>
            <a:r>
              <a:rPr lang="es-ES" sz="1400" dirty="0" err="1" smtClean="0"/>
              <a:t>whether</a:t>
            </a:r>
            <a:r>
              <a:rPr lang="es-ES" sz="1400" dirty="0" smtClean="0"/>
              <a:t> </a:t>
            </a:r>
            <a:r>
              <a:rPr lang="es-ES" sz="1400" dirty="0" err="1" smtClean="0"/>
              <a:t>it</a:t>
            </a:r>
            <a:r>
              <a:rPr lang="es-ES" sz="1400" dirty="0" smtClean="0"/>
              <a:t> </a:t>
            </a:r>
            <a:r>
              <a:rPr lang="es-ES" sz="1400" dirty="0" err="1" smtClean="0"/>
              <a:t>is</a:t>
            </a:r>
            <a:r>
              <a:rPr lang="es-ES" sz="1400" dirty="0" smtClean="0"/>
              <a:t> PIN, CN </a:t>
            </a:r>
            <a:r>
              <a:rPr lang="es-ES" sz="1400" dirty="0" err="1" smtClean="0"/>
              <a:t>or</a:t>
            </a:r>
            <a:r>
              <a:rPr lang="es-ES" sz="1400" dirty="0" smtClean="0"/>
              <a:t> QS);</a:t>
            </a:r>
          </a:p>
          <a:p>
            <a:pPr lvl="1"/>
            <a:endParaRPr lang="es-ES" sz="1400" dirty="0" smtClean="0"/>
          </a:p>
          <a:p>
            <a:pPr marL="342900" indent="-342900">
              <a:buAutoNum type="arabicPeriod"/>
            </a:pPr>
            <a:r>
              <a:rPr lang="es-ES" sz="1400" dirty="0" smtClean="0"/>
              <a:t>Determine </a:t>
            </a:r>
            <a:r>
              <a:rPr lang="es-ES" sz="1400" dirty="0" err="1" smtClean="0"/>
              <a:t>the</a:t>
            </a:r>
            <a:r>
              <a:rPr lang="es-ES" sz="1400" dirty="0" smtClean="0"/>
              <a:t> </a:t>
            </a:r>
            <a:r>
              <a:rPr lang="es-ES" sz="1400" dirty="0" err="1" smtClean="0"/>
              <a:t>exact</a:t>
            </a:r>
            <a:r>
              <a:rPr lang="es-ES" sz="1400" dirty="0" smtClean="0"/>
              <a:t> </a:t>
            </a:r>
            <a:r>
              <a:rPr lang="es-ES" sz="1400" dirty="0" err="1" smtClean="0"/>
              <a:t>type</a:t>
            </a:r>
            <a:r>
              <a:rPr lang="es-ES" sz="1400" dirty="0" smtClean="0"/>
              <a:t> of </a:t>
            </a:r>
            <a:r>
              <a:rPr lang="es-ES" sz="1400" dirty="0" err="1" smtClean="0"/>
              <a:t>content</a:t>
            </a:r>
            <a:r>
              <a:rPr lang="es-ES" sz="1400" dirty="0" smtClean="0"/>
              <a:t> (RULES and QUERIES), </a:t>
            </a:r>
            <a:r>
              <a:rPr lang="es-ES" sz="1400" dirty="0" err="1" smtClean="0"/>
              <a:t>e.g</a:t>
            </a:r>
            <a:r>
              <a:rPr lang="es-ES" sz="1400" dirty="0" smtClean="0"/>
              <a:t>., to test </a:t>
            </a:r>
            <a:r>
              <a:rPr lang="es-ES" sz="1400" dirty="0" err="1" smtClean="0"/>
              <a:t>the</a:t>
            </a:r>
            <a:r>
              <a:rPr lang="es-ES" sz="1400" dirty="0" smtClean="0"/>
              <a:t> </a:t>
            </a:r>
            <a:r>
              <a:rPr lang="es-ES" sz="1400" dirty="0" err="1" smtClean="0"/>
              <a:t>content</a:t>
            </a:r>
            <a:r>
              <a:rPr lang="es-ES" sz="1400" dirty="0" smtClean="0"/>
              <a:t> </a:t>
            </a:r>
            <a:r>
              <a:rPr lang="es-ES" sz="1400" dirty="0" err="1" smtClean="0"/>
              <a:t>is</a:t>
            </a:r>
            <a:r>
              <a:rPr lang="es-ES" sz="1400" dirty="0" smtClean="0"/>
              <a:t> </a:t>
            </a:r>
            <a:r>
              <a:rPr lang="es-ES" sz="1400" dirty="0" err="1" smtClean="0"/>
              <a:t>from</a:t>
            </a:r>
            <a:r>
              <a:rPr lang="es-ES" sz="1400" dirty="0" smtClean="0"/>
              <a:t> a PIN CFC Social -&gt; </a:t>
            </a:r>
            <a:r>
              <a:rPr lang="es-ES" sz="1400" dirty="0" err="1" smtClean="0"/>
              <a:t>all</a:t>
            </a:r>
            <a:r>
              <a:rPr lang="es-ES" sz="1400" dirty="0" smtClean="0"/>
              <a:t> </a:t>
            </a:r>
            <a:r>
              <a:rPr lang="es-ES" sz="1400" dirty="0" err="1" smtClean="0"/>
              <a:t>the</a:t>
            </a:r>
            <a:r>
              <a:rPr lang="es-ES" sz="1400" dirty="0" smtClean="0"/>
              <a:t> </a:t>
            </a:r>
            <a:r>
              <a:rPr lang="es-ES" sz="1400" dirty="0" err="1" smtClean="0"/>
              <a:t>steps</a:t>
            </a:r>
            <a:r>
              <a:rPr lang="es-ES" sz="1400" dirty="0" smtClean="0"/>
              <a:t> </a:t>
            </a:r>
            <a:r>
              <a:rPr lang="es-ES" sz="1400" dirty="0" err="1" smtClean="0"/>
              <a:t>above</a:t>
            </a:r>
            <a:r>
              <a:rPr lang="es-ES" sz="1400" dirty="0" smtClean="0"/>
              <a:t>, plus:</a:t>
            </a:r>
          </a:p>
          <a:p>
            <a:pPr lvl="1"/>
            <a:endParaRPr lang="en-US" sz="1100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1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PIN </a:t>
            </a:r>
            <a:r>
              <a:rPr lang="en-US" sz="11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isA</a:t>
            </a:r>
            <a:r>
              <a:rPr lang="en-US" sz="11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Notice,</a:t>
            </a:r>
          </a:p>
          <a:p>
            <a:pPr lvl="1"/>
            <a:r>
              <a:rPr lang="en-US" sz="11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PIN notifies Procedure,</a:t>
            </a:r>
          </a:p>
          <a:p>
            <a:pPr lvl="1"/>
            <a:r>
              <a:rPr lang="en-US" sz="11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Procedure </a:t>
            </a:r>
            <a:r>
              <a:rPr lang="en-US" sz="11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hasID</a:t>
            </a:r>
            <a:r>
              <a:rPr lang="en-US" sz="11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Identifier=XXXXXX,</a:t>
            </a:r>
          </a:p>
          <a:p>
            <a:pPr lvl="1"/>
            <a:r>
              <a:rPr lang="en-US" sz="11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Procedure </a:t>
            </a:r>
            <a:r>
              <a:rPr lang="en-US" sz="11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isAbout</a:t>
            </a:r>
            <a:r>
              <a:rPr lang="en-US" sz="11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LegalRegime</a:t>
            </a:r>
            <a:r>
              <a:rPr lang="en-US" sz="11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=light-regime</a:t>
            </a:r>
          </a:p>
          <a:p>
            <a:pPr lvl="1"/>
            <a:endParaRPr lang="es-ES" sz="1400" dirty="0" smtClean="0"/>
          </a:p>
          <a:p>
            <a:pPr marL="342900" indent="-342900">
              <a:buAutoNum type="arabicPeriod"/>
            </a:pPr>
            <a:r>
              <a:rPr lang="en-US" sz="1400" dirty="0" smtClean="0"/>
              <a:t>Test the existence of a specific element, e.g. “BT-740 Buyer Contracting Entity”</a:t>
            </a:r>
            <a:endParaRPr lang="es-ES" sz="1400" dirty="0" smtClean="0"/>
          </a:p>
          <a:p>
            <a:pPr lvl="1"/>
            <a:endParaRPr lang="es-ES" sz="1400" dirty="0" smtClean="0"/>
          </a:p>
          <a:p>
            <a:pPr lvl="1"/>
            <a:r>
              <a:rPr lang="en-US" sz="11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PIN </a:t>
            </a:r>
            <a:r>
              <a:rPr lang="en-US" sz="11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isA</a:t>
            </a:r>
            <a:r>
              <a:rPr lang="en-US" sz="11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Notice,</a:t>
            </a:r>
          </a:p>
          <a:p>
            <a:pPr lvl="1"/>
            <a:r>
              <a:rPr lang="en-US" sz="11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PIN notifies Procedure,</a:t>
            </a:r>
          </a:p>
          <a:p>
            <a:pPr lvl="1"/>
            <a:r>
              <a:rPr lang="en-US" sz="11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Procedure has Buyer,</a:t>
            </a:r>
          </a:p>
          <a:p>
            <a:pPr lvl="1"/>
            <a:r>
              <a:rPr lang="en-US" sz="11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Buyer </a:t>
            </a:r>
            <a:r>
              <a:rPr lang="en-US" sz="11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hasContractingEntity</a:t>
            </a:r>
            <a:r>
              <a:rPr lang="en-US" sz="11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Indicator,</a:t>
            </a:r>
          </a:p>
          <a:p>
            <a:pPr lvl="1"/>
            <a:r>
              <a:rPr lang="en-US" sz="11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Procedure </a:t>
            </a:r>
            <a:r>
              <a:rPr lang="en-US" sz="11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hasLegalBasisID</a:t>
            </a:r>
            <a:r>
              <a:rPr lang="en-US" sz="11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URI=DIR23_URL</a:t>
            </a:r>
            <a:endParaRPr lang="en-GB" sz="1400" dirty="0"/>
          </a:p>
        </p:txBody>
      </p:sp>
      <p:sp>
        <p:nvSpPr>
          <p:cNvPr id="8" name="Rounded Rectangle 7"/>
          <p:cNvSpPr/>
          <p:nvPr/>
        </p:nvSpPr>
        <p:spPr>
          <a:xfrm>
            <a:off x="403367" y="5847814"/>
            <a:ext cx="11269980" cy="8243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724106" y="5894189"/>
            <a:ext cx="94855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s-ES" sz="1400" i="1" dirty="0" err="1" smtClean="0"/>
              <a:t>We</a:t>
            </a:r>
            <a:r>
              <a:rPr lang="es-ES" sz="1400" i="1" dirty="0" smtClean="0"/>
              <a:t> </a:t>
            </a:r>
            <a:r>
              <a:rPr lang="es-ES" sz="1400" i="1" dirty="0" err="1" smtClean="0"/>
              <a:t>need</a:t>
            </a:r>
            <a:r>
              <a:rPr lang="es-ES" sz="1400" i="1" dirty="0" smtClean="0"/>
              <a:t> “Legal </a:t>
            </a:r>
            <a:r>
              <a:rPr lang="es-ES" sz="1400" i="1" dirty="0" err="1" smtClean="0"/>
              <a:t>Basis</a:t>
            </a:r>
            <a:r>
              <a:rPr lang="es-ES" sz="1400" i="1" dirty="0" smtClean="0"/>
              <a:t>” and “</a:t>
            </a:r>
            <a:r>
              <a:rPr lang="es-ES" sz="1400" i="1" dirty="0" err="1" smtClean="0"/>
              <a:t>Regime</a:t>
            </a:r>
            <a:r>
              <a:rPr lang="es-ES" sz="1400" i="1" dirty="0" smtClean="0"/>
              <a:t>” at </a:t>
            </a:r>
            <a:r>
              <a:rPr lang="es-ES" sz="1400" i="1" dirty="0" err="1" smtClean="0"/>
              <a:t>querying</a:t>
            </a:r>
            <a:r>
              <a:rPr lang="es-ES" sz="1400" i="1" dirty="0" smtClean="0"/>
              <a:t> time,</a:t>
            </a:r>
          </a:p>
          <a:p>
            <a:pPr marL="342900" indent="-342900">
              <a:buAutoNum type="arabicPeriod"/>
            </a:pPr>
            <a:r>
              <a:rPr lang="es-ES" sz="1400" i="1" dirty="0" err="1" smtClean="0"/>
              <a:t>But</a:t>
            </a:r>
            <a:r>
              <a:rPr lang="es-ES" sz="1400" i="1" dirty="0" smtClean="0"/>
              <a:t> </a:t>
            </a:r>
            <a:r>
              <a:rPr lang="es-ES" sz="1400" i="1" dirty="0" err="1" smtClean="0"/>
              <a:t>also</a:t>
            </a:r>
            <a:r>
              <a:rPr lang="es-ES" sz="1400" i="1" dirty="0" smtClean="0"/>
              <a:t> at </a:t>
            </a:r>
            <a:r>
              <a:rPr lang="es-ES" sz="1400" i="1" dirty="0" err="1" smtClean="0"/>
              <a:t>exchange</a:t>
            </a:r>
            <a:r>
              <a:rPr lang="es-ES" sz="1400" i="1" dirty="0" smtClean="0"/>
              <a:t> time, so Business Rules </a:t>
            </a:r>
            <a:r>
              <a:rPr lang="es-ES" sz="1400" i="1" dirty="0" err="1" smtClean="0"/>
              <a:t>may</a:t>
            </a:r>
            <a:r>
              <a:rPr lang="es-ES" sz="1400" i="1" dirty="0" smtClean="0"/>
              <a:t> be </a:t>
            </a:r>
            <a:r>
              <a:rPr lang="es-ES" sz="1400" i="1" dirty="0" err="1" smtClean="0"/>
              <a:t>used</a:t>
            </a:r>
            <a:r>
              <a:rPr lang="es-ES" sz="1400" i="1" dirty="0" smtClean="0"/>
              <a:t> (</a:t>
            </a:r>
            <a:r>
              <a:rPr lang="es-ES" sz="1400" i="1" dirty="0" err="1" smtClean="0"/>
              <a:t>e.g</a:t>
            </a:r>
            <a:r>
              <a:rPr lang="es-ES" sz="1400" i="1" dirty="0" smtClean="0"/>
              <a:t>. SHACL) to </a:t>
            </a:r>
            <a:r>
              <a:rPr lang="es-ES" sz="1400" i="1" dirty="0" err="1" smtClean="0"/>
              <a:t>validate</a:t>
            </a:r>
            <a:r>
              <a:rPr lang="es-ES" sz="1400" i="1" dirty="0" smtClean="0"/>
              <a:t> </a:t>
            </a:r>
            <a:r>
              <a:rPr lang="es-ES" sz="1400" i="1" dirty="0" err="1" smtClean="0"/>
              <a:t>the</a:t>
            </a:r>
            <a:r>
              <a:rPr lang="es-ES" sz="1400" i="1" dirty="0" smtClean="0"/>
              <a:t> </a:t>
            </a:r>
            <a:r>
              <a:rPr lang="es-ES" sz="1400" i="1" dirty="0" err="1" smtClean="0"/>
              <a:t>expected</a:t>
            </a:r>
            <a:r>
              <a:rPr lang="es-ES" sz="1400" i="1" dirty="0" smtClean="0"/>
              <a:t> data </a:t>
            </a:r>
            <a:r>
              <a:rPr lang="es-ES" sz="1400" i="1" dirty="0" err="1" smtClean="0"/>
              <a:t>for</a:t>
            </a:r>
            <a:r>
              <a:rPr lang="es-ES" sz="1400" i="1" dirty="0" smtClean="0"/>
              <a:t> a </a:t>
            </a:r>
            <a:r>
              <a:rPr lang="es-ES" sz="1400" i="1" dirty="0" err="1" smtClean="0"/>
              <a:t>given</a:t>
            </a:r>
            <a:r>
              <a:rPr lang="es-ES" sz="1400" i="1" dirty="0" smtClean="0"/>
              <a:t> </a:t>
            </a:r>
            <a:r>
              <a:rPr lang="es-ES" sz="1400" i="1" dirty="0" err="1" smtClean="0"/>
              <a:t>transaction</a:t>
            </a:r>
            <a:endParaRPr lang="es-ES" sz="1400" i="1" dirty="0" smtClean="0"/>
          </a:p>
          <a:p>
            <a:pPr marL="342900" indent="-342900">
              <a:buAutoNum type="arabicPeriod"/>
            </a:pPr>
            <a:r>
              <a:rPr lang="es-ES" sz="1400" i="1" dirty="0" err="1" smtClean="0"/>
              <a:t>We</a:t>
            </a:r>
            <a:r>
              <a:rPr lang="es-ES" sz="1400" i="1" dirty="0" smtClean="0"/>
              <a:t> </a:t>
            </a:r>
            <a:r>
              <a:rPr lang="es-ES" sz="1400" i="1" dirty="0" err="1" smtClean="0"/>
              <a:t>don’t</a:t>
            </a:r>
            <a:r>
              <a:rPr lang="es-ES" sz="1400" i="1" dirty="0" smtClean="0"/>
              <a:t> </a:t>
            </a:r>
            <a:r>
              <a:rPr lang="es-ES" sz="1400" i="1" dirty="0" err="1" smtClean="0"/>
              <a:t>need</a:t>
            </a:r>
            <a:r>
              <a:rPr lang="es-ES" sz="1400" i="1" dirty="0" smtClean="0"/>
              <a:t> a </a:t>
            </a:r>
            <a:r>
              <a:rPr lang="es-ES" sz="1400" i="1" dirty="0" err="1" smtClean="0"/>
              <a:t>complex</a:t>
            </a:r>
            <a:r>
              <a:rPr lang="es-ES" sz="1400" i="1" dirty="0" smtClean="0"/>
              <a:t> </a:t>
            </a:r>
            <a:r>
              <a:rPr lang="es-ES" sz="1400" i="1" dirty="0" err="1" smtClean="0"/>
              <a:t>taxonomy</a:t>
            </a:r>
            <a:r>
              <a:rPr lang="es-ES" sz="1400" i="1" dirty="0" smtClean="0"/>
              <a:t> of </a:t>
            </a:r>
            <a:r>
              <a:rPr lang="es-ES" sz="1400" i="1" dirty="0" err="1" smtClean="0"/>
              <a:t>notice</a:t>
            </a:r>
            <a:r>
              <a:rPr lang="es-ES" sz="1400" i="1" dirty="0" smtClean="0"/>
              <a:t> </a:t>
            </a:r>
            <a:r>
              <a:rPr lang="es-ES" sz="1400" i="1" dirty="0" err="1" smtClean="0"/>
              <a:t>types</a:t>
            </a:r>
            <a:r>
              <a:rPr lang="es-ES" sz="1400" i="1" dirty="0" smtClean="0"/>
              <a:t>, </a:t>
            </a:r>
            <a:r>
              <a:rPr lang="es-ES" sz="1400" i="1" dirty="0" err="1" smtClean="0"/>
              <a:t>but</a:t>
            </a:r>
            <a:r>
              <a:rPr lang="es-ES" sz="1400" i="1" dirty="0" smtClean="0"/>
              <a:t> a </a:t>
            </a:r>
            <a:r>
              <a:rPr lang="es-ES" sz="1400" i="1" dirty="0" err="1" smtClean="0"/>
              <a:t>very</a:t>
            </a:r>
            <a:r>
              <a:rPr lang="es-ES" sz="1400" i="1" dirty="0" smtClean="0"/>
              <a:t> simple </a:t>
            </a:r>
            <a:r>
              <a:rPr lang="es-ES" sz="1400" i="1" dirty="0" err="1" smtClean="0"/>
              <a:t>one</a:t>
            </a:r>
            <a:r>
              <a:rPr lang="es-ES" sz="1400" i="1" dirty="0" smtClean="0"/>
              <a:t> (</a:t>
            </a:r>
            <a:r>
              <a:rPr lang="es-ES" sz="1400" i="1" dirty="0" err="1" smtClean="0"/>
              <a:t>previous</a:t>
            </a:r>
            <a:r>
              <a:rPr lang="es-ES" sz="1400" i="1" dirty="0" smtClean="0"/>
              <a:t> </a:t>
            </a:r>
            <a:r>
              <a:rPr lang="es-ES" sz="1400" i="1" dirty="0" err="1" smtClean="0"/>
              <a:t>slide</a:t>
            </a:r>
            <a:r>
              <a:rPr lang="es-ES" sz="1400" i="1" dirty="0" smtClean="0"/>
              <a:t>)</a:t>
            </a:r>
            <a:endParaRPr lang="en-GB" sz="1400" i="1" dirty="0"/>
          </a:p>
        </p:txBody>
      </p:sp>
    </p:spTree>
    <p:extLst>
      <p:ext uri="{BB962C8B-B14F-4D97-AF65-F5344CB8AC3E}">
        <p14:creationId xmlns:p14="http://schemas.microsoft.com/office/powerpoint/2010/main" val="228197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1406" y="408939"/>
            <a:ext cx="7150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1. </a:t>
            </a:r>
            <a:r>
              <a:rPr lang="es-ES" dirty="0" err="1" smtClean="0"/>
              <a:t>Taxonomy</a:t>
            </a:r>
            <a:r>
              <a:rPr lang="es-ES" dirty="0" smtClean="0"/>
              <a:t> of </a:t>
            </a:r>
            <a:r>
              <a:rPr lang="es-ES" dirty="0" err="1" smtClean="0"/>
              <a:t>notification</a:t>
            </a:r>
            <a:r>
              <a:rPr lang="es-ES" dirty="0" smtClean="0"/>
              <a:t> </a:t>
            </a:r>
            <a:r>
              <a:rPr lang="es-ES" dirty="0" err="1" smtClean="0"/>
              <a:t>phases</a:t>
            </a:r>
            <a:r>
              <a:rPr lang="es-ES" dirty="0" smtClean="0"/>
              <a:t> and </a:t>
            </a:r>
            <a:r>
              <a:rPr lang="es-ES" dirty="0" err="1" smtClean="0"/>
              <a:t>information</a:t>
            </a:r>
            <a:r>
              <a:rPr lang="es-ES" dirty="0" smtClean="0"/>
              <a:t> </a:t>
            </a:r>
            <a:r>
              <a:rPr lang="es-ES" dirty="0" err="1" smtClean="0"/>
              <a:t>resource</a:t>
            </a:r>
            <a:r>
              <a:rPr lang="es-ES" dirty="0" smtClean="0"/>
              <a:t> </a:t>
            </a:r>
            <a:r>
              <a:rPr lang="es-ES" dirty="0" err="1" smtClean="0"/>
              <a:t>content</a:t>
            </a:r>
            <a:r>
              <a:rPr lang="es-ES" dirty="0" smtClean="0"/>
              <a:t> </a:t>
            </a:r>
            <a:r>
              <a:rPr lang="es-ES" dirty="0" err="1" smtClean="0"/>
              <a:t>types</a:t>
            </a:r>
            <a:endParaRPr lang="es-ES" dirty="0" smtClean="0"/>
          </a:p>
          <a:p>
            <a:pPr marL="342900" indent="-342900">
              <a:buAutoNum type="arabicPeriod"/>
            </a:pPr>
            <a:endParaRPr lang="en-GB" dirty="0"/>
          </a:p>
        </p:txBody>
      </p:sp>
      <p:sp>
        <p:nvSpPr>
          <p:cNvPr id="5" name="Oval 4"/>
          <p:cNvSpPr/>
          <p:nvPr/>
        </p:nvSpPr>
        <p:spPr>
          <a:xfrm>
            <a:off x="3802736" y="1603612"/>
            <a:ext cx="3062530" cy="341194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 smtClean="0">
                <a:solidFill>
                  <a:schemeClr val="tx1"/>
                </a:solidFill>
              </a:rPr>
              <a:t>notification-phases-content-types</a:t>
            </a:r>
            <a:endParaRPr lang="en-GB" sz="105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134249" y="2338526"/>
            <a:ext cx="1180738" cy="341194"/>
          </a:xfrm>
          <a:prstGeom prst="ellipse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PLANNING</a:t>
            </a:r>
            <a:endParaRPr lang="en-GB" sz="105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076321" y="2312656"/>
            <a:ext cx="1428693" cy="341194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COMPETITION</a:t>
            </a:r>
            <a:endParaRPr lang="en-GB" sz="105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081014" y="2325908"/>
            <a:ext cx="887106" cy="341194"/>
          </a:xfrm>
          <a:prstGeom prst="ellipse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RESULT</a:t>
            </a:r>
            <a:endParaRPr lang="en-GB" sz="105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5" idx="4"/>
            <a:endCxn id="6" idx="0"/>
          </p:cNvCxnSpPr>
          <p:nvPr/>
        </p:nvCxnSpPr>
        <p:spPr>
          <a:xfrm flipH="1">
            <a:off x="2724618" y="1944806"/>
            <a:ext cx="2609383" cy="39372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4"/>
            <a:endCxn id="7" idx="0"/>
          </p:cNvCxnSpPr>
          <p:nvPr/>
        </p:nvCxnSpPr>
        <p:spPr>
          <a:xfrm flipH="1">
            <a:off x="4790668" y="1944806"/>
            <a:ext cx="543333" cy="36785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4"/>
            <a:endCxn id="8" idx="0"/>
          </p:cNvCxnSpPr>
          <p:nvPr/>
        </p:nvCxnSpPr>
        <p:spPr>
          <a:xfrm>
            <a:off x="5334001" y="1944806"/>
            <a:ext cx="2190566" cy="38110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624316" y="3392031"/>
            <a:ext cx="666495" cy="341194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PIN</a:t>
            </a:r>
            <a:endParaRPr lang="en-GB" sz="105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224361" y="3378779"/>
            <a:ext cx="666495" cy="341194"/>
          </a:xfrm>
          <a:prstGeom prst="ellipse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QS</a:t>
            </a:r>
            <a:endParaRPr lang="en-GB" sz="105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987868" y="3405283"/>
            <a:ext cx="1073398" cy="341194"/>
          </a:xfrm>
          <a:prstGeom prst="ellipse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tx1"/>
                </a:solidFill>
              </a:rPr>
              <a:t>CAN</a:t>
            </a:r>
            <a:endParaRPr lang="en-GB" sz="1050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stCxn id="7" idx="4"/>
            <a:endCxn id="20" idx="0"/>
          </p:cNvCxnSpPr>
          <p:nvPr/>
        </p:nvCxnSpPr>
        <p:spPr>
          <a:xfrm flipH="1">
            <a:off x="3957564" y="2653850"/>
            <a:ext cx="833104" cy="73818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4"/>
            <a:endCxn id="21" idx="0"/>
          </p:cNvCxnSpPr>
          <p:nvPr/>
        </p:nvCxnSpPr>
        <p:spPr>
          <a:xfrm>
            <a:off x="4790668" y="2653850"/>
            <a:ext cx="766941" cy="72492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4"/>
            <a:endCxn id="24" idx="0"/>
          </p:cNvCxnSpPr>
          <p:nvPr/>
        </p:nvCxnSpPr>
        <p:spPr>
          <a:xfrm>
            <a:off x="7524567" y="2667102"/>
            <a:ext cx="0" cy="73818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2187919" y="3394769"/>
            <a:ext cx="1073398" cy="341194"/>
          </a:xfrm>
          <a:prstGeom prst="ellipse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PIN</a:t>
            </a:r>
            <a:endParaRPr lang="en-GB" sz="1050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6" idx="4"/>
            <a:endCxn id="38" idx="0"/>
          </p:cNvCxnSpPr>
          <p:nvPr/>
        </p:nvCxnSpPr>
        <p:spPr>
          <a:xfrm>
            <a:off x="2724618" y="2679720"/>
            <a:ext cx="0" cy="71504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4465822" y="3392033"/>
            <a:ext cx="666496" cy="341194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CN</a:t>
            </a:r>
            <a:endParaRPr lang="en-GB" sz="1050" dirty="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6223788" y="2322551"/>
            <a:ext cx="605905" cy="341194"/>
          </a:xfrm>
          <a:prstGeom prst="ellipse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tx1"/>
                </a:solidFill>
              </a:rPr>
              <a:t>DAP</a:t>
            </a:r>
            <a:endParaRPr lang="en-GB" sz="105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7" idx="4"/>
            <a:endCxn id="47" idx="0"/>
          </p:cNvCxnSpPr>
          <p:nvPr/>
        </p:nvCxnSpPr>
        <p:spPr>
          <a:xfrm>
            <a:off x="4790668" y="2653850"/>
            <a:ext cx="8402" cy="738183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5355751" y="1944806"/>
            <a:ext cx="1192740" cy="37774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6209633" y="3392031"/>
            <a:ext cx="666495" cy="341194"/>
          </a:xfrm>
          <a:prstGeom prst="ellipse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VEAT</a:t>
            </a:r>
            <a:endParaRPr lang="en-GB" sz="1050" dirty="0">
              <a:solidFill>
                <a:schemeClr val="tx1"/>
              </a:solidFill>
            </a:endParaRPr>
          </a:p>
        </p:txBody>
      </p:sp>
      <p:cxnSp>
        <p:nvCxnSpPr>
          <p:cNvPr id="58" name="Straight Arrow Connector 57"/>
          <p:cNvCxnSpPr>
            <a:stCxn id="48" idx="4"/>
            <a:endCxn id="56" idx="0"/>
          </p:cNvCxnSpPr>
          <p:nvPr/>
        </p:nvCxnSpPr>
        <p:spPr>
          <a:xfrm>
            <a:off x="6526741" y="2663745"/>
            <a:ext cx="16140" cy="728286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8096981" y="2322551"/>
            <a:ext cx="1180739" cy="341194"/>
          </a:xfrm>
          <a:prstGeom prst="ellipse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CONTRACT</a:t>
            </a:r>
            <a:endParaRPr lang="en-GB" sz="1050" dirty="0">
              <a:solidFill>
                <a:schemeClr val="tx1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8150651" y="3378779"/>
            <a:ext cx="1073398" cy="341194"/>
          </a:xfrm>
          <a:prstGeom prst="ellipse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tx1"/>
                </a:solidFill>
              </a:rPr>
              <a:t>CM</a:t>
            </a:r>
            <a:endParaRPr lang="en-GB" sz="1050" dirty="0">
              <a:solidFill>
                <a:schemeClr val="tx1"/>
              </a:solidFill>
            </a:endParaRPr>
          </a:p>
        </p:txBody>
      </p:sp>
      <p:cxnSp>
        <p:nvCxnSpPr>
          <p:cNvPr id="63" name="Straight Arrow Connector 62"/>
          <p:cNvCxnSpPr>
            <a:stCxn id="61" idx="4"/>
            <a:endCxn id="62" idx="0"/>
          </p:cNvCxnSpPr>
          <p:nvPr/>
        </p:nvCxnSpPr>
        <p:spPr>
          <a:xfrm flipH="1">
            <a:off x="8687350" y="2663745"/>
            <a:ext cx="1" cy="715034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" idx="4"/>
            <a:endCxn id="61" idx="0"/>
          </p:cNvCxnSpPr>
          <p:nvPr/>
        </p:nvCxnSpPr>
        <p:spPr>
          <a:xfrm>
            <a:off x="5334001" y="1944806"/>
            <a:ext cx="3353350" cy="37774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412127" y="6049428"/>
            <a:ext cx="245639" cy="231454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 dirty="0">
              <a:solidFill>
                <a:schemeClr val="tx1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412128" y="6335752"/>
            <a:ext cx="245639" cy="231454"/>
          </a:xfrm>
          <a:prstGeom prst="ellipse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 dirty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35825" y="5734268"/>
            <a:ext cx="5982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 err="1" smtClean="0"/>
              <a:t>Legend</a:t>
            </a:r>
            <a:endParaRPr lang="es-ES" sz="1050" dirty="0" smtClean="0"/>
          </a:p>
          <a:p>
            <a:pPr marL="342900" indent="-342900">
              <a:buAutoNum type="arabicPeriod"/>
            </a:pPr>
            <a:endParaRPr lang="en-GB" sz="1050" dirty="0"/>
          </a:p>
        </p:txBody>
      </p:sp>
      <p:sp>
        <p:nvSpPr>
          <p:cNvPr id="73" name="TextBox 72"/>
          <p:cNvSpPr txBox="1"/>
          <p:nvPr/>
        </p:nvSpPr>
        <p:spPr>
          <a:xfrm>
            <a:off x="834066" y="6033844"/>
            <a:ext cx="25747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 smtClean="0"/>
              <a:t>A </a:t>
            </a:r>
            <a:r>
              <a:rPr lang="es-ES" sz="1050" dirty="0" err="1" smtClean="0"/>
              <a:t>solution</a:t>
            </a:r>
            <a:r>
              <a:rPr lang="es-ES" sz="1050" dirty="0" smtClean="0"/>
              <a:t> has </a:t>
            </a:r>
            <a:r>
              <a:rPr lang="es-ES" sz="1050" dirty="0" err="1" smtClean="0"/>
              <a:t>been</a:t>
            </a:r>
            <a:r>
              <a:rPr lang="es-ES" sz="1050" dirty="0" smtClean="0"/>
              <a:t> </a:t>
            </a:r>
            <a:r>
              <a:rPr lang="es-ES" sz="1050" dirty="0" err="1" smtClean="0"/>
              <a:t>approached</a:t>
            </a:r>
            <a:r>
              <a:rPr lang="es-ES" sz="1050" dirty="0" smtClean="0"/>
              <a:t> (</a:t>
            </a:r>
            <a:r>
              <a:rPr lang="es-ES" sz="1050" dirty="0" err="1" smtClean="0"/>
              <a:t>next</a:t>
            </a:r>
            <a:r>
              <a:rPr lang="es-ES" sz="1050" dirty="0" smtClean="0"/>
              <a:t> </a:t>
            </a:r>
            <a:r>
              <a:rPr lang="es-ES" sz="1050" dirty="0" err="1" smtClean="0"/>
              <a:t>slide</a:t>
            </a:r>
            <a:r>
              <a:rPr lang="es-ES" sz="1050" dirty="0" smtClean="0"/>
              <a:t>)</a:t>
            </a:r>
            <a:endParaRPr lang="en-GB" sz="1050" dirty="0"/>
          </a:p>
        </p:txBody>
      </p:sp>
      <p:sp>
        <p:nvSpPr>
          <p:cNvPr id="74" name="TextBox 73"/>
          <p:cNvSpPr txBox="1"/>
          <p:nvPr/>
        </p:nvSpPr>
        <p:spPr>
          <a:xfrm>
            <a:off x="820812" y="6358520"/>
            <a:ext cx="120417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 smtClean="0"/>
              <a:t>To be </a:t>
            </a:r>
            <a:r>
              <a:rPr lang="es-ES" sz="1050" dirty="0" err="1" smtClean="0"/>
              <a:t>analysed</a:t>
            </a:r>
            <a:r>
              <a:rPr lang="es-ES" sz="1050" dirty="0" smtClean="0"/>
              <a:t> </a:t>
            </a:r>
            <a:r>
              <a:rPr lang="es-ES" sz="1050" dirty="0" err="1" smtClean="0"/>
              <a:t>yet</a:t>
            </a:r>
            <a:endParaRPr lang="es-ES" sz="1050" dirty="0" smtClean="0"/>
          </a:p>
          <a:p>
            <a:pPr marL="342900" indent="-342900">
              <a:buAutoNum type="arabicPeriod"/>
            </a:pPr>
            <a:endParaRPr lang="en-GB" sz="1050" dirty="0"/>
          </a:p>
        </p:txBody>
      </p:sp>
      <p:sp>
        <p:nvSpPr>
          <p:cNvPr id="75" name="TextBox 74"/>
          <p:cNvSpPr txBox="1"/>
          <p:nvPr/>
        </p:nvSpPr>
        <p:spPr>
          <a:xfrm>
            <a:off x="9617256" y="2312656"/>
            <a:ext cx="13644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 err="1" smtClean="0"/>
              <a:t>Level</a:t>
            </a:r>
            <a:r>
              <a:rPr lang="es-ES" sz="1050" dirty="0" smtClean="0"/>
              <a:t> 1: </a:t>
            </a:r>
            <a:r>
              <a:rPr lang="es-ES" sz="1050" dirty="0" err="1" smtClean="0"/>
              <a:t>phase</a:t>
            </a:r>
            <a:r>
              <a:rPr lang="es-ES" sz="1050" dirty="0" smtClean="0"/>
              <a:t> </a:t>
            </a:r>
            <a:r>
              <a:rPr lang="es-ES" sz="1050" dirty="0" smtClean="0">
                <a:sym typeface="Wingdings" panose="05000000000000000000" pitchFamily="2" charset="2"/>
              </a:rPr>
              <a:t> </a:t>
            </a:r>
            <a:r>
              <a:rPr lang="es-ES" sz="1050" dirty="0" err="1" smtClean="0">
                <a:sym typeface="Wingdings" panose="05000000000000000000" pitchFamily="2" charset="2"/>
              </a:rPr>
              <a:t>epir</a:t>
            </a:r>
            <a:endParaRPr lang="en-GB" sz="1050" dirty="0"/>
          </a:p>
        </p:txBody>
      </p:sp>
      <p:sp>
        <p:nvSpPr>
          <p:cNvPr id="76" name="TextBox 75"/>
          <p:cNvSpPr txBox="1"/>
          <p:nvPr/>
        </p:nvSpPr>
        <p:spPr>
          <a:xfrm>
            <a:off x="9573185" y="3374934"/>
            <a:ext cx="13324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 err="1" smtClean="0"/>
              <a:t>Level</a:t>
            </a:r>
            <a:r>
              <a:rPr lang="es-ES" sz="1050" dirty="0" smtClean="0"/>
              <a:t> 2: </a:t>
            </a:r>
            <a:r>
              <a:rPr lang="es-ES" sz="1050" dirty="0" err="1" smtClean="0"/>
              <a:t>content</a:t>
            </a:r>
            <a:r>
              <a:rPr lang="es-ES" sz="1050" dirty="0" smtClean="0"/>
              <a:t> </a:t>
            </a:r>
            <a:r>
              <a:rPr lang="es-ES" sz="1050" dirty="0" err="1" smtClean="0"/>
              <a:t>type</a:t>
            </a:r>
            <a:endParaRPr lang="en-GB" sz="1050" dirty="0"/>
          </a:p>
        </p:txBody>
      </p:sp>
      <p:sp>
        <p:nvSpPr>
          <p:cNvPr id="77" name="TextBox 76"/>
          <p:cNvSpPr txBox="1"/>
          <p:nvPr/>
        </p:nvSpPr>
        <p:spPr>
          <a:xfrm>
            <a:off x="782792" y="4367031"/>
            <a:ext cx="102161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 smtClean="0"/>
              <a:t>Proposal</a:t>
            </a:r>
            <a:r>
              <a:rPr lang="es-ES" sz="1400" dirty="0" smtClean="0"/>
              <a:t>: </a:t>
            </a:r>
          </a:p>
          <a:p>
            <a:endParaRPr lang="es-ES" sz="1400" dirty="0"/>
          </a:p>
          <a:p>
            <a:pPr marL="342900" indent="-342900">
              <a:buAutoNum type="arabicPeriod"/>
            </a:pPr>
            <a:r>
              <a:rPr lang="es-ES" sz="1400" dirty="0" smtClean="0"/>
              <a:t>One </a:t>
            </a:r>
            <a:r>
              <a:rPr lang="es-ES" sz="1400" dirty="0" err="1" smtClean="0"/>
              <a:t>information</a:t>
            </a:r>
            <a:r>
              <a:rPr lang="es-ES" sz="1400" dirty="0" smtClean="0"/>
              <a:t> </a:t>
            </a:r>
            <a:r>
              <a:rPr lang="es-ES" sz="1400" dirty="0" err="1" smtClean="0"/>
              <a:t>resource</a:t>
            </a:r>
            <a:r>
              <a:rPr lang="es-ES" sz="1400" dirty="0" smtClean="0"/>
              <a:t> (</a:t>
            </a:r>
            <a:r>
              <a:rPr lang="es-ES" sz="1400" dirty="0" err="1" smtClean="0"/>
              <a:t>e.g</a:t>
            </a:r>
            <a:r>
              <a:rPr lang="es-ES" sz="1400" dirty="0" smtClean="0"/>
              <a:t>. a </a:t>
            </a:r>
            <a:r>
              <a:rPr lang="es-ES" sz="1400" dirty="0" err="1" smtClean="0"/>
              <a:t>document</a:t>
            </a:r>
            <a:r>
              <a:rPr lang="es-ES" sz="1400" dirty="0" smtClean="0"/>
              <a:t>, a </a:t>
            </a:r>
            <a:r>
              <a:rPr lang="es-ES" sz="1400" dirty="0" err="1" smtClean="0"/>
              <a:t>system</a:t>
            </a:r>
            <a:r>
              <a:rPr lang="es-ES" sz="1400" dirty="0" smtClean="0"/>
              <a:t> </a:t>
            </a:r>
            <a:r>
              <a:rPr lang="es-ES" sz="1400" dirty="0" err="1" smtClean="0"/>
              <a:t>provider</a:t>
            </a:r>
            <a:r>
              <a:rPr lang="es-ES" sz="1400" dirty="0" smtClean="0"/>
              <a:t> </a:t>
            </a:r>
            <a:r>
              <a:rPr lang="es-ES" sz="1400" dirty="0" err="1" smtClean="0"/>
              <a:t>service</a:t>
            </a:r>
            <a:r>
              <a:rPr lang="es-ES" sz="1400" dirty="0" smtClean="0"/>
              <a:t>, </a:t>
            </a:r>
            <a:r>
              <a:rPr lang="es-ES" sz="1400" dirty="0" err="1" smtClean="0"/>
              <a:t>other</a:t>
            </a:r>
            <a:r>
              <a:rPr lang="es-ES" sz="1400" dirty="0" smtClean="0"/>
              <a:t>) per </a:t>
            </a:r>
            <a:r>
              <a:rPr lang="es-ES" sz="1400" dirty="0" err="1" smtClean="0"/>
              <a:t>phase</a:t>
            </a:r>
            <a:endParaRPr lang="es-ES" sz="1400" dirty="0" smtClean="0"/>
          </a:p>
          <a:p>
            <a:pPr marL="342900" indent="-342900">
              <a:buAutoNum type="arabicPeriod"/>
            </a:pPr>
            <a:r>
              <a:rPr lang="es-ES" sz="1400" dirty="0" err="1" smtClean="0"/>
              <a:t>The</a:t>
            </a:r>
            <a:r>
              <a:rPr lang="es-ES" sz="1400" dirty="0" smtClean="0"/>
              <a:t> </a:t>
            </a:r>
            <a:r>
              <a:rPr lang="es-ES" sz="1400" dirty="0" err="1" smtClean="0"/>
              <a:t>very</a:t>
            </a:r>
            <a:r>
              <a:rPr lang="es-ES" sz="1400" dirty="0" smtClean="0"/>
              <a:t> particular </a:t>
            </a:r>
            <a:r>
              <a:rPr lang="es-ES" sz="1400" dirty="0" err="1" smtClean="0"/>
              <a:t>type</a:t>
            </a:r>
            <a:r>
              <a:rPr lang="es-ES" sz="1400" dirty="0" smtClean="0"/>
              <a:t> of </a:t>
            </a:r>
            <a:r>
              <a:rPr lang="es-ES" sz="1400" dirty="0" err="1" smtClean="0"/>
              <a:t>content</a:t>
            </a:r>
            <a:r>
              <a:rPr lang="es-ES" sz="1400" dirty="0" smtClean="0"/>
              <a:t> (</a:t>
            </a:r>
            <a:r>
              <a:rPr lang="es-ES" sz="1400" dirty="0" err="1" smtClean="0"/>
              <a:t>e.g</a:t>
            </a:r>
            <a:r>
              <a:rPr lang="es-ES" sz="1400" dirty="0" smtClean="0"/>
              <a:t>. PIN Social, QS, </a:t>
            </a:r>
            <a:r>
              <a:rPr lang="es-ES" sz="1400" dirty="0" err="1" smtClean="0"/>
              <a:t>design</a:t>
            </a:r>
            <a:r>
              <a:rPr lang="es-ES" sz="1400" dirty="0" smtClean="0"/>
              <a:t>, etc.) </a:t>
            </a:r>
            <a:r>
              <a:rPr lang="es-ES" sz="1400" dirty="0" err="1" smtClean="0"/>
              <a:t>is</a:t>
            </a:r>
            <a:r>
              <a:rPr lang="es-ES" sz="1400" dirty="0" smtClean="0"/>
              <a:t> </a:t>
            </a:r>
            <a:r>
              <a:rPr lang="es-ES" sz="1400" dirty="0" err="1" smtClean="0"/>
              <a:t>determined</a:t>
            </a:r>
            <a:r>
              <a:rPr lang="es-ES" sz="1400" dirty="0" smtClean="0"/>
              <a:t> </a:t>
            </a:r>
            <a:r>
              <a:rPr lang="es-ES" sz="1400" dirty="0" err="1" smtClean="0"/>
              <a:t>via</a:t>
            </a:r>
            <a:r>
              <a:rPr lang="es-ES" sz="1400" dirty="0" smtClean="0"/>
              <a:t> </a:t>
            </a:r>
            <a:r>
              <a:rPr lang="es-ES" sz="1400" dirty="0" err="1" smtClean="0"/>
              <a:t>the</a:t>
            </a:r>
            <a:r>
              <a:rPr lang="es-ES" sz="1400" dirty="0" smtClean="0"/>
              <a:t> </a:t>
            </a:r>
            <a:r>
              <a:rPr lang="es-ES" sz="1400" dirty="0" err="1" smtClean="0"/>
              <a:t>examination</a:t>
            </a:r>
            <a:r>
              <a:rPr lang="es-ES" sz="1400" dirty="0" smtClean="0"/>
              <a:t> of </a:t>
            </a:r>
            <a:r>
              <a:rPr lang="es-ES" sz="1400" dirty="0" err="1" smtClean="0"/>
              <a:t>the</a:t>
            </a:r>
            <a:r>
              <a:rPr lang="es-ES" sz="1400" dirty="0" smtClean="0"/>
              <a:t> data </a:t>
            </a:r>
            <a:r>
              <a:rPr lang="es-ES" sz="1400" dirty="0" err="1" smtClean="0"/>
              <a:t>details</a:t>
            </a:r>
            <a:r>
              <a:rPr lang="es-ES" sz="1400" dirty="0" smtClean="0"/>
              <a:t> </a:t>
            </a:r>
            <a:r>
              <a:rPr lang="es-ES" sz="1400" dirty="0" err="1" smtClean="0"/>
              <a:t>inside</a:t>
            </a:r>
            <a:r>
              <a:rPr lang="es-ES" sz="1400" dirty="0" smtClean="0"/>
              <a:t> </a:t>
            </a:r>
            <a:r>
              <a:rPr lang="es-ES" sz="1400" dirty="0" err="1" smtClean="0"/>
              <a:t>the</a:t>
            </a:r>
            <a:r>
              <a:rPr lang="es-ES" sz="1400" dirty="0" smtClean="0"/>
              <a:t> </a:t>
            </a:r>
            <a:r>
              <a:rPr lang="es-ES" sz="1400" dirty="0" err="1" smtClean="0"/>
              <a:t>resource</a:t>
            </a:r>
            <a:r>
              <a:rPr lang="es-ES" sz="1400" dirty="0" smtClean="0"/>
              <a:t> (</a:t>
            </a:r>
            <a:r>
              <a:rPr lang="es-ES" sz="1400" dirty="0" err="1" smtClean="0"/>
              <a:t>see</a:t>
            </a:r>
            <a:r>
              <a:rPr lang="es-ES" sz="1400" dirty="0" smtClean="0"/>
              <a:t> </a:t>
            </a:r>
            <a:r>
              <a:rPr lang="es-ES" sz="1400" dirty="0" err="1" smtClean="0"/>
              <a:t>next</a:t>
            </a:r>
            <a:r>
              <a:rPr lang="es-ES" sz="1400" dirty="0" smtClean="0"/>
              <a:t> </a:t>
            </a:r>
            <a:r>
              <a:rPr lang="es-ES" sz="1400" dirty="0" err="1" smtClean="0"/>
              <a:t>slide</a:t>
            </a:r>
            <a:r>
              <a:rPr lang="es-ES" sz="1400" dirty="0" smtClean="0"/>
              <a:t>).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266782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459</Words>
  <Application>Microsoft Office PowerPoint</Application>
  <PresentationFormat>Widescreen</PresentationFormat>
  <Paragraphs>68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>everis 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Enric Staromiejski Torregrosa</dc:creator>
  <cp:lastModifiedBy>Enric Staromiejski Torregrosa</cp:lastModifiedBy>
  <cp:revision>10</cp:revision>
  <dcterms:created xsi:type="dcterms:W3CDTF">2019-10-31T09:27:01Z</dcterms:created>
  <dcterms:modified xsi:type="dcterms:W3CDTF">2019-10-31T10:44:38Z</dcterms:modified>
</cp:coreProperties>
</file>