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D452D13-326B-403E-9B6B-E698E6F5E312}" type="datetimeFigureOut">
              <a:rPr lang="en-GB" smtClean="0"/>
              <a:t>04/06/2020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D8BF4-FD42-4367-8E62-1D02959B3FEC}" type="slidenum">
              <a:rPr lang="en-GB" smtClean="0"/>
              <a:t>‹#›</a:t>
            </a:fld>
            <a:endParaRPr lang="en-GB"/>
          </a:p>
        </p:txBody>
      </p:sp>
    </p:spTree>
    <p:extLst>
      <p:ext uri="{BB962C8B-B14F-4D97-AF65-F5344CB8AC3E}">
        <p14:creationId xmlns:p14="http://schemas.microsoft.com/office/powerpoint/2010/main" val="297610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D452D13-326B-403E-9B6B-E698E6F5E312}" type="datetimeFigureOut">
              <a:rPr lang="en-GB" smtClean="0"/>
              <a:t>04/06/2020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D8BF4-FD42-4367-8E62-1D02959B3FEC}" type="slidenum">
              <a:rPr lang="en-GB" smtClean="0"/>
              <a:t>‹#›</a:t>
            </a:fld>
            <a:endParaRPr lang="en-GB"/>
          </a:p>
        </p:txBody>
      </p:sp>
    </p:spTree>
    <p:extLst>
      <p:ext uri="{BB962C8B-B14F-4D97-AF65-F5344CB8AC3E}">
        <p14:creationId xmlns:p14="http://schemas.microsoft.com/office/powerpoint/2010/main" val="107976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D452D13-326B-403E-9B6B-E698E6F5E312}" type="datetimeFigureOut">
              <a:rPr lang="en-GB" smtClean="0"/>
              <a:t>04/06/2020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D8BF4-FD42-4367-8E62-1D02959B3FEC}" type="slidenum">
              <a:rPr lang="en-GB" smtClean="0"/>
              <a:t>‹#›</a:t>
            </a:fld>
            <a:endParaRPr lang="en-GB"/>
          </a:p>
        </p:txBody>
      </p:sp>
    </p:spTree>
    <p:extLst>
      <p:ext uri="{BB962C8B-B14F-4D97-AF65-F5344CB8AC3E}">
        <p14:creationId xmlns:p14="http://schemas.microsoft.com/office/powerpoint/2010/main" val="350674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D452D13-326B-403E-9B6B-E698E6F5E312}" type="datetimeFigureOut">
              <a:rPr lang="en-GB" smtClean="0"/>
              <a:t>04/06/2020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D8BF4-FD42-4367-8E62-1D02959B3FEC}" type="slidenum">
              <a:rPr lang="en-GB" smtClean="0"/>
              <a:t>‹#›</a:t>
            </a:fld>
            <a:endParaRPr lang="en-GB"/>
          </a:p>
        </p:txBody>
      </p:sp>
    </p:spTree>
    <p:extLst>
      <p:ext uri="{BB962C8B-B14F-4D97-AF65-F5344CB8AC3E}">
        <p14:creationId xmlns:p14="http://schemas.microsoft.com/office/powerpoint/2010/main" val="238317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452D13-326B-403E-9B6B-E698E6F5E312}" type="datetimeFigureOut">
              <a:rPr lang="en-GB" smtClean="0"/>
              <a:t>04/06/2020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3D8BF4-FD42-4367-8E62-1D02959B3FEC}" type="slidenum">
              <a:rPr lang="en-GB" smtClean="0"/>
              <a:t>‹#›</a:t>
            </a:fld>
            <a:endParaRPr lang="en-GB"/>
          </a:p>
        </p:txBody>
      </p:sp>
    </p:spTree>
    <p:extLst>
      <p:ext uri="{BB962C8B-B14F-4D97-AF65-F5344CB8AC3E}">
        <p14:creationId xmlns:p14="http://schemas.microsoft.com/office/powerpoint/2010/main" val="177307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D452D13-326B-403E-9B6B-E698E6F5E312}" type="datetimeFigureOut">
              <a:rPr lang="en-GB" smtClean="0"/>
              <a:t>04/06/2020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3D8BF4-FD42-4367-8E62-1D02959B3FEC}" type="slidenum">
              <a:rPr lang="en-GB" smtClean="0"/>
              <a:t>‹#›</a:t>
            </a:fld>
            <a:endParaRPr lang="en-GB"/>
          </a:p>
        </p:txBody>
      </p:sp>
    </p:spTree>
    <p:extLst>
      <p:ext uri="{BB962C8B-B14F-4D97-AF65-F5344CB8AC3E}">
        <p14:creationId xmlns:p14="http://schemas.microsoft.com/office/powerpoint/2010/main" val="108234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D452D13-326B-403E-9B6B-E698E6F5E312}" type="datetimeFigureOut">
              <a:rPr lang="en-GB" smtClean="0"/>
              <a:t>04/06/2020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A3D8BF4-FD42-4367-8E62-1D02959B3FEC}" type="slidenum">
              <a:rPr lang="en-GB" smtClean="0"/>
              <a:t>‹#›</a:t>
            </a:fld>
            <a:endParaRPr lang="en-GB"/>
          </a:p>
        </p:txBody>
      </p:sp>
    </p:spTree>
    <p:extLst>
      <p:ext uri="{BB962C8B-B14F-4D97-AF65-F5344CB8AC3E}">
        <p14:creationId xmlns:p14="http://schemas.microsoft.com/office/powerpoint/2010/main" val="286814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D452D13-326B-403E-9B6B-E698E6F5E312}" type="datetimeFigureOut">
              <a:rPr lang="en-GB" smtClean="0"/>
              <a:t>04/06/2020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A3D8BF4-FD42-4367-8E62-1D02959B3FEC}" type="slidenum">
              <a:rPr lang="en-GB" smtClean="0"/>
              <a:t>‹#›</a:t>
            </a:fld>
            <a:endParaRPr lang="en-GB"/>
          </a:p>
        </p:txBody>
      </p:sp>
    </p:spTree>
    <p:extLst>
      <p:ext uri="{BB962C8B-B14F-4D97-AF65-F5344CB8AC3E}">
        <p14:creationId xmlns:p14="http://schemas.microsoft.com/office/powerpoint/2010/main" val="159284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52D13-326B-403E-9B6B-E698E6F5E312}" type="datetimeFigureOut">
              <a:rPr lang="en-GB" smtClean="0"/>
              <a:t>04/06/2020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A3D8BF4-FD42-4367-8E62-1D02959B3FEC}" type="slidenum">
              <a:rPr lang="en-GB" smtClean="0"/>
              <a:t>‹#›</a:t>
            </a:fld>
            <a:endParaRPr lang="en-GB"/>
          </a:p>
        </p:txBody>
      </p:sp>
    </p:spTree>
    <p:extLst>
      <p:ext uri="{BB962C8B-B14F-4D97-AF65-F5344CB8AC3E}">
        <p14:creationId xmlns:p14="http://schemas.microsoft.com/office/powerpoint/2010/main" val="53518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452D13-326B-403E-9B6B-E698E6F5E312}" type="datetimeFigureOut">
              <a:rPr lang="en-GB" smtClean="0"/>
              <a:t>04/06/2020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3D8BF4-FD42-4367-8E62-1D02959B3FEC}" type="slidenum">
              <a:rPr lang="en-GB" smtClean="0"/>
              <a:t>‹#›</a:t>
            </a:fld>
            <a:endParaRPr lang="en-GB"/>
          </a:p>
        </p:txBody>
      </p:sp>
    </p:spTree>
    <p:extLst>
      <p:ext uri="{BB962C8B-B14F-4D97-AF65-F5344CB8AC3E}">
        <p14:creationId xmlns:p14="http://schemas.microsoft.com/office/powerpoint/2010/main" val="330311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452D13-326B-403E-9B6B-E698E6F5E312}" type="datetimeFigureOut">
              <a:rPr lang="en-GB" smtClean="0"/>
              <a:t>04/06/2020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3D8BF4-FD42-4367-8E62-1D02959B3FEC}" type="slidenum">
              <a:rPr lang="en-GB" smtClean="0"/>
              <a:t>‹#›</a:t>
            </a:fld>
            <a:endParaRPr lang="en-GB"/>
          </a:p>
        </p:txBody>
      </p:sp>
    </p:spTree>
    <p:extLst>
      <p:ext uri="{BB962C8B-B14F-4D97-AF65-F5344CB8AC3E}">
        <p14:creationId xmlns:p14="http://schemas.microsoft.com/office/powerpoint/2010/main" val="264512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52D13-326B-403E-9B6B-E698E6F5E312}" type="datetimeFigureOut">
              <a:rPr lang="en-GB" smtClean="0"/>
              <a:t>04/06/2020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D8BF4-FD42-4367-8E62-1D02959B3FEC}" type="slidenum">
              <a:rPr lang="en-GB" smtClean="0"/>
              <a:t>‹#›</a:t>
            </a:fld>
            <a:endParaRPr lang="en-GB"/>
          </a:p>
        </p:txBody>
      </p:sp>
    </p:spTree>
    <p:extLst>
      <p:ext uri="{BB962C8B-B14F-4D97-AF65-F5344CB8AC3E}">
        <p14:creationId xmlns:p14="http://schemas.microsoft.com/office/powerpoint/2010/main" val="3160212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Roles </a:t>
            </a:r>
            <a:r>
              <a:rPr lang="en-US" dirty="0" err="1"/>
              <a:t>subroles</a:t>
            </a:r>
            <a:r>
              <a:rPr lang="en-US" dirty="0"/>
              <a:t> and Regulatory Framework Providers</a:t>
            </a:r>
            <a:r>
              <a:rPr lang="fr-BE" dirty="0" smtClean="0"/>
              <a:t/>
            </a:r>
            <a:br>
              <a:rPr lang="fr-BE" dirty="0" smtClean="0"/>
            </a:br>
            <a:r>
              <a:rPr lang="fr-BE" dirty="0" err="1" smtClean="0"/>
              <a:t>ePO</a:t>
            </a:r>
            <a:endParaRPr lang="en-GB" dirty="0"/>
          </a:p>
        </p:txBody>
      </p:sp>
      <p:sp>
        <p:nvSpPr>
          <p:cNvPr id="3" name="Subtitle 2"/>
          <p:cNvSpPr>
            <a:spLocks noGrp="1"/>
          </p:cNvSpPr>
          <p:nvPr>
            <p:ph type="subTitle" idx="1"/>
          </p:nvPr>
        </p:nvSpPr>
        <p:spPr/>
        <p:txBody>
          <a:bodyPr/>
          <a:lstStyle/>
          <a:p>
            <a:r>
              <a:rPr lang="fr-BE" dirty="0" smtClean="0"/>
              <a:t>N. Muric</a:t>
            </a:r>
            <a:endParaRPr lang="en-GB" dirty="0"/>
          </a:p>
        </p:txBody>
      </p:sp>
    </p:spTree>
    <p:extLst>
      <p:ext uri="{BB962C8B-B14F-4D97-AF65-F5344CB8AC3E}">
        <p14:creationId xmlns:p14="http://schemas.microsoft.com/office/powerpoint/2010/main" val="1784508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Proposition</a:t>
            </a:r>
            <a:br>
              <a:rPr lang="fr-BE" dirty="0" smtClean="0"/>
            </a:br>
            <a:endParaRPr lang="en-GB" dirty="0"/>
          </a:p>
        </p:txBody>
      </p:sp>
      <p:sp>
        <p:nvSpPr>
          <p:cNvPr id="3" name="Content Placeholder 2"/>
          <p:cNvSpPr>
            <a:spLocks noGrp="1"/>
          </p:cNvSpPr>
          <p:nvPr>
            <p:ph idx="1"/>
          </p:nvPr>
        </p:nvSpPr>
        <p:spPr>
          <a:xfrm>
            <a:off x="570345" y="230910"/>
            <a:ext cx="10783455" cy="5858128"/>
          </a:xfrm>
          <a:ln>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a:lstStyle/>
          <a:p>
            <a:pPr marL="0" indent="0">
              <a:buNone/>
            </a:pPr>
            <a:r>
              <a:rPr lang="fr-BE" dirty="0"/>
              <a:t> </a:t>
            </a:r>
            <a:r>
              <a:rPr lang="fr-BE" dirty="0" smtClean="0"/>
              <a:t> </a:t>
            </a:r>
            <a:endParaRPr lang="en-GB" dirty="0"/>
          </a:p>
        </p:txBody>
      </p:sp>
      <p:sp>
        <p:nvSpPr>
          <p:cNvPr id="4" name="Rounded Rectangle 3"/>
          <p:cNvSpPr/>
          <p:nvPr/>
        </p:nvSpPr>
        <p:spPr>
          <a:xfrm>
            <a:off x="5435600" y="1417134"/>
            <a:ext cx="1320800" cy="107711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Role</a:t>
            </a:r>
            <a:endParaRPr lang="fr-BE" dirty="0" smtClean="0">
              <a:solidFill>
                <a:schemeClr val="tx1"/>
              </a:solidFill>
            </a:endParaRPr>
          </a:p>
          <a:p>
            <a:pPr algn="ctr"/>
            <a:r>
              <a:rPr lang="en-US" sz="800" dirty="0" smtClean="0">
                <a:solidFill>
                  <a:schemeClr val="tx1"/>
                </a:solidFill>
              </a:rPr>
              <a:t>A </a:t>
            </a:r>
            <a:r>
              <a:rPr lang="en-US" sz="800" dirty="0">
                <a:solidFill>
                  <a:schemeClr val="tx1"/>
                </a:solidFill>
              </a:rPr>
              <a:t>part played by an agent in a particular business process.</a:t>
            </a:r>
          </a:p>
          <a:p>
            <a:pPr algn="ctr"/>
            <a:endParaRPr lang="en-GB" dirty="0"/>
          </a:p>
        </p:txBody>
      </p:sp>
      <p:sp>
        <p:nvSpPr>
          <p:cNvPr id="5" name="Rounded Rectangle 4"/>
          <p:cNvSpPr/>
          <p:nvPr/>
        </p:nvSpPr>
        <p:spPr>
          <a:xfrm>
            <a:off x="3329709" y="3374809"/>
            <a:ext cx="1380836" cy="979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Buyer</a:t>
            </a:r>
            <a:endParaRPr lang="fr-BE" dirty="0" smtClean="0">
              <a:solidFill>
                <a:schemeClr val="tx1"/>
              </a:solidFill>
            </a:endParaRPr>
          </a:p>
          <a:p>
            <a:pPr algn="ctr"/>
            <a:r>
              <a:rPr lang="fr-BE" dirty="0" err="1" smtClean="0">
                <a:solidFill>
                  <a:srgbClr val="7030A0"/>
                </a:solidFill>
              </a:rPr>
              <a:t>buyer</a:t>
            </a:r>
            <a:endParaRPr lang="fr-BE" dirty="0" smtClean="0">
              <a:solidFill>
                <a:srgbClr val="7030A0"/>
              </a:solidFill>
            </a:endParaRPr>
          </a:p>
          <a:p>
            <a:pPr algn="ctr"/>
            <a:r>
              <a:rPr lang="en-US" sz="800" dirty="0">
                <a:solidFill>
                  <a:schemeClr val="tx1"/>
                </a:solidFill>
              </a:rPr>
              <a:t>A role of an agent that awards the contract.</a:t>
            </a:r>
            <a:endParaRPr lang="en-GB" sz="800" dirty="0">
              <a:solidFill>
                <a:schemeClr val="tx1"/>
              </a:solidFill>
            </a:endParaRPr>
          </a:p>
        </p:txBody>
      </p:sp>
      <p:sp>
        <p:nvSpPr>
          <p:cNvPr id="6" name="Rounded Rectangle 5"/>
          <p:cNvSpPr/>
          <p:nvPr/>
        </p:nvSpPr>
        <p:spPr>
          <a:xfrm>
            <a:off x="4978400" y="3374809"/>
            <a:ext cx="2105890" cy="979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CPB</a:t>
            </a:r>
          </a:p>
          <a:p>
            <a:pPr algn="ctr"/>
            <a:r>
              <a:rPr lang="en-US" sz="800" dirty="0">
                <a:solidFill>
                  <a:schemeClr val="tx1"/>
                </a:solidFill>
              </a:rPr>
              <a:t>Role of a contracting authority that provides </a:t>
            </a:r>
            <a:r>
              <a:rPr lang="en-US" sz="800" dirty="0" err="1">
                <a:solidFill>
                  <a:schemeClr val="tx1"/>
                </a:solidFill>
              </a:rPr>
              <a:t>centralised</a:t>
            </a:r>
            <a:r>
              <a:rPr lang="en-US" sz="800" dirty="0">
                <a:solidFill>
                  <a:schemeClr val="tx1"/>
                </a:solidFill>
              </a:rPr>
              <a:t> purchasing activities and, possibly, ancillary purchasing activities for other procuring entities.</a:t>
            </a:r>
            <a:endParaRPr lang="en-GB" sz="800" dirty="0">
              <a:solidFill>
                <a:schemeClr val="tx1"/>
              </a:solidFill>
            </a:endParaRPr>
          </a:p>
        </p:txBody>
      </p:sp>
      <p:sp>
        <p:nvSpPr>
          <p:cNvPr id="7" name="Rounded Rectangle 6"/>
          <p:cNvSpPr/>
          <p:nvPr/>
        </p:nvSpPr>
        <p:spPr>
          <a:xfrm>
            <a:off x="7259782" y="3374809"/>
            <a:ext cx="2022763" cy="1252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Procurement</a:t>
            </a:r>
            <a:r>
              <a:rPr lang="fr-BE" dirty="0" smtClean="0">
                <a:solidFill>
                  <a:schemeClr val="tx1"/>
                </a:solidFill>
              </a:rPr>
              <a:t> Service Provider</a:t>
            </a:r>
          </a:p>
          <a:p>
            <a:pPr algn="ctr"/>
            <a:r>
              <a:rPr lang="fr-BE" dirty="0" err="1" smtClean="0">
                <a:solidFill>
                  <a:srgbClr val="7030A0"/>
                </a:solidFill>
              </a:rPr>
              <a:t>serv-prov</a:t>
            </a:r>
            <a:endParaRPr lang="fr-BE" dirty="0" smtClean="0">
              <a:solidFill>
                <a:srgbClr val="7030A0"/>
              </a:solidFill>
            </a:endParaRPr>
          </a:p>
          <a:p>
            <a:pPr algn="ctr"/>
            <a:r>
              <a:rPr lang="en-US" sz="800" dirty="0">
                <a:solidFill>
                  <a:schemeClr val="tx1"/>
                </a:solidFill>
              </a:rPr>
              <a:t>Role of a public or private body which offers ancillary purchasing activities on the market.</a:t>
            </a:r>
            <a:endParaRPr lang="en-GB" sz="800" dirty="0">
              <a:solidFill>
                <a:schemeClr val="tx1"/>
              </a:solidFill>
            </a:endParaRPr>
          </a:p>
        </p:txBody>
      </p:sp>
      <p:sp>
        <p:nvSpPr>
          <p:cNvPr id="8" name="Rounded Rectangle 7"/>
          <p:cNvSpPr/>
          <p:nvPr/>
        </p:nvSpPr>
        <p:spPr>
          <a:xfrm>
            <a:off x="9458037" y="3374808"/>
            <a:ext cx="2327563" cy="1252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Economic</a:t>
            </a:r>
            <a:r>
              <a:rPr lang="fr-BE" dirty="0" smtClean="0">
                <a:solidFill>
                  <a:schemeClr val="tx1"/>
                </a:solidFill>
              </a:rPr>
              <a:t> </a:t>
            </a:r>
            <a:r>
              <a:rPr lang="fr-BE" dirty="0" err="1" smtClean="0">
                <a:solidFill>
                  <a:schemeClr val="tx1"/>
                </a:solidFill>
              </a:rPr>
              <a:t>operator</a:t>
            </a:r>
            <a:endParaRPr lang="fr-BE" dirty="0" smtClean="0">
              <a:solidFill>
                <a:schemeClr val="tx1"/>
              </a:solidFill>
            </a:endParaRPr>
          </a:p>
          <a:p>
            <a:pPr algn="ctr"/>
            <a:r>
              <a:rPr lang="en-US" sz="800" dirty="0">
                <a:solidFill>
                  <a:schemeClr val="tx1"/>
                </a:solidFill>
              </a:rPr>
              <a:t>A role played by any natural or legal person or public entity or group of such persons and/or entities, including any temporary association of undertakings, which offers the execution of works and/or a work, the supply of products or the provision of services on the market.</a:t>
            </a:r>
            <a:endParaRPr lang="en-GB" sz="800" dirty="0">
              <a:solidFill>
                <a:schemeClr val="tx1"/>
              </a:solidFill>
            </a:endParaRPr>
          </a:p>
        </p:txBody>
      </p:sp>
      <p:cxnSp>
        <p:nvCxnSpPr>
          <p:cNvPr id="14" name="Straight Arrow Connector 13"/>
          <p:cNvCxnSpPr/>
          <p:nvPr/>
        </p:nvCxnSpPr>
        <p:spPr>
          <a:xfrm flipV="1">
            <a:off x="3834830" y="2423806"/>
            <a:ext cx="1600768" cy="1025966"/>
          </a:xfrm>
          <a:prstGeom prst="straightConnector1">
            <a:avLst/>
          </a:prstGeom>
          <a:ln>
            <a:solidFill>
              <a:srgbClr val="FFC00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347855" y="2530764"/>
            <a:ext cx="471054" cy="84404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4" idx="3"/>
          </p:cNvCxnSpPr>
          <p:nvPr/>
        </p:nvCxnSpPr>
        <p:spPr>
          <a:xfrm flipH="1" flipV="1">
            <a:off x="6756400" y="1955693"/>
            <a:ext cx="3403600" cy="138260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p:cNvCxnSpPr>
          <p:nvPr/>
        </p:nvCxnSpPr>
        <p:spPr>
          <a:xfrm flipH="1" flipV="1">
            <a:off x="6756402" y="2373745"/>
            <a:ext cx="1514762" cy="100106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4978400" y="5116945"/>
            <a:ext cx="2105890" cy="9144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rgbClr val="7030A0"/>
                </a:solidFill>
              </a:rPr>
              <a:t>cpb-acq</a:t>
            </a:r>
            <a:endParaRPr lang="en-GB" dirty="0" smtClean="0">
              <a:solidFill>
                <a:srgbClr val="7030A0"/>
              </a:solidFill>
            </a:endParaRPr>
          </a:p>
          <a:p>
            <a:pPr algn="ctr"/>
            <a:r>
              <a:rPr lang="en-GB" dirty="0" err="1" smtClean="0">
                <a:solidFill>
                  <a:srgbClr val="7030A0"/>
                </a:solidFill>
              </a:rPr>
              <a:t>cpb-awa</a:t>
            </a:r>
            <a:endParaRPr lang="en-GB" dirty="0">
              <a:solidFill>
                <a:srgbClr val="7030A0"/>
              </a:solidFill>
            </a:endParaRPr>
          </a:p>
        </p:txBody>
      </p:sp>
      <p:sp>
        <p:nvSpPr>
          <p:cNvPr id="37" name="Rounded Rectangle 36"/>
          <p:cNvSpPr/>
          <p:nvPr/>
        </p:nvSpPr>
        <p:spPr>
          <a:xfrm>
            <a:off x="10614891" y="5024405"/>
            <a:ext cx="1477818" cy="6403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Tenderer</a:t>
            </a:r>
            <a:endParaRPr lang="fr-BE" dirty="0" smtClean="0">
              <a:solidFill>
                <a:schemeClr val="tx1"/>
              </a:solidFill>
            </a:endParaRPr>
          </a:p>
          <a:p>
            <a:pPr algn="ctr"/>
            <a:r>
              <a:rPr lang="fr-BE" dirty="0" err="1" smtClean="0">
                <a:solidFill>
                  <a:srgbClr val="7030A0"/>
                </a:solidFill>
              </a:rPr>
              <a:t>Tenderer</a:t>
            </a:r>
            <a:endParaRPr lang="en-GB" dirty="0">
              <a:solidFill>
                <a:srgbClr val="7030A0"/>
              </a:solidFill>
            </a:endParaRPr>
          </a:p>
        </p:txBody>
      </p:sp>
      <p:cxnSp>
        <p:nvCxnSpPr>
          <p:cNvPr id="39" name="Straight Arrow Connector 38"/>
          <p:cNvCxnSpPr/>
          <p:nvPr/>
        </p:nvCxnSpPr>
        <p:spPr>
          <a:xfrm flipV="1">
            <a:off x="11106727" y="4649371"/>
            <a:ext cx="32331" cy="37503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10614891" y="5948218"/>
            <a:ext cx="1477818" cy="674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Winner</a:t>
            </a:r>
          </a:p>
          <a:p>
            <a:pPr algn="ctr"/>
            <a:r>
              <a:rPr lang="fr-BE" dirty="0" smtClean="0">
                <a:solidFill>
                  <a:srgbClr val="7030A0"/>
                </a:solidFill>
              </a:rPr>
              <a:t>Winner</a:t>
            </a:r>
            <a:endParaRPr lang="en-GB" dirty="0">
              <a:solidFill>
                <a:srgbClr val="7030A0"/>
              </a:solidFill>
            </a:endParaRPr>
          </a:p>
        </p:txBody>
      </p:sp>
      <p:cxnSp>
        <p:nvCxnSpPr>
          <p:cNvPr id="42" name="Straight Arrow Connector 41"/>
          <p:cNvCxnSpPr>
            <a:stCxn id="40" idx="0"/>
            <a:endCxn id="37" idx="2"/>
          </p:cNvCxnSpPr>
          <p:nvPr/>
        </p:nvCxnSpPr>
        <p:spPr>
          <a:xfrm flipV="1">
            <a:off x="11353800" y="5664706"/>
            <a:ext cx="0" cy="28351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8959274" y="5491018"/>
            <a:ext cx="1588653" cy="881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Subcontractor</a:t>
            </a:r>
            <a:endParaRPr lang="fr-BE" dirty="0" smtClean="0">
              <a:solidFill>
                <a:schemeClr val="tx1"/>
              </a:solidFill>
            </a:endParaRPr>
          </a:p>
          <a:p>
            <a:pPr algn="ctr"/>
            <a:r>
              <a:rPr lang="fr-BE" dirty="0" err="1" smtClean="0">
                <a:solidFill>
                  <a:srgbClr val="7030A0"/>
                </a:solidFill>
              </a:rPr>
              <a:t>Subcont</a:t>
            </a:r>
            <a:endParaRPr lang="en-GB" dirty="0">
              <a:solidFill>
                <a:srgbClr val="7030A0"/>
              </a:solidFill>
            </a:endParaRPr>
          </a:p>
        </p:txBody>
      </p:sp>
      <p:cxnSp>
        <p:nvCxnSpPr>
          <p:cNvPr id="48" name="Straight Arrow Connector 47"/>
          <p:cNvCxnSpPr>
            <a:stCxn id="46" idx="0"/>
          </p:cNvCxnSpPr>
          <p:nvPr/>
        </p:nvCxnSpPr>
        <p:spPr>
          <a:xfrm flipV="1">
            <a:off x="9753601" y="4649372"/>
            <a:ext cx="429490" cy="84164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2101270" y="3403501"/>
            <a:ext cx="1163783" cy="950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Mediator</a:t>
            </a:r>
            <a:endParaRPr lang="fr-BE" dirty="0" smtClean="0">
              <a:solidFill>
                <a:schemeClr val="tx1"/>
              </a:solidFill>
            </a:endParaRPr>
          </a:p>
          <a:p>
            <a:pPr algn="ctr"/>
            <a:r>
              <a:rPr lang="fr-BE" dirty="0" err="1" smtClean="0">
                <a:solidFill>
                  <a:srgbClr val="7030A0"/>
                </a:solidFill>
              </a:rPr>
              <a:t>Mediator</a:t>
            </a:r>
            <a:endParaRPr lang="en-GB" dirty="0">
              <a:solidFill>
                <a:srgbClr val="7030A0"/>
              </a:solidFill>
            </a:endParaRPr>
          </a:p>
        </p:txBody>
      </p:sp>
      <p:cxnSp>
        <p:nvCxnSpPr>
          <p:cNvPr id="60" name="Straight Arrow Connector 59"/>
          <p:cNvCxnSpPr>
            <a:stCxn id="58" idx="0"/>
          </p:cNvCxnSpPr>
          <p:nvPr/>
        </p:nvCxnSpPr>
        <p:spPr>
          <a:xfrm flipV="1">
            <a:off x="2683162" y="1737699"/>
            <a:ext cx="2752436" cy="16658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570345" y="3473306"/>
            <a:ext cx="1221508" cy="880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Reviewer</a:t>
            </a:r>
            <a:endParaRPr lang="fr-BE" dirty="0" smtClean="0">
              <a:solidFill>
                <a:schemeClr val="tx1"/>
              </a:solidFill>
            </a:endParaRPr>
          </a:p>
          <a:p>
            <a:pPr algn="ctr"/>
            <a:r>
              <a:rPr lang="fr-BE" dirty="0" err="1" smtClean="0">
                <a:solidFill>
                  <a:srgbClr val="7030A0"/>
                </a:solidFill>
              </a:rPr>
              <a:t>Reviewer</a:t>
            </a:r>
            <a:endParaRPr lang="en-GB" dirty="0">
              <a:solidFill>
                <a:srgbClr val="7030A0"/>
              </a:solidFill>
            </a:endParaRPr>
          </a:p>
        </p:txBody>
      </p:sp>
      <p:cxnSp>
        <p:nvCxnSpPr>
          <p:cNvPr id="67" name="Straight Arrow Connector 66"/>
          <p:cNvCxnSpPr/>
          <p:nvPr/>
        </p:nvCxnSpPr>
        <p:spPr>
          <a:xfrm flipV="1">
            <a:off x="1362363" y="1616364"/>
            <a:ext cx="4073235" cy="178713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7804727" y="858982"/>
            <a:ext cx="1283855" cy="878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Agent</a:t>
            </a:r>
            <a:endParaRPr lang="en-GB" dirty="0">
              <a:solidFill>
                <a:schemeClr val="tx1"/>
              </a:solidFill>
            </a:endParaRPr>
          </a:p>
        </p:txBody>
      </p:sp>
      <p:sp>
        <p:nvSpPr>
          <p:cNvPr id="73" name="TextBox 72"/>
          <p:cNvSpPr txBox="1"/>
          <p:nvPr/>
        </p:nvSpPr>
        <p:spPr>
          <a:xfrm>
            <a:off x="6767945" y="1394691"/>
            <a:ext cx="1239982" cy="369332"/>
          </a:xfrm>
          <a:prstGeom prst="rect">
            <a:avLst/>
          </a:prstGeom>
          <a:noFill/>
        </p:spPr>
        <p:txBody>
          <a:bodyPr wrap="square" rtlCol="0">
            <a:spAutoFit/>
          </a:bodyPr>
          <a:lstStyle/>
          <a:p>
            <a:r>
              <a:rPr lang="fr-BE" dirty="0" smtClean="0"/>
              <a:t>Is </a:t>
            </a:r>
            <a:r>
              <a:rPr lang="fr-BE" dirty="0" err="1" smtClean="0"/>
              <a:t>role</a:t>
            </a:r>
            <a:r>
              <a:rPr lang="fr-BE" dirty="0" smtClean="0"/>
              <a:t> of</a:t>
            </a:r>
            <a:endParaRPr lang="en-GB" dirty="0"/>
          </a:p>
        </p:txBody>
      </p:sp>
      <p:sp>
        <p:nvSpPr>
          <p:cNvPr id="74" name="Rounded Rectangle 73"/>
          <p:cNvSpPr/>
          <p:nvPr/>
        </p:nvSpPr>
        <p:spPr>
          <a:xfrm>
            <a:off x="10183091" y="81613"/>
            <a:ext cx="1750291" cy="1082169"/>
          </a:xfrm>
          <a:prstGeom prst="roundRect">
            <a:avLst>
              <a:gd name="adj" fmla="val 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dirty="0" err="1" smtClean="0">
                <a:solidFill>
                  <a:schemeClr val="tx1"/>
                </a:solidFill>
              </a:rPr>
              <a:t>Regulatory</a:t>
            </a:r>
            <a:r>
              <a:rPr lang="fr-BE" sz="1400" dirty="0" smtClean="0">
                <a:solidFill>
                  <a:schemeClr val="tx1"/>
                </a:solidFill>
              </a:rPr>
              <a:t> Framework </a:t>
            </a:r>
            <a:r>
              <a:rPr lang="fr-BE" sz="1400" dirty="0" smtClean="0">
                <a:solidFill>
                  <a:schemeClr val="tx1"/>
                </a:solidFill>
              </a:rPr>
              <a:t>information</a:t>
            </a:r>
            <a:endParaRPr lang="en-GB" dirty="0">
              <a:solidFill>
                <a:schemeClr val="tx1"/>
              </a:solidFill>
            </a:endParaRPr>
          </a:p>
        </p:txBody>
      </p:sp>
      <p:cxnSp>
        <p:nvCxnSpPr>
          <p:cNvPr id="76" name="Straight Arrow Connector 75"/>
          <p:cNvCxnSpPr>
            <a:stCxn id="70" idx="3"/>
            <a:endCxn id="74" idx="1"/>
          </p:cNvCxnSpPr>
          <p:nvPr/>
        </p:nvCxnSpPr>
        <p:spPr>
          <a:xfrm flipV="1">
            <a:off x="9088582" y="622698"/>
            <a:ext cx="1094509" cy="67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9178637" y="874098"/>
            <a:ext cx="1369290" cy="369332"/>
          </a:xfrm>
          <a:prstGeom prst="rect">
            <a:avLst/>
          </a:prstGeom>
          <a:noFill/>
        </p:spPr>
        <p:txBody>
          <a:bodyPr wrap="square" rtlCol="0">
            <a:spAutoFit/>
          </a:bodyPr>
          <a:lstStyle/>
          <a:p>
            <a:r>
              <a:rPr lang="fr-BE" dirty="0" err="1" smtClean="0"/>
              <a:t>Provides</a:t>
            </a:r>
            <a:endParaRPr lang="en-GB" dirty="0"/>
          </a:p>
        </p:txBody>
      </p:sp>
      <p:sp>
        <p:nvSpPr>
          <p:cNvPr id="78" name="Rounded Rectangle 77"/>
          <p:cNvSpPr/>
          <p:nvPr/>
        </p:nvSpPr>
        <p:spPr>
          <a:xfrm>
            <a:off x="10280073" y="1560771"/>
            <a:ext cx="1653309" cy="93348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800" dirty="0" smtClean="0">
                <a:solidFill>
                  <a:schemeClr val="bg1"/>
                </a:solidFill>
              </a:rPr>
              <a:t>Info-</a:t>
            </a:r>
            <a:r>
              <a:rPr lang="fr-BE" sz="800" dirty="0" err="1" smtClean="0">
                <a:solidFill>
                  <a:schemeClr val="bg1"/>
                </a:solidFill>
              </a:rPr>
              <a:t>tax</a:t>
            </a:r>
            <a:endParaRPr lang="fr-BE" sz="800" dirty="0" smtClean="0">
              <a:solidFill>
                <a:schemeClr val="bg1"/>
              </a:solidFill>
            </a:endParaRPr>
          </a:p>
          <a:p>
            <a:pPr algn="ctr"/>
            <a:r>
              <a:rPr lang="fr-BE" sz="800" dirty="0" smtClean="0">
                <a:solidFill>
                  <a:srgbClr val="7030A0"/>
                </a:solidFill>
              </a:rPr>
              <a:t>Info-</a:t>
            </a:r>
            <a:r>
              <a:rPr lang="fr-BE" sz="800" dirty="0" err="1" smtClean="0">
                <a:solidFill>
                  <a:srgbClr val="7030A0"/>
                </a:solidFill>
              </a:rPr>
              <a:t>tax</a:t>
            </a:r>
            <a:endParaRPr lang="fr-BE" sz="800" dirty="0" smtClean="0">
              <a:solidFill>
                <a:srgbClr val="7030A0"/>
              </a:solidFill>
            </a:endParaRPr>
          </a:p>
          <a:p>
            <a:pPr algn="ctr"/>
            <a:r>
              <a:rPr lang="fr-BE" sz="800" dirty="0" smtClean="0">
                <a:solidFill>
                  <a:schemeClr val="bg1"/>
                </a:solidFill>
              </a:rPr>
              <a:t>Info-</a:t>
            </a:r>
            <a:r>
              <a:rPr lang="fr-BE" sz="800" dirty="0" err="1" smtClean="0">
                <a:solidFill>
                  <a:schemeClr val="bg1"/>
                </a:solidFill>
              </a:rPr>
              <a:t>envir</a:t>
            </a:r>
            <a:endParaRPr lang="fr-BE" sz="800" dirty="0" smtClean="0">
              <a:solidFill>
                <a:schemeClr val="bg1"/>
              </a:solidFill>
            </a:endParaRPr>
          </a:p>
          <a:p>
            <a:pPr algn="ctr"/>
            <a:r>
              <a:rPr lang="fr-BE" sz="800" dirty="0" smtClean="0">
                <a:solidFill>
                  <a:srgbClr val="7030A0"/>
                </a:solidFill>
              </a:rPr>
              <a:t>Info-</a:t>
            </a:r>
            <a:r>
              <a:rPr lang="fr-BE" sz="800" dirty="0" err="1" smtClean="0">
                <a:solidFill>
                  <a:srgbClr val="7030A0"/>
                </a:solidFill>
              </a:rPr>
              <a:t>envir</a:t>
            </a:r>
            <a:endParaRPr lang="fr-BE" sz="800" dirty="0" smtClean="0">
              <a:solidFill>
                <a:srgbClr val="7030A0"/>
              </a:solidFill>
            </a:endParaRPr>
          </a:p>
          <a:p>
            <a:pPr algn="ctr"/>
            <a:r>
              <a:rPr lang="fr-BE" sz="800" dirty="0" smtClean="0">
                <a:solidFill>
                  <a:schemeClr val="bg1"/>
                </a:solidFill>
              </a:rPr>
              <a:t>Info-</a:t>
            </a:r>
            <a:r>
              <a:rPr lang="fr-BE" sz="800" dirty="0" err="1" smtClean="0">
                <a:solidFill>
                  <a:schemeClr val="bg1"/>
                </a:solidFill>
              </a:rPr>
              <a:t>emp</a:t>
            </a:r>
            <a:endParaRPr lang="fr-BE" sz="800" dirty="0" smtClean="0">
              <a:solidFill>
                <a:schemeClr val="bg1"/>
              </a:solidFill>
            </a:endParaRPr>
          </a:p>
          <a:p>
            <a:pPr algn="ctr"/>
            <a:r>
              <a:rPr lang="fr-BE" sz="800" dirty="0" smtClean="0">
                <a:solidFill>
                  <a:srgbClr val="7030A0"/>
                </a:solidFill>
              </a:rPr>
              <a:t>Ino-</a:t>
            </a:r>
            <a:r>
              <a:rPr lang="fr-BE" sz="800" dirty="0" err="1" smtClean="0">
                <a:solidFill>
                  <a:srgbClr val="7030A0"/>
                </a:solidFill>
              </a:rPr>
              <a:t>emp</a:t>
            </a:r>
            <a:endParaRPr lang="fr-BE" sz="800" dirty="0" smtClean="0">
              <a:solidFill>
                <a:srgbClr val="7030A0"/>
              </a:solidFill>
            </a:endParaRPr>
          </a:p>
          <a:p>
            <a:pPr algn="ctr"/>
            <a:endParaRPr lang="fr-BE" sz="800" dirty="0" smtClean="0"/>
          </a:p>
        </p:txBody>
      </p:sp>
      <p:cxnSp>
        <p:nvCxnSpPr>
          <p:cNvPr id="80" name="Straight Arrow Connector 79"/>
          <p:cNvCxnSpPr>
            <a:stCxn id="78" idx="0"/>
            <a:endCxn id="74" idx="2"/>
          </p:cNvCxnSpPr>
          <p:nvPr/>
        </p:nvCxnSpPr>
        <p:spPr>
          <a:xfrm flipH="1" flipV="1">
            <a:off x="11058237" y="1163782"/>
            <a:ext cx="48491" cy="396989"/>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36539" y="5024405"/>
            <a:ext cx="1862279" cy="83145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rgbClr val="7030A0"/>
                </a:solidFill>
              </a:rPr>
              <a:t>Subrole</a:t>
            </a:r>
            <a:endParaRPr lang="fr-BE" dirty="0" smtClean="0">
              <a:solidFill>
                <a:srgbClr val="7030A0"/>
              </a:solidFill>
            </a:endParaRPr>
          </a:p>
        </p:txBody>
      </p:sp>
      <p:cxnSp>
        <p:nvCxnSpPr>
          <p:cNvPr id="22" name="Straight Arrow Connector 21"/>
          <p:cNvCxnSpPr/>
          <p:nvPr/>
        </p:nvCxnSpPr>
        <p:spPr>
          <a:xfrm flipV="1">
            <a:off x="5541818" y="4353863"/>
            <a:ext cx="0" cy="7630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rot="10800000" flipH="1" flipV="1">
            <a:off x="11835877" y="4593105"/>
            <a:ext cx="1567444" cy="614286"/>
          </a:xfrm>
          <a:prstGeom prst="roundRect">
            <a:avLst>
              <a:gd name="adj" fmla="val 50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t>EoRoleType</a:t>
            </a:r>
            <a:endParaRPr lang="en-GB" dirty="0"/>
          </a:p>
        </p:txBody>
      </p:sp>
      <p:cxnSp>
        <p:nvCxnSpPr>
          <p:cNvPr id="38" name="Straight Arrow Connector 37"/>
          <p:cNvCxnSpPr/>
          <p:nvPr/>
        </p:nvCxnSpPr>
        <p:spPr>
          <a:xfrm flipH="1" flipV="1">
            <a:off x="11808936" y="4131362"/>
            <a:ext cx="383064" cy="42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9" idx="0"/>
          </p:cNvCxnSpPr>
          <p:nvPr/>
        </p:nvCxnSpPr>
        <p:spPr>
          <a:xfrm flipV="1">
            <a:off x="3467679" y="4342444"/>
            <a:ext cx="367151" cy="68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9" idx="0"/>
          </p:cNvCxnSpPr>
          <p:nvPr/>
        </p:nvCxnSpPr>
        <p:spPr>
          <a:xfrm flipV="1">
            <a:off x="3467679" y="4382153"/>
            <a:ext cx="1756636" cy="642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157809" y="4425143"/>
            <a:ext cx="3088119" cy="64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1644073" y="4342444"/>
            <a:ext cx="899392" cy="774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767945" y="1336999"/>
            <a:ext cx="1025237" cy="421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7084290" y="142083"/>
            <a:ext cx="1662546" cy="716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Document</a:t>
            </a:r>
            <a:r>
              <a:rPr lang="fr-BE" dirty="0" smtClean="0"/>
              <a:t> </a:t>
            </a:r>
            <a:endParaRPr lang="en-GB" dirty="0"/>
          </a:p>
        </p:txBody>
      </p:sp>
      <p:cxnSp>
        <p:nvCxnSpPr>
          <p:cNvPr id="21" name="Straight Arrow Connector 20"/>
          <p:cNvCxnSpPr>
            <a:stCxn id="17" idx="3"/>
          </p:cNvCxnSpPr>
          <p:nvPr/>
        </p:nvCxnSpPr>
        <p:spPr>
          <a:xfrm flipV="1">
            <a:off x="8746836" y="415637"/>
            <a:ext cx="1436254" cy="84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959275" y="404704"/>
            <a:ext cx="1006762" cy="369332"/>
          </a:xfrm>
          <a:prstGeom prst="rect">
            <a:avLst/>
          </a:prstGeom>
          <a:noFill/>
        </p:spPr>
        <p:txBody>
          <a:bodyPr wrap="square" rtlCol="0">
            <a:spAutoFit/>
          </a:bodyPr>
          <a:lstStyle/>
          <a:p>
            <a:r>
              <a:rPr lang="fr-BE" dirty="0" err="1" smtClean="0"/>
              <a:t>includes</a:t>
            </a:r>
            <a:endParaRPr lang="en-GB" dirty="0"/>
          </a:p>
        </p:txBody>
      </p:sp>
      <p:sp>
        <p:nvSpPr>
          <p:cNvPr id="26" name="Rounded Rectangle 25"/>
          <p:cNvSpPr/>
          <p:nvPr/>
        </p:nvSpPr>
        <p:spPr>
          <a:xfrm>
            <a:off x="960582" y="1955693"/>
            <a:ext cx="1575957" cy="815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t>Evaluator</a:t>
            </a:r>
            <a:endParaRPr lang="en-GB" dirty="0"/>
          </a:p>
        </p:txBody>
      </p:sp>
      <p:cxnSp>
        <p:nvCxnSpPr>
          <p:cNvPr id="31" name="Straight Arrow Connector 30"/>
          <p:cNvCxnSpPr/>
          <p:nvPr/>
        </p:nvCxnSpPr>
        <p:spPr>
          <a:xfrm flipV="1">
            <a:off x="2543465" y="1591821"/>
            <a:ext cx="2821131" cy="624906"/>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922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Roles</a:t>
            </a:r>
            <a:r>
              <a:rPr lang="fr-BE" dirty="0" smtClean="0"/>
              <a:t>, Agents and organisations</a:t>
            </a:r>
            <a:endParaRPr lang="en-GB" dirty="0"/>
          </a:p>
        </p:txBody>
      </p:sp>
      <p:sp>
        <p:nvSpPr>
          <p:cNvPr id="3" name="Content Placeholder 2"/>
          <p:cNvSpPr>
            <a:spLocks noGrp="1"/>
          </p:cNvSpPr>
          <p:nvPr>
            <p:ph idx="1"/>
          </p:nvPr>
        </p:nvSpPr>
        <p:spPr/>
        <p:txBody>
          <a:bodyPr/>
          <a:lstStyle/>
          <a:p>
            <a:pPr marL="0" indent="0">
              <a:buNone/>
            </a:pPr>
            <a:r>
              <a:rPr lang="fr-BE" dirty="0"/>
              <a:t> </a:t>
            </a:r>
            <a:endParaRPr lang="en-GB" dirty="0"/>
          </a:p>
        </p:txBody>
      </p:sp>
      <p:cxnSp>
        <p:nvCxnSpPr>
          <p:cNvPr id="11" name="Straight Arrow Connector 10"/>
          <p:cNvCxnSpPr>
            <a:stCxn id="9" idx="1"/>
            <a:endCxn id="4" idx="3"/>
          </p:cNvCxnSpPr>
          <p:nvPr/>
        </p:nvCxnSpPr>
        <p:spPr>
          <a:xfrm flipH="1">
            <a:off x="4438078" y="3874409"/>
            <a:ext cx="1183411" cy="1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97395" y="3592884"/>
            <a:ext cx="2366824" cy="369332"/>
          </a:xfrm>
          <a:prstGeom prst="rect">
            <a:avLst/>
          </a:prstGeom>
          <a:noFill/>
        </p:spPr>
        <p:txBody>
          <a:bodyPr wrap="square" rtlCol="0">
            <a:spAutoFit/>
          </a:bodyPr>
          <a:lstStyle/>
          <a:p>
            <a:r>
              <a:rPr lang="fr-BE" dirty="0" err="1" smtClean="0"/>
              <a:t>IsRoleOf</a:t>
            </a:r>
            <a:endParaRPr lang="en-GB" dirty="0"/>
          </a:p>
        </p:txBody>
      </p:sp>
      <p:sp>
        <p:nvSpPr>
          <p:cNvPr id="14" name="TextBox 13"/>
          <p:cNvSpPr txBox="1"/>
          <p:nvPr/>
        </p:nvSpPr>
        <p:spPr>
          <a:xfrm>
            <a:off x="4664364" y="3943927"/>
            <a:ext cx="184731" cy="369332"/>
          </a:xfrm>
          <a:prstGeom prst="rect">
            <a:avLst/>
          </a:prstGeom>
          <a:noFill/>
        </p:spPr>
        <p:txBody>
          <a:bodyPr wrap="none" rtlCol="0">
            <a:spAutoFit/>
          </a:bodyPr>
          <a:lstStyle/>
          <a:p>
            <a:endParaRPr lang="en-GB" dirty="0"/>
          </a:p>
        </p:txBody>
      </p:sp>
      <p:grpSp>
        <p:nvGrpSpPr>
          <p:cNvPr id="21" name="Group 20"/>
          <p:cNvGrpSpPr/>
          <p:nvPr/>
        </p:nvGrpSpPr>
        <p:grpSpPr>
          <a:xfrm>
            <a:off x="678884" y="3408218"/>
            <a:ext cx="3759194" cy="2549237"/>
            <a:chOff x="1117604" y="3343563"/>
            <a:chExt cx="3759194" cy="2549237"/>
          </a:xfrm>
        </p:grpSpPr>
        <p:sp>
          <p:nvSpPr>
            <p:cNvPr id="4" name="Rounded Rectangle 3"/>
            <p:cNvSpPr/>
            <p:nvPr/>
          </p:nvSpPr>
          <p:spPr>
            <a:xfrm>
              <a:off x="3509817" y="3343563"/>
              <a:ext cx="136698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Role</a:t>
              </a:r>
              <a:endParaRPr lang="en-GB" dirty="0">
                <a:solidFill>
                  <a:schemeClr val="tx1"/>
                </a:solidFill>
              </a:endParaRPr>
            </a:p>
          </p:txBody>
        </p:sp>
        <p:sp>
          <p:nvSpPr>
            <p:cNvPr id="18" name="Rounded Rectangle 17"/>
            <p:cNvSpPr/>
            <p:nvPr/>
          </p:nvSpPr>
          <p:spPr>
            <a:xfrm>
              <a:off x="1117604" y="4137892"/>
              <a:ext cx="3639125" cy="1754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A part played by an agent in a particular business </a:t>
              </a:r>
              <a:r>
                <a:rPr lang="en-US" sz="1000" dirty="0" smtClean="0">
                  <a:solidFill>
                    <a:schemeClr val="tx1"/>
                  </a:solidFill>
                </a:rPr>
                <a:t>process.</a:t>
              </a:r>
            </a:p>
            <a:p>
              <a:r>
                <a:rPr lang="en-US" sz="1000" dirty="0" smtClean="0">
                  <a:solidFill>
                    <a:schemeClr val="tx1"/>
                  </a:solidFill>
                </a:rPr>
                <a:t>Additional </a:t>
              </a:r>
              <a:r>
                <a:rPr lang="en-US" sz="1000" dirty="0">
                  <a:solidFill>
                    <a:schemeClr val="tx1"/>
                  </a:solidFill>
                </a:rPr>
                <a:t>information</a:t>
              </a:r>
              <a:r>
                <a:rPr lang="en-US" sz="1000" dirty="0" smtClean="0">
                  <a:solidFill>
                    <a:schemeClr val="tx1"/>
                  </a:solidFill>
                </a:rPr>
                <a:t/>
              </a:r>
              <a:br>
                <a:rPr lang="en-US" sz="1000" dirty="0" smtClean="0">
                  <a:solidFill>
                    <a:schemeClr val="tx1"/>
                  </a:solidFill>
                </a:rPr>
              </a:br>
              <a:r>
                <a:rPr lang="en-US" sz="1000" dirty="0">
                  <a:solidFill>
                    <a:schemeClr val="tx1"/>
                  </a:solidFill>
                </a:rPr>
                <a:t>In </a:t>
              </a:r>
              <a:r>
                <a:rPr lang="en-US" sz="1000" dirty="0" err="1">
                  <a:solidFill>
                    <a:schemeClr val="tx1"/>
                  </a:solidFill>
                </a:rPr>
                <a:t>ePO</a:t>
              </a:r>
              <a:r>
                <a:rPr lang="en-US" sz="1000" dirty="0">
                  <a:solidFill>
                    <a:schemeClr val="tx1"/>
                  </a:solidFill>
                </a:rPr>
                <a:t>, the 'business processes' related to procurement can be 'purchasing', 'tendering', 'evaluating', 'awarding', 'ordering', 'invoicing', etc.</a:t>
              </a:r>
              <a:r>
                <a:rPr lang="en-US" sz="1000" dirty="0" smtClean="0">
                  <a:solidFill>
                    <a:schemeClr val="tx1"/>
                  </a:solidFill>
                </a:rPr>
                <a:t/>
              </a:r>
              <a:br>
                <a:rPr lang="en-US" sz="1000" dirty="0" smtClean="0">
                  <a:solidFill>
                    <a:schemeClr val="tx1"/>
                  </a:solidFill>
                </a:rPr>
              </a:br>
              <a:r>
                <a:rPr lang="en-US" sz="1000" dirty="0" smtClean="0">
                  <a:solidFill>
                    <a:schemeClr val="tx1"/>
                  </a:solidFill>
                </a:rPr>
                <a:t/>
              </a:r>
              <a:br>
                <a:rPr lang="en-US" sz="1000" dirty="0" smtClean="0">
                  <a:solidFill>
                    <a:schemeClr val="tx1"/>
                  </a:solidFill>
                </a:rPr>
              </a:br>
              <a:r>
                <a:rPr lang="en-US" sz="1000" dirty="0">
                  <a:solidFill>
                    <a:schemeClr val="tx1"/>
                  </a:solidFill>
                </a:rPr>
                <a:t>The concept of 'role' is different from the concept of 'function'. However, functions can be carried out by procurement-related roles and other domain-related agents. Please refer to the class 'Function' to see the difference.</a:t>
              </a:r>
              <a:r>
                <a:rPr lang="en-US" sz="1000" dirty="0" smtClean="0">
                  <a:solidFill>
                    <a:schemeClr val="tx1"/>
                  </a:solidFill>
                </a:rPr>
                <a:t/>
              </a:r>
              <a:br>
                <a:rPr lang="en-US" sz="1000" dirty="0" smtClean="0">
                  <a:solidFill>
                    <a:schemeClr val="tx1"/>
                  </a:solidFill>
                </a:rPr>
              </a:br>
              <a:endParaRPr lang="en-GB" sz="1000" dirty="0">
                <a:solidFill>
                  <a:schemeClr val="tx1"/>
                </a:solidFill>
              </a:endParaRPr>
            </a:p>
          </p:txBody>
        </p:sp>
      </p:grpSp>
      <p:grpSp>
        <p:nvGrpSpPr>
          <p:cNvPr id="20" name="Group 19"/>
          <p:cNvGrpSpPr/>
          <p:nvPr/>
        </p:nvGrpSpPr>
        <p:grpSpPr>
          <a:xfrm>
            <a:off x="5621489" y="3417209"/>
            <a:ext cx="2986798" cy="1616610"/>
            <a:chOff x="7450293" y="3398735"/>
            <a:chExt cx="2986798" cy="1616610"/>
          </a:xfrm>
        </p:grpSpPr>
        <p:sp>
          <p:nvSpPr>
            <p:cNvPr id="9" name="Rounded Rectangle 8"/>
            <p:cNvSpPr/>
            <p:nvPr/>
          </p:nvSpPr>
          <p:spPr>
            <a:xfrm>
              <a:off x="7450293" y="3398735"/>
              <a:ext cx="134850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Agent</a:t>
              </a:r>
              <a:endParaRPr lang="en-GB" dirty="0">
                <a:solidFill>
                  <a:schemeClr val="tx1"/>
                </a:solidFill>
              </a:endParaRPr>
            </a:p>
          </p:txBody>
        </p:sp>
        <p:sp>
          <p:nvSpPr>
            <p:cNvPr id="19" name="Rounded Rectangle 18"/>
            <p:cNvSpPr/>
            <p:nvPr/>
          </p:nvSpPr>
          <p:spPr>
            <a:xfrm>
              <a:off x="8035637" y="4137892"/>
              <a:ext cx="2401454" cy="877453"/>
            </a:xfrm>
            <a:prstGeom prst="roundRect">
              <a:avLst>
                <a:gd name="adj" fmla="val 25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  person, an organization, or a system that act in procurement or have the power to act in procurement.</a:t>
              </a:r>
              <a:r>
                <a:rPr lang="en-US" sz="1000" dirty="0" smtClean="0">
                  <a:solidFill>
                    <a:schemeClr val="tx1"/>
                  </a:solidFill>
                </a:rPr>
                <a:t/>
              </a:r>
              <a:br>
                <a:rPr lang="en-US" sz="1000" dirty="0" smtClean="0">
                  <a:solidFill>
                    <a:schemeClr val="tx1"/>
                  </a:solidFill>
                </a:rPr>
              </a:br>
              <a:endParaRPr lang="en-GB" sz="1000" dirty="0">
                <a:solidFill>
                  <a:schemeClr val="tx1"/>
                </a:solidFill>
              </a:endParaRPr>
            </a:p>
          </p:txBody>
        </p:sp>
      </p:grpSp>
      <p:sp>
        <p:nvSpPr>
          <p:cNvPr id="23" name="Rounded Rectangle 22"/>
          <p:cNvSpPr/>
          <p:nvPr/>
        </p:nvSpPr>
        <p:spPr>
          <a:xfrm>
            <a:off x="8839200" y="2364509"/>
            <a:ext cx="151476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Organisation</a:t>
            </a:r>
            <a:endParaRPr lang="en-GB" dirty="0">
              <a:solidFill>
                <a:schemeClr val="tx1"/>
              </a:solidFill>
            </a:endParaRPr>
          </a:p>
        </p:txBody>
      </p:sp>
      <p:cxnSp>
        <p:nvCxnSpPr>
          <p:cNvPr id="25" name="Straight Arrow Connector 24"/>
          <p:cNvCxnSpPr/>
          <p:nvPr/>
        </p:nvCxnSpPr>
        <p:spPr>
          <a:xfrm flipV="1">
            <a:off x="6964218" y="2844800"/>
            <a:ext cx="1856509" cy="90877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9193631" y="3223553"/>
            <a:ext cx="2998369" cy="2613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smtClean="0">
              <a:solidFill>
                <a:schemeClr val="tx1"/>
              </a:solidFill>
            </a:endParaRPr>
          </a:p>
          <a:p>
            <a:r>
              <a:rPr lang="en-US" sz="1000" dirty="0" smtClean="0">
                <a:solidFill>
                  <a:schemeClr val="tx1"/>
                </a:solidFill>
              </a:rPr>
              <a:t>.</a:t>
            </a:r>
            <a:endParaRPr lang="en-GB" sz="1000" dirty="0">
              <a:solidFill>
                <a:schemeClr val="tx1"/>
              </a:solidFill>
            </a:endParaRPr>
          </a:p>
        </p:txBody>
      </p:sp>
      <p:sp>
        <p:nvSpPr>
          <p:cNvPr id="5" name="TextBox 4"/>
          <p:cNvSpPr txBox="1"/>
          <p:nvPr/>
        </p:nvSpPr>
        <p:spPr>
          <a:xfrm>
            <a:off x="9490360" y="3592884"/>
            <a:ext cx="2349482" cy="1600438"/>
          </a:xfrm>
          <a:prstGeom prst="rect">
            <a:avLst/>
          </a:prstGeom>
          <a:noFill/>
        </p:spPr>
        <p:txBody>
          <a:bodyPr wrap="square" rtlCol="0">
            <a:spAutoFit/>
          </a:bodyPr>
          <a:lstStyle/>
          <a:p>
            <a:r>
              <a:rPr lang="en-US" sz="1000" dirty="0"/>
              <a:t>A collection of people organized together into a community or other social, commercial or political structure. The group has some common purpose or reason for existence which goes beyond the set of people belonging to it and can act as an Agent. </a:t>
            </a:r>
            <a:r>
              <a:rPr lang="en-US" sz="1000" dirty="0" err="1"/>
              <a:t>Organisations</a:t>
            </a:r>
            <a:r>
              <a:rPr lang="en-US" sz="1000" dirty="0"/>
              <a:t> are often decomposable into hierarchical structures</a:t>
            </a:r>
            <a:r>
              <a:rPr lang="en-US" dirty="0"/>
              <a:t>.</a:t>
            </a:r>
            <a:endParaRPr lang="en-GB" dirty="0"/>
          </a:p>
        </p:txBody>
      </p:sp>
    </p:spTree>
    <p:extLst>
      <p:ext uri="{BB962C8B-B14F-4D97-AF65-F5344CB8AC3E}">
        <p14:creationId xmlns:p14="http://schemas.microsoft.com/office/powerpoint/2010/main" val="2174772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Beneficial</a:t>
            </a:r>
            <a:r>
              <a:rPr lang="fr-BE" dirty="0" smtClean="0"/>
              <a:t> </a:t>
            </a:r>
            <a:r>
              <a:rPr lang="fr-BE" dirty="0" err="1" smtClean="0"/>
              <a:t>owner</a:t>
            </a:r>
            <a:r>
              <a:rPr lang="fr-BE" dirty="0" smtClean="0"/>
              <a:t/>
            </a:r>
            <a:br>
              <a:rPr lang="fr-BE" dirty="0" smtClean="0"/>
            </a:br>
            <a:endParaRPr lang="en-GB" dirty="0"/>
          </a:p>
        </p:txBody>
      </p:sp>
      <p:sp>
        <p:nvSpPr>
          <p:cNvPr id="3" name="Content Placeholder 2"/>
          <p:cNvSpPr>
            <a:spLocks noGrp="1"/>
          </p:cNvSpPr>
          <p:nvPr>
            <p:ph idx="1"/>
          </p:nvPr>
        </p:nvSpPr>
        <p:spPr/>
        <p:txBody>
          <a:bodyPr/>
          <a:lstStyle/>
          <a:p>
            <a:endParaRPr lang="fr-BE" dirty="0" smtClean="0"/>
          </a:p>
          <a:p>
            <a:endParaRPr lang="en-GB" dirty="0"/>
          </a:p>
        </p:txBody>
      </p:sp>
      <p:sp>
        <p:nvSpPr>
          <p:cNvPr id="4" name="Rounded Rectangle 3"/>
          <p:cNvSpPr/>
          <p:nvPr/>
        </p:nvSpPr>
        <p:spPr>
          <a:xfrm>
            <a:off x="1205345" y="1354570"/>
            <a:ext cx="1778001"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Agent</a:t>
            </a:r>
            <a:endParaRPr lang="en-GB" dirty="0">
              <a:solidFill>
                <a:schemeClr val="tx1"/>
              </a:solidFill>
            </a:endParaRPr>
          </a:p>
        </p:txBody>
      </p:sp>
      <p:sp>
        <p:nvSpPr>
          <p:cNvPr id="5" name="Rounded Rectangle 4"/>
          <p:cNvSpPr/>
          <p:nvPr/>
        </p:nvSpPr>
        <p:spPr>
          <a:xfrm>
            <a:off x="1154546" y="2377176"/>
            <a:ext cx="1708727" cy="354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Organisation</a:t>
            </a:r>
            <a:endParaRPr lang="en-GB" dirty="0">
              <a:solidFill>
                <a:schemeClr val="tx1"/>
              </a:solidFill>
            </a:endParaRPr>
          </a:p>
        </p:txBody>
      </p:sp>
      <p:cxnSp>
        <p:nvCxnSpPr>
          <p:cNvPr id="7" name="Straight Arrow Connector 6"/>
          <p:cNvCxnSpPr/>
          <p:nvPr/>
        </p:nvCxnSpPr>
        <p:spPr>
          <a:xfrm flipV="1">
            <a:off x="2008909" y="1873523"/>
            <a:ext cx="0" cy="42633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008909" y="2731365"/>
            <a:ext cx="0" cy="55279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54546" y="4174837"/>
            <a:ext cx="1708727" cy="646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Registered</a:t>
            </a:r>
            <a:r>
              <a:rPr lang="fr-BE" dirty="0" smtClean="0">
                <a:solidFill>
                  <a:schemeClr val="tx1"/>
                </a:solidFill>
              </a:rPr>
              <a:t> organisation</a:t>
            </a:r>
            <a:endParaRPr lang="en-GB" dirty="0">
              <a:solidFill>
                <a:schemeClr val="tx1"/>
              </a:solidFill>
            </a:endParaRPr>
          </a:p>
        </p:txBody>
      </p:sp>
      <p:cxnSp>
        <p:nvCxnSpPr>
          <p:cNvPr id="16" name="Straight Arrow Connector 15"/>
          <p:cNvCxnSpPr/>
          <p:nvPr/>
        </p:nvCxnSpPr>
        <p:spPr>
          <a:xfrm flipH="1" flipV="1">
            <a:off x="2008908" y="3794521"/>
            <a:ext cx="1" cy="38031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1205345" y="3282916"/>
            <a:ext cx="1607127" cy="511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Formal</a:t>
            </a:r>
            <a:r>
              <a:rPr lang="fr-BE" dirty="0" smtClean="0">
                <a:solidFill>
                  <a:schemeClr val="tx1"/>
                </a:solidFill>
              </a:rPr>
              <a:t> organisation</a:t>
            </a:r>
            <a:endParaRPr lang="en-GB" dirty="0">
              <a:solidFill>
                <a:schemeClr val="tx1"/>
              </a:solidFill>
            </a:endParaRPr>
          </a:p>
        </p:txBody>
      </p:sp>
      <p:sp>
        <p:nvSpPr>
          <p:cNvPr id="18" name="Rounded Rectangle 17"/>
          <p:cNvSpPr/>
          <p:nvPr/>
        </p:nvSpPr>
        <p:spPr>
          <a:xfrm>
            <a:off x="1154546" y="5246255"/>
            <a:ext cx="1657926" cy="517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Business</a:t>
            </a:r>
          </a:p>
        </p:txBody>
      </p:sp>
      <p:cxnSp>
        <p:nvCxnSpPr>
          <p:cNvPr id="21" name="Straight Arrow Connector 20"/>
          <p:cNvCxnSpPr>
            <a:stCxn id="18" idx="0"/>
          </p:cNvCxnSpPr>
          <p:nvPr/>
        </p:nvCxnSpPr>
        <p:spPr>
          <a:xfrm flipV="1">
            <a:off x="1983509" y="4821383"/>
            <a:ext cx="25399" cy="42487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726545" y="5246255"/>
            <a:ext cx="1893455" cy="517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rgbClr val="FF0000"/>
                </a:solidFill>
              </a:rPr>
              <a:t>Person</a:t>
            </a:r>
            <a:endParaRPr lang="en-GB" dirty="0">
              <a:solidFill>
                <a:srgbClr val="FF0000"/>
              </a:solidFill>
            </a:endParaRPr>
          </a:p>
        </p:txBody>
      </p:sp>
      <p:cxnSp>
        <p:nvCxnSpPr>
          <p:cNvPr id="24" name="Straight Arrow Connector 23"/>
          <p:cNvCxnSpPr>
            <a:endCxn id="18" idx="3"/>
          </p:cNvCxnSpPr>
          <p:nvPr/>
        </p:nvCxnSpPr>
        <p:spPr>
          <a:xfrm flipH="1">
            <a:off x="2812472" y="5486400"/>
            <a:ext cx="2914073" cy="1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60800" y="5227782"/>
            <a:ext cx="1634836" cy="923330"/>
          </a:xfrm>
          <a:prstGeom prst="rect">
            <a:avLst/>
          </a:prstGeom>
          <a:noFill/>
        </p:spPr>
        <p:txBody>
          <a:bodyPr wrap="square" rtlCol="0">
            <a:spAutoFit/>
          </a:bodyPr>
          <a:lstStyle/>
          <a:p>
            <a:r>
              <a:rPr lang="fr-BE" dirty="0" err="1" smtClean="0"/>
              <a:t>IsBeneficialOwnerOf</a:t>
            </a:r>
            <a:endParaRPr lang="fr-BE" dirty="0" smtClean="0"/>
          </a:p>
          <a:p>
            <a:r>
              <a:rPr lang="fr-BE" dirty="0" smtClean="0">
                <a:solidFill>
                  <a:srgbClr val="7030A0"/>
                </a:solidFill>
              </a:rPr>
              <a:t>ben-</a:t>
            </a:r>
            <a:r>
              <a:rPr lang="fr-BE" dirty="0" err="1" smtClean="0">
                <a:solidFill>
                  <a:srgbClr val="7030A0"/>
                </a:solidFill>
              </a:rPr>
              <a:t>own</a:t>
            </a:r>
            <a:endParaRPr lang="en-GB" dirty="0">
              <a:solidFill>
                <a:srgbClr val="7030A0"/>
              </a:solidFill>
            </a:endParaRPr>
          </a:p>
        </p:txBody>
      </p:sp>
    </p:spTree>
    <p:extLst>
      <p:ext uri="{BB962C8B-B14F-4D97-AF65-F5344CB8AC3E}">
        <p14:creationId xmlns:p14="http://schemas.microsoft.com/office/powerpoint/2010/main" val="944297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90" y="365126"/>
            <a:ext cx="10365509" cy="512330"/>
          </a:xfrm>
        </p:spPr>
        <p:txBody>
          <a:bodyPr>
            <a:normAutofit fontScale="90000"/>
          </a:bodyPr>
          <a:lstStyle/>
          <a:p>
            <a:r>
              <a:rPr lang="fr-BE" dirty="0" smtClean="0"/>
              <a:t>organisation-</a:t>
            </a:r>
            <a:r>
              <a:rPr lang="fr-BE" dirty="0" err="1" smtClean="0"/>
              <a:t>role</a:t>
            </a:r>
            <a:r>
              <a:rPr lang="fr-BE" dirty="0" smtClean="0"/>
              <a:t> – EU </a:t>
            </a:r>
            <a:r>
              <a:rPr lang="fr-BE" dirty="0" err="1" smtClean="0"/>
              <a:t>Vocabularies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0270275"/>
              </p:ext>
            </p:extLst>
          </p:nvPr>
        </p:nvGraphicFramePr>
        <p:xfrm>
          <a:off x="1191490" y="877451"/>
          <a:ext cx="9698181" cy="5927024"/>
        </p:xfrm>
        <a:graphic>
          <a:graphicData uri="http://schemas.openxmlformats.org/drawingml/2006/table">
            <a:tbl>
              <a:tblPr firstRow="1" bandRow="1">
                <a:tableStyleId>{5C22544A-7EE6-4342-B048-85BDC9FD1C3A}</a:tableStyleId>
              </a:tblPr>
              <a:tblGrid>
                <a:gridCol w="766344">
                  <a:extLst>
                    <a:ext uri="{9D8B030D-6E8A-4147-A177-3AD203B41FA5}">
                      <a16:colId xmlns:a16="http://schemas.microsoft.com/office/drawing/2014/main" val="253129394"/>
                    </a:ext>
                  </a:extLst>
                </a:gridCol>
                <a:gridCol w="4406729">
                  <a:extLst>
                    <a:ext uri="{9D8B030D-6E8A-4147-A177-3AD203B41FA5}">
                      <a16:colId xmlns:a16="http://schemas.microsoft.com/office/drawing/2014/main" val="2427120301"/>
                    </a:ext>
                  </a:extLst>
                </a:gridCol>
                <a:gridCol w="4525108">
                  <a:extLst>
                    <a:ext uri="{9D8B030D-6E8A-4147-A177-3AD203B41FA5}">
                      <a16:colId xmlns:a16="http://schemas.microsoft.com/office/drawing/2014/main" val="2053238130"/>
                    </a:ext>
                  </a:extLst>
                </a:gridCol>
              </a:tblGrid>
              <a:tr h="357325">
                <a:tc>
                  <a:txBody>
                    <a:bodyPr/>
                    <a:lstStyle/>
                    <a:p>
                      <a:r>
                        <a:rPr lang="fr-BE" dirty="0" smtClean="0"/>
                        <a:t>Code</a:t>
                      </a:r>
                      <a:endParaRPr lang="en-GB" dirty="0"/>
                    </a:p>
                  </a:txBody>
                  <a:tcPr/>
                </a:tc>
                <a:tc>
                  <a:txBody>
                    <a:bodyPr/>
                    <a:lstStyle/>
                    <a:p>
                      <a:r>
                        <a:rPr lang="fr-BE" dirty="0" smtClean="0"/>
                        <a:t>Label</a:t>
                      </a:r>
                      <a:endParaRPr lang="en-GB" dirty="0"/>
                    </a:p>
                  </a:txBody>
                  <a:tcPr/>
                </a:tc>
                <a:tc>
                  <a:txBody>
                    <a:bodyPr/>
                    <a:lstStyle/>
                    <a:p>
                      <a:r>
                        <a:rPr lang="fr-BE" dirty="0" smtClean="0"/>
                        <a:t>Comment</a:t>
                      </a:r>
                      <a:endParaRPr lang="en-GB" dirty="0"/>
                    </a:p>
                  </a:txBody>
                  <a:tcPr/>
                </a:tc>
                <a:extLst>
                  <a:ext uri="{0D108BD9-81ED-4DB2-BD59-A6C34878D82A}">
                    <a16:rowId xmlns:a16="http://schemas.microsoft.com/office/drawing/2014/main" val="3790819166"/>
                  </a:ext>
                </a:extLst>
              </a:tr>
              <a:tr h="282353">
                <a:tc>
                  <a:txBody>
                    <a:bodyPr/>
                    <a:lstStyle/>
                    <a:p>
                      <a:pPr algn="l" fontAlgn="t"/>
                      <a:r>
                        <a:rPr lang="en-GB" sz="1100" b="0" i="0" u="none" strike="noStrike" dirty="0">
                          <a:solidFill>
                            <a:srgbClr val="000000"/>
                          </a:solidFill>
                          <a:effectLst/>
                          <a:latin typeface="Arial Unicode MS"/>
                        </a:rPr>
                        <a:t>buyer</a:t>
                      </a:r>
                    </a:p>
                  </a:txBody>
                  <a:tcPr marL="6350" marR="6350" marT="6350" marB="0"/>
                </a:tc>
                <a:tc>
                  <a:txBody>
                    <a:bodyPr/>
                    <a:lstStyle/>
                    <a:p>
                      <a:pPr algn="l" fontAlgn="b"/>
                      <a:r>
                        <a:rPr lang="en-GB" sz="1100" b="0" i="0" u="none" strike="noStrike" dirty="0">
                          <a:solidFill>
                            <a:srgbClr val="000000"/>
                          </a:solidFill>
                          <a:effectLst/>
                          <a:latin typeface="Calibri" panose="020F0502020204030204" pitchFamily="34" charset="0"/>
                        </a:rPr>
                        <a:t>Buyer</a:t>
                      </a:r>
                    </a:p>
                  </a:txBody>
                  <a:tcPr marL="6350" marR="6350" marT="6350" marB="0">
                    <a:solidFill>
                      <a:srgbClr val="92D050"/>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1425220933"/>
                  </a:ext>
                </a:extLst>
              </a:tr>
              <a:tr h="282353">
                <a:tc>
                  <a:txBody>
                    <a:bodyPr/>
                    <a:lstStyle/>
                    <a:p>
                      <a:pPr algn="l" fontAlgn="t"/>
                      <a:r>
                        <a:rPr lang="en-GB" sz="1100" b="0" i="0" u="none" strike="noStrike">
                          <a:solidFill>
                            <a:srgbClr val="000000"/>
                          </a:solidFill>
                          <a:effectLst/>
                          <a:latin typeface="Arial Unicode MS"/>
                        </a:rPr>
                        <a:t>serv-prov</a:t>
                      </a:r>
                    </a:p>
                  </a:txBody>
                  <a:tcPr marL="6350" marR="6350" marT="6350" marB="0"/>
                </a:tc>
                <a:tc>
                  <a:txBody>
                    <a:bodyPr/>
                    <a:lstStyle/>
                    <a:p>
                      <a:pPr algn="l" fontAlgn="b"/>
                      <a:r>
                        <a:rPr lang="en-GB" sz="1100" b="0" i="0" u="none" strike="noStrike">
                          <a:solidFill>
                            <a:srgbClr val="000000"/>
                          </a:solidFill>
                          <a:effectLst/>
                          <a:latin typeface="Calibri" panose="020F0502020204030204" pitchFamily="34" charset="0"/>
                        </a:rPr>
                        <a:t>Procurement service provider</a:t>
                      </a:r>
                    </a:p>
                  </a:txBody>
                  <a:tcPr marL="6350" marR="6350" marT="6350" marB="0">
                    <a:solidFill>
                      <a:srgbClr val="92D050"/>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3023467834"/>
                  </a:ext>
                </a:extLst>
              </a:tr>
              <a:tr h="333752">
                <a:tc>
                  <a:txBody>
                    <a:bodyPr/>
                    <a:lstStyle/>
                    <a:p>
                      <a:pPr algn="l" fontAlgn="t"/>
                      <a:r>
                        <a:rPr lang="en-GB" sz="1100" b="0" i="0" u="none" strike="noStrike" dirty="0" err="1">
                          <a:solidFill>
                            <a:srgbClr val="000000"/>
                          </a:solidFill>
                          <a:effectLst/>
                          <a:latin typeface="Arial Unicode MS"/>
                        </a:rPr>
                        <a:t>cpb-acq</a:t>
                      </a:r>
                      <a:endParaRPr lang="en-GB" sz="1100" b="0" i="0" u="none" strike="noStrike" dirty="0">
                        <a:solidFill>
                          <a:srgbClr val="000000"/>
                        </a:solidFill>
                        <a:effectLst/>
                        <a:latin typeface="Arial Unicode MS"/>
                      </a:endParaRPr>
                    </a:p>
                  </a:txBody>
                  <a:tcPr marL="6350" marR="6350" marT="6350" marB="0">
                    <a:solidFill>
                      <a:srgbClr val="9966FF"/>
                    </a:solidFill>
                  </a:tcPr>
                </a:tc>
                <a:tc>
                  <a:txBody>
                    <a:bodyPr/>
                    <a:lstStyle/>
                    <a:p>
                      <a:pPr algn="l" fontAlgn="b"/>
                      <a:r>
                        <a:rPr lang="en-US" sz="1100" b="0" i="0" u="none" strike="noStrike" dirty="0">
                          <a:solidFill>
                            <a:srgbClr val="000000"/>
                          </a:solidFill>
                          <a:effectLst/>
                          <a:latin typeface="Calibri" panose="020F0502020204030204" pitchFamily="34" charset="0"/>
                        </a:rPr>
                        <a:t>Central purchasing body acquiring supplies and/or services intended for other buyers.</a:t>
                      </a:r>
                    </a:p>
                  </a:txBody>
                  <a:tcPr marL="6350" marR="6350" marT="6350" marB="0">
                    <a:solidFill>
                      <a:srgbClr val="9966FF"/>
                    </a:solidFill>
                  </a:tcPr>
                </a:tc>
                <a:tc>
                  <a:txBody>
                    <a:bodyPr/>
                    <a:lstStyle/>
                    <a:p>
                      <a:pPr algn="l" fontAlgn="b"/>
                      <a:endParaRPr lang="en-US" sz="1100" b="0" i="0" u="none" strike="noStrike" dirty="0" smtClean="0">
                        <a:solidFill>
                          <a:srgbClr val="000000"/>
                        </a:solidFill>
                        <a:effectLst/>
                        <a:latin typeface="Calibri" panose="020F0502020204030204" pitchFamily="34" charset="0"/>
                      </a:endParaRPr>
                    </a:p>
                    <a:p>
                      <a:pPr algn="l" fontAlgn="b"/>
                      <a:r>
                        <a:rPr lang="en-US" sz="1100" b="0" i="0" u="none" strike="noStrike" dirty="0" smtClean="0">
                          <a:solidFill>
                            <a:srgbClr val="000000"/>
                          </a:solidFill>
                          <a:effectLst/>
                          <a:latin typeface="Calibri" panose="020F0502020204030204" pitchFamily="34" charset="0"/>
                        </a:rPr>
                        <a:t>To become subclass of </a:t>
                      </a:r>
                      <a:r>
                        <a:rPr lang="en-US" sz="1100" b="0" i="0" u="none" strike="noStrike" dirty="0" err="1" smtClean="0">
                          <a:solidFill>
                            <a:srgbClr val="000000"/>
                          </a:solidFill>
                          <a:effectLst/>
                          <a:latin typeface="Calibri" panose="020F0502020204030204" pitchFamily="34" charset="0"/>
                        </a:rPr>
                        <a:t>cpb</a:t>
                      </a:r>
                      <a:r>
                        <a:rPr lang="en-US" sz="1100" b="0" i="0" u="none" strike="noStrike" dirty="0" smtClean="0">
                          <a:solidFill>
                            <a:srgbClr val="000000"/>
                          </a:solidFill>
                          <a:effectLst/>
                          <a:latin typeface="Calibri" panose="020F0502020204030204" pitchFamily="34" charset="0"/>
                        </a:rPr>
                        <a:t> or create</a:t>
                      </a:r>
                      <a:r>
                        <a:rPr lang="en-US" sz="1100" b="0" i="0" u="none" strike="noStrike" baseline="0" dirty="0" smtClean="0">
                          <a:solidFill>
                            <a:srgbClr val="000000"/>
                          </a:solidFill>
                          <a:effectLst/>
                          <a:latin typeface="Calibri" panose="020F0502020204030204" pitchFamily="34" charset="0"/>
                        </a:rPr>
                        <a:t> a table for </a:t>
                      </a:r>
                      <a:r>
                        <a:rPr lang="en-US" sz="1100" b="0" i="0" u="none" strike="noStrike" baseline="0" dirty="0" err="1" smtClean="0">
                          <a:solidFill>
                            <a:srgbClr val="000000"/>
                          </a:solidFill>
                          <a:effectLst/>
                          <a:latin typeface="Calibri" panose="020F0502020204030204" pitchFamily="34" charset="0"/>
                        </a:rPr>
                        <a:t>cpb</a:t>
                      </a:r>
                      <a:r>
                        <a:rPr lang="en-US" sz="1100" b="0" i="0" u="none" strike="noStrike" baseline="0" dirty="0" smtClean="0">
                          <a:solidFill>
                            <a:srgbClr val="000000"/>
                          </a:solidFill>
                          <a:effectLst/>
                          <a:latin typeface="Calibri" panose="020F0502020204030204" pitchFamily="34" charset="0"/>
                        </a:rPr>
                        <a:t> type</a:t>
                      </a:r>
                      <a:endParaRPr lang="en-US" sz="1100" b="0" i="0" u="none" strike="noStrike" dirty="0">
                        <a:solidFill>
                          <a:srgbClr val="000000"/>
                        </a:solidFill>
                        <a:effectLst/>
                        <a:latin typeface="Calibri" panose="020F0502020204030204" pitchFamily="34" charset="0"/>
                      </a:endParaRPr>
                    </a:p>
                  </a:txBody>
                  <a:tcPr marL="6350" marR="6350" marT="6350" marB="0">
                    <a:solidFill>
                      <a:srgbClr val="9966FF"/>
                    </a:solidFill>
                  </a:tcPr>
                </a:tc>
                <a:extLst>
                  <a:ext uri="{0D108BD9-81ED-4DB2-BD59-A6C34878D82A}">
                    <a16:rowId xmlns:a16="http://schemas.microsoft.com/office/drawing/2014/main" val="4124895023"/>
                  </a:ext>
                </a:extLst>
              </a:tr>
              <a:tr h="333752">
                <a:tc>
                  <a:txBody>
                    <a:bodyPr/>
                    <a:lstStyle/>
                    <a:p>
                      <a:pPr algn="l" fontAlgn="t"/>
                      <a:r>
                        <a:rPr lang="en-GB" sz="1100" b="0" i="0" u="none" strike="noStrike" dirty="0" err="1">
                          <a:solidFill>
                            <a:srgbClr val="000000"/>
                          </a:solidFill>
                          <a:effectLst/>
                          <a:latin typeface="Arial Unicode MS"/>
                        </a:rPr>
                        <a:t>cpb-awa</a:t>
                      </a:r>
                      <a:endParaRPr lang="en-GB" sz="1100" b="0" i="0" u="none" strike="noStrike" dirty="0">
                        <a:solidFill>
                          <a:srgbClr val="000000"/>
                        </a:solidFill>
                        <a:effectLst/>
                        <a:latin typeface="Arial Unicode MS"/>
                      </a:endParaRPr>
                    </a:p>
                  </a:txBody>
                  <a:tcPr marL="6350" marR="6350" marT="6350" marB="0">
                    <a:solidFill>
                      <a:srgbClr val="9966FF"/>
                    </a:solidFill>
                  </a:tcPr>
                </a:tc>
                <a:tc>
                  <a:txBody>
                    <a:bodyPr/>
                    <a:lstStyle/>
                    <a:p>
                      <a:pPr algn="l" fontAlgn="b"/>
                      <a:r>
                        <a:rPr lang="en-US" sz="1100" b="0" i="0" u="none" strike="noStrike" dirty="0">
                          <a:solidFill>
                            <a:srgbClr val="000000"/>
                          </a:solidFill>
                          <a:effectLst/>
                          <a:latin typeface="Calibri" panose="020F0502020204030204" pitchFamily="34" charset="0"/>
                        </a:rPr>
                        <a:t>Central purchasing body awarding public contracts or concluding framework agreements for works, supplies or services intended for other buyers.</a:t>
                      </a:r>
                    </a:p>
                  </a:txBody>
                  <a:tcPr marL="6350" marR="6350" marT="6350" marB="0">
                    <a:solidFill>
                      <a:srgbClr val="9966FF"/>
                    </a:solidFill>
                  </a:tcPr>
                </a:tc>
                <a:tc>
                  <a:txBody>
                    <a:bodyPr/>
                    <a:lstStyle/>
                    <a:p>
                      <a:pPr algn="l" fontAlgn="b"/>
                      <a:r>
                        <a:rPr lang="en-US" sz="1100" b="0" i="0" u="none" strike="noStrike" dirty="0" smtClean="0">
                          <a:solidFill>
                            <a:srgbClr val="000000"/>
                          </a:solidFill>
                          <a:effectLst/>
                          <a:latin typeface="Calibri" panose="020F0502020204030204" pitchFamily="34" charset="0"/>
                        </a:rPr>
                        <a:t>To become subclass of </a:t>
                      </a:r>
                      <a:r>
                        <a:rPr lang="en-US" sz="1100" b="0" i="0" u="none" strike="noStrike" dirty="0" err="1" smtClean="0">
                          <a:solidFill>
                            <a:srgbClr val="000000"/>
                          </a:solidFill>
                          <a:effectLst/>
                          <a:latin typeface="Calibri" panose="020F0502020204030204" pitchFamily="34" charset="0"/>
                        </a:rPr>
                        <a:t>cpb</a:t>
                      </a:r>
                      <a:r>
                        <a:rPr lang="en-US" sz="1100" b="0" i="0" u="none" strike="noStrike" dirty="0" smtClean="0">
                          <a:solidFill>
                            <a:srgbClr val="000000"/>
                          </a:solidFill>
                          <a:effectLst/>
                          <a:latin typeface="Calibri" panose="020F0502020204030204" pitchFamily="34" charset="0"/>
                        </a:rPr>
                        <a:t> or create</a:t>
                      </a:r>
                      <a:r>
                        <a:rPr lang="en-US" sz="1100" b="0" i="0" u="none" strike="noStrike" baseline="0" dirty="0" smtClean="0">
                          <a:solidFill>
                            <a:srgbClr val="000000"/>
                          </a:solidFill>
                          <a:effectLst/>
                          <a:latin typeface="Calibri" panose="020F0502020204030204" pitchFamily="34" charset="0"/>
                        </a:rPr>
                        <a:t> a table for </a:t>
                      </a:r>
                      <a:r>
                        <a:rPr lang="en-US" sz="1100" b="0" i="0" u="none" strike="noStrike" baseline="0" dirty="0" err="1" smtClean="0">
                          <a:solidFill>
                            <a:srgbClr val="000000"/>
                          </a:solidFill>
                          <a:effectLst/>
                          <a:latin typeface="Calibri" panose="020F0502020204030204" pitchFamily="34" charset="0"/>
                        </a:rPr>
                        <a:t>cpb</a:t>
                      </a:r>
                      <a:r>
                        <a:rPr lang="en-US" sz="1100" b="0" i="0" u="none" strike="noStrike" baseline="0" dirty="0" smtClean="0">
                          <a:solidFill>
                            <a:srgbClr val="000000"/>
                          </a:solidFill>
                          <a:effectLst/>
                          <a:latin typeface="Calibri" panose="020F0502020204030204" pitchFamily="34" charset="0"/>
                        </a:rPr>
                        <a:t> type</a:t>
                      </a:r>
                      <a:endParaRPr lang="en-US" sz="1100" b="0" i="0" u="none" strike="noStrike" dirty="0" smtClean="0">
                        <a:solidFill>
                          <a:srgbClr val="000000"/>
                        </a:solidFill>
                        <a:effectLst/>
                        <a:latin typeface="Calibri" panose="020F0502020204030204" pitchFamily="34" charset="0"/>
                      </a:endParaRPr>
                    </a:p>
                    <a:p>
                      <a:pPr algn="l" fontAlgn="b"/>
                      <a:endParaRPr lang="en-US" sz="1100" b="0" i="0" u="none" strike="noStrike" dirty="0">
                        <a:solidFill>
                          <a:srgbClr val="000000"/>
                        </a:solidFill>
                        <a:effectLst/>
                        <a:latin typeface="Calibri" panose="020F0502020204030204" pitchFamily="34" charset="0"/>
                      </a:endParaRPr>
                    </a:p>
                  </a:txBody>
                  <a:tcPr marL="6350" marR="6350" marT="6350" marB="0">
                    <a:solidFill>
                      <a:srgbClr val="9966FF"/>
                    </a:solidFill>
                  </a:tcPr>
                </a:tc>
                <a:extLst>
                  <a:ext uri="{0D108BD9-81ED-4DB2-BD59-A6C34878D82A}">
                    <a16:rowId xmlns:a16="http://schemas.microsoft.com/office/drawing/2014/main" val="2305839359"/>
                  </a:ext>
                </a:extLst>
              </a:tr>
              <a:tr h="282353">
                <a:tc>
                  <a:txBody>
                    <a:bodyPr/>
                    <a:lstStyle/>
                    <a:p>
                      <a:pPr algn="l" fontAlgn="t"/>
                      <a:r>
                        <a:rPr lang="en-GB" sz="1100" b="0" i="0" u="none" strike="noStrike">
                          <a:solidFill>
                            <a:srgbClr val="000000"/>
                          </a:solidFill>
                          <a:effectLst/>
                          <a:latin typeface="Arial Unicode MS"/>
                        </a:rPr>
                        <a:t>winner</a:t>
                      </a:r>
                    </a:p>
                  </a:txBody>
                  <a:tcPr marL="6350" marR="6350" marT="6350" marB="0"/>
                </a:tc>
                <a:tc>
                  <a:txBody>
                    <a:bodyPr/>
                    <a:lstStyle/>
                    <a:p>
                      <a:pPr algn="l" fontAlgn="b"/>
                      <a:r>
                        <a:rPr lang="en-GB" sz="1100" b="0" i="0" u="none" strike="noStrike" dirty="0">
                          <a:solidFill>
                            <a:srgbClr val="000000"/>
                          </a:solidFill>
                          <a:effectLst/>
                          <a:latin typeface="Calibri" panose="020F0502020204030204" pitchFamily="34" charset="0"/>
                        </a:rPr>
                        <a:t>Winner</a:t>
                      </a:r>
                    </a:p>
                  </a:txBody>
                  <a:tcPr marL="6350" marR="6350" marT="6350" marB="0">
                    <a:solidFill>
                      <a:srgbClr val="92D050"/>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641810993"/>
                  </a:ext>
                </a:extLst>
              </a:tr>
              <a:tr h="282353">
                <a:tc>
                  <a:txBody>
                    <a:bodyPr/>
                    <a:lstStyle/>
                    <a:p>
                      <a:pPr algn="l" fontAlgn="t"/>
                      <a:r>
                        <a:rPr lang="en-GB" sz="1100" b="0" i="0" u="none" strike="noStrike">
                          <a:solidFill>
                            <a:srgbClr val="000000"/>
                          </a:solidFill>
                          <a:effectLst/>
                          <a:latin typeface="Arial Unicode MS"/>
                        </a:rPr>
                        <a:t>subcont</a:t>
                      </a:r>
                    </a:p>
                  </a:txBody>
                  <a:tcPr marL="6350" marR="6350" marT="6350" marB="0"/>
                </a:tc>
                <a:tc>
                  <a:txBody>
                    <a:bodyPr/>
                    <a:lstStyle/>
                    <a:p>
                      <a:pPr algn="l" fontAlgn="b"/>
                      <a:r>
                        <a:rPr lang="en-GB" sz="1100" b="0" i="0" u="none" strike="noStrike" dirty="0">
                          <a:solidFill>
                            <a:srgbClr val="000000"/>
                          </a:solidFill>
                          <a:effectLst/>
                          <a:latin typeface="Calibri" panose="020F0502020204030204" pitchFamily="34" charset="0"/>
                        </a:rPr>
                        <a:t>Subcontractor</a:t>
                      </a:r>
                    </a:p>
                  </a:txBody>
                  <a:tcPr marL="6350" marR="6350" marT="6350" marB="0">
                    <a:solidFill>
                      <a:srgbClr val="92D050"/>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1293358745"/>
                  </a:ext>
                </a:extLst>
              </a:tr>
              <a:tr h="281555">
                <a:tc>
                  <a:txBody>
                    <a:bodyPr/>
                    <a:lstStyle/>
                    <a:p>
                      <a:pPr algn="l" fontAlgn="t"/>
                      <a:r>
                        <a:rPr lang="en-GB" sz="1100" b="0" i="0" u="none" strike="noStrike">
                          <a:solidFill>
                            <a:srgbClr val="000000"/>
                          </a:solidFill>
                          <a:effectLst/>
                          <a:latin typeface="Arial Unicode MS"/>
                        </a:rPr>
                        <a:t>mediator</a:t>
                      </a:r>
                    </a:p>
                  </a:txBody>
                  <a:tcPr marL="6350" marR="6350" marT="6350" marB="0"/>
                </a:tc>
                <a:tc>
                  <a:txBody>
                    <a:bodyPr/>
                    <a:lstStyle/>
                    <a:p>
                      <a:pPr algn="l" fontAlgn="b"/>
                      <a:r>
                        <a:rPr lang="en-GB" sz="1100" b="0" i="0" u="none" strike="noStrike" dirty="0">
                          <a:solidFill>
                            <a:srgbClr val="000000"/>
                          </a:solidFill>
                          <a:effectLst/>
                          <a:latin typeface="Calibri" panose="020F0502020204030204" pitchFamily="34" charset="0"/>
                        </a:rPr>
                        <a:t>Mediation organization</a:t>
                      </a:r>
                    </a:p>
                  </a:txBody>
                  <a:tcPr marL="6350" marR="6350" marT="6350" marB="0">
                    <a:solidFill>
                      <a:srgbClr val="92D050"/>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4021934122"/>
                  </a:ext>
                </a:extLst>
              </a:tr>
              <a:tr h="282353">
                <a:tc>
                  <a:txBody>
                    <a:bodyPr/>
                    <a:lstStyle/>
                    <a:p>
                      <a:pPr algn="l" fontAlgn="t"/>
                      <a:r>
                        <a:rPr lang="en-GB" sz="1100" b="0" i="0" u="none" strike="noStrike">
                          <a:solidFill>
                            <a:srgbClr val="000000"/>
                          </a:solidFill>
                          <a:effectLst/>
                          <a:latin typeface="Arial Unicode MS"/>
                        </a:rPr>
                        <a:t>reviewer</a:t>
                      </a:r>
                    </a:p>
                  </a:txBody>
                  <a:tcPr marL="6350" marR="6350" marT="6350" marB="0"/>
                </a:tc>
                <a:tc>
                  <a:txBody>
                    <a:bodyPr/>
                    <a:lstStyle/>
                    <a:p>
                      <a:pPr algn="l" fontAlgn="b"/>
                      <a:r>
                        <a:rPr lang="en-GB" sz="1100" b="0" i="0" u="none" strike="noStrike" dirty="0">
                          <a:solidFill>
                            <a:srgbClr val="000000"/>
                          </a:solidFill>
                          <a:effectLst/>
                          <a:latin typeface="Calibri" panose="020F0502020204030204" pitchFamily="34" charset="0"/>
                        </a:rPr>
                        <a:t>Review organization</a:t>
                      </a:r>
                    </a:p>
                  </a:txBody>
                  <a:tcPr marL="6350" marR="6350" marT="6350" marB="0">
                    <a:solidFill>
                      <a:srgbClr val="92D050"/>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2032231589"/>
                  </a:ext>
                </a:extLst>
              </a:tr>
              <a:tr h="497526">
                <a:tc>
                  <a:txBody>
                    <a:bodyPr/>
                    <a:lstStyle/>
                    <a:p>
                      <a:pPr algn="l" fontAlgn="t"/>
                      <a:r>
                        <a:rPr lang="en-GB" sz="1100" b="0" i="0" u="none" strike="noStrike" dirty="0">
                          <a:solidFill>
                            <a:srgbClr val="000000"/>
                          </a:solidFill>
                          <a:effectLst/>
                          <a:latin typeface="Arial Unicode MS"/>
                        </a:rPr>
                        <a:t>info-tax</a:t>
                      </a:r>
                    </a:p>
                  </a:txBody>
                  <a:tcPr marL="6350" marR="6350" marT="6350" marB="0">
                    <a:solidFill>
                      <a:schemeClr val="accent2">
                        <a:lumMod val="60000"/>
                        <a:lumOff val="40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Organisation</a:t>
                      </a:r>
                      <a:r>
                        <a:rPr lang="en-US" sz="1100" b="0" i="0" u="none" strike="noStrike" dirty="0">
                          <a:solidFill>
                            <a:srgbClr val="000000"/>
                          </a:solidFill>
                          <a:effectLst/>
                          <a:latin typeface="Calibri" panose="020F0502020204030204" pitchFamily="34" charset="0"/>
                        </a:rPr>
                        <a:t> providing information concerning the general regulatory framework for taxes applicable in the place where the contract is to be performed.</a:t>
                      </a:r>
                    </a:p>
                  </a:txBody>
                  <a:tcPr marL="6350" marR="6350" marT="6350" marB="0">
                    <a:solidFill>
                      <a:srgbClr val="92D050"/>
                    </a:solidFill>
                  </a:tcPr>
                </a:tc>
                <a:tc>
                  <a:txBody>
                    <a:bodyPr/>
                    <a:lstStyle/>
                    <a:p>
                      <a:pPr algn="l" fontAlgn="b"/>
                      <a:r>
                        <a:rPr lang="en-US" sz="1100" b="0" i="0" u="none" strike="noStrike" dirty="0" smtClean="0">
                          <a:solidFill>
                            <a:srgbClr val="000000"/>
                          </a:solidFill>
                          <a:effectLst/>
                          <a:latin typeface="Calibri" panose="020F0502020204030204" pitchFamily="34" charset="0"/>
                        </a:rPr>
                        <a:t>To go to new</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regulatory-framework-provider table</a:t>
                      </a:r>
                      <a:endParaRPr lang="en-US"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1780554530"/>
                  </a:ext>
                </a:extLst>
              </a:tr>
              <a:tr h="497526">
                <a:tc>
                  <a:txBody>
                    <a:bodyPr/>
                    <a:lstStyle/>
                    <a:p>
                      <a:pPr algn="l" fontAlgn="t"/>
                      <a:r>
                        <a:rPr lang="en-GB" sz="1100" b="0" i="0" u="none" strike="noStrike" dirty="0">
                          <a:solidFill>
                            <a:srgbClr val="000000"/>
                          </a:solidFill>
                          <a:effectLst/>
                          <a:latin typeface="Arial Unicode MS"/>
                        </a:rPr>
                        <a:t>info-</a:t>
                      </a:r>
                      <a:r>
                        <a:rPr lang="en-GB" sz="1100" b="0" i="0" u="none" strike="noStrike" dirty="0" err="1">
                          <a:solidFill>
                            <a:srgbClr val="000000"/>
                          </a:solidFill>
                          <a:effectLst/>
                          <a:latin typeface="Arial Unicode MS"/>
                        </a:rPr>
                        <a:t>envir</a:t>
                      </a:r>
                      <a:endParaRPr lang="en-GB" sz="1100" b="0" i="0" u="none" strike="noStrike" dirty="0">
                        <a:solidFill>
                          <a:srgbClr val="000000"/>
                        </a:solidFill>
                        <a:effectLst/>
                        <a:latin typeface="Arial Unicode MS"/>
                      </a:endParaRPr>
                    </a:p>
                  </a:txBody>
                  <a:tcPr marL="6350" marR="6350" marT="6350" marB="0">
                    <a:solidFill>
                      <a:schemeClr val="accent2">
                        <a:lumMod val="60000"/>
                        <a:lumOff val="40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Organisation</a:t>
                      </a:r>
                      <a:r>
                        <a:rPr lang="en-US" sz="1100" b="0" i="0" u="none" strike="noStrike" dirty="0">
                          <a:solidFill>
                            <a:srgbClr val="000000"/>
                          </a:solidFill>
                          <a:effectLst/>
                          <a:latin typeface="Calibri" panose="020F0502020204030204" pitchFamily="34" charset="0"/>
                        </a:rPr>
                        <a:t> providing information concerning the general regulatory framework for environmental protection applicable in the place where the contract is to be performed.</a:t>
                      </a:r>
                    </a:p>
                  </a:txBody>
                  <a:tcPr marL="6350" marR="6350" marT="6350" marB="0">
                    <a:solidFill>
                      <a:srgbClr val="92D050"/>
                    </a:solidFill>
                  </a:tcPr>
                </a:tc>
                <a:tc>
                  <a:txBody>
                    <a:bodyPr/>
                    <a:lstStyle/>
                    <a:p>
                      <a:pPr algn="l" fontAlgn="b"/>
                      <a:r>
                        <a:rPr lang="en-US" sz="1100" b="0" i="0" u="none" strike="noStrike" dirty="0" smtClean="0">
                          <a:solidFill>
                            <a:srgbClr val="000000"/>
                          </a:solidFill>
                          <a:effectLst/>
                          <a:latin typeface="Calibri" panose="020F0502020204030204" pitchFamily="34" charset="0"/>
                        </a:rPr>
                        <a:t>To go to new</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regulatory-framework-provider table</a:t>
                      </a:r>
                    </a:p>
                    <a:p>
                      <a:pPr algn="l" fontAlgn="b"/>
                      <a:endParaRPr lang="en-US"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3411566444"/>
                  </a:ext>
                </a:extLst>
              </a:tr>
              <a:tr h="582898">
                <a:tc>
                  <a:txBody>
                    <a:bodyPr/>
                    <a:lstStyle/>
                    <a:p>
                      <a:pPr algn="l" fontAlgn="t"/>
                      <a:r>
                        <a:rPr lang="en-GB" sz="1100" b="0" i="0" u="none" strike="noStrike" dirty="0">
                          <a:solidFill>
                            <a:srgbClr val="000000"/>
                          </a:solidFill>
                          <a:effectLst/>
                          <a:latin typeface="Arial Unicode MS"/>
                        </a:rPr>
                        <a:t>info-</a:t>
                      </a:r>
                      <a:r>
                        <a:rPr lang="en-GB" sz="1100" b="0" i="0" u="none" strike="noStrike" dirty="0" err="1">
                          <a:solidFill>
                            <a:srgbClr val="000000"/>
                          </a:solidFill>
                          <a:effectLst/>
                          <a:latin typeface="Arial Unicode MS"/>
                        </a:rPr>
                        <a:t>emp</a:t>
                      </a:r>
                      <a:endParaRPr lang="en-GB" sz="1100" b="0" i="0" u="none" strike="noStrike" dirty="0">
                        <a:solidFill>
                          <a:srgbClr val="000000"/>
                        </a:solidFill>
                        <a:effectLst/>
                        <a:latin typeface="Arial Unicode MS"/>
                      </a:endParaRPr>
                    </a:p>
                  </a:txBody>
                  <a:tcPr marL="6350" marR="6350" marT="6350" marB="0">
                    <a:solidFill>
                      <a:schemeClr val="accent2">
                        <a:lumMod val="60000"/>
                        <a:lumOff val="40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Organisation</a:t>
                      </a:r>
                      <a:r>
                        <a:rPr lang="en-US" sz="1100" b="0" i="0" u="none" strike="noStrike" dirty="0">
                          <a:solidFill>
                            <a:srgbClr val="000000"/>
                          </a:solidFill>
                          <a:effectLst/>
                          <a:latin typeface="Calibri" panose="020F0502020204030204" pitchFamily="34" charset="0"/>
                        </a:rPr>
                        <a:t> providing information concerning the general regulatory framework for employment protection and working conditions applicable in the place where the contract is to be performed.</a:t>
                      </a:r>
                    </a:p>
                  </a:txBody>
                  <a:tcPr marL="6350" marR="6350" marT="6350" marB="0">
                    <a:solidFill>
                      <a:srgbClr val="92D050"/>
                    </a:solidFill>
                  </a:tcPr>
                </a:tc>
                <a:tc>
                  <a:txBody>
                    <a:bodyPr/>
                    <a:lstStyle/>
                    <a:p>
                      <a:pPr algn="l" fontAlgn="b"/>
                      <a:r>
                        <a:rPr lang="en-US" sz="1100" b="0" i="0" u="none" strike="noStrike" dirty="0" smtClean="0">
                          <a:solidFill>
                            <a:srgbClr val="000000"/>
                          </a:solidFill>
                          <a:effectLst/>
                          <a:latin typeface="Calibri" panose="020F0502020204030204" pitchFamily="34" charset="0"/>
                        </a:rPr>
                        <a:t>To go to new</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regulatory-framework-provider table</a:t>
                      </a:r>
                    </a:p>
                    <a:p>
                      <a:pPr algn="l" fontAlgn="b"/>
                      <a:endParaRPr lang="en-US"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1056653472"/>
                  </a:ext>
                </a:extLst>
              </a:tr>
              <a:tr h="333752">
                <a:tc>
                  <a:txBody>
                    <a:bodyPr/>
                    <a:lstStyle/>
                    <a:p>
                      <a:pPr algn="l" fontAlgn="t"/>
                      <a:r>
                        <a:rPr lang="en-GB" sz="1100" b="0" i="0" u="none" strike="noStrike" dirty="0">
                          <a:solidFill>
                            <a:srgbClr val="000000"/>
                          </a:solidFill>
                          <a:effectLst/>
                          <a:latin typeface="Arial Unicode MS"/>
                        </a:rPr>
                        <a:t>ben-own</a:t>
                      </a:r>
                    </a:p>
                  </a:txBody>
                  <a:tcPr marL="6350" marR="6350" marT="6350" marB="0">
                    <a:solidFill>
                      <a:schemeClr val="accent2">
                        <a:lumMod val="60000"/>
                        <a:lumOff val="4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Beneficial owner</a:t>
                      </a:r>
                    </a:p>
                  </a:txBody>
                  <a:tcPr marL="6350" marR="6350" marT="6350" marB="0">
                    <a:solidFill>
                      <a:srgbClr val="92D050"/>
                    </a:solidFill>
                  </a:tcPr>
                </a:tc>
                <a:tc>
                  <a:txBody>
                    <a:bodyPr/>
                    <a:lstStyle/>
                    <a:p>
                      <a:pPr algn="l" fontAlgn="b"/>
                      <a:r>
                        <a:rPr lang="fr-BE" sz="1100" b="0" i="0" u="none" strike="noStrike" dirty="0" err="1" smtClean="0">
                          <a:solidFill>
                            <a:srgbClr val="000000"/>
                          </a:solidFill>
                          <a:effectLst/>
                          <a:latin typeface="Calibri" panose="020F0502020204030204" pitchFamily="34" charset="0"/>
                        </a:rPr>
                        <a:t>Predicate</a:t>
                      </a:r>
                      <a:r>
                        <a:rPr lang="fr-BE" sz="1100" b="0" i="0" u="none" strike="noStrike" dirty="0" smtClean="0">
                          <a:solidFill>
                            <a:srgbClr val="000000"/>
                          </a:solidFill>
                          <a:effectLst/>
                          <a:latin typeface="Calibri" panose="020F0502020204030204" pitchFamily="34" charset="0"/>
                        </a:rPr>
                        <a:t> </a:t>
                      </a:r>
                      <a:r>
                        <a:rPr lang="fr-BE" sz="1100" b="0" i="0" u="none" strike="noStrike" dirty="0" err="1" smtClean="0">
                          <a:solidFill>
                            <a:srgbClr val="000000"/>
                          </a:solidFill>
                          <a:effectLst/>
                          <a:latin typeface="Calibri" panose="020F0502020204030204" pitchFamily="34" charset="0"/>
                        </a:rPr>
                        <a:t>between</a:t>
                      </a:r>
                      <a:r>
                        <a:rPr lang="fr-BE" sz="1100" b="0" i="0" u="none" strike="noStrike" dirty="0" smtClean="0">
                          <a:solidFill>
                            <a:srgbClr val="000000"/>
                          </a:solidFill>
                          <a:effectLst/>
                          <a:latin typeface="Calibri" panose="020F0502020204030204" pitchFamily="34" charset="0"/>
                        </a:rPr>
                        <a:t> Person</a:t>
                      </a:r>
                      <a:r>
                        <a:rPr lang="fr-BE" sz="1100" b="0" i="0" u="none" strike="noStrike" baseline="0" dirty="0" smtClean="0">
                          <a:solidFill>
                            <a:srgbClr val="000000"/>
                          </a:solidFill>
                          <a:effectLst/>
                          <a:latin typeface="Calibri" panose="020F0502020204030204" pitchFamily="34" charset="0"/>
                        </a:rPr>
                        <a:t> and Business</a:t>
                      </a:r>
                    </a:p>
                    <a:p>
                      <a:pPr algn="l" fontAlgn="b"/>
                      <a:r>
                        <a:rPr lang="fr-BE" sz="1100" b="0" i="0" u="none" strike="noStrike" baseline="0" dirty="0" smtClean="0">
                          <a:solidFill>
                            <a:srgbClr val="000000"/>
                          </a:solidFill>
                          <a:effectLst/>
                          <a:latin typeface="Calibri" panose="020F0502020204030204" pitchFamily="34" charset="0"/>
                        </a:rPr>
                        <a:t>Person </a:t>
                      </a:r>
                      <a:r>
                        <a:rPr lang="fr-BE" sz="1100" b="0" i="0" u="none" strike="noStrike" baseline="0" dirty="0" err="1" smtClean="0">
                          <a:solidFill>
                            <a:srgbClr val="000000"/>
                          </a:solidFill>
                          <a:effectLst/>
                          <a:latin typeface="Calibri" panose="020F0502020204030204" pitchFamily="34" charset="0"/>
                        </a:rPr>
                        <a:t>isBenificialOwnerof</a:t>
                      </a:r>
                      <a:r>
                        <a:rPr lang="fr-BE" sz="1100" b="0" i="0" u="none" strike="noStrike" baseline="0" dirty="0" smtClean="0">
                          <a:solidFill>
                            <a:srgbClr val="000000"/>
                          </a:solidFill>
                          <a:effectLst/>
                          <a:latin typeface="Calibri" panose="020F0502020204030204" pitchFamily="34" charset="0"/>
                        </a:rPr>
                        <a:t> Business</a:t>
                      </a:r>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568740543"/>
                  </a:ext>
                </a:extLst>
              </a:tr>
              <a:tr h="282353">
                <a:tc>
                  <a:txBody>
                    <a:bodyPr/>
                    <a:lstStyle/>
                    <a:p>
                      <a:pPr algn="l" fontAlgn="t"/>
                      <a:r>
                        <a:rPr lang="en-GB" sz="1100" b="0" i="0" u="none" strike="noStrike" dirty="0">
                          <a:solidFill>
                            <a:srgbClr val="000000"/>
                          </a:solidFill>
                          <a:effectLst/>
                          <a:latin typeface="Arial Unicode MS"/>
                        </a:rPr>
                        <a:t>ted-</a:t>
                      </a:r>
                      <a:r>
                        <a:rPr lang="en-GB" sz="1100" b="0" i="0" u="none" strike="noStrike" dirty="0" err="1">
                          <a:solidFill>
                            <a:srgbClr val="000000"/>
                          </a:solidFill>
                          <a:effectLst/>
                          <a:latin typeface="Arial Unicode MS"/>
                        </a:rPr>
                        <a:t>esen</a:t>
                      </a:r>
                      <a:endParaRPr lang="en-GB" sz="1100" b="0" i="0" u="none" strike="noStrike" dirty="0">
                        <a:solidFill>
                          <a:srgbClr val="000000"/>
                        </a:solidFill>
                        <a:effectLst/>
                        <a:latin typeface="Arial Unicode MS"/>
                      </a:endParaRPr>
                    </a:p>
                  </a:txBody>
                  <a:tcPr marL="6350" marR="6350" marT="6350" marB="0">
                    <a:solidFill>
                      <a:srgbClr val="FF66CC"/>
                    </a:solidFill>
                  </a:tcPr>
                </a:tc>
                <a:tc>
                  <a:txBody>
                    <a:bodyPr/>
                    <a:lstStyle/>
                    <a:p>
                      <a:pPr algn="l" fontAlgn="b"/>
                      <a:r>
                        <a:rPr lang="en-GB" sz="1100" b="0" i="0" u="none" strike="noStrike" dirty="0">
                          <a:solidFill>
                            <a:srgbClr val="000000"/>
                          </a:solidFill>
                          <a:effectLst/>
                          <a:latin typeface="Calibri" panose="020F0502020204030204" pitchFamily="34" charset="0"/>
                        </a:rPr>
                        <a:t>TED </a:t>
                      </a:r>
                      <a:r>
                        <a:rPr lang="en-GB" sz="1100" b="0" i="0" u="none" strike="noStrike" dirty="0" err="1">
                          <a:solidFill>
                            <a:srgbClr val="000000"/>
                          </a:solidFill>
                          <a:effectLst/>
                          <a:latin typeface="Calibri" panose="020F0502020204030204" pitchFamily="34" charset="0"/>
                        </a:rPr>
                        <a:t>eSender</a:t>
                      </a:r>
                      <a:endParaRPr lang="en-GB" sz="1100" b="0" i="0" u="none" strike="noStrike" dirty="0">
                        <a:solidFill>
                          <a:srgbClr val="000000"/>
                        </a:solidFill>
                        <a:effectLst/>
                        <a:latin typeface="Calibri" panose="020F0502020204030204" pitchFamily="34" charset="0"/>
                      </a:endParaRPr>
                    </a:p>
                  </a:txBody>
                  <a:tcPr marL="6350" marR="6350" marT="6350" marB="0">
                    <a:solidFill>
                      <a:srgbClr val="FF66CC"/>
                    </a:solidFill>
                  </a:tcPr>
                </a:tc>
                <a:tc>
                  <a:txBody>
                    <a:bodyPr/>
                    <a:lstStyle/>
                    <a:p>
                      <a:pPr algn="l" fontAlgn="b"/>
                      <a:r>
                        <a:rPr lang="fr-BE" sz="1100" b="0" i="0" u="none" strike="noStrike" dirty="0" err="1" smtClean="0">
                          <a:solidFill>
                            <a:srgbClr val="000000"/>
                          </a:solidFill>
                          <a:effectLst/>
                          <a:latin typeface="Calibri" panose="020F0502020204030204" pitchFamily="34" charset="0"/>
                        </a:rPr>
                        <a:t>Subrole</a:t>
                      </a:r>
                      <a:r>
                        <a:rPr lang="fr-BE" sz="1100" b="0" i="0" u="none" strike="noStrike" baseline="0" dirty="0" smtClean="0">
                          <a:solidFill>
                            <a:srgbClr val="000000"/>
                          </a:solidFill>
                          <a:effectLst/>
                          <a:latin typeface="Calibri" panose="020F0502020204030204" pitchFamily="34" charset="0"/>
                        </a:rPr>
                        <a:t> of PSP – </a:t>
                      </a:r>
                      <a:r>
                        <a:rPr lang="fr-BE" sz="1100" b="0" i="0" u="none" strike="noStrike" baseline="0" dirty="0" err="1" smtClean="0">
                          <a:solidFill>
                            <a:srgbClr val="000000"/>
                          </a:solidFill>
                          <a:effectLst/>
                          <a:latin typeface="Calibri" panose="020F0502020204030204" pitchFamily="34" charset="0"/>
                        </a:rPr>
                        <a:t>Included</a:t>
                      </a:r>
                      <a:r>
                        <a:rPr lang="fr-BE" sz="1100" b="0" i="0" u="none" strike="noStrike" baseline="0" dirty="0" smtClean="0">
                          <a:solidFill>
                            <a:srgbClr val="000000"/>
                          </a:solidFill>
                          <a:effectLst/>
                          <a:latin typeface="Calibri" panose="020F0502020204030204" pitchFamily="34" charset="0"/>
                        </a:rPr>
                        <a:t> as part of directives</a:t>
                      </a:r>
                      <a:endParaRPr lang="en-GB" sz="1100" b="0" i="0" u="none" strike="noStrike" dirty="0">
                        <a:solidFill>
                          <a:srgbClr val="000000"/>
                        </a:solidFill>
                        <a:effectLst/>
                        <a:latin typeface="Calibri" panose="020F0502020204030204" pitchFamily="34" charset="0"/>
                      </a:endParaRPr>
                    </a:p>
                  </a:txBody>
                  <a:tcPr marL="6350" marR="6350" marT="6350" marB="0">
                    <a:solidFill>
                      <a:srgbClr val="FF66CC"/>
                    </a:solidFill>
                  </a:tcPr>
                </a:tc>
                <a:extLst>
                  <a:ext uri="{0D108BD9-81ED-4DB2-BD59-A6C34878D82A}">
                    <a16:rowId xmlns:a16="http://schemas.microsoft.com/office/drawing/2014/main" val="3398871710"/>
                  </a:ext>
                </a:extLst>
              </a:tr>
              <a:tr h="282353">
                <a:tc>
                  <a:txBody>
                    <a:bodyPr/>
                    <a:lstStyle/>
                    <a:p>
                      <a:pPr algn="l" fontAlgn="t"/>
                      <a:r>
                        <a:rPr lang="en-GB" sz="1100" b="0" i="0" u="none" strike="noStrike" dirty="0">
                          <a:solidFill>
                            <a:srgbClr val="000000"/>
                          </a:solidFill>
                          <a:effectLst/>
                          <a:latin typeface="Arial Unicode MS"/>
                        </a:rPr>
                        <a:t>tenderer</a:t>
                      </a:r>
                    </a:p>
                  </a:txBody>
                  <a:tcPr marL="6350" marR="6350" marT="6350" marB="0"/>
                </a:tc>
                <a:tc>
                  <a:txBody>
                    <a:bodyPr/>
                    <a:lstStyle/>
                    <a:p>
                      <a:pPr algn="l" fontAlgn="b"/>
                      <a:r>
                        <a:rPr lang="en-GB" sz="1100" b="0" i="0" u="none" strike="noStrike" dirty="0">
                          <a:solidFill>
                            <a:srgbClr val="000000"/>
                          </a:solidFill>
                          <a:effectLst/>
                          <a:latin typeface="Calibri" panose="020F0502020204030204" pitchFamily="34" charset="0"/>
                        </a:rPr>
                        <a:t>Tenderer</a:t>
                      </a:r>
                    </a:p>
                  </a:txBody>
                  <a:tcPr marL="6350" marR="6350" marT="6350" marB="0">
                    <a:solidFill>
                      <a:srgbClr val="92D050"/>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solidFill>
                      <a:srgbClr val="92D050"/>
                    </a:solidFill>
                  </a:tcPr>
                </a:tc>
                <a:extLst>
                  <a:ext uri="{0D108BD9-81ED-4DB2-BD59-A6C34878D82A}">
                    <a16:rowId xmlns:a16="http://schemas.microsoft.com/office/drawing/2014/main" val="2051272649"/>
                  </a:ext>
                </a:extLst>
              </a:tr>
              <a:tr h="661300">
                <a:tc>
                  <a:txBody>
                    <a:bodyPr/>
                    <a:lstStyle/>
                    <a:p>
                      <a:pPr algn="l" fontAlgn="t"/>
                      <a:r>
                        <a:rPr lang="en-GB" sz="1100" b="0" i="0" u="none" strike="noStrike" dirty="0" smtClean="0">
                          <a:solidFill>
                            <a:srgbClr val="000000"/>
                          </a:solidFill>
                          <a:effectLst/>
                          <a:latin typeface="Arial Unicode MS"/>
                        </a:rPr>
                        <a:t>rev-</a:t>
                      </a:r>
                      <a:r>
                        <a:rPr lang="en-GB" sz="1100" b="0" i="0" u="none" strike="noStrike" dirty="0" err="1" smtClean="0">
                          <a:solidFill>
                            <a:srgbClr val="000000"/>
                          </a:solidFill>
                          <a:effectLst/>
                          <a:latin typeface="Arial Unicode MS"/>
                        </a:rPr>
                        <a:t>req</a:t>
                      </a:r>
                      <a:endParaRPr lang="en-GB" sz="1100" b="0" i="0" u="none" strike="noStrike" dirty="0" smtClean="0">
                        <a:solidFill>
                          <a:srgbClr val="000000"/>
                        </a:solidFill>
                        <a:effectLst/>
                        <a:latin typeface="Arial Unicode MS"/>
                      </a:endParaRPr>
                    </a:p>
                  </a:txBody>
                  <a:tcPr marL="6350" marR="6350" marT="6350" marB="0">
                    <a:solidFill>
                      <a:srgbClr val="FFC000"/>
                    </a:solidFill>
                  </a:tcPr>
                </a:tc>
                <a:tc>
                  <a:txBody>
                    <a:bodyPr/>
                    <a:lstStyle/>
                    <a:p>
                      <a:pPr algn="l" fontAlgn="b"/>
                      <a:r>
                        <a:rPr lang="en-US" sz="1100" b="0" i="0" u="none" strike="noStrike" dirty="0" err="1">
                          <a:solidFill>
                            <a:srgbClr val="000000"/>
                          </a:solidFill>
                          <a:effectLst/>
                          <a:latin typeface="Calibri" panose="020F0502020204030204" pitchFamily="34" charset="0"/>
                        </a:rPr>
                        <a:t>Organisation</a:t>
                      </a:r>
                      <a:r>
                        <a:rPr lang="en-US" sz="1100" b="0" i="0" u="none" strike="noStrike" dirty="0">
                          <a:solidFill>
                            <a:srgbClr val="000000"/>
                          </a:solidFill>
                          <a:effectLst/>
                          <a:latin typeface="Calibri" panose="020F0502020204030204" pitchFamily="34" charset="0"/>
                        </a:rPr>
                        <a:t> (or person) requesting review that has or has had an interest in a contract and who has been or risks being harmed by an alleged infringement}</a:t>
                      </a:r>
                    </a:p>
                  </a:txBody>
                  <a:tcPr marL="6350" marR="6350" marT="6350" marB="0">
                    <a:solidFill>
                      <a:srgbClr val="FFC000"/>
                    </a:solidFill>
                  </a:tcPr>
                </a:tc>
                <a:tc>
                  <a:txBody>
                    <a:bodyPr/>
                    <a:lstStyle/>
                    <a:p>
                      <a:pPr algn="l" fontAlgn="b"/>
                      <a:r>
                        <a:rPr lang="en-US" sz="1100" b="0" i="0" u="none" strike="noStrike" dirty="0" smtClean="0">
                          <a:solidFill>
                            <a:srgbClr val="000000"/>
                          </a:solidFill>
                          <a:effectLst/>
                          <a:latin typeface="Calibri" panose="020F0502020204030204" pitchFamily="34" charset="0"/>
                        </a:rPr>
                        <a:t>To</a:t>
                      </a:r>
                      <a:r>
                        <a:rPr lang="en-US" sz="1100" b="0" i="0" u="none" strike="noStrike" baseline="0" dirty="0" smtClean="0">
                          <a:solidFill>
                            <a:srgbClr val="000000"/>
                          </a:solidFill>
                          <a:effectLst/>
                          <a:latin typeface="Calibri" panose="020F0502020204030204" pitchFamily="34" charset="0"/>
                        </a:rPr>
                        <a:t> go to EO-role-type tables</a:t>
                      </a:r>
                    </a:p>
                    <a:p>
                      <a:pPr algn="l" fontAlgn="b"/>
                      <a:r>
                        <a:rPr lang="en-US" sz="1100" b="0" i="0" u="none" strike="noStrike" baseline="0" dirty="0" smtClean="0">
                          <a:solidFill>
                            <a:srgbClr val="000000"/>
                          </a:solidFill>
                          <a:effectLst/>
                          <a:latin typeface="Calibri" panose="020F0502020204030204" pitchFamily="34" charset="0"/>
                        </a:rPr>
                        <a:t>Not sure if this element could be used by a public </a:t>
                      </a:r>
                      <a:r>
                        <a:rPr lang="en-US" sz="1100" b="0" i="0" u="none" strike="noStrike" baseline="0" dirty="0" err="1" smtClean="0">
                          <a:solidFill>
                            <a:srgbClr val="000000"/>
                          </a:solidFill>
                          <a:effectLst/>
                          <a:latin typeface="Calibri" panose="020F0502020204030204" pitchFamily="34" charset="0"/>
                        </a:rPr>
                        <a:t>organisatio</a:t>
                      </a:r>
                      <a:r>
                        <a:rPr lang="en-US" sz="1100" b="0" i="0" u="none" strike="noStrike" baseline="0" dirty="0" smtClean="0">
                          <a:solidFill>
                            <a:srgbClr val="000000"/>
                          </a:solidFill>
                          <a:effectLst/>
                          <a:latin typeface="Calibri" panose="020F0502020204030204" pitchFamily="34" charset="0"/>
                        </a:rPr>
                        <a:t>? In which case the mapping is not clear</a:t>
                      </a:r>
                    </a:p>
                    <a:p>
                      <a:pPr algn="l" fontAlgn="b"/>
                      <a:endParaRPr lang="en-US" sz="1100" b="0" i="0" u="none" strike="noStrike" dirty="0">
                        <a:solidFill>
                          <a:srgbClr val="000000"/>
                        </a:solidFill>
                        <a:effectLst/>
                        <a:latin typeface="Calibri" panose="020F0502020204030204" pitchFamily="34" charset="0"/>
                      </a:endParaRPr>
                    </a:p>
                  </a:txBody>
                  <a:tcPr marL="6350" marR="6350" marT="6350" marB="0">
                    <a:solidFill>
                      <a:srgbClr val="FFC000"/>
                    </a:solidFill>
                  </a:tcPr>
                </a:tc>
                <a:extLst>
                  <a:ext uri="{0D108BD9-81ED-4DB2-BD59-A6C34878D82A}">
                    <a16:rowId xmlns:a16="http://schemas.microsoft.com/office/drawing/2014/main" val="2081928976"/>
                  </a:ext>
                </a:extLst>
              </a:tr>
            </a:tbl>
          </a:graphicData>
        </a:graphic>
      </p:graphicFrame>
    </p:spTree>
    <p:extLst>
      <p:ext uri="{BB962C8B-B14F-4D97-AF65-F5344CB8AC3E}">
        <p14:creationId xmlns:p14="http://schemas.microsoft.com/office/powerpoint/2010/main" val="2309990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Organisation-</a:t>
            </a:r>
            <a:r>
              <a:rPr lang="fr-BE" dirty="0" err="1" smtClean="0"/>
              <a:t>subrole</a:t>
            </a:r>
            <a:r>
              <a:rPr lang="fr-BE" dirty="0" smtClean="0"/>
              <a:t> – EU </a:t>
            </a:r>
            <a:r>
              <a:rPr lang="fr-BE" dirty="0" err="1" smtClean="0"/>
              <a:t>vocabularies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4308578"/>
              </p:ext>
            </p:extLst>
          </p:nvPr>
        </p:nvGraphicFramePr>
        <p:xfrm>
          <a:off x="1006763" y="1690688"/>
          <a:ext cx="6927273" cy="4437639"/>
        </p:xfrm>
        <a:graphic>
          <a:graphicData uri="http://schemas.openxmlformats.org/drawingml/2006/table">
            <a:tbl>
              <a:tblPr firstRow="1" bandRow="1">
                <a:tableStyleId>{5C22544A-7EE6-4342-B048-85BDC9FD1C3A}</a:tableStyleId>
              </a:tblPr>
              <a:tblGrid>
                <a:gridCol w="1494700">
                  <a:extLst>
                    <a:ext uri="{9D8B030D-6E8A-4147-A177-3AD203B41FA5}">
                      <a16:colId xmlns:a16="http://schemas.microsoft.com/office/drawing/2014/main" val="3689957989"/>
                    </a:ext>
                  </a:extLst>
                </a:gridCol>
                <a:gridCol w="5432573">
                  <a:extLst>
                    <a:ext uri="{9D8B030D-6E8A-4147-A177-3AD203B41FA5}">
                      <a16:colId xmlns:a16="http://schemas.microsoft.com/office/drawing/2014/main" val="1652327283"/>
                    </a:ext>
                  </a:extLst>
                </a:gridCol>
              </a:tblGrid>
              <a:tr h="378257">
                <a:tc>
                  <a:txBody>
                    <a:bodyPr/>
                    <a:lstStyle/>
                    <a:p>
                      <a:pPr marL="0" algn="l" defTabSz="914400" rtl="0" eaLnBrk="1" fontAlgn="b" latinLnBrk="0" hangingPunct="1"/>
                      <a:r>
                        <a:rPr lang="en-GB" sz="1800" b="1" kern="1200" dirty="0" smtClean="0">
                          <a:solidFill>
                            <a:schemeClr val="lt1"/>
                          </a:solidFill>
                          <a:latin typeface="+mn-lt"/>
                          <a:ea typeface="+mn-ea"/>
                          <a:cs typeface="+mn-cs"/>
                        </a:rPr>
                        <a:t>Code</a:t>
                      </a:r>
                      <a:endParaRPr lang="en-GB" sz="1800" b="1" kern="1200" dirty="0">
                        <a:solidFill>
                          <a:schemeClr val="lt1"/>
                        </a:solidFill>
                        <a:latin typeface="+mn-lt"/>
                        <a:ea typeface="+mn-ea"/>
                        <a:cs typeface="+mn-cs"/>
                      </a:endParaRPr>
                    </a:p>
                  </a:txBody>
                  <a:tcPr marL="6350" marR="6350" marT="6350" marB="0" anchor="b"/>
                </a:tc>
                <a:tc>
                  <a:txBody>
                    <a:bodyPr/>
                    <a:lstStyle/>
                    <a:p>
                      <a:r>
                        <a:rPr lang="fr-BE" dirty="0" smtClean="0"/>
                        <a:t>Label</a:t>
                      </a:r>
                      <a:endParaRPr lang="en-GB" dirty="0"/>
                    </a:p>
                  </a:txBody>
                  <a:tcPr/>
                </a:tc>
                <a:extLst>
                  <a:ext uri="{0D108BD9-81ED-4DB2-BD59-A6C34878D82A}">
                    <a16:rowId xmlns:a16="http://schemas.microsoft.com/office/drawing/2014/main" val="1744749330"/>
                  </a:ext>
                </a:extLst>
              </a:tr>
              <a:tr h="350982">
                <a:tc>
                  <a:txBody>
                    <a:bodyPr/>
                    <a:lstStyle/>
                    <a:p>
                      <a:pPr algn="l" fontAlgn="t"/>
                      <a:r>
                        <a:rPr lang="en-GB" sz="1100" b="0" i="0" u="none" strike="noStrike" dirty="0">
                          <a:solidFill>
                            <a:schemeClr val="tx1"/>
                          </a:solidFill>
                          <a:effectLst/>
                          <a:latin typeface="Arial Unicode MS"/>
                        </a:rPr>
                        <a:t>group-lead</a:t>
                      </a:r>
                    </a:p>
                  </a:txBody>
                  <a:tcPr marL="6350" marR="6350" marT="6350" marB="0">
                    <a:solidFill>
                      <a:schemeClr val="accent1">
                        <a:lumMod val="40000"/>
                        <a:lumOff val="60000"/>
                      </a:schemeClr>
                    </a:solidFill>
                  </a:tcPr>
                </a:tc>
                <a:tc>
                  <a:txBody>
                    <a:bodyPr/>
                    <a:lstStyle/>
                    <a:p>
                      <a:pPr algn="l" fontAlgn="t"/>
                      <a:r>
                        <a:rPr lang="en-GB" sz="1100" b="0" i="0" u="none" strike="noStrike" dirty="0">
                          <a:solidFill>
                            <a:schemeClr val="tx1"/>
                          </a:solidFill>
                          <a:effectLst/>
                          <a:latin typeface="Arial Unicode MS"/>
                        </a:rPr>
                        <a:t>Group leader</a:t>
                      </a:r>
                    </a:p>
                  </a:txBody>
                  <a:tcPr marL="6350" marR="6350" marT="6350" marB="0">
                    <a:solidFill>
                      <a:schemeClr val="accent1">
                        <a:lumMod val="40000"/>
                        <a:lumOff val="60000"/>
                      </a:schemeClr>
                    </a:solidFill>
                  </a:tcPr>
                </a:tc>
                <a:extLst>
                  <a:ext uri="{0D108BD9-81ED-4DB2-BD59-A6C34878D82A}">
                    <a16:rowId xmlns:a16="http://schemas.microsoft.com/office/drawing/2014/main" val="881047110"/>
                  </a:ext>
                </a:extLst>
              </a:tr>
              <a:tr h="370840">
                <a:tc>
                  <a:txBody>
                    <a:bodyPr/>
                    <a:lstStyle/>
                    <a:p>
                      <a:pPr algn="l" fontAlgn="t"/>
                      <a:r>
                        <a:rPr lang="en-GB" sz="1100" b="0" i="0" u="none" strike="noStrike">
                          <a:solidFill>
                            <a:srgbClr val="000000"/>
                          </a:solidFill>
                          <a:effectLst/>
                          <a:latin typeface="Arial Unicode MS"/>
                        </a:rPr>
                        <a:t>info-prov</a:t>
                      </a:r>
                    </a:p>
                  </a:txBody>
                  <a:tcPr marL="6350" marR="6350" marT="6350" marB="0"/>
                </a:tc>
                <a:tc>
                  <a:txBody>
                    <a:bodyPr/>
                    <a:lstStyle/>
                    <a:p>
                      <a:pPr algn="l" fontAlgn="t"/>
                      <a:r>
                        <a:rPr lang="en-US" sz="1100" b="0" i="0" u="none" strike="noStrike" dirty="0" err="1">
                          <a:solidFill>
                            <a:srgbClr val="000000"/>
                          </a:solidFill>
                          <a:effectLst/>
                          <a:latin typeface="Arial Unicode MS"/>
                        </a:rPr>
                        <a:t>Organisation</a:t>
                      </a:r>
                      <a:r>
                        <a:rPr lang="en-US" sz="1100" b="0" i="0" u="none" strike="noStrike" dirty="0">
                          <a:solidFill>
                            <a:srgbClr val="000000"/>
                          </a:solidFill>
                          <a:effectLst/>
                          <a:latin typeface="Arial Unicode MS"/>
                        </a:rPr>
                        <a:t> providing additional information about the procurement procedure</a:t>
                      </a:r>
                    </a:p>
                  </a:txBody>
                  <a:tcPr marL="6350" marR="6350" marT="6350" marB="0"/>
                </a:tc>
                <a:extLst>
                  <a:ext uri="{0D108BD9-81ED-4DB2-BD59-A6C34878D82A}">
                    <a16:rowId xmlns:a16="http://schemas.microsoft.com/office/drawing/2014/main" val="705051827"/>
                  </a:ext>
                </a:extLst>
              </a:tr>
              <a:tr h="370840">
                <a:tc>
                  <a:txBody>
                    <a:bodyPr/>
                    <a:lstStyle/>
                    <a:p>
                      <a:pPr algn="l" fontAlgn="t"/>
                      <a:r>
                        <a:rPr lang="en-GB" sz="1100" b="0" i="0" u="none" strike="noStrike" dirty="0" err="1">
                          <a:solidFill>
                            <a:srgbClr val="000000"/>
                          </a:solidFill>
                          <a:effectLst/>
                          <a:latin typeface="Arial Unicode MS"/>
                        </a:rPr>
                        <a:t>offl-acc</a:t>
                      </a:r>
                      <a:endParaRPr lang="en-GB" sz="1100" b="0" i="0" u="none" strike="noStrike" dirty="0">
                        <a:solidFill>
                          <a:srgbClr val="000000"/>
                        </a:solidFill>
                        <a:effectLst/>
                        <a:latin typeface="Arial Unicode MS"/>
                      </a:endParaRPr>
                    </a:p>
                  </a:txBody>
                  <a:tcPr marL="6350" marR="6350" marT="6350" marB="0"/>
                </a:tc>
                <a:tc>
                  <a:txBody>
                    <a:bodyPr/>
                    <a:lstStyle/>
                    <a:p>
                      <a:pPr algn="l" fontAlgn="t"/>
                      <a:r>
                        <a:rPr lang="en-US" sz="1100" b="0" i="0" u="none" strike="noStrike" dirty="0" err="1">
                          <a:solidFill>
                            <a:srgbClr val="000000"/>
                          </a:solidFill>
                          <a:effectLst/>
                          <a:latin typeface="Arial Unicode MS"/>
                        </a:rPr>
                        <a:t>Organisation</a:t>
                      </a:r>
                      <a:r>
                        <a:rPr lang="en-US" sz="1100" b="0" i="0" u="none" strike="noStrike" dirty="0">
                          <a:solidFill>
                            <a:srgbClr val="000000"/>
                          </a:solidFill>
                          <a:effectLst/>
                          <a:latin typeface="Arial Unicode MS"/>
                        </a:rPr>
                        <a:t> providing offline access to the procurement documents</a:t>
                      </a:r>
                    </a:p>
                  </a:txBody>
                  <a:tcPr marL="6350" marR="6350" marT="6350" marB="0"/>
                </a:tc>
                <a:extLst>
                  <a:ext uri="{0D108BD9-81ED-4DB2-BD59-A6C34878D82A}">
                    <a16:rowId xmlns:a16="http://schemas.microsoft.com/office/drawing/2014/main" val="1795217192"/>
                  </a:ext>
                </a:extLst>
              </a:tr>
              <a:tr h="370840">
                <a:tc>
                  <a:txBody>
                    <a:bodyPr/>
                    <a:lstStyle/>
                    <a:p>
                      <a:pPr algn="l" fontAlgn="t"/>
                      <a:r>
                        <a:rPr lang="en-GB" sz="1100" b="0" i="0" u="none" strike="noStrike">
                          <a:solidFill>
                            <a:srgbClr val="000000"/>
                          </a:solidFill>
                          <a:effectLst/>
                          <a:latin typeface="Arial Unicode MS"/>
                        </a:rPr>
                        <a:t>lim-prov</a:t>
                      </a:r>
                    </a:p>
                  </a:txBody>
                  <a:tcPr marL="6350" marR="6350" marT="6350" marB="0"/>
                </a:tc>
                <a:tc>
                  <a:txBody>
                    <a:bodyPr/>
                    <a:lstStyle/>
                    <a:p>
                      <a:pPr algn="l" fontAlgn="t"/>
                      <a:r>
                        <a:rPr lang="en-US" sz="1100" b="0" i="0" u="none" strike="noStrike" dirty="0" err="1">
                          <a:solidFill>
                            <a:srgbClr val="000000"/>
                          </a:solidFill>
                          <a:effectLst/>
                          <a:latin typeface="Arial Unicode MS"/>
                        </a:rPr>
                        <a:t>Organisation</a:t>
                      </a:r>
                      <a:r>
                        <a:rPr lang="en-US" sz="1100" b="0" i="0" u="none" strike="noStrike" dirty="0">
                          <a:solidFill>
                            <a:srgbClr val="000000"/>
                          </a:solidFill>
                          <a:effectLst/>
                          <a:latin typeface="Arial Unicode MS"/>
                        </a:rPr>
                        <a:t> providing more information on the time limits for review procedures</a:t>
                      </a:r>
                    </a:p>
                  </a:txBody>
                  <a:tcPr marL="6350" marR="6350" marT="6350" marB="0"/>
                </a:tc>
                <a:extLst>
                  <a:ext uri="{0D108BD9-81ED-4DB2-BD59-A6C34878D82A}">
                    <a16:rowId xmlns:a16="http://schemas.microsoft.com/office/drawing/2014/main" val="2848744354"/>
                  </a:ext>
                </a:extLst>
              </a:tr>
              <a:tr h="370840">
                <a:tc>
                  <a:txBody>
                    <a:bodyPr/>
                    <a:lstStyle/>
                    <a:p>
                      <a:pPr algn="l" fontAlgn="t"/>
                      <a:r>
                        <a:rPr lang="en-GB" sz="1100" b="0" i="0" u="none" strike="noStrike">
                          <a:solidFill>
                            <a:srgbClr val="000000"/>
                          </a:solidFill>
                          <a:effectLst/>
                          <a:latin typeface="Arial Unicode MS"/>
                        </a:rPr>
                        <a:t>req-recep</a:t>
                      </a:r>
                    </a:p>
                  </a:txBody>
                  <a:tcPr marL="6350" marR="6350" marT="6350" marB="0"/>
                </a:tc>
                <a:tc>
                  <a:txBody>
                    <a:bodyPr/>
                    <a:lstStyle/>
                    <a:p>
                      <a:pPr algn="l" fontAlgn="t"/>
                      <a:r>
                        <a:rPr lang="en-US" sz="1100" b="0" i="0" u="none" strike="noStrike">
                          <a:solidFill>
                            <a:srgbClr val="000000"/>
                          </a:solidFill>
                          <a:effectLst/>
                          <a:latin typeface="Arial Unicode MS"/>
                        </a:rPr>
                        <a:t>Organisation receiving requests to participate</a:t>
                      </a:r>
                    </a:p>
                  </a:txBody>
                  <a:tcPr marL="6350" marR="6350" marT="6350" marB="0"/>
                </a:tc>
                <a:extLst>
                  <a:ext uri="{0D108BD9-81ED-4DB2-BD59-A6C34878D82A}">
                    <a16:rowId xmlns:a16="http://schemas.microsoft.com/office/drawing/2014/main" val="1788410150"/>
                  </a:ext>
                </a:extLst>
              </a:tr>
              <a:tr h="370840">
                <a:tc>
                  <a:txBody>
                    <a:bodyPr/>
                    <a:lstStyle/>
                    <a:p>
                      <a:pPr algn="l" fontAlgn="t"/>
                      <a:r>
                        <a:rPr lang="en-GB" sz="1100" b="0" i="0" u="none" strike="noStrike">
                          <a:solidFill>
                            <a:srgbClr val="000000"/>
                          </a:solidFill>
                          <a:effectLst/>
                          <a:latin typeface="Arial Unicode MS"/>
                        </a:rPr>
                        <a:t>req-proc</a:t>
                      </a:r>
                    </a:p>
                  </a:txBody>
                  <a:tcPr marL="6350" marR="6350" marT="6350" marB="0"/>
                </a:tc>
                <a:tc>
                  <a:txBody>
                    <a:bodyPr/>
                    <a:lstStyle/>
                    <a:p>
                      <a:pPr algn="l" fontAlgn="t"/>
                      <a:r>
                        <a:rPr lang="en-US" sz="1100" b="0" i="0" u="none" strike="noStrike">
                          <a:solidFill>
                            <a:srgbClr val="000000"/>
                          </a:solidFill>
                          <a:effectLst/>
                          <a:latin typeface="Arial Unicode MS"/>
                        </a:rPr>
                        <a:t>Organisation processing requests to participate</a:t>
                      </a:r>
                    </a:p>
                  </a:txBody>
                  <a:tcPr marL="6350" marR="6350" marT="6350" marB="0"/>
                </a:tc>
                <a:extLst>
                  <a:ext uri="{0D108BD9-81ED-4DB2-BD59-A6C34878D82A}">
                    <a16:rowId xmlns:a16="http://schemas.microsoft.com/office/drawing/2014/main" val="612826267"/>
                  </a:ext>
                </a:extLst>
              </a:tr>
              <a:tr h="370840">
                <a:tc>
                  <a:txBody>
                    <a:bodyPr/>
                    <a:lstStyle/>
                    <a:p>
                      <a:pPr algn="l" fontAlgn="t"/>
                      <a:r>
                        <a:rPr lang="en-GB" sz="1100" b="0" i="0" u="none" strike="noStrike">
                          <a:solidFill>
                            <a:srgbClr val="000000"/>
                          </a:solidFill>
                          <a:effectLst/>
                          <a:latin typeface="Arial Unicode MS"/>
                        </a:rPr>
                        <a:t>recepient</a:t>
                      </a:r>
                    </a:p>
                  </a:txBody>
                  <a:tcPr marL="6350" marR="6350" marT="6350" marB="0"/>
                </a:tc>
                <a:tc>
                  <a:txBody>
                    <a:bodyPr/>
                    <a:lstStyle/>
                    <a:p>
                      <a:pPr algn="l" fontAlgn="t"/>
                      <a:r>
                        <a:rPr lang="en-GB" sz="1100" b="0" i="0" u="none" strike="noStrike">
                          <a:solidFill>
                            <a:srgbClr val="000000"/>
                          </a:solidFill>
                          <a:effectLst/>
                          <a:latin typeface="Arial Unicode MS"/>
                        </a:rPr>
                        <a:t>Organisation receiving tenders</a:t>
                      </a:r>
                    </a:p>
                  </a:txBody>
                  <a:tcPr marL="6350" marR="6350" marT="6350" marB="0"/>
                </a:tc>
                <a:extLst>
                  <a:ext uri="{0D108BD9-81ED-4DB2-BD59-A6C34878D82A}">
                    <a16:rowId xmlns:a16="http://schemas.microsoft.com/office/drawing/2014/main" val="2409415472"/>
                  </a:ext>
                </a:extLst>
              </a:tr>
              <a:tr h="370840">
                <a:tc>
                  <a:txBody>
                    <a:bodyPr/>
                    <a:lstStyle/>
                    <a:p>
                      <a:pPr algn="l" fontAlgn="t"/>
                      <a:r>
                        <a:rPr lang="en-GB" sz="1100" b="0" i="0" u="none" strike="noStrike">
                          <a:solidFill>
                            <a:srgbClr val="000000"/>
                          </a:solidFill>
                          <a:effectLst/>
                          <a:latin typeface="Arial Unicode MS"/>
                        </a:rPr>
                        <a:t>processor</a:t>
                      </a:r>
                    </a:p>
                  </a:txBody>
                  <a:tcPr marL="6350" marR="6350" marT="6350" marB="0"/>
                </a:tc>
                <a:tc>
                  <a:txBody>
                    <a:bodyPr/>
                    <a:lstStyle/>
                    <a:p>
                      <a:pPr algn="l" fontAlgn="t"/>
                      <a:r>
                        <a:rPr lang="en-GB" sz="1100" b="0" i="0" u="none" strike="noStrike">
                          <a:solidFill>
                            <a:srgbClr val="000000"/>
                          </a:solidFill>
                          <a:effectLst/>
                          <a:latin typeface="Arial Unicode MS"/>
                        </a:rPr>
                        <a:t>Organisation processing tenders</a:t>
                      </a:r>
                    </a:p>
                  </a:txBody>
                  <a:tcPr marL="6350" marR="6350" marT="6350" marB="0"/>
                </a:tc>
                <a:extLst>
                  <a:ext uri="{0D108BD9-81ED-4DB2-BD59-A6C34878D82A}">
                    <a16:rowId xmlns:a16="http://schemas.microsoft.com/office/drawing/2014/main" val="3582389910"/>
                  </a:ext>
                </a:extLst>
              </a:tr>
              <a:tr h="370840">
                <a:tc>
                  <a:txBody>
                    <a:bodyPr/>
                    <a:lstStyle/>
                    <a:p>
                      <a:pPr algn="l" fontAlgn="t"/>
                      <a:r>
                        <a:rPr lang="en-GB" sz="1100" b="0" i="0" u="none" strike="noStrike">
                          <a:solidFill>
                            <a:srgbClr val="000000"/>
                          </a:solidFill>
                          <a:effectLst/>
                          <a:latin typeface="Arial Unicode MS"/>
                        </a:rPr>
                        <a:t>signatory</a:t>
                      </a:r>
                    </a:p>
                  </a:txBody>
                  <a:tcPr marL="6350" marR="6350" marT="6350" marB="0"/>
                </a:tc>
                <a:tc>
                  <a:txBody>
                    <a:bodyPr/>
                    <a:lstStyle/>
                    <a:p>
                      <a:pPr algn="l" fontAlgn="t"/>
                      <a:r>
                        <a:rPr lang="en-GB" sz="1100" b="0" i="0" u="none" strike="noStrike" dirty="0">
                          <a:solidFill>
                            <a:srgbClr val="000000"/>
                          </a:solidFill>
                          <a:effectLst/>
                          <a:latin typeface="Arial Unicode MS"/>
                        </a:rPr>
                        <a:t>Organisation signing the contract</a:t>
                      </a:r>
                    </a:p>
                  </a:txBody>
                  <a:tcPr marL="6350" marR="6350" marT="6350" marB="0"/>
                </a:tc>
                <a:extLst>
                  <a:ext uri="{0D108BD9-81ED-4DB2-BD59-A6C34878D82A}">
                    <a16:rowId xmlns:a16="http://schemas.microsoft.com/office/drawing/2014/main" val="3115000663"/>
                  </a:ext>
                </a:extLst>
              </a:tr>
              <a:tr h="370840">
                <a:tc>
                  <a:txBody>
                    <a:bodyPr/>
                    <a:lstStyle/>
                    <a:p>
                      <a:pPr algn="l" fontAlgn="t"/>
                      <a:r>
                        <a:rPr lang="en-GB" sz="1100" b="0" i="0" u="none" strike="noStrike">
                          <a:solidFill>
                            <a:srgbClr val="000000"/>
                          </a:solidFill>
                          <a:effectLst/>
                          <a:latin typeface="Arial Unicode MS"/>
                        </a:rPr>
                        <a:t>bud-pay</a:t>
                      </a:r>
                    </a:p>
                  </a:txBody>
                  <a:tcPr marL="6350" marR="6350" marT="6350" marB="0"/>
                </a:tc>
                <a:tc>
                  <a:txBody>
                    <a:bodyPr/>
                    <a:lstStyle/>
                    <a:p>
                      <a:pPr algn="l" fontAlgn="t"/>
                      <a:r>
                        <a:rPr lang="en-US" sz="1100" b="0" i="0" u="none" strike="noStrike">
                          <a:solidFill>
                            <a:srgbClr val="000000"/>
                          </a:solidFill>
                          <a:effectLst/>
                          <a:latin typeface="Arial Unicode MS"/>
                        </a:rPr>
                        <a:t>Organisation whose budget is used to pay for the contract</a:t>
                      </a:r>
                    </a:p>
                  </a:txBody>
                  <a:tcPr marL="6350" marR="6350" marT="6350" marB="0"/>
                </a:tc>
                <a:extLst>
                  <a:ext uri="{0D108BD9-81ED-4DB2-BD59-A6C34878D82A}">
                    <a16:rowId xmlns:a16="http://schemas.microsoft.com/office/drawing/2014/main" val="2515377631"/>
                  </a:ext>
                </a:extLst>
              </a:tr>
              <a:tr h="370840">
                <a:tc>
                  <a:txBody>
                    <a:bodyPr/>
                    <a:lstStyle/>
                    <a:p>
                      <a:pPr algn="l" fontAlgn="t"/>
                      <a:r>
                        <a:rPr lang="en-GB" sz="1100" b="0" i="0" u="none" strike="noStrike" dirty="0">
                          <a:solidFill>
                            <a:srgbClr val="000000"/>
                          </a:solidFill>
                          <a:effectLst/>
                          <a:latin typeface="Arial Unicode MS"/>
                        </a:rPr>
                        <a:t>exec-pay</a:t>
                      </a:r>
                    </a:p>
                  </a:txBody>
                  <a:tcPr marL="6350" marR="6350" marT="6350" marB="0"/>
                </a:tc>
                <a:tc>
                  <a:txBody>
                    <a:bodyPr/>
                    <a:lstStyle/>
                    <a:p>
                      <a:pPr algn="l" fontAlgn="t"/>
                      <a:r>
                        <a:rPr lang="en-GB" sz="1100" b="0" i="0" u="none" strike="noStrike" dirty="0">
                          <a:solidFill>
                            <a:srgbClr val="000000"/>
                          </a:solidFill>
                          <a:effectLst/>
                          <a:latin typeface="Arial Unicode MS"/>
                        </a:rPr>
                        <a:t>Organisation executing the payment</a:t>
                      </a:r>
                    </a:p>
                  </a:txBody>
                  <a:tcPr marL="6350" marR="6350" marT="6350" marB="0"/>
                </a:tc>
                <a:extLst>
                  <a:ext uri="{0D108BD9-81ED-4DB2-BD59-A6C34878D82A}">
                    <a16:rowId xmlns:a16="http://schemas.microsoft.com/office/drawing/2014/main" val="2479641110"/>
                  </a:ext>
                </a:extLst>
              </a:tr>
            </a:tbl>
          </a:graphicData>
        </a:graphic>
      </p:graphicFrame>
    </p:spTree>
    <p:extLst>
      <p:ext uri="{BB962C8B-B14F-4D97-AF65-F5344CB8AC3E}">
        <p14:creationId xmlns:p14="http://schemas.microsoft.com/office/powerpoint/2010/main" val="1816123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EORoleType</a:t>
            </a:r>
            <a:r>
              <a:rPr lang="fr-BE" dirty="0" smtClean="0"/>
              <a:t> – ESPD Code </a:t>
            </a:r>
            <a:r>
              <a:rPr lang="fr-BE" dirty="0" err="1" smtClean="0"/>
              <a:t>list</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5724178"/>
              </p:ext>
            </p:extLst>
          </p:nvPr>
        </p:nvGraphicFramePr>
        <p:xfrm>
          <a:off x="838200" y="2346035"/>
          <a:ext cx="4352636" cy="2144736"/>
        </p:xfrm>
        <a:graphic>
          <a:graphicData uri="http://schemas.openxmlformats.org/drawingml/2006/table">
            <a:tbl>
              <a:tblPr firstRow="1" bandRow="1">
                <a:tableStyleId>{5C22544A-7EE6-4342-B048-85BDC9FD1C3A}</a:tableStyleId>
              </a:tblPr>
              <a:tblGrid>
                <a:gridCol w="1572491">
                  <a:extLst>
                    <a:ext uri="{9D8B030D-6E8A-4147-A177-3AD203B41FA5}">
                      <a16:colId xmlns:a16="http://schemas.microsoft.com/office/drawing/2014/main" val="3022325836"/>
                    </a:ext>
                  </a:extLst>
                </a:gridCol>
                <a:gridCol w="2780145">
                  <a:extLst>
                    <a:ext uri="{9D8B030D-6E8A-4147-A177-3AD203B41FA5}">
                      <a16:colId xmlns:a16="http://schemas.microsoft.com/office/drawing/2014/main" val="388488064"/>
                    </a:ext>
                  </a:extLst>
                </a:gridCol>
              </a:tblGrid>
              <a:tr h="296496">
                <a:tc>
                  <a:txBody>
                    <a:bodyPr/>
                    <a:lstStyle/>
                    <a:p>
                      <a:r>
                        <a:rPr lang="fr-BE" dirty="0" smtClean="0"/>
                        <a:t>Code</a:t>
                      </a:r>
                      <a:endParaRPr lang="en-GB" dirty="0"/>
                    </a:p>
                  </a:txBody>
                  <a:tcPr/>
                </a:tc>
                <a:tc>
                  <a:txBody>
                    <a:bodyPr/>
                    <a:lstStyle/>
                    <a:p>
                      <a:r>
                        <a:rPr lang="fr-BE" dirty="0" smtClean="0"/>
                        <a:t>Label</a:t>
                      </a:r>
                      <a:endParaRPr lang="en-GB" dirty="0"/>
                    </a:p>
                  </a:txBody>
                  <a:tcPr/>
                </a:tc>
                <a:extLst>
                  <a:ext uri="{0D108BD9-81ED-4DB2-BD59-A6C34878D82A}">
                    <a16:rowId xmlns:a16="http://schemas.microsoft.com/office/drawing/2014/main" val="2297857938"/>
                  </a:ext>
                </a:extLst>
              </a:tr>
              <a:tr h="296496">
                <a:tc>
                  <a:txBody>
                    <a:bodyPr/>
                    <a:lstStyle/>
                    <a:p>
                      <a:pPr algn="l" fontAlgn="b"/>
                      <a:r>
                        <a:rPr lang="en-GB" sz="1000" b="0" i="0" u="none" strike="noStrike" dirty="0">
                          <a:solidFill>
                            <a:srgbClr val="000000"/>
                          </a:solidFill>
                          <a:effectLst/>
                          <a:latin typeface="Arial" panose="020B0604020202020204" pitchFamily="34" charset="0"/>
                        </a:rPr>
                        <a:t>SCLE</a:t>
                      </a:r>
                    </a:p>
                  </a:txBody>
                  <a:tcPr marL="6350" marR="6350" marT="6350" marB="0" anchor="b"/>
                </a:tc>
                <a:tc>
                  <a:txBody>
                    <a:bodyPr/>
                    <a:lstStyle/>
                    <a:p>
                      <a:pPr algn="l" fontAlgn="b"/>
                      <a:r>
                        <a:rPr lang="en-GB" sz="950" b="0" i="0" u="none" strike="noStrike">
                          <a:solidFill>
                            <a:srgbClr val="000000"/>
                          </a:solidFill>
                          <a:effectLst/>
                          <a:latin typeface="Arial" panose="020B0604020202020204" pitchFamily="34" charset="0"/>
                        </a:rPr>
                        <a:t>Sole contractor / Lead entity</a:t>
                      </a:r>
                    </a:p>
                  </a:txBody>
                  <a:tcPr marL="6350" marR="6350" marT="6350" marB="0" anchor="b"/>
                </a:tc>
                <a:extLst>
                  <a:ext uri="{0D108BD9-81ED-4DB2-BD59-A6C34878D82A}">
                    <a16:rowId xmlns:a16="http://schemas.microsoft.com/office/drawing/2014/main" val="1104532019"/>
                  </a:ext>
                </a:extLst>
              </a:tr>
              <a:tr h="296496">
                <a:tc>
                  <a:txBody>
                    <a:bodyPr/>
                    <a:lstStyle/>
                    <a:p>
                      <a:pPr algn="l" fontAlgn="b"/>
                      <a:r>
                        <a:rPr lang="en-GB" sz="1000" b="0" i="0" u="none" strike="noStrike">
                          <a:solidFill>
                            <a:srgbClr val="000000"/>
                          </a:solidFill>
                          <a:effectLst/>
                          <a:latin typeface="Arial" panose="020B0604020202020204" pitchFamily="34" charset="0"/>
                        </a:rPr>
                        <a:t>GM</a:t>
                      </a:r>
                    </a:p>
                  </a:txBody>
                  <a:tcPr marL="6350" marR="6350" marT="6350" marB="0" anchor="b"/>
                </a:tc>
                <a:tc>
                  <a:txBody>
                    <a:bodyPr/>
                    <a:lstStyle/>
                    <a:p>
                      <a:pPr algn="l" fontAlgn="b"/>
                      <a:r>
                        <a:rPr lang="en-GB" sz="950" b="0" i="0" u="none" strike="noStrike">
                          <a:solidFill>
                            <a:srgbClr val="000000"/>
                          </a:solidFill>
                          <a:effectLst/>
                          <a:latin typeface="Arial" panose="020B0604020202020204" pitchFamily="34" charset="0"/>
                        </a:rPr>
                        <a:t>Group member</a:t>
                      </a:r>
                    </a:p>
                  </a:txBody>
                  <a:tcPr marL="6350" marR="6350" marT="6350" marB="0" anchor="b"/>
                </a:tc>
                <a:extLst>
                  <a:ext uri="{0D108BD9-81ED-4DB2-BD59-A6C34878D82A}">
                    <a16:rowId xmlns:a16="http://schemas.microsoft.com/office/drawing/2014/main" val="3162432837"/>
                  </a:ext>
                </a:extLst>
              </a:tr>
              <a:tr h="296496">
                <a:tc>
                  <a:txBody>
                    <a:bodyPr/>
                    <a:lstStyle/>
                    <a:p>
                      <a:pPr algn="l" fontAlgn="b"/>
                      <a:r>
                        <a:rPr lang="en-GB" sz="1000" b="0" i="0" u="none" strike="noStrike">
                          <a:solidFill>
                            <a:srgbClr val="000000"/>
                          </a:solidFill>
                          <a:effectLst/>
                          <a:latin typeface="Arial" panose="020B0604020202020204" pitchFamily="34" charset="0"/>
                        </a:rPr>
                        <a:t>OERON</a:t>
                      </a:r>
                    </a:p>
                  </a:txBody>
                  <a:tcPr marL="6350" marR="6350" marT="6350" marB="0" anchor="b"/>
                </a:tc>
                <a:tc>
                  <a:txBody>
                    <a:bodyPr/>
                    <a:lstStyle/>
                    <a:p>
                      <a:pPr algn="l" fontAlgn="b"/>
                      <a:r>
                        <a:rPr lang="en-GB" sz="950" b="0" i="0" u="none" strike="noStrike">
                          <a:solidFill>
                            <a:srgbClr val="000000"/>
                          </a:solidFill>
                          <a:effectLst/>
                          <a:latin typeface="Arial" panose="020B0604020202020204" pitchFamily="34" charset="0"/>
                        </a:rPr>
                        <a:t>Other entity (relied upon)</a:t>
                      </a:r>
                    </a:p>
                  </a:txBody>
                  <a:tcPr marL="6350" marR="6350" marT="6350" marB="0" anchor="b"/>
                </a:tc>
                <a:extLst>
                  <a:ext uri="{0D108BD9-81ED-4DB2-BD59-A6C34878D82A}">
                    <a16:rowId xmlns:a16="http://schemas.microsoft.com/office/drawing/2014/main" val="1888304965"/>
                  </a:ext>
                </a:extLst>
              </a:tr>
              <a:tr h="296496">
                <a:tc>
                  <a:txBody>
                    <a:bodyPr/>
                    <a:lstStyle/>
                    <a:p>
                      <a:pPr algn="l" fontAlgn="b"/>
                      <a:r>
                        <a:rPr lang="en-GB" sz="1000" b="0" i="0" u="none" strike="noStrike">
                          <a:solidFill>
                            <a:srgbClr val="000000"/>
                          </a:solidFill>
                          <a:effectLst/>
                          <a:latin typeface="Arial" panose="020B0604020202020204" pitchFamily="34" charset="0"/>
                        </a:rPr>
                        <a:t>OENRON</a:t>
                      </a:r>
                    </a:p>
                  </a:txBody>
                  <a:tcPr marL="6350" marR="6350" marT="6350" marB="0" anchor="b"/>
                </a:tc>
                <a:tc>
                  <a:txBody>
                    <a:bodyPr/>
                    <a:lstStyle/>
                    <a:p>
                      <a:pPr algn="l" fontAlgn="b"/>
                      <a:r>
                        <a:rPr lang="en-US" sz="950" b="0" i="0" u="none" strike="noStrike">
                          <a:solidFill>
                            <a:srgbClr val="000000"/>
                          </a:solidFill>
                          <a:effectLst/>
                          <a:latin typeface="Arial" panose="020B0604020202020204" pitchFamily="34" charset="0"/>
                        </a:rPr>
                        <a:t>Other entity (not relied upon)</a:t>
                      </a:r>
                    </a:p>
                  </a:txBody>
                  <a:tcPr marL="6350" marR="6350" marT="6350" marB="0" anchor="b"/>
                </a:tc>
                <a:extLst>
                  <a:ext uri="{0D108BD9-81ED-4DB2-BD59-A6C34878D82A}">
                    <a16:rowId xmlns:a16="http://schemas.microsoft.com/office/drawing/2014/main" val="2376573499"/>
                  </a:ext>
                </a:extLst>
              </a:tr>
              <a:tr h="296496">
                <a:tc>
                  <a:txBody>
                    <a:bodyPr/>
                    <a:lstStyle/>
                    <a:p>
                      <a:pPr algn="l" fontAlgn="b"/>
                      <a:r>
                        <a:rPr lang="en-GB" sz="1000" b="0" i="0" u="none" strike="noStrike">
                          <a:solidFill>
                            <a:srgbClr val="000000"/>
                          </a:solidFill>
                          <a:effectLst/>
                          <a:latin typeface="Arial" panose="020B0604020202020204" pitchFamily="34" charset="0"/>
                        </a:rPr>
                        <a:t>SC</a:t>
                      </a:r>
                    </a:p>
                  </a:txBody>
                  <a:tcPr marL="6350" marR="6350" marT="6350" marB="0" anchor="b"/>
                </a:tc>
                <a:tc>
                  <a:txBody>
                    <a:bodyPr/>
                    <a:lstStyle/>
                    <a:p>
                      <a:pPr algn="l" fontAlgn="b"/>
                      <a:r>
                        <a:rPr lang="en-GB" sz="950" b="0" i="0" u="none" strike="noStrike">
                          <a:solidFill>
                            <a:srgbClr val="000000"/>
                          </a:solidFill>
                          <a:effectLst/>
                          <a:latin typeface="Arial" panose="020B0604020202020204" pitchFamily="34" charset="0"/>
                        </a:rPr>
                        <a:t>Sole contractor</a:t>
                      </a:r>
                    </a:p>
                  </a:txBody>
                  <a:tcPr marL="6350" marR="6350" marT="6350" marB="0" anchor="b"/>
                </a:tc>
                <a:extLst>
                  <a:ext uri="{0D108BD9-81ED-4DB2-BD59-A6C34878D82A}">
                    <a16:rowId xmlns:a16="http://schemas.microsoft.com/office/drawing/2014/main" val="3925134315"/>
                  </a:ext>
                </a:extLst>
              </a:tr>
              <a:tr h="296496">
                <a:tc>
                  <a:txBody>
                    <a:bodyPr/>
                    <a:lstStyle/>
                    <a:p>
                      <a:pPr algn="l" fontAlgn="b"/>
                      <a:r>
                        <a:rPr lang="en-GB" sz="1000" b="0" i="0" u="none" strike="noStrike" dirty="0">
                          <a:solidFill>
                            <a:srgbClr val="000000"/>
                          </a:solidFill>
                          <a:effectLst/>
                          <a:latin typeface="Arial" panose="020B0604020202020204" pitchFamily="34" charset="0"/>
                        </a:rPr>
                        <a:t>LE</a:t>
                      </a:r>
                    </a:p>
                  </a:txBody>
                  <a:tcPr marL="6350" marR="6350" marT="6350" marB="0" anchor="b"/>
                </a:tc>
                <a:tc>
                  <a:txBody>
                    <a:bodyPr/>
                    <a:lstStyle/>
                    <a:p>
                      <a:pPr algn="l" fontAlgn="b"/>
                      <a:r>
                        <a:rPr lang="en-GB" sz="950" b="0" i="0" u="none" strike="noStrike" dirty="0">
                          <a:solidFill>
                            <a:srgbClr val="000000"/>
                          </a:solidFill>
                          <a:effectLst/>
                          <a:latin typeface="Arial" panose="020B0604020202020204" pitchFamily="34" charset="0"/>
                        </a:rPr>
                        <a:t>Lead Entity</a:t>
                      </a:r>
                    </a:p>
                  </a:txBody>
                  <a:tcPr marL="6350" marR="6350" marT="6350" marB="0" anchor="b"/>
                </a:tc>
                <a:extLst>
                  <a:ext uri="{0D108BD9-81ED-4DB2-BD59-A6C34878D82A}">
                    <a16:rowId xmlns:a16="http://schemas.microsoft.com/office/drawing/2014/main" val="1280921987"/>
                  </a:ext>
                </a:extLst>
              </a:tr>
            </a:tbl>
          </a:graphicData>
        </a:graphic>
      </p:graphicFrame>
    </p:spTree>
    <p:extLst>
      <p:ext uri="{BB962C8B-B14F-4D97-AF65-F5344CB8AC3E}">
        <p14:creationId xmlns:p14="http://schemas.microsoft.com/office/powerpoint/2010/main" val="1821908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D0A01FC211A0A44AF46DCFC7788647F" ma:contentTypeVersion="8" ma:contentTypeDescription="Crear nuevo documento." ma:contentTypeScope="" ma:versionID="d7c6d164ce608ee723b755b228343acc">
  <xsd:schema xmlns:xsd="http://www.w3.org/2001/XMLSchema" xmlns:xs="http://www.w3.org/2001/XMLSchema" xmlns:p="http://schemas.microsoft.com/office/2006/metadata/properties" xmlns:ns2="8a9dc265-2a70-4a01-bf40-b0bb55b38d64" xmlns:ns3="56068758-a483-4a4b-84d7-1662caf98f10" targetNamespace="http://schemas.microsoft.com/office/2006/metadata/properties" ma:root="true" ma:fieldsID="482f54bb829ce17340fa5bd58c600f61" ns2:_="" ns3:_="">
    <xsd:import namespace="8a9dc265-2a70-4a01-bf40-b0bb55b38d64"/>
    <xsd:import namespace="56068758-a483-4a4b-84d7-1662caf98f10"/>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dc265-2a70-4a01-bf40-b0bb55b38d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068758-a483-4a4b-84d7-1662caf98f10"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4329C2-E865-46EC-B986-1660FA2C12D9}"/>
</file>

<file path=customXml/itemProps2.xml><?xml version="1.0" encoding="utf-8"?>
<ds:datastoreItem xmlns:ds="http://schemas.openxmlformats.org/officeDocument/2006/customXml" ds:itemID="{EA3AFA1B-E906-4F68-9362-0BA9F41B01B3}"/>
</file>

<file path=customXml/itemProps3.xml><?xml version="1.0" encoding="utf-8"?>
<ds:datastoreItem xmlns:ds="http://schemas.openxmlformats.org/officeDocument/2006/customXml" ds:itemID="{C71D2556-0F5F-4903-826A-A10568B5B7EA}"/>
</file>

<file path=docProps/app.xml><?xml version="1.0" encoding="utf-8"?>
<Properties xmlns="http://schemas.openxmlformats.org/officeDocument/2006/extended-properties" xmlns:vt="http://schemas.openxmlformats.org/officeDocument/2006/docPropsVTypes">
  <TotalTime>2211</TotalTime>
  <Words>626</Words>
  <Application>Microsoft Office PowerPoint</Application>
  <PresentationFormat>Widescreen</PresentationFormat>
  <Paragraphs>149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Unicode MS</vt:lpstr>
      <vt:lpstr>Calibri</vt:lpstr>
      <vt:lpstr>Calibri Light</vt:lpstr>
      <vt:lpstr>Office Theme</vt:lpstr>
      <vt:lpstr>Roles subroles and Regulatory Framework Providers ePO</vt:lpstr>
      <vt:lpstr>Proposition </vt:lpstr>
      <vt:lpstr>Roles, Agents and organisations</vt:lpstr>
      <vt:lpstr>Beneficial owner </vt:lpstr>
      <vt:lpstr>organisation-role – EU Vocabularies</vt:lpstr>
      <vt:lpstr>Organisation-subrole – EU vocabularies</vt:lpstr>
      <vt:lpstr>EORoleType – ESPD Code list</vt:lpstr>
    </vt:vector>
  </TitlesOfParts>
  <Company>European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Roles and functions ePO</dc:title>
  <dc:creator>MURIC Natalie (OP)</dc:creator>
  <cp:lastModifiedBy>MURIC Natalie (OP)</cp:lastModifiedBy>
  <cp:revision>60</cp:revision>
  <dcterms:created xsi:type="dcterms:W3CDTF">2020-05-27T07:40:13Z</dcterms:created>
  <dcterms:modified xsi:type="dcterms:W3CDTF">2020-06-04T16:24:06Z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0x0101001D0A01FC211A0A44AF46DCFC7788647F</vt:lpwstr>
  </property>
</Properties>
</file>