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269" r:id="rId2"/>
    <p:sldId id="266" r:id="rId3"/>
    <p:sldId id="271" r:id="rId4"/>
    <p:sldId id="268" r:id="rId5"/>
    <p:sldId id="279" r:id="rId6"/>
    <p:sldId id="275" r:id="rId7"/>
    <p:sldId id="276" r:id="rId8"/>
    <p:sldId id="277" r:id="rId9"/>
    <p:sldId id="265" r:id="rId10"/>
    <p:sldId id="278" r:id="rId11"/>
    <p:sldId id="280" r:id="rId12"/>
    <p:sldId id="282" r:id="rId13"/>
    <p:sldId id="281" r:id="rId14"/>
    <p:sldId id="289" r:id="rId15"/>
    <p:sldId id="284" r:id="rId16"/>
    <p:sldId id="293" r:id="rId17"/>
    <p:sldId id="286" r:id="rId18"/>
    <p:sldId id="283" r:id="rId19"/>
    <p:sldId id="292" r:id="rId20"/>
    <p:sldId id="294" r:id="rId21"/>
    <p:sldId id="291" r:id="rId22"/>
    <p:sldId id="295" r:id="rId23"/>
    <p:sldId id="303" r:id="rId24"/>
    <p:sldId id="288" r:id="rId25"/>
    <p:sldId id="298" r:id="rId26"/>
    <p:sldId id="296" r:id="rId27"/>
    <p:sldId id="300" r:id="rId28"/>
    <p:sldId id="299" r:id="rId29"/>
    <p:sldId id="301" r:id="rId30"/>
    <p:sldId id="304" r:id="rId31"/>
    <p:sldId id="302" r:id="rId32"/>
    <p:sldId id="285" r:id="rId3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424D4F-5F70-644E-899F-5116FC265419}" type="datetimeFigureOut">
              <a:rPr lang="es-ES" smtClean="0"/>
              <a:t>22/9/20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F675B8-A6ED-224A-8353-C986255D89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6939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D8E387-4282-7C49-8B2C-12A7B33D7936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1437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38C020-DDF3-734B-9164-D25D9D3387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B99ACEA-A221-154A-BF49-17E3094BC4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4F3B992-6141-B449-B9F0-B3BC165DA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440AA-1441-964B-8902-AA5F83FE2B1A}" type="datetime1">
              <a:rPr lang="es-ES" smtClean="0"/>
              <a:t>22/9/20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E6AA672-EA2E-1240-8306-46684A2B8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60D200D-8A4E-BE4B-8EDD-6F3A0EBC8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5539-F15E-8240-90A8-A92A48A302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8788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1960BF-652A-7F49-9EC0-191BBF649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D520EAA-207F-F140-8EC6-B7DAA86433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C0113C-0607-4540-B6CF-A387423CF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27652-A71E-DE4D-A73C-6BA23C45AA61}" type="datetime1">
              <a:rPr lang="es-ES" smtClean="0"/>
              <a:t>22/9/20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0FB8C2-F86C-C143-8FA0-DEA5A1CB1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CBB7CB5-8685-DE40-B451-3C1616818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5539-F15E-8240-90A8-A92A48A302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4941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E41C72A-726D-D544-91E5-B74E5B289F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16865C6-0924-F74D-B7BF-4D7AF08B9A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D0659F-DD10-1C47-A459-9AFB7CA8D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61DF7-CDC2-A442-B110-3B215EB99E9B}" type="datetime1">
              <a:rPr lang="es-ES" smtClean="0"/>
              <a:t>22/9/20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3F2C832-9C8C-8041-9F73-7BE8ACFDD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CFFDC4C-84DC-1B4D-9DB5-4231D0678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5539-F15E-8240-90A8-A92A48A302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4525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AC8DED-AF66-7F45-B26D-B89F2C7B7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0E5D04-E453-464E-812D-101B230F3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5E5EEBB-08DD-0342-AC08-9C37E0FB5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693EC-28CB-D340-B140-E0E03363882D}" type="datetime1">
              <a:rPr lang="es-ES" smtClean="0"/>
              <a:t>22/9/20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98593A-5C63-7B45-9C17-336EDA77A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BD658C-801B-B74A-8A89-C848BEF38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5539-F15E-8240-90A8-A92A48A302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7471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4402C2-A6A6-0B44-A996-8374480CE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4B948C1-0265-5C41-B84B-0DD597A25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907AB78-E3E6-E744-9001-CCA5C4557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E2FE-ADE9-7446-83CE-FEC6693F5AA0}" type="datetime1">
              <a:rPr lang="es-ES" smtClean="0"/>
              <a:t>22/9/20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B03CA0-7634-B546-905F-23D2EFBAF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FFD318-D90F-5644-AC70-C8CF62C17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5539-F15E-8240-90A8-A92A48A302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0670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B2BDC1-B146-5B4B-AEC1-B9682E07F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D275C6-A807-3F48-BA15-29B6C349E0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9D1731F-43FE-024C-84CF-09FC8A3D10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38E98DC-60B5-7646-9FD6-28968462B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DEA54-3582-CD46-BC53-3E411593C58C}" type="datetime1">
              <a:rPr lang="es-ES" smtClean="0"/>
              <a:t>22/9/20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0230EF1-F72C-A340-94F6-086085998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0D3D0D1-8A34-3140-991C-0223F7A12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5539-F15E-8240-90A8-A92A48A302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4260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3F5F3A-FA60-3D42-ACD5-2E3B3CC6C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C6B6CDF-27E2-5B4F-943F-008E2C5412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E1FBA75-01CF-7042-A0B5-ED43A96379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9BC4D85-7CF1-7F48-8FE9-D8594A025D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BD2176D-9D26-214F-B68E-A373205BFD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81B85F3-36F1-1541-8687-EA91F270C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7FB44-1BE1-3F43-B9AB-4262D2AE3053}" type="datetime1">
              <a:rPr lang="es-ES" smtClean="0"/>
              <a:t>22/9/20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A6A3CA7-E609-2D40-ABC5-316311BE6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AB03D52-9968-B649-A439-C3A2B5112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5539-F15E-8240-90A8-A92A48A302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3262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3E0B84-2AA4-F348-8458-8564696D8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CD97CA3-76B3-B149-B461-D42A15CB2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2EC04-5CC8-FD4A-8C75-2F718B04C522}" type="datetime1">
              <a:rPr lang="es-ES" smtClean="0"/>
              <a:t>22/9/20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915AFB3-B24F-E445-A497-BB1532A5D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433202C-DE3C-4A48-83C2-D82533BCD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5539-F15E-8240-90A8-A92A48A302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0981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7980C47-37C1-AC4A-B970-245C465F3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2DF08-31D2-484F-B677-2FE50D5557EB}" type="datetime1">
              <a:rPr lang="es-ES" smtClean="0"/>
              <a:t>22/9/20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AEF11D3-C16A-9A41-958D-0E9EFE874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9C8C31D-539E-BC49-9A71-F74A73C52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5539-F15E-8240-90A8-A92A48A302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4995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CF1323-C236-194B-8150-9EE7ACE31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8565F9-F2B0-0F45-A8F8-1B4F517EB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7E9EF07-417A-FE4B-BDB4-3E453C8A09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1751D67-5F44-954C-86B4-FBE77B1F2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C4CF-3848-6542-AE7A-998823665054}" type="datetime1">
              <a:rPr lang="es-ES" smtClean="0"/>
              <a:t>22/9/20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A6BD1DF-A492-5047-88F2-FA75A60E1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AB00783-5E6B-494C-A2EE-5E738E7B6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5539-F15E-8240-90A8-A92A48A302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5857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1A830A-F670-E348-9B9D-E651E83C4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1399D4F-9FE7-4742-BF67-9E47EE47AE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6E7B104-B547-5644-ADE4-67B26F63AC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5F33368-612F-E748-BE72-5B0605E36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F5A65-AE16-9E4C-9839-671A4EBEAAF5}" type="datetime1">
              <a:rPr lang="es-ES" smtClean="0"/>
              <a:t>22/9/20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55D0F6D-3490-694B-8BC6-0FC4CE28B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4DD5630-0232-C747-91C4-3A664CDE6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5539-F15E-8240-90A8-A92A48A302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0821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F879A0E-05C7-5048-942B-60781384C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C4C6679-99F1-5D48-A98B-E89873C29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0052F7-FCA7-8A4D-B0DB-94373B17AA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389E0B-8102-A44E-B208-835649670F61}" type="datetime1">
              <a:rPr lang="es-ES" smtClean="0"/>
              <a:t>22/9/20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829751-D5F6-2844-82C2-B4158F5378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91FF73A-003A-BD47-8035-2288BD9C1B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95539-F15E-8240-90A8-A92A48A302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8539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op.europa.eu/en/web/eu-vocabularies/at-dataset/-/resource/dataset/organisation-subrole" TargetMode="External"/><Relationship Id="rId2" Type="http://schemas.openxmlformats.org/officeDocument/2006/relationships/hyperlink" Target="https://op.europa.eu/en/web/eu-vocabularies/at-concept-scheme/-/resource/authority/role/?target=Browse&amp;uri=http://publications.europa.eu/resource/authority/rol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p.europa.eu/en/web/eu-vocabularies/at-concept-scheme/-/resource/authority/role-qualifier/?target=Browse&amp;uri=http://publications.europa.eu/resource/authority/role-qualifier" TargetMode="External"/><Relationship Id="rId5" Type="http://schemas.openxmlformats.org/officeDocument/2006/relationships/hyperlink" Target="https://op.europa.eu/en/web/eu-vocabularies/at-dataset/-/resource/dataset/role-nature?target=About" TargetMode="External"/><Relationship Id="rId4" Type="http://schemas.openxmlformats.org/officeDocument/2006/relationships/hyperlink" Target="https://op.europa.eu/en/web/eu-vocabularies/at-dataset/-/resource/dataset/buyer-legal-type?target=About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C722609F-27E3-544E-90E6-97171089E8A8}"/>
              </a:ext>
            </a:extLst>
          </p:cNvPr>
          <p:cNvSpPr txBox="1"/>
          <p:nvPr/>
        </p:nvSpPr>
        <p:spPr>
          <a:xfrm>
            <a:off x="120101" y="80365"/>
            <a:ext cx="3080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EU </a:t>
            </a:r>
            <a:r>
              <a:rPr lang="es-ES" dirty="0" err="1"/>
              <a:t>Vocabularies</a:t>
            </a:r>
            <a:r>
              <a:rPr lang="es-ES" dirty="0"/>
              <a:t> </a:t>
            </a:r>
            <a:r>
              <a:rPr lang="es-ES" dirty="0" err="1"/>
              <a:t>related</a:t>
            </a:r>
            <a:r>
              <a:rPr lang="es-ES" dirty="0"/>
              <a:t> to role</a:t>
            </a:r>
          </a:p>
        </p:txBody>
      </p:sp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50E1660B-481B-8541-8216-B8CB1D2D2B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977734"/>
              </p:ext>
            </p:extLst>
          </p:nvPr>
        </p:nvGraphicFramePr>
        <p:xfrm>
          <a:off x="120101" y="560179"/>
          <a:ext cx="11650140" cy="6165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2535">
                  <a:extLst>
                    <a:ext uri="{9D8B030D-6E8A-4147-A177-3AD203B41FA5}">
                      <a16:colId xmlns:a16="http://schemas.microsoft.com/office/drawing/2014/main" val="4185872001"/>
                    </a:ext>
                  </a:extLst>
                </a:gridCol>
                <a:gridCol w="2912535">
                  <a:extLst>
                    <a:ext uri="{9D8B030D-6E8A-4147-A177-3AD203B41FA5}">
                      <a16:colId xmlns:a16="http://schemas.microsoft.com/office/drawing/2014/main" val="2400274769"/>
                    </a:ext>
                  </a:extLst>
                </a:gridCol>
                <a:gridCol w="1040420">
                  <a:extLst>
                    <a:ext uri="{9D8B030D-6E8A-4147-A177-3AD203B41FA5}">
                      <a16:colId xmlns:a16="http://schemas.microsoft.com/office/drawing/2014/main" val="1141564283"/>
                    </a:ext>
                  </a:extLst>
                </a:gridCol>
                <a:gridCol w="4784650">
                  <a:extLst>
                    <a:ext uri="{9D8B030D-6E8A-4147-A177-3AD203B41FA5}">
                      <a16:colId xmlns:a16="http://schemas.microsoft.com/office/drawing/2014/main" val="1173526164"/>
                    </a:ext>
                  </a:extLst>
                </a:gridCol>
              </a:tblGrid>
              <a:tr h="311959">
                <a:tc>
                  <a:txBody>
                    <a:bodyPr/>
                    <a:lstStyle/>
                    <a:p>
                      <a:r>
                        <a:rPr lang="es-ES" sz="1200" dirty="0" err="1"/>
                        <a:t>Controlled</a:t>
                      </a:r>
                      <a:r>
                        <a:rPr lang="es-ES" sz="1200" dirty="0"/>
                        <a:t> </a:t>
                      </a:r>
                      <a:r>
                        <a:rPr lang="es-ES" sz="1200" dirty="0" err="1"/>
                        <a:t>Vocabulary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URL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 err="1"/>
                        <a:t>Included</a:t>
                      </a:r>
                      <a:r>
                        <a:rPr lang="es-ES" sz="120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 err="1"/>
                        <a:t>Comments</a:t>
                      </a:r>
                      <a:endParaRPr lang="es-E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713203"/>
                  </a:ext>
                </a:extLst>
              </a:tr>
              <a:tr h="1333304">
                <a:tc>
                  <a:txBody>
                    <a:bodyPr/>
                    <a:lstStyle/>
                    <a:p>
                      <a:r>
                        <a:rPr lang="es-ES" sz="1200" b="1" kern="1200" dirty="0">
                          <a:solidFill>
                            <a:srgbClr val="012087"/>
                          </a:solidFill>
                          <a:latin typeface="LucidaGrande-Bold" panose="020B0600040502020204" pitchFamily="34" charset="0"/>
                          <a:ea typeface="+mn-ea"/>
                          <a:cs typeface="+mn-cs"/>
                        </a:rPr>
                        <a:t>role</a:t>
                      </a:r>
                    </a:p>
                    <a:p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Roles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Named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Authority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(NAL)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authority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table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controlled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vocabulary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listing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roles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relevant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descriptive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metadata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used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at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Publications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Office and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core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metadata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used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data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exchange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between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institutions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involved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legal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decision-making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process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hlinkClick r:id="rId2"/>
                        </a:rPr>
                        <a:t>https://op.europa.eu/en/web/eu-vocabularies/at-concept-scheme/-/resource/authority/role/?target=Browse&amp;uri=http://publications.europa.eu/resource/authority/role</a:t>
                      </a:r>
                      <a:endParaRPr lang="es-ES" sz="1200" dirty="0"/>
                    </a:p>
                    <a:p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 err="1"/>
                        <a:t>The</a:t>
                      </a:r>
                      <a:r>
                        <a:rPr lang="es-ES" sz="1200" dirty="0"/>
                        <a:t> </a:t>
                      </a:r>
                      <a:r>
                        <a:rPr lang="es-ES" sz="1200" dirty="0" err="1"/>
                        <a:t>only</a:t>
                      </a:r>
                      <a:r>
                        <a:rPr lang="es-ES" sz="1200" dirty="0"/>
                        <a:t> role </a:t>
                      </a:r>
                      <a:r>
                        <a:rPr lang="es-ES" sz="1200" dirty="0" err="1"/>
                        <a:t>related</a:t>
                      </a:r>
                      <a:r>
                        <a:rPr lang="es-ES" sz="1200" dirty="0"/>
                        <a:t> to </a:t>
                      </a:r>
                      <a:r>
                        <a:rPr lang="es-ES" sz="1200" dirty="0" err="1"/>
                        <a:t>procurement</a:t>
                      </a:r>
                      <a:r>
                        <a:rPr lang="es-ES" sz="1200" dirty="0"/>
                        <a:t> </a:t>
                      </a:r>
                      <a:r>
                        <a:rPr lang="es-ES" sz="1200" dirty="0" err="1"/>
                        <a:t>would</a:t>
                      </a:r>
                      <a:r>
                        <a:rPr lang="es-ES" sz="1200" dirty="0"/>
                        <a:t> be ‘SIGN’ (</a:t>
                      </a:r>
                      <a:r>
                        <a:rPr lang="es-ES" sz="1200" dirty="0" err="1"/>
                        <a:t>Signatory</a:t>
                      </a:r>
                      <a:r>
                        <a:rPr lang="es-ES" sz="12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264010"/>
                  </a:ext>
                </a:extLst>
              </a:tr>
              <a:tr h="794854">
                <a:tc>
                  <a:txBody>
                    <a:bodyPr/>
                    <a:lstStyle/>
                    <a:p>
                      <a:r>
                        <a:rPr lang="es-ES" sz="1200" b="1" kern="1200" dirty="0" err="1">
                          <a:solidFill>
                            <a:srgbClr val="012087"/>
                          </a:solidFill>
                          <a:latin typeface="LucidaGrande-Bold" panose="020B0600040502020204" pitchFamily="34" charset="0"/>
                          <a:ea typeface="+mn-ea"/>
                          <a:cs typeface="+mn-cs"/>
                        </a:rPr>
                        <a:t>organisation-subrole</a:t>
                      </a:r>
                      <a:endParaRPr lang="es-ES" sz="1200" b="1" kern="1200" dirty="0">
                        <a:solidFill>
                          <a:srgbClr val="012087"/>
                        </a:solidFill>
                        <a:latin typeface="LucidaGrande-Bold" panose="020B060004050202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table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provides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different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sub-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functions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organisations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 a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procurement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procedure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hlinkClick r:id="rId3"/>
                        </a:rPr>
                        <a:t>https://op.europa.eu/en/web/eu-vocabularies/at-dataset/-/resource/dataset/organisation-subrole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Defines </a:t>
                      </a:r>
                      <a:r>
                        <a:rPr lang="es-ES" sz="1200" dirty="0" err="1"/>
                        <a:t>also</a:t>
                      </a:r>
                      <a:r>
                        <a:rPr lang="es-ES" sz="1200" dirty="0"/>
                        <a:t> ‘</a:t>
                      </a:r>
                      <a:r>
                        <a:rPr lang="es-ES" sz="1200" dirty="0" err="1"/>
                        <a:t>signatory</a:t>
                      </a:r>
                      <a:r>
                        <a:rPr lang="es-ES" sz="1200" dirty="0"/>
                        <a:t>’ in </a:t>
                      </a:r>
                      <a:r>
                        <a:rPr lang="es-ES" sz="1200" dirty="0" err="1"/>
                        <a:t>the</a:t>
                      </a:r>
                      <a:r>
                        <a:rPr lang="es-ES" sz="1200" dirty="0"/>
                        <a:t> </a:t>
                      </a:r>
                      <a:r>
                        <a:rPr lang="es-ES" sz="1200" dirty="0" err="1"/>
                        <a:t>context</a:t>
                      </a:r>
                      <a:r>
                        <a:rPr lang="es-ES" sz="1200" dirty="0"/>
                        <a:t> of </a:t>
                      </a:r>
                      <a:r>
                        <a:rPr lang="es-ES" sz="1200" dirty="0" err="1"/>
                        <a:t>procurement</a:t>
                      </a:r>
                      <a:r>
                        <a:rPr lang="es-ES" sz="12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845314"/>
                  </a:ext>
                </a:extLst>
              </a:tr>
              <a:tr h="615371">
                <a:tc>
                  <a:txBody>
                    <a:bodyPr/>
                    <a:lstStyle/>
                    <a:p>
                      <a:r>
                        <a:rPr lang="es-ES" sz="1200" b="1" kern="1200" dirty="0" err="1">
                          <a:solidFill>
                            <a:srgbClr val="012087"/>
                          </a:solidFill>
                          <a:latin typeface="LucidaGrande-Bold" panose="020B0600040502020204" pitchFamily="34" charset="0"/>
                          <a:ea typeface="+mn-ea"/>
                          <a:cs typeface="+mn-cs"/>
                        </a:rPr>
                        <a:t>buyer</a:t>
                      </a:r>
                      <a:r>
                        <a:rPr lang="es-ES" sz="1200" b="1" kern="1200" dirty="0">
                          <a:solidFill>
                            <a:srgbClr val="012087"/>
                          </a:solidFill>
                          <a:latin typeface="LucidaGrande-Bold" panose="020B0600040502020204" pitchFamily="34" charset="0"/>
                          <a:ea typeface="+mn-ea"/>
                          <a:cs typeface="+mn-cs"/>
                        </a:rPr>
                        <a:t>-legal-</a:t>
                      </a:r>
                      <a:r>
                        <a:rPr lang="es-ES" sz="1200" b="1" kern="1200" dirty="0" err="1">
                          <a:solidFill>
                            <a:srgbClr val="012087"/>
                          </a:solidFill>
                          <a:latin typeface="LucidaGrande-Bold" panose="020B0600040502020204" pitchFamily="34" charset="0"/>
                          <a:ea typeface="+mn-ea"/>
                          <a:cs typeface="+mn-cs"/>
                        </a:rPr>
                        <a:t>type</a:t>
                      </a:r>
                      <a:endParaRPr lang="es-ES" sz="1200" b="1" kern="1200" dirty="0">
                        <a:solidFill>
                          <a:srgbClr val="012087"/>
                        </a:solidFill>
                        <a:latin typeface="LucidaGrande-Bold" panose="020B060004050202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table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provides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procuring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authorities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within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domain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procurement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according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to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legislation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hlinkClick r:id="rId4"/>
                        </a:rPr>
                        <a:t>https://op.europa.eu/en/web/eu-vocabularies/at-dataset/-/resource/dataset/buyer-legal-type?target=About</a:t>
                      </a:r>
                      <a:endParaRPr lang="es-ES" sz="1200" dirty="0"/>
                    </a:p>
                    <a:p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es-ES" sz="1200" dirty="0" err="1"/>
                        <a:t>Alternative</a:t>
                      </a:r>
                      <a:r>
                        <a:rPr lang="es-ES" sz="1200" dirty="0"/>
                        <a:t> 1: </a:t>
                      </a:r>
                      <a:r>
                        <a:rPr lang="es-ES" sz="1200" dirty="0" err="1"/>
                        <a:t>Add</a:t>
                      </a:r>
                      <a:r>
                        <a:rPr lang="es-ES" sz="1200" dirty="0"/>
                        <a:t> </a:t>
                      </a:r>
                      <a:r>
                        <a:rPr lang="es-ES" sz="1200" dirty="0" err="1"/>
                        <a:t>this</a:t>
                      </a:r>
                      <a:r>
                        <a:rPr lang="es-ES" sz="1200" dirty="0"/>
                        <a:t> to </a:t>
                      </a:r>
                      <a:r>
                        <a:rPr lang="es-ES" sz="1200" dirty="0" err="1"/>
                        <a:t>the</a:t>
                      </a:r>
                      <a:r>
                        <a:rPr lang="es-ES" sz="1200" dirty="0"/>
                        <a:t> </a:t>
                      </a:r>
                      <a:r>
                        <a:rPr lang="es-ES" sz="1200" dirty="0" err="1"/>
                        <a:t>taxonomy</a:t>
                      </a:r>
                      <a:r>
                        <a:rPr lang="es-ES" sz="1200" dirty="0"/>
                        <a:t> </a:t>
                      </a:r>
                      <a:r>
                        <a:rPr lang="es-ES" sz="1200" dirty="0" err="1"/>
                        <a:t>proposed</a:t>
                      </a:r>
                      <a:r>
                        <a:rPr lang="es-ES" sz="1200" dirty="0"/>
                        <a:t>, </a:t>
                      </a:r>
                      <a:r>
                        <a:rPr lang="es-ES" sz="1200" dirty="0" err="1"/>
                        <a:t>but</a:t>
                      </a:r>
                      <a:r>
                        <a:rPr lang="es-ES" sz="1200" dirty="0"/>
                        <a:t> </a:t>
                      </a:r>
                      <a:r>
                        <a:rPr lang="es-ES" sz="1200" dirty="0" err="1"/>
                        <a:t>located</a:t>
                      </a:r>
                      <a:r>
                        <a:rPr lang="es-ES" sz="1200" dirty="0"/>
                        <a:t> at </a:t>
                      </a:r>
                      <a:r>
                        <a:rPr lang="es-ES" sz="1200" dirty="0" err="1"/>
                        <a:t>different</a:t>
                      </a:r>
                      <a:r>
                        <a:rPr lang="es-ES" sz="1200" dirty="0"/>
                        <a:t> </a:t>
                      </a:r>
                      <a:r>
                        <a:rPr lang="es-ES" sz="1200" dirty="0" err="1"/>
                        <a:t>levels</a:t>
                      </a:r>
                      <a:r>
                        <a:rPr lang="es-ES" sz="1200" dirty="0"/>
                        <a:t> 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s-ES" sz="1200" dirty="0" err="1"/>
                        <a:t>Alternative</a:t>
                      </a:r>
                      <a:r>
                        <a:rPr lang="es-ES" sz="1200" dirty="0"/>
                        <a:t> 2: </a:t>
                      </a:r>
                    </a:p>
                    <a:p>
                      <a:pPr marL="628650" lvl="1" indent="-171450">
                        <a:buFontTx/>
                        <a:buChar char="-"/>
                      </a:pPr>
                      <a:r>
                        <a:rPr lang="es-ES" sz="1200" dirty="0" err="1"/>
                        <a:t>Attach</a:t>
                      </a:r>
                      <a:r>
                        <a:rPr lang="es-ES" sz="1200" dirty="0"/>
                        <a:t> </a:t>
                      </a:r>
                      <a:r>
                        <a:rPr lang="es-ES" sz="1200" dirty="0" err="1"/>
                        <a:t>these</a:t>
                      </a:r>
                      <a:r>
                        <a:rPr lang="es-ES" sz="1200" dirty="0"/>
                        <a:t> </a:t>
                      </a:r>
                      <a:r>
                        <a:rPr lang="es-ES" sz="1200" dirty="0" err="1"/>
                        <a:t>codes</a:t>
                      </a:r>
                      <a:r>
                        <a:rPr lang="es-ES" sz="1200" dirty="0"/>
                        <a:t> </a:t>
                      </a:r>
                      <a:r>
                        <a:rPr lang="es-ES" sz="1200" dirty="0" err="1"/>
                        <a:t>only</a:t>
                      </a:r>
                      <a:r>
                        <a:rPr lang="es-ES" sz="1200" dirty="0"/>
                        <a:t> to Public </a:t>
                      </a:r>
                      <a:r>
                        <a:rPr lang="es-ES" sz="1200" dirty="0" err="1"/>
                        <a:t>Organization</a:t>
                      </a:r>
                      <a:endParaRPr lang="es-ES" sz="1200" dirty="0"/>
                    </a:p>
                    <a:p>
                      <a:pPr marL="628650" lvl="1" indent="-171450">
                        <a:buFontTx/>
                        <a:buChar char="-"/>
                      </a:pPr>
                      <a:r>
                        <a:rPr lang="es-ES" sz="1200" dirty="0" err="1"/>
                        <a:t>Attach</a:t>
                      </a:r>
                      <a:r>
                        <a:rPr lang="es-ES" sz="1200" dirty="0"/>
                        <a:t> a </a:t>
                      </a:r>
                      <a:r>
                        <a:rPr lang="es-ES" sz="1200" dirty="0" err="1"/>
                        <a:t>LegalForm</a:t>
                      </a:r>
                      <a:r>
                        <a:rPr lang="es-ES" sz="1200" dirty="0"/>
                        <a:t> </a:t>
                      </a:r>
                      <a:r>
                        <a:rPr lang="es-ES" sz="1200" dirty="0" err="1"/>
                        <a:t>codelist</a:t>
                      </a:r>
                      <a:r>
                        <a:rPr lang="es-ES" sz="1200" dirty="0"/>
                        <a:t> to Business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4624656"/>
                  </a:ext>
                </a:extLst>
              </a:tr>
              <a:tr h="615371">
                <a:tc>
                  <a:txBody>
                    <a:bodyPr/>
                    <a:lstStyle/>
                    <a:p>
                      <a:r>
                        <a:rPr lang="es-ES" sz="1200" b="1" dirty="0">
                          <a:solidFill>
                            <a:srgbClr val="012087"/>
                          </a:solidFill>
                          <a:latin typeface="LucidaGrande-Bold" panose="020B0600040502020204" pitchFamily="34" charset="0"/>
                        </a:rPr>
                        <a:t>Role </a:t>
                      </a:r>
                      <a:r>
                        <a:rPr lang="es-ES" sz="1200" b="1" dirty="0" err="1">
                          <a:solidFill>
                            <a:srgbClr val="012087"/>
                          </a:solidFill>
                          <a:latin typeface="LucidaGrande-Bold" panose="020B0600040502020204" pitchFamily="34" charset="0"/>
                        </a:rPr>
                        <a:t>nature</a:t>
                      </a:r>
                      <a:endParaRPr lang="es-ES" sz="1200" b="1" dirty="0">
                        <a:solidFill>
                          <a:srgbClr val="012087"/>
                        </a:solidFill>
                        <a:latin typeface="LucidaGrande-Bold" panose="020B0600040502020204" pitchFamily="34" charset="0"/>
                      </a:endParaRPr>
                    </a:p>
                    <a:p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Role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nature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NAL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provides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values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used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controlling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attribution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roles.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hlinkClick r:id="rId5"/>
                        </a:rPr>
                        <a:t>https://op.europa.eu/en/web/eu-vocabularies/at-dataset/-/resource/dataset/role-nature?target=About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 err="1"/>
                        <a:t>It</a:t>
                      </a:r>
                      <a:r>
                        <a:rPr lang="es-ES" sz="1200" dirty="0"/>
                        <a:t> defines </a:t>
                      </a:r>
                      <a:r>
                        <a:rPr lang="es-ES" sz="1200" dirty="0" err="1"/>
                        <a:t>only</a:t>
                      </a:r>
                      <a:r>
                        <a:rPr lang="es-ES" sz="1200" dirty="0"/>
                        <a:t> </a:t>
                      </a:r>
                      <a:r>
                        <a:rPr lang="es-ES" sz="1200" dirty="0" err="1"/>
                        <a:t>two</a:t>
                      </a:r>
                      <a:r>
                        <a:rPr lang="es-ES" sz="1200" dirty="0"/>
                        <a:t> </a:t>
                      </a:r>
                      <a:r>
                        <a:rPr lang="es-ES" sz="1200" dirty="0" err="1"/>
                        <a:t>values</a:t>
                      </a:r>
                      <a:r>
                        <a:rPr lang="es-ES" sz="1200" dirty="0"/>
                        <a:t>: ENTITY and PERSON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199744"/>
                  </a:ext>
                </a:extLst>
              </a:tr>
              <a:tr h="1647449">
                <a:tc>
                  <a:txBody>
                    <a:bodyPr/>
                    <a:lstStyle/>
                    <a:p>
                      <a:r>
                        <a:rPr lang="es-ES" sz="1200" b="1" kern="1200" dirty="0">
                          <a:solidFill>
                            <a:srgbClr val="012087"/>
                          </a:solidFill>
                          <a:latin typeface="LucidaGrande-Bold" panose="020B0600040502020204" pitchFamily="34" charset="0"/>
                          <a:ea typeface="+mn-ea"/>
                          <a:cs typeface="+mn-cs"/>
                        </a:rPr>
                        <a:t>Role </a:t>
                      </a:r>
                      <a:r>
                        <a:rPr lang="es-ES" sz="1200" b="1" kern="1200" dirty="0" err="1">
                          <a:solidFill>
                            <a:srgbClr val="012087"/>
                          </a:solidFill>
                          <a:latin typeface="LucidaGrande-Bold" panose="020B0600040502020204" pitchFamily="34" charset="0"/>
                          <a:ea typeface="+mn-ea"/>
                          <a:cs typeface="+mn-cs"/>
                        </a:rPr>
                        <a:t>qualifier</a:t>
                      </a:r>
                      <a:endParaRPr lang="es-ES" sz="1200" b="1" kern="1200" dirty="0">
                        <a:solidFill>
                          <a:srgbClr val="012087"/>
                        </a:solidFill>
                        <a:latin typeface="LucidaGrande-Bold" panose="020B0600040502020204" pitchFamily="34" charset="0"/>
                        <a:ea typeface="+mn-ea"/>
                        <a:cs typeface="+mn-cs"/>
                      </a:endParaRPr>
                    </a:p>
                    <a:p>
                      <a:pPr fontAlgn="t"/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table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provides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quality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interveners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at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Court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Justice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hlinkClick r:id="rId6"/>
                        </a:rPr>
                        <a:t>https://op.europa.eu/en/web/eu-vocabularies/at-concept-scheme/-/resource/authority/role-qualifier/?target=Browse&amp;uri=http://publications.europa.eu/resource/authority/role-qualifier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 err="1"/>
                        <a:t>The</a:t>
                      </a:r>
                      <a:r>
                        <a:rPr lang="es-ES" sz="1200" dirty="0"/>
                        <a:t> </a:t>
                      </a:r>
                      <a:r>
                        <a:rPr lang="es-ES" sz="1200" dirty="0" err="1"/>
                        <a:t>only</a:t>
                      </a:r>
                      <a:r>
                        <a:rPr lang="es-ES" sz="1200" dirty="0"/>
                        <a:t> concept similar to </a:t>
                      </a:r>
                      <a:r>
                        <a:rPr lang="es-ES" sz="1200" dirty="0" err="1"/>
                        <a:t>one</a:t>
                      </a:r>
                      <a:r>
                        <a:rPr lang="es-ES" sz="1200" dirty="0"/>
                        <a:t> of </a:t>
                      </a:r>
                      <a:r>
                        <a:rPr lang="es-ES" sz="1200" dirty="0" err="1"/>
                        <a:t>ours</a:t>
                      </a:r>
                      <a:r>
                        <a:rPr lang="es-ES" sz="1200" dirty="0"/>
                        <a:t> </a:t>
                      </a:r>
                      <a:r>
                        <a:rPr lang="es-ES" sz="1200" dirty="0" err="1"/>
                        <a:t>is</a:t>
                      </a:r>
                      <a:r>
                        <a:rPr lang="es-ES" sz="1200" dirty="0"/>
                        <a:t> ‘</a:t>
                      </a:r>
                      <a:r>
                        <a:rPr lang="es-ES" sz="1200" dirty="0" err="1"/>
                        <a:t>team</a:t>
                      </a:r>
                      <a:r>
                        <a:rPr lang="es-ES" sz="1200" dirty="0"/>
                        <a:t>-leader’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510532"/>
                  </a:ext>
                </a:extLst>
              </a:tr>
            </a:tbl>
          </a:graphicData>
        </a:graphic>
      </p:graphicFrame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4ABDE7B1-0599-CA43-83A1-39236D7F6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5539-F15E-8240-90A8-A92A48A302A1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76836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2B0F5A05-3E7B-4D49-A1E5-531F60246026}"/>
              </a:ext>
            </a:extLst>
          </p:cNvPr>
          <p:cNvSpPr txBox="1"/>
          <p:nvPr/>
        </p:nvSpPr>
        <p:spPr>
          <a:xfrm>
            <a:off x="120101" y="80365"/>
            <a:ext cx="4180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Procurement</a:t>
            </a:r>
            <a:r>
              <a:rPr lang="es-ES" dirty="0"/>
              <a:t> </a:t>
            </a:r>
            <a:r>
              <a:rPr lang="es-ES" dirty="0" err="1"/>
              <a:t>Event</a:t>
            </a:r>
            <a:r>
              <a:rPr lang="es-ES" dirty="0"/>
              <a:t> </a:t>
            </a:r>
            <a:r>
              <a:rPr lang="es-ES" dirty="0" err="1"/>
              <a:t>Reification</a:t>
            </a:r>
            <a:r>
              <a:rPr lang="es-ES" dirty="0"/>
              <a:t> (UML View)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8270EFF-43D4-CE41-BBEA-839DED8A6A89}"/>
              </a:ext>
            </a:extLst>
          </p:cNvPr>
          <p:cNvSpPr txBox="1"/>
          <p:nvPr/>
        </p:nvSpPr>
        <p:spPr>
          <a:xfrm>
            <a:off x="276458" y="600283"/>
            <a:ext cx="116390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In a </a:t>
            </a:r>
            <a:r>
              <a:rPr lang="es-ES" sz="1400" dirty="0" err="1"/>
              <a:t>given</a:t>
            </a:r>
            <a:r>
              <a:rPr lang="es-ES" sz="1400" dirty="0"/>
              <a:t> </a:t>
            </a:r>
            <a:r>
              <a:rPr lang="es-ES" sz="1400" dirty="0" err="1"/>
              <a:t>Procedure</a:t>
            </a:r>
            <a:r>
              <a:rPr lang="es-ES" sz="1400" dirty="0"/>
              <a:t>, </a:t>
            </a:r>
            <a:r>
              <a:rPr lang="es-ES" sz="1400" dirty="0" err="1"/>
              <a:t>an</a:t>
            </a:r>
            <a:r>
              <a:rPr lang="es-ES" sz="1400" dirty="0"/>
              <a:t> </a:t>
            </a:r>
            <a:r>
              <a:rPr lang="es-ES" sz="1400" dirty="0" err="1"/>
              <a:t>Agent</a:t>
            </a:r>
            <a:r>
              <a:rPr lang="es-ES" sz="1400" dirty="0"/>
              <a:t> </a:t>
            </a:r>
            <a:r>
              <a:rPr lang="es-ES" sz="1400" dirty="0" err="1"/>
              <a:t>performs</a:t>
            </a:r>
            <a:r>
              <a:rPr lang="es-ES" sz="1400" dirty="0"/>
              <a:t> and </a:t>
            </a:r>
            <a:r>
              <a:rPr lang="es-ES" sz="1400" dirty="0" err="1"/>
              <a:t>action</a:t>
            </a:r>
            <a:r>
              <a:rPr lang="es-ES" sz="1400" dirty="0"/>
              <a:t> (i.e. a </a:t>
            </a:r>
            <a:r>
              <a:rPr lang="es-ES" sz="1400" dirty="0" err="1"/>
              <a:t>function</a:t>
            </a:r>
            <a:r>
              <a:rPr lang="es-ES" sz="1400" dirty="0"/>
              <a:t>) </a:t>
            </a:r>
            <a:r>
              <a:rPr lang="es-ES" sz="1400" dirty="0" err="1"/>
              <a:t>related</a:t>
            </a:r>
            <a:r>
              <a:rPr lang="es-ES" sz="1400" dirty="0"/>
              <a:t> to </a:t>
            </a:r>
            <a:r>
              <a:rPr lang="es-ES" sz="1400" dirty="0" err="1"/>
              <a:t>one</a:t>
            </a:r>
            <a:r>
              <a:rPr lang="es-ES" sz="1400" dirty="0"/>
              <a:t> </a:t>
            </a:r>
            <a:r>
              <a:rPr lang="es-ES" sz="1400" dirty="0" err="1"/>
              <a:t>or</a:t>
            </a:r>
            <a:r>
              <a:rPr lang="es-ES" sz="1400" dirty="0"/>
              <a:t> more </a:t>
            </a:r>
            <a:r>
              <a:rPr lang="es-ES" sz="1400" dirty="0" err="1"/>
              <a:t>objects</a:t>
            </a:r>
            <a:r>
              <a:rPr lang="es-ES" sz="1400" dirty="0"/>
              <a:t> of </a:t>
            </a:r>
            <a:r>
              <a:rPr lang="es-ES" sz="1400" dirty="0" err="1"/>
              <a:t>the</a:t>
            </a:r>
            <a:r>
              <a:rPr lang="es-ES" sz="1400" dirty="0"/>
              <a:t> </a:t>
            </a:r>
            <a:r>
              <a:rPr lang="es-ES" sz="1400" dirty="0" err="1"/>
              <a:t>procedure</a:t>
            </a:r>
            <a:r>
              <a:rPr lang="es-ES" sz="1400" dirty="0"/>
              <a:t> (</a:t>
            </a:r>
            <a:r>
              <a:rPr lang="es-ES" sz="1400" dirty="0" err="1"/>
              <a:t>e.g</a:t>
            </a:r>
            <a:r>
              <a:rPr lang="es-ES" sz="1400" dirty="0"/>
              <a:t>. </a:t>
            </a:r>
            <a:r>
              <a:rPr lang="es-ES" sz="1400" dirty="0" err="1"/>
              <a:t>Lots</a:t>
            </a:r>
            <a:r>
              <a:rPr lang="es-ES" sz="1400" dirty="0"/>
              <a:t>) </a:t>
            </a:r>
            <a:r>
              <a:rPr lang="es-ES" sz="1400" dirty="0" err="1"/>
              <a:t>when</a:t>
            </a:r>
            <a:r>
              <a:rPr lang="es-ES" sz="1400" dirty="0"/>
              <a:t> </a:t>
            </a:r>
            <a:r>
              <a:rPr lang="es-ES" sz="1400" dirty="0" err="1"/>
              <a:t>playing</a:t>
            </a:r>
            <a:r>
              <a:rPr lang="es-ES" sz="1400" dirty="0"/>
              <a:t> </a:t>
            </a:r>
            <a:r>
              <a:rPr lang="es-ES" sz="1400" dirty="0" err="1"/>
              <a:t>one</a:t>
            </a:r>
            <a:r>
              <a:rPr lang="es-ES" sz="1400" dirty="0"/>
              <a:t> </a:t>
            </a:r>
            <a:r>
              <a:rPr lang="es-ES" sz="1400" dirty="0" err="1"/>
              <a:t>specific</a:t>
            </a:r>
            <a:r>
              <a:rPr lang="es-ES" sz="1400" dirty="0"/>
              <a:t> Role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6DE4144A-412A-144D-B2B9-6450B92612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642" y="1196721"/>
            <a:ext cx="11118715" cy="5501448"/>
          </a:xfrm>
          <a:prstGeom prst="rect">
            <a:avLst/>
          </a:prstGeom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CD109D6D-CF79-4C48-84A8-990408E8B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5539-F15E-8240-90A8-A92A48A302A1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3111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B0F5A8A6-71A1-0443-A008-4CC42B56096B}"/>
              </a:ext>
            </a:extLst>
          </p:cNvPr>
          <p:cNvSpPr txBox="1"/>
          <p:nvPr/>
        </p:nvSpPr>
        <p:spPr>
          <a:xfrm>
            <a:off x="120101" y="80365"/>
            <a:ext cx="7751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Diagram</a:t>
            </a:r>
            <a:r>
              <a:rPr lang="es-ES" dirty="0"/>
              <a:t> ‘</a:t>
            </a:r>
            <a:r>
              <a:rPr lang="es-ES" dirty="0" err="1"/>
              <a:t>Results</a:t>
            </a:r>
            <a:r>
              <a:rPr lang="es-ES" dirty="0"/>
              <a:t>’ (</a:t>
            </a:r>
            <a:r>
              <a:rPr lang="es-ES" dirty="0" err="1"/>
              <a:t>focus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Buyer</a:t>
            </a:r>
            <a:r>
              <a:rPr lang="es-ES" dirty="0"/>
              <a:t> and </a:t>
            </a:r>
            <a:r>
              <a:rPr lang="es-ES" dirty="0" err="1"/>
              <a:t>Winner</a:t>
            </a:r>
            <a:r>
              <a:rPr lang="es-ES" dirty="0"/>
              <a:t> + </a:t>
            </a:r>
            <a:r>
              <a:rPr lang="es-ES" dirty="0" err="1"/>
              <a:t>Award</a:t>
            </a:r>
            <a:r>
              <a:rPr lang="es-ES" dirty="0"/>
              <a:t> </a:t>
            </a:r>
            <a:r>
              <a:rPr lang="es-ES" dirty="0" err="1"/>
              <a:t>Decision</a:t>
            </a:r>
            <a:r>
              <a:rPr lang="es-ES" dirty="0"/>
              <a:t> + </a:t>
            </a:r>
            <a:r>
              <a:rPr lang="es-ES" dirty="0" err="1"/>
              <a:t>subcontractor</a:t>
            </a:r>
            <a:r>
              <a:rPr lang="es-ES" dirty="0"/>
              <a:t>)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6CD4CAC2-1445-2E45-81F4-FAEE51FCC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060" y="1027008"/>
            <a:ext cx="2006600" cy="259080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FD6B1F75-5AA5-F146-963B-3029CC3BD6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3459" y="1639851"/>
            <a:ext cx="6146800" cy="4178300"/>
          </a:xfrm>
          <a:prstGeom prst="rect">
            <a:avLst/>
          </a:prstGeom>
        </p:spPr>
      </p:pic>
      <p:cxnSp>
        <p:nvCxnSpPr>
          <p:cNvPr id="14" name="Conector curvado 13">
            <a:extLst>
              <a:ext uri="{FF2B5EF4-FFF2-40B4-BE49-F238E27FC236}">
                <a16:creationId xmlns:a16="http://schemas.microsoft.com/office/drawing/2014/main" id="{0FE940B0-16C5-4E41-92C5-31BCAAA595A7}"/>
              </a:ext>
            </a:extLst>
          </p:cNvPr>
          <p:cNvCxnSpPr>
            <a:endCxn id="10" idx="1"/>
          </p:cNvCxnSpPr>
          <p:nvPr/>
        </p:nvCxnSpPr>
        <p:spPr>
          <a:xfrm>
            <a:off x="2373549" y="2422187"/>
            <a:ext cx="1989910" cy="130681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6ADF5994-8E16-164A-83E6-5DEF6C5FE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5539-F15E-8240-90A8-A92A48A302A1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8033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2BBA65B7-725B-1D49-B48E-77A8E1F56AA2}"/>
              </a:ext>
            </a:extLst>
          </p:cNvPr>
          <p:cNvSpPr txBox="1"/>
          <p:nvPr/>
        </p:nvSpPr>
        <p:spPr>
          <a:xfrm>
            <a:off x="120101" y="80365"/>
            <a:ext cx="7247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Diagram</a:t>
            </a:r>
            <a:r>
              <a:rPr lang="es-ES" dirty="0"/>
              <a:t> ‘</a:t>
            </a:r>
            <a:r>
              <a:rPr lang="es-ES" dirty="0" err="1"/>
              <a:t>Result</a:t>
            </a:r>
            <a:r>
              <a:rPr lang="es-ES" dirty="0"/>
              <a:t>’, </a:t>
            </a:r>
            <a:r>
              <a:rPr lang="es-ES" dirty="0" err="1"/>
              <a:t>before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role-</a:t>
            </a:r>
            <a:r>
              <a:rPr lang="es-ES" dirty="0" err="1"/>
              <a:t>taxonomy</a:t>
            </a:r>
            <a:r>
              <a:rPr lang="es-ES" dirty="0"/>
              <a:t> (</a:t>
            </a:r>
            <a:r>
              <a:rPr lang="es-ES" dirty="0" err="1"/>
              <a:t>focus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EO, </a:t>
            </a:r>
            <a:r>
              <a:rPr lang="es-ES" dirty="0" err="1"/>
              <a:t>Tenderer</a:t>
            </a:r>
            <a:r>
              <a:rPr lang="es-ES" dirty="0"/>
              <a:t>, </a:t>
            </a:r>
            <a:r>
              <a:rPr lang="es-ES" dirty="0" err="1"/>
              <a:t>Winner</a:t>
            </a:r>
            <a:r>
              <a:rPr lang="es-ES" dirty="0"/>
              <a:t>)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C46D5BD-CBB3-5242-A376-7DEB68607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984" y="717526"/>
            <a:ext cx="9765824" cy="5848643"/>
          </a:xfrm>
          <a:prstGeom prst="rect">
            <a:avLst/>
          </a:prstGeom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381DB98C-21EB-8745-B0FC-5C019009D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5539-F15E-8240-90A8-A92A48A302A1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6012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B872103C-74B8-0445-A6A9-1B703DDAECC0}"/>
              </a:ext>
            </a:extLst>
          </p:cNvPr>
          <p:cNvSpPr txBox="1"/>
          <p:nvPr/>
        </p:nvSpPr>
        <p:spPr>
          <a:xfrm>
            <a:off x="120101" y="80365"/>
            <a:ext cx="7124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Diagram</a:t>
            </a:r>
            <a:r>
              <a:rPr lang="es-ES" dirty="0"/>
              <a:t> ‘</a:t>
            </a:r>
            <a:r>
              <a:rPr lang="es-ES" dirty="0" err="1"/>
              <a:t>Result</a:t>
            </a:r>
            <a:r>
              <a:rPr lang="es-ES" dirty="0"/>
              <a:t>’, </a:t>
            </a:r>
            <a:r>
              <a:rPr lang="es-ES" dirty="0" err="1"/>
              <a:t>using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role-</a:t>
            </a:r>
            <a:r>
              <a:rPr lang="es-ES" dirty="0" err="1"/>
              <a:t>taxonomy</a:t>
            </a:r>
            <a:r>
              <a:rPr lang="es-ES" dirty="0"/>
              <a:t> (</a:t>
            </a:r>
            <a:r>
              <a:rPr lang="es-ES" dirty="0" err="1"/>
              <a:t>focus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EO, </a:t>
            </a:r>
            <a:r>
              <a:rPr lang="es-ES" dirty="0" err="1"/>
              <a:t>Tenderer</a:t>
            </a:r>
            <a:r>
              <a:rPr lang="es-ES" dirty="0"/>
              <a:t>, </a:t>
            </a:r>
            <a:r>
              <a:rPr lang="es-ES" dirty="0" err="1"/>
              <a:t>Winner</a:t>
            </a:r>
            <a:r>
              <a:rPr lang="es-ES" dirty="0"/>
              <a:t>)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51C2F263-7386-E24E-8E4E-0BA87EE45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994" y="570291"/>
            <a:ext cx="8613683" cy="6207344"/>
          </a:xfrm>
          <a:prstGeom prst="rect">
            <a:avLst/>
          </a:prstGeom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A35D77D0-1623-6243-A5B3-90F91A0C6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5539-F15E-8240-90A8-A92A48A302A1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98671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B1DC12D7-2ED7-0042-B573-A8A51C753211}"/>
              </a:ext>
            </a:extLst>
          </p:cNvPr>
          <p:cNvSpPr/>
          <p:nvPr/>
        </p:nvSpPr>
        <p:spPr>
          <a:xfrm>
            <a:off x="5309681" y="997309"/>
            <a:ext cx="1663430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everis</a:t>
            </a:r>
            <a:endParaRPr lang="es-ES" sz="12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012ED94-77C0-7E47-8536-C8D83B165782}"/>
              </a:ext>
            </a:extLst>
          </p:cNvPr>
          <p:cNvSpPr txBox="1"/>
          <p:nvPr/>
        </p:nvSpPr>
        <p:spPr>
          <a:xfrm>
            <a:off x="120101" y="80365"/>
            <a:ext cx="12303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Procedure</a:t>
            </a:r>
            <a:r>
              <a:rPr lang="es-ES" dirty="0"/>
              <a:t> 1-Procurement </a:t>
            </a:r>
            <a:r>
              <a:rPr lang="es-ES" dirty="0" err="1"/>
              <a:t>Event</a:t>
            </a:r>
            <a:r>
              <a:rPr lang="es-ES" dirty="0"/>
              <a:t> 1 (pev1-proc1): </a:t>
            </a:r>
            <a:r>
              <a:rPr lang="es-ES" dirty="0" err="1"/>
              <a:t>Tenderer</a:t>
            </a:r>
            <a:r>
              <a:rPr lang="es-ES" dirty="0"/>
              <a:t> </a:t>
            </a:r>
            <a:r>
              <a:rPr lang="es-ES" dirty="0" err="1"/>
              <a:t>submits</a:t>
            </a:r>
            <a:r>
              <a:rPr lang="es-ES" dirty="0"/>
              <a:t> tender </a:t>
            </a:r>
            <a:r>
              <a:rPr lang="es-ES" dirty="0" err="1"/>
              <a:t>related</a:t>
            </a:r>
            <a:r>
              <a:rPr lang="es-ES" dirty="0"/>
              <a:t> to XML FA </a:t>
            </a:r>
            <a:r>
              <a:rPr lang="es-ES" dirty="0" err="1"/>
              <a:t>the</a:t>
            </a:r>
            <a:r>
              <a:rPr lang="es-ES" dirty="0"/>
              <a:t> 10th. of Feb. , </a:t>
            </a:r>
            <a:r>
              <a:rPr lang="es-ES" dirty="0" err="1"/>
              <a:t>please</a:t>
            </a:r>
            <a:r>
              <a:rPr lang="es-ES" dirty="0"/>
              <a:t> </a:t>
            </a:r>
            <a:r>
              <a:rPr lang="es-ES" dirty="0" err="1"/>
              <a:t>contact</a:t>
            </a:r>
            <a:r>
              <a:rPr lang="es-ES" dirty="0"/>
              <a:t> Xavi 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E03200A5-93D5-D642-9537-1C374FD5FD59}"/>
              </a:ext>
            </a:extLst>
          </p:cNvPr>
          <p:cNvSpPr/>
          <p:nvPr/>
        </p:nvSpPr>
        <p:spPr>
          <a:xfrm>
            <a:off x="3508903" y="4196005"/>
            <a:ext cx="1663430" cy="805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everis</a:t>
            </a:r>
            <a:r>
              <a:rPr lang="es-ES" sz="1200" dirty="0"/>
              <a:t> Tender Lot 1 to </a:t>
            </a:r>
          </a:p>
          <a:p>
            <a:pPr algn="ctr"/>
            <a:r>
              <a:rPr lang="es-ES" sz="1200" dirty="0"/>
              <a:t>XML FA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4AB0B396-175E-9E40-8841-105274B8F42C}"/>
              </a:ext>
            </a:extLst>
          </p:cNvPr>
          <p:cNvSpPr/>
          <p:nvPr/>
        </p:nvSpPr>
        <p:spPr>
          <a:xfrm>
            <a:off x="7112540" y="4124802"/>
            <a:ext cx="1797996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10/02/2020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77C9046A-9741-7B4C-AAA0-5690A1518377}"/>
              </a:ext>
            </a:extLst>
          </p:cNvPr>
          <p:cNvSpPr/>
          <p:nvPr/>
        </p:nvSpPr>
        <p:spPr>
          <a:xfrm>
            <a:off x="5089999" y="2983188"/>
            <a:ext cx="2102795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Procurement</a:t>
            </a:r>
            <a:r>
              <a:rPr lang="es-ES" sz="1200" dirty="0"/>
              <a:t> </a:t>
            </a:r>
            <a:r>
              <a:rPr lang="es-ES" sz="1200" dirty="0" err="1"/>
              <a:t>Event</a:t>
            </a:r>
            <a:r>
              <a:rPr lang="es-ES" sz="1200" dirty="0"/>
              <a:t> 1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C29B8D2D-47E4-9546-9282-3D3DC6905E00}"/>
              </a:ext>
            </a:extLst>
          </p:cNvPr>
          <p:cNvSpPr/>
          <p:nvPr/>
        </p:nvSpPr>
        <p:spPr>
          <a:xfrm>
            <a:off x="8344710" y="2006464"/>
            <a:ext cx="2336259" cy="78937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tenderer</a:t>
            </a:r>
            <a:endParaRPr lang="es-ES" sz="1200" dirty="0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E8A336ED-438F-0D4A-AF51-3A809B1F27C1}"/>
              </a:ext>
            </a:extLst>
          </p:cNvPr>
          <p:cNvSpPr/>
          <p:nvPr/>
        </p:nvSpPr>
        <p:spPr>
          <a:xfrm>
            <a:off x="1442935" y="2983188"/>
            <a:ext cx="2336259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Xavi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778650BE-593D-154D-81E2-E8CDEA70C959}"/>
              </a:ext>
            </a:extLst>
          </p:cNvPr>
          <p:cNvCxnSpPr>
            <a:stCxn id="10" idx="0"/>
            <a:endCxn id="4" idx="4"/>
          </p:cNvCxnSpPr>
          <p:nvPr/>
        </p:nvCxnSpPr>
        <p:spPr>
          <a:xfrm flipH="1" flipV="1">
            <a:off x="6141396" y="1678245"/>
            <a:ext cx="1" cy="1304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B03E1ED7-71FD-8049-8422-88631B0E7713}"/>
              </a:ext>
            </a:extLst>
          </p:cNvPr>
          <p:cNvCxnSpPr>
            <a:cxnSpLocks/>
            <a:stCxn id="10" idx="2"/>
            <a:endCxn id="12" idx="6"/>
          </p:cNvCxnSpPr>
          <p:nvPr/>
        </p:nvCxnSpPr>
        <p:spPr>
          <a:xfrm flipH="1">
            <a:off x="3779194" y="3323656"/>
            <a:ext cx="13108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7C28F375-4054-0E4F-8CCB-9DA182D925FA}"/>
              </a:ext>
            </a:extLst>
          </p:cNvPr>
          <p:cNvCxnSpPr>
            <a:cxnSpLocks/>
            <a:stCxn id="10" idx="3"/>
            <a:endCxn id="8" idx="0"/>
          </p:cNvCxnSpPr>
          <p:nvPr/>
        </p:nvCxnSpPr>
        <p:spPr>
          <a:xfrm flipH="1">
            <a:off x="4340618" y="3564403"/>
            <a:ext cx="1057328" cy="631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589270C3-AC0B-2B4C-AF45-753BEC2755F6}"/>
              </a:ext>
            </a:extLst>
          </p:cNvPr>
          <p:cNvCxnSpPr>
            <a:cxnSpLocks/>
            <a:stCxn id="10" idx="5"/>
            <a:endCxn id="9" idx="0"/>
          </p:cNvCxnSpPr>
          <p:nvPr/>
        </p:nvCxnSpPr>
        <p:spPr>
          <a:xfrm>
            <a:off x="6884847" y="3564403"/>
            <a:ext cx="1126691" cy="560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CED91A2A-CD11-C144-AF86-1789A13CA717}"/>
              </a:ext>
            </a:extLst>
          </p:cNvPr>
          <p:cNvCxnSpPr>
            <a:cxnSpLocks/>
            <a:stCxn id="10" idx="7"/>
            <a:endCxn id="11" idx="2"/>
          </p:cNvCxnSpPr>
          <p:nvPr/>
        </p:nvCxnSpPr>
        <p:spPr>
          <a:xfrm flipV="1">
            <a:off x="6884847" y="2401152"/>
            <a:ext cx="1459863" cy="681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ipse 28">
            <a:extLst>
              <a:ext uri="{FF2B5EF4-FFF2-40B4-BE49-F238E27FC236}">
                <a16:creationId xmlns:a16="http://schemas.microsoft.com/office/drawing/2014/main" id="{2BFFB5CC-C441-C841-8C61-985E07BC86F2}"/>
              </a:ext>
            </a:extLst>
          </p:cNvPr>
          <p:cNvSpPr/>
          <p:nvPr/>
        </p:nvSpPr>
        <p:spPr>
          <a:xfrm>
            <a:off x="8681123" y="1000965"/>
            <a:ext cx="1902561" cy="68093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SLU</a:t>
            </a:r>
          </a:p>
          <a:p>
            <a:pPr algn="ctr"/>
            <a:r>
              <a:rPr lang="es-ES" sz="1200" dirty="0"/>
              <a:t>(legal </a:t>
            </a:r>
            <a:r>
              <a:rPr lang="es-ES" sz="1200" dirty="0" err="1"/>
              <a:t>form</a:t>
            </a:r>
            <a:r>
              <a:rPr lang="es-ES" sz="1200" dirty="0"/>
              <a:t>)</a:t>
            </a:r>
          </a:p>
        </p:txBody>
      </p: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7BB64E50-B90F-7B49-B76A-4525141980D0}"/>
              </a:ext>
            </a:extLst>
          </p:cNvPr>
          <p:cNvCxnSpPr>
            <a:cxnSpLocks/>
            <a:stCxn id="4" idx="6"/>
            <a:endCxn id="29" idx="2"/>
          </p:cNvCxnSpPr>
          <p:nvPr/>
        </p:nvCxnSpPr>
        <p:spPr>
          <a:xfrm>
            <a:off x="6973111" y="1337777"/>
            <a:ext cx="1708012" cy="3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ángulo 33">
            <a:extLst>
              <a:ext uri="{FF2B5EF4-FFF2-40B4-BE49-F238E27FC236}">
                <a16:creationId xmlns:a16="http://schemas.microsoft.com/office/drawing/2014/main" id="{9F526081-284D-D14F-B83A-DDB023827ABF}"/>
              </a:ext>
            </a:extLst>
          </p:cNvPr>
          <p:cNvSpPr/>
          <p:nvPr/>
        </p:nvSpPr>
        <p:spPr>
          <a:xfrm>
            <a:off x="1744897" y="1048264"/>
            <a:ext cx="1799617" cy="579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ysClr val="windowText" lastClr="000000"/>
                </a:solidFill>
              </a:rPr>
              <a:t>Business</a:t>
            </a:r>
          </a:p>
        </p:txBody>
      </p:sp>
      <p:sp>
        <p:nvSpPr>
          <p:cNvPr id="35" name="Triángulo 34">
            <a:extLst>
              <a:ext uri="{FF2B5EF4-FFF2-40B4-BE49-F238E27FC236}">
                <a16:creationId xmlns:a16="http://schemas.microsoft.com/office/drawing/2014/main" id="{43DEF424-9F01-E74F-A6F2-372757182601}"/>
              </a:ext>
            </a:extLst>
          </p:cNvPr>
          <p:cNvSpPr/>
          <p:nvPr/>
        </p:nvSpPr>
        <p:spPr>
          <a:xfrm rot="16200000">
            <a:off x="3521818" y="1236040"/>
            <a:ext cx="248865" cy="203473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ACF68BB7-EB62-DB4E-AA00-6789A0B4E806}"/>
              </a:ext>
            </a:extLst>
          </p:cNvPr>
          <p:cNvCxnSpPr>
            <a:stCxn id="4" idx="2"/>
            <a:endCxn id="35" idx="3"/>
          </p:cNvCxnSpPr>
          <p:nvPr/>
        </p:nvCxnSpPr>
        <p:spPr>
          <a:xfrm flipH="1" flipV="1">
            <a:off x="3747987" y="1337776"/>
            <a:ext cx="156169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uadroTexto 2">
            <a:extLst>
              <a:ext uri="{FF2B5EF4-FFF2-40B4-BE49-F238E27FC236}">
                <a16:creationId xmlns:a16="http://schemas.microsoft.com/office/drawing/2014/main" id="{63558E39-EDA2-4B42-9C23-B0FFAFBB017D}"/>
              </a:ext>
            </a:extLst>
          </p:cNvPr>
          <p:cNvSpPr txBox="1"/>
          <p:nvPr/>
        </p:nvSpPr>
        <p:spPr>
          <a:xfrm>
            <a:off x="3731905" y="3030923"/>
            <a:ext cx="14574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 err="1"/>
              <a:t>involvesAgentContactPoint</a:t>
            </a:r>
            <a:endParaRPr lang="es-ES" sz="900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AC7B136D-9313-D948-9C48-86BF6686C165}"/>
              </a:ext>
            </a:extLst>
          </p:cNvPr>
          <p:cNvSpPr txBox="1"/>
          <p:nvPr/>
        </p:nvSpPr>
        <p:spPr>
          <a:xfrm>
            <a:off x="4107392" y="3679962"/>
            <a:ext cx="82907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 err="1"/>
              <a:t>involvesThing</a:t>
            </a:r>
            <a:endParaRPr lang="es-ES" sz="900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641D1D23-F480-1E45-B303-93E2C8AE2052}"/>
              </a:ext>
            </a:extLst>
          </p:cNvPr>
          <p:cNvSpPr txBox="1"/>
          <p:nvPr/>
        </p:nvSpPr>
        <p:spPr>
          <a:xfrm>
            <a:off x="7046583" y="3748909"/>
            <a:ext cx="8915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 err="1"/>
              <a:t>involvesPeriod</a:t>
            </a:r>
            <a:endParaRPr lang="es-ES" sz="900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1570376B-367B-D244-BFF6-37037F473E91}"/>
              </a:ext>
            </a:extLst>
          </p:cNvPr>
          <p:cNvSpPr txBox="1"/>
          <p:nvPr/>
        </p:nvSpPr>
        <p:spPr>
          <a:xfrm>
            <a:off x="7074061" y="2715594"/>
            <a:ext cx="10567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 err="1"/>
              <a:t>involvesAgentRole</a:t>
            </a:r>
            <a:endParaRPr lang="es-ES" sz="900" dirty="0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3AC498F1-6682-224E-A6ED-95248C4BF0E6}"/>
              </a:ext>
            </a:extLst>
          </p:cNvPr>
          <p:cNvSpPr txBox="1"/>
          <p:nvPr/>
        </p:nvSpPr>
        <p:spPr>
          <a:xfrm>
            <a:off x="6136094" y="2530960"/>
            <a:ext cx="8483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 err="1"/>
              <a:t>involvesAgent</a:t>
            </a:r>
            <a:endParaRPr lang="es-ES" sz="900" dirty="0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323D150B-BF6D-BC4C-9C3C-D9CDECEB75F6}"/>
              </a:ext>
            </a:extLst>
          </p:cNvPr>
          <p:cNvSpPr txBox="1"/>
          <p:nvPr/>
        </p:nvSpPr>
        <p:spPr>
          <a:xfrm>
            <a:off x="4092615" y="1075994"/>
            <a:ext cx="32412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/>
              <a:t>isA</a:t>
            </a:r>
            <a:endParaRPr lang="es-ES" sz="900" dirty="0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821AE15C-3477-E948-8EEB-AE8BD599586D}"/>
              </a:ext>
            </a:extLst>
          </p:cNvPr>
          <p:cNvSpPr txBox="1"/>
          <p:nvPr/>
        </p:nvSpPr>
        <p:spPr>
          <a:xfrm>
            <a:off x="7305528" y="1146902"/>
            <a:ext cx="83388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 err="1"/>
              <a:t>hasLegalForm</a:t>
            </a:r>
            <a:endParaRPr lang="es-ES" sz="900" dirty="0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7DB899B8-F188-4042-8AC3-4531403F9123}"/>
              </a:ext>
            </a:extLst>
          </p:cNvPr>
          <p:cNvSpPr/>
          <p:nvPr/>
        </p:nvSpPr>
        <p:spPr>
          <a:xfrm>
            <a:off x="4443608" y="5062365"/>
            <a:ext cx="1663430" cy="805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everis</a:t>
            </a:r>
            <a:r>
              <a:rPr lang="es-ES" sz="1200" dirty="0"/>
              <a:t> Tender Lot 3 to XML FA</a:t>
            </a:r>
          </a:p>
        </p:txBody>
      </p: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ECA20D49-B91B-1E47-A9F1-6483D6441C0E}"/>
              </a:ext>
            </a:extLst>
          </p:cNvPr>
          <p:cNvCxnSpPr>
            <a:cxnSpLocks/>
            <a:stCxn id="10" idx="3"/>
            <a:endCxn id="36" idx="0"/>
          </p:cNvCxnSpPr>
          <p:nvPr/>
        </p:nvCxnSpPr>
        <p:spPr>
          <a:xfrm flipH="1">
            <a:off x="5275323" y="3564403"/>
            <a:ext cx="122623" cy="1497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uadroTexto 38">
            <a:extLst>
              <a:ext uri="{FF2B5EF4-FFF2-40B4-BE49-F238E27FC236}">
                <a16:creationId xmlns:a16="http://schemas.microsoft.com/office/drawing/2014/main" id="{4DF2E8D3-B9C6-C248-9511-3F223B30574A}"/>
              </a:ext>
            </a:extLst>
          </p:cNvPr>
          <p:cNvSpPr txBox="1"/>
          <p:nvPr/>
        </p:nvSpPr>
        <p:spPr>
          <a:xfrm>
            <a:off x="5266927" y="4685751"/>
            <a:ext cx="82907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 err="1"/>
              <a:t>involvesThing</a:t>
            </a:r>
            <a:endParaRPr lang="es-ES" sz="900" dirty="0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6F5B325E-7DFB-2945-99EB-8C38AF0C96C6}"/>
              </a:ext>
            </a:extLst>
          </p:cNvPr>
          <p:cNvSpPr/>
          <p:nvPr/>
        </p:nvSpPr>
        <p:spPr>
          <a:xfrm>
            <a:off x="6163687" y="5121355"/>
            <a:ext cx="1663430" cy="805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everis</a:t>
            </a:r>
            <a:r>
              <a:rPr lang="es-ES" sz="1200" dirty="0"/>
              <a:t> Tender Lot 5 to XML FA</a:t>
            </a:r>
          </a:p>
        </p:txBody>
      </p: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92B58339-6D18-404E-80BF-C72A93835984}"/>
              </a:ext>
            </a:extLst>
          </p:cNvPr>
          <p:cNvCxnSpPr>
            <a:cxnSpLocks/>
            <a:stCxn id="10" idx="3"/>
            <a:endCxn id="32" idx="0"/>
          </p:cNvCxnSpPr>
          <p:nvPr/>
        </p:nvCxnSpPr>
        <p:spPr>
          <a:xfrm>
            <a:off x="5397946" y="3564403"/>
            <a:ext cx="1597456" cy="1556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adroTexto 39">
            <a:extLst>
              <a:ext uri="{FF2B5EF4-FFF2-40B4-BE49-F238E27FC236}">
                <a16:creationId xmlns:a16="http://schemas.microsoft.com/office/drawing/2014/main" id="{8BA754A8-FFE3-2540-9D42-6423BECEAC80}"/>
              </a:ext>
            </a:extLst>
          </p:cNvPr>
          <p:cNvSpPr txBox="1"/>
          <p:nvPr/>
        </p:nvSpPr>
        <p:spPr>
          <a:xfrm>
            <a:off x="6283467" y="4702760"/>
            <a:ext cx="82907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 err="1"/>
              <a:t>involvesThing</a:t>
            </a:r>
            <a:endParaRPr lang="es-ES" sz="900" dirty="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4291E37F-9A01-5347-A7B9-9C4968EF9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5539-F15E-8240-90A8-A92A48A302A1}" type="slidenum">
              <a:rPr lang="es-ES" smtClean="0"/>
              <a:t>14</a:t>
            </a:fld>
            <a:endParaRPr lang="es-ES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87C3236A-8E70-1F47-BAFA-C111F7D8AA1A}"/>
              </a:ext>
            </a:extLst>
          </p:cNvPr>
          <p:cNvSpPr/>
          <p:nvPr/>
        </p:nvSpPr>
        <p:spPr>
          <a:xfrm>
            <a:off x="2698058" y="1889934"/>
            <a:ext cx="2238975" cy="78937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submits</a:t>
            </a:r>
            <a:endParaRPr lang="es-ES" sz="1200" dirty="0"/>
          </a:p>
        </p:txBody>
      </p: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AF0CC686-2096-A54A-8DA3-D97CE5108C9F}"/>
              </a:ext>
            </a:extLst>
          </p:cNvPr>
          <p:cNvCxnSpPr>
            <a:cxnSpLocks/>
            <a:endCxn id="41" idx="5"/>
          </p:cNvCxnSpPr>
          <p:nvPr/>
        </p:nvCxnSpPr>
        <p:spPr>
          <a:xfrm flipH="1" flipV="1">
            <a:off x="4609143" y="2563708"/>
            <a:ext cx="788803" cy="519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uadroTexto 42">
            <a:extLst>
              <a:ext uri="{FF2B5EF4-FFF2-40B4-BE49-F238E27FC236}">
                <a16:creationId xmlns:a16="http://schemas.microsoft.com/office/drawing/2014/main" id="{EC8C9883-ACA5-F044-A1FC-C9FAE13D4AEA}"/>
              </a:ext>
            </a:extLst>
          </p:cNvPr>
          <p:cNvSpPr txBox="1"/>
          <p:nvPr/>
        </p:nvSpPr>
        <p:spPr>
          <a:xfrm>
            <a:off x="4626849" y="2690276"/>
            <a:ext cx="8883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/>
              <a:t>involvedAction</a:t>
            </a:r>
            <a:endParaRPr lang="es-ES" sz="900" dirty="0"/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7E96479F-DA76-1A42-80E2-2B911678A8AC}"/>
              </a:ext>
            </a:extLst>
          </p:cNvPr>
          <p:cNvSpPr/>
          <p:nvPr/>
        </p:nvSpPr>
        <p:spPr>
          <a:xfrm>
            <a:off x="8683555" y="2994426"/>
            <a:ext cx="1663430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Procedure</a:t>
            </a:r>
            <a:endParaRPr lang="es-ES" sz="1200" dirty="0"/>
          </a:p>
          <a:p>
            <a:pPr algn="ctr"/>
            <a:r>
              <a:rPr lang="es-ES" sz="1200" dirty="0"/>
              <a:t>XML FA</a:t>
            </a:r>
          </a:p>
        </p:txBody>
      </p: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865C0C9F-D4FF-D74F-AC38-6D9571B73012}"/>
              </a:ext>
            </a:extLst>
          </p:cNvPr>
          <p:cNvCxnSpPr>
            <a:cxnSpLocks/>
            <a:stCxn id="10" idx="6"/>
            <a:endCxn id="44" idx="2"/>
          </p:cNvCxnSpPr>
          <p:nvPr/>
        </p:nvCxnSpPr>
        <p:spPr>
          <a:xfrm>
            <a:off x="7192794" y="3323656"/>
            <a:ext cx="1490761" cy="11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uadroTexto 45">
            <a:extLst>
              <a:ext uri="{FF2B5EF4-FFF2-40B4-BE49-F238E27FC236}">
                <a16:creationId xmlns:a16="http://schemas.microsoft.com/office/drawing/2014/main" id="{02BAE2A1-218E-A348-9990-268F123D0B4A}"/>
              </a:ext>
            </a:extLst>
          </p:cNvPr>
          <p:cNvSpPr txBox="1"/>
          <p:nvPr/>
        </p:nvSpPr>
        <p:spPr>
          <a:xfrm>
            <a:off x="7406309" y="3114681"/>
            <a:ext cx="10711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 err="1"/>
              <a:t>involvedProcedure</a:t>
            </a:r>
            <a:endParaRPr lang="es-ES" sz="900" dirty="0"/>
          </a:p>
        </p:txBody>
      </p:sp>
    </p:spTree>
    <p:extLst>
      <p:ext uri="{BB962C8B-B14F-4D97-AF65-F5344CB8AC3E}">
        <p14:creationId xmlns:p14="http://schemas.microsoft.com/office/powerpoint/2010/main" val="25677703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F0DC914A-5F28-2B42-A527-7768AFF3AA3A}"/>
              </a:ext>
            </a:extLst>
          </p:cNvPr>
          <p:cNvSpPr txBox="1"/>
          <p:nvPr/>
        </p:nvSpPr>
        <p:spPr>
          <a:xfrm>
            <a:off x="120101" y="80365"/>
            <a:ext cx="4672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Role ’</a:t>
            </a:r>
            <a:r>
              <a:rPr lang="es-ES" dirty="0" err="1"/>
              <a:t>Tenderer</a:t>
            </a:r>
            <a:r>
              <a:rPr lang="es-ES" dirty="0"/>
              <a:t>’,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agent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submits</a:t>
            </a:r>
            <a:r>
              <a:rPr lang="es-ES" dirty="0"/>
              <a:t> a tender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5B93859-239C-6E4B-AEAF-ACE25E402F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587" t="40568" r="19361" b="19857"/>
          <a:stretch/>
        </p:blipFill>
        <p:spPr>
          <a:xfrm>
            <a:off x="1378148" y="1614791"/>
            <a:ext cx="9921133" cy="3394954"/>
          </a:xfrm>
          <a:prstGeom prst="rect">
            <a:avLst/>
          </a:prstGeom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76286FE9-1BE3-4A4C-92B0-473B51BEA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5539-F15E-8240-90A8-A92A48A302A1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98844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0">
            <a:extLst>
              <a:ext uri="{FF2B5EF4-FFF2-40B4-BE49-F238E27FC236}">
                <a16:creationId xmlns:a16="http://schemas.microsoft.com/office/drawing/2014/main" id="{259EADEA-BBF9-4748-B18E-377573846EF3}"/>
              </a:ext>
            </a:extLst>
          </p:cNvPr>
          <p:cNvSpPr txBox="1"/>
          <p:nvPr/>
        </p:nvSpPr>
        <p:spPr>
          <a:xfrm>
            <a:off x="120101" y="80365"/>
            <a:ext cx="10584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Procurement</a:t>
            </a:r>
            <a:r>
              <a:rPr lang="es-ES" dirty="0"/>
              <a:t> </a:t>
            </a:r>
            <a:r>
              <a:rPr lang="es-ES" dirty="0" err="1"/>
              <a:t>Event</a:t>
            </a:r>
            <a:r>
              <a:rPr lang="es-ES" dirty="0"/>
              <a:t> 1 (pev1): </a:t>
            </a:r>
            <a:r>
              <a:rPr lang="es-ES" dirty="0" err="1"/>
              <a:t>Tenderer</a:t>
            </a:r>
            <a:r>
              <a:rPr lang="es-ES" dirty="0"/>
              <a:t> </a:t>
            </a:r>
            <a:r>
              <a:rPr lang="es-ES" dirty="0" err="1"/>
              <a:t>submits</a:t>
            </a:r>
            <a:r>
              <a:rPr lang="es-ES" dirty="0"/>
              <a:t> tender </a:t>
            </a:r>
            <a:r>
              <a:rPr lang="es-ES" dirty="0" err="1"/>
              <a:t>related</a:t>
            </a:r>
            <a:r>
              <a:rPr lang="es-ES" dirty="0"/>
              <a:t> to XML FA </a:t>
            </a:r>
            <a:r>
              <a:rPr lang="es-ES" dirty="0" err="1"/>
              <a:t>the</a:t>
            </a:r>
            <a:r>
              <a:rPr lang="es-ES" dirty="0"/>
              <a:t> 10th. of Feb. , </a:t>
            </a:r>
            <a:r>
              <a:rPr lang="es-ES" dirty="0" err="1"/>
              <a:t>please</a:t>
            </a:r>
            <a:r>
              <a:rPr lang="es-ES" dirty="0"/>
              <a:t> </a:t>
            </a:r>
            <a:r>
              <a:rPr lang="es-ES" dirty="0" err="1"/>
              <a:t>contact</a:t>
            </a:r>
            <a:r>
              <a:rPr lang="es-ES" dirty="0"/>
              <a:t> Xavi 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FB26BDD1-0E30-BE48-9FCB-B08D8523AB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29" t="17873" r="38723" b="12766"/>
          <a:stretch/>
        </p:blipFill>
        <p:spPr>
          <a:xfrm>
            <a:off x="1887166" y="1079769"/>
            <a:ext cx="7811311" cy="5342283"/>
          </a:xfrm>
          <a:prstGeom prst="rect">
            <a:avLst/>
          </a:prstGeom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7461A764-EB58-6E4C-BDA7-384E65113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5539-F15E-8240-90A8-A92A48A302A1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14810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B1DC12D7-2ED7-0042-B573-A8A51C753211}"/>
              </a:ext>
            </a:extLst>
          </p:cNvPr>
          <p:cNvSpPr/>
          <p:nvPr/>
        </p:nvSpPr>
        <p:spPr>
          <a:xfrm>
            <a:off x="5309681" y="1279413"/>
            <a:ext cx="1663430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OP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012ED94-77C0-7E47-8536-C8D83B165782}"/>
              </a:ext>
            </a:extLst>
          </p:cNvPr>
          <p:cNvSpPr txBox="1"/>
          <p:nvPr/>
        </p:nvSpPr>
        <p:spPr>
          <a:xfrm>
            <a:off x="120101" y="80365"/>
            <a:ext cx="12347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Procedure</a:t>
            </a:r>
            <a:r>
              <a:rPr lang="es-ES" dirty="0"/>
              <a:t> 1-Procurement </a:t>
            </a:r>
            <a:r>
              <a:rPr lang="es-ES" dirty="0" err="1"/>
              <a:t>Event</a:t>
            </a:r>
            <a:r>
              <a:rPr lang="es-ES" dirty="0"/>
              <a:t> 2 (pev2-proc1): OP </a:t>
            </a:r>
            <a:r>
              <a:rPr lang="es-ES" dirty="0" err="1"/>
              <a:t>makes</a:t>
            </a:r>
            <a:r>
              <a:rPr lang="es-ES" dirty="0"/>
              <a:t> </a:t>
            </a:r>
            <a:r>
              <a:rPr lang="es-ES" dirty="0" err="1"/>
              <a:t>award</a:t>
            </a:r>
            <a:r>
              <a:rPr lang="es-ES" dirty="0"/>
              <a:t> </a:t>
            </a:r>
            <a:r>
              <a:rPr lang="es-ES" dirty="0" err="1"/>
              <a:t>decision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XML FA </a:t>
            </a:r>
            <a:r>
              <a:rPr lang="es-ES" dirty="0" err="1"/>
              <a:t>the</a:t>
            </a:r>
            <a:r>
              <a:rPr lang="es-ES" dirty="0"/>
              <a:t> 1st. of Sept. , </a:t>
            </a:r>
            <a:r>
              <a:rPr lang="es-ES" dirty="0" err="1"/>
              <a:t>please</a:t>
            </a:r>
            <a:r>
              <a:rPr lang="es-ES" dirty="0"/>
              <a:t> </a:t>
            </a:r>
            <a:r>
              <a:rPr lang="es-ES" dirty="0" err="1"/>
              <a:t>contact</a:t>
            </a:r>
            <a:r>
              <a:rPr lang="es-ES" dirty="0"/>
              <a:t> Natalie 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E03200A5-93D5-D642-9537-1C374FD5FD59}"/>
              </a:ext>
            </a:extLst>
          </p:cNvPr>
          <p:cNvSpPr/>
          <p:nvPr/>
        </p:nvSpPr>
        <p:spPr>
          <a:xfrm>
            <a:off x="3600855" y="5173347"/>
            <a:ext cx="1663430" cy="805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XML FA </a:t>
            </a:r>
          </a:p>
          <a:p>
            <a:pPr algn="ctr"/>
            <a:r>
              <a:rPr lang="es-ES" sz="1200" dirty="0" err="1"/>
              <a:t>Award</a:t>
            </a:r>
            <a:r>
              <a:rPr lang="es-ES" sz="1200" dirty="0"/>
              <a:t> </a:t>
            </a:r>
            <a:r>
              <a:rPr lang="es-ES" sz="1200" dirty="0" err="1"/>
              <a:t>Decision</a:t>
            </a:r>
            <a:endParaRPr lang="es-ES" sz="1200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4AB0B396-175E-9E40-8841-105274B8F42C}"/>
              </a:ext>
            </a:extLst>
          </p:cNvPr>
          <p:cNvSpPr/>
          <p:nvPr/>
        </p:nvSpPr>
        <p:spPr>
          <a:xfrm>
            <a:off x="6927715" y="5173347"/>
            <a:ext cx="1797996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1/9/2020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77C9046A-9741-7B4C-AAA0-5690A1518377}"/>
              </a:ext>
            </a:extLst>
          </p:cNvPr>
          <p:cNvSpPr/>
          <p:nvPr/>
        </p:nvSpPr>
        <p:spPr>
          <a:xfrm>
            <a:off x="5089999" y="4043504"/>
            <a:ext cx="2102795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Procurement</a:t>
            </a:r>
            <a:r>
              <a:rPr lang="es-ES" sz="1200" dirty="0"/>
              <a:t> </a:t>
            </a:r>
            <a:r>
              <a:rPr lang="es-ES" sz="1200" dirty="0" err="1"/>
              <a:t>Event</a:t>
            </a:r>
            <a:r>
              <a:rPr lang="es-ES" sz="1200" dirty="0"/>
              <a:t> 2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C29B8D2D-47E4-9546-9282-3D3DC6905E00}"/>
              </a:ext>
            </a:extLst>
          </p:cNvPr>
          <p:cNvSpPr/>
          <p:nvPr/>
        </p:nvSpPr>
        <p:spPr>
          <a:xfrm>
            <a:off x="7743225" y="2729440"/>
            <a:ext cx="2238975" cy="78937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buy_ca</a:t>
            </a:r>
            <a:endParaRPr lang="es-ES" sz="1200" dirty="0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E8A336ED-438F-0D4A-AF51-3A809B1F27C1}"/>
              </a:ext>
            </a:extLst>
          </p:cNvPr>
          <p:cNvSpPr/>
          <p:nvPr/>
        </p:nvSpPr>
        <p:spPr>
          <a:xfrm>
            <a:off x="1511031" y="4043504"/>
            <a:ext cx="2336259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Natalie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778650BE-593D-154D-81E2-E8CDEA70C959}"/>
              </a:ext>
            </a:extLst>
          </p:cNvPr>
          <p:cNvCxnSpPr>
            <a:stCxn id="10" idx="0"/>
            <a:endCxn id="4" idx="4"/>
          </p:cNvCxnSpPr>
          <p:nvPr/>
        </p:nvCxnSpPr>
        <p:spPr>
          <a:xfrm flipH="1" flipV="1">
            <a:off x="6141396" y="1960349"/>
            <a:ext cx="1" cy="2083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B03E1ED7-71FD-8049-8422-88631B0E7713}"/>
              </a:ext>
            </a:extLst>
          </p:cNvPr>
          <p:cNvCxnSpPr>
            <a:cxnSpLocks/>
            <a:stCxn id="10" idx="2"/>
            <a:endCxn id="12" idx="6"/>
          </p:cNvCxnSpPr>
          <p:nvPr/>
        </p:nvCxnSpPr>
        <p:spPr>
          <a:xfrm flipH="1">
            <a:off x="3847290" y="4383972"/>
            <a:ext cx="12427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7C28F375-4054-0E4F-8CCB-9DA182D925FA}"/>
              </a:ext>
            </a:extLst>
          </p:cNvPr>
          <p:cNvCxnSpPr>
            <a:cxnSpLocks/>
            <a:stCxn id="10" idx="3"/>
            <a:endCxn id="8" idx="0"/>
          </p:cNvCxnSpPr>
          <p:nvPr/>
        </p:nvCxnSpPr>
        <p:spPr>
          <a:xfrm flipH="1">
            <a:off x="4432570" y="4624719"/>
            <a:ext cx="965376" cy="548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589270C3-AC0B-2B4C-AF45-753BEC2755F6}"/>
              </a:ext>
            </a:extLst>
          </p:cNvPr>
          <p:cNvCxnSpPr>
            <a:cxnSpLocks/>
            <a:stCxn id="10" idx="5"/>
            <a:endCxn id="9" idx="0"/>
          </p:cNvCxnSpPr>
          <p:nvPr/>
        </p:nvCxnSpPr>
        <p:spPr>
          <a:xfrm>
            <a:off x="6884847" y="4624719"/>
            <a:ext cx="941866" cy="548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CED91A2A-CD11-C144-AF86-1789A13CA717}"/>
              </a:ext>
            </a:extLst>
          </p:cNvPr>
          <p:cNvCxnSpPr>
            <a:cxnSpLocks/>
            <a:stCxn id="10" idx="7"/>
            <a:endCxn id="11" idx="3"/>
          </p:cNvCxnSpPr>
          <p:nvPr/>
        </p:nvCxnSpPr>
        <p:spPr>
          <a:xfrm flipV="1">
            <a:off x="6884847" y="3403214"/>
            <a:ext cx="1186268" cy="740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ipse 28">
            <a:extLst>
              <a:ext uri="{FF2B5EF4-FFF2-40B4-BE49-F238E27FC236}">
                <a16:creationId xmlns:a16="http://schemas.microsoft.com/office/drawing/2014/main" id="{2BFFB5CC-C441-C841-8C61-985E07BC86F2}"/>
              </a:ext>
            </a:extLst>
          </p:cNvPr>
          <p:cNvSpPr/>
          <p:nvPr/>
        </p:nvSpPr>
        <p:spPr>
          <a:xfrm>
            <a:off x="8681123" y="1283069"/>
            <a:ext cx="1902561" cy="68093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European</a:t>
            </a:r>
            <a:r>
              <a:rPr lang="es-ES" sz="1200" dirty="0"/>
              <a:t> </a:t>
            </a:r>
            <a:r>
              <a:rPr lang="es-ES" sz="1200" dirty="0" err="1"/>
              <a:t>Institution</a:t>
            </a:r>
            <a:endParaRPr lang="es-ES" sz="1200" dirty="0"/>
          </a:p>
          <a:p>
            <a:pPr algn="ctr"/>
            <a:r>
              <a:rPr lang="es-ES" sz="1200" dirty="0"/>
              <a:t>(legal </a:t>
            </a:r>
            <a:r>
              <a:rPr lang="es-ES" sz="1200" dirty="0" err="1"/>
              <a:t>form</a:t>
            </a:r>
            <a:r>
              <a:rPr lang="es-ES" sz="1200" dirty="0"/>
              <a:t>)</a:t>
            </a:r>
          </a:p>
        </p:txBody>
      </p: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7BB64E50-B90F-7B49-B76A-4525141980D0}"/>
              </a:ext>
            </a:extLst>
          </p:cNvPr>
          <p:cNvCxnSpPr>
            <a:cxnSpLocks/>
            <a:stCxn id="4" idx="6"/>
            <a:endCxn id="29" idx="2"/>
          </p:cNvCxnSpPr>
          <p:nvPr/>
        </p:nvCxnSpPr>
        <p:spPr>
          <a:xfrm>
            <a:off x="6973111" y="1619881"/>
            <a:ext cx="1708012" cy="3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ángulo 33">
            <a:extLst>
              <a:ext uri="{FF2B5EF4-FFF2-40B4-BE49-F238E27FC236}">
                <a16:creationId xmlns:a16="http://schemas.microsoft.com/office/drawing/2014/main" id="{9F526081-284D-D14F-B83A-DDB023827ABF}"/>
              </a:ext>
            </a:extLst>
          </p:cNvPr>
          <p:cNvSpPr/>
          <p:nvPr/>
        </p:nvSpPr>
        <p:spPr>
          <a:xfrm>
            <a:off x="1744897" y="1334707"/>
            <a:ext cx="1799617" cy="579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ysClr val="windowText" lastClr="000000"/>
                </a:solidFill>
              </a:rPr>
              <a:t>Public </a:t>
            </a:r>
            <a:r>
              <a:rPr lang="es-ES" sz="1200" dirty="0" err="1">
                <a:solidFill>
                  <a:sysClr val="windowText" lastClr="000000"/>
                </a:solidFill>
              </a:rPr>
              <a:t>Organisation</a:t>
            </a:r>
            <a:endParaRPr lang="es-ES" sz="1200" dirty="0">
              <a:solidFill>
                <a:sysClr val="windowText" lastClr="000000"/>
              </a:solidFill>
            </a:endParaRPr>
          </a:p>
        </p:txBody>
      </p:sp>
      <p:sp>
        <p:nvSpPr>
          <p:cNvPr id="35" name="Triángulo 34">
            <a:extLst>
              <a:ext uri="{FF2B5EF4-FFF2-40B4-BE49-F238E27FC236}">
                <a16:creationId xmlns:a16="http://schemas.microsoft.com/office/drawing/2014/main" id="{43DEF424-9F01-E74F-A6F2-372757182601}"/>
              </a:ext>
            </a:extLst>
          </p:cNvPr>
          <p:cNvSpPr/>
          <p:nvPr/>
        </p:nvSpPr>
        <p:spPr>
          <a:xfrm rot="16200000">
            <a:off x="3521818" y="1518144"/>
            <a:ext cx="248865" cy="203473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200"/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ACF68BB7-EB62-DB4E-AA00-6789A0B4E806}"/>
              </a:ext>
            </a:extLst>
          </p:cNvPr>
          <p:cNvCxnSpPr>
            <a:stCxn id="4" idx="2"/>
            <a:endCxn id="35" idx="3"/>
          </p:cNvCxnSpPr>
          <p:nvPr/>
        </p:nvCxnSpPr>
        <p:spPr>
          <a:xfrm flipH="1" flipV="1">
            <a:off x="3747987" y="1619880"/>
            <a:ext cx="156169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1DA3A06E-E075-264C-9EF8-377FE42AB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5539-F15E-8240-90A8-A92A48A302A1}" type="slidenum">
              <a:rPr lang="es-ES" smtClean="0"/>
              <a:t>17</a:t>
            </a:fld>
            <a:endParaRPr lang="es-ES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A0CED5BE-3252-C34A-99B3-269612A5C154}"/>
              </a:ext>
            </a:extLst>
          </p:cNvPr>
          <p:cNvSpPr/>
          <p:nvPr/>
        </p:nvSpPr>
        <p:spPr>
          <a:xfrm>
            <a:off x="2871176" y="2897147"/>
            <a:ext cx="2238975" cy="78937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submits</a:t>
            </a:r>
            <a:endParaRPr lang="es-ES" sz="1200" dirty="0"/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68BCBA31-8499-5940-A132-CD462AEF1FA0}"/>
              </a:ext>
            </a:extLst>
          </p:cNvPr>
          <p:cNvCxnSpPr>
            <a:cxnSpLocks/>
            <a:stCxn id="10" idx="1"/>
            <a:endCxn id="22" idx="5"/>
          </p:cNvCxnSpPr>
          <p:nvPr/>
        </p:nvCxnSpPr>
        <p:spPr>
          <a:xfrm flipH="1" flipV="1">
            <a:off x="4782261" y="3570921"/>
            <a:ext cx="615685" cy="572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485CD0C3-16D5-0A43-B027-9875BBCC5D82}"/>
              </a:ext>
            </a:extLst>
          </p:cNvPr>
          <p:cNvSpPr txBox="1"/>
          <p:nvPr/>
        </p:nvSpPr>
        <p:spPr>
          <a:xfrm>
            <a:off x="4799967" y="3697489"/>
            <a:ext cx="8883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/>
              <a:t>involvedAction</a:t>
            </a:r>
            <a:endParaRPr lang="es-ES" sz="900" dirty="0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740B7D4D-6A37-514F-914E-A13D7E7463F9}"/>
              </a:ext>
            </a:extLst>
          </p:cNvPr>
          <p:cNvSpPr txBox="1"/>
          <p:nvPr/>
        </p:nvSpPr>
        <p:spPr>
          <a:xfrm>
            <a:off x="6927715" y="3600188"/>
            <a:ext cx="10567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 err="1"/>
              <a:t>involvesAgentRole</a:t>
            </a:r>
            <a:endParaRPr lang="es-ES" sz="900" dirty="0"/>
          </a:p>
        </p:txBody>
      </p:sp>
    </p:spTree>
    <p:extLst>
      <p:ext uri="{BB962C8B-B14F-4D97-AF65-F5344CB8AC3E}">
        <p14:creationId xmlns:p14="http://schemas.microsoft.com/office/powerpoint/2010/main" val="36237803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F0DC914A-5F28-2B42-A527-7768AFF3AA3A}"/>
              </a:ext>
            </a:extLst>
          </p:cNvPr>
          <p:cNvSpPr txBox="1"/>
          <p:nvPr/>
        </p:nvSpPr>
        <p:spPr>
          <a:xfrm>
            <a:off x="120101" y="80365"/>
            <a:ext cx="9171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Role ‘</a:t>
            </a:r>
            <a:r>
              <a:rPr lang="es-ES" dirty="0" err="1"/>
              <a:t>awarder</a:t>
            </a:r>
            <a:r>
              <a:rPr lang="es-ES" dirty="0"/>
              <a:t>’ (</a:t>
            </a:r>
            <a:r>
              <a:rPr lang="es-ES" dirty="0" err="1"/>
              <a:t>buy_ca_awdec</a:t>
            </a:r>
            <a:r>
              <a:rPr lang="es-ES" dirty="0"/>
              <a:t>):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buying</a:t>
            </a:r>
            <a:r>
              <a:rPr lang="es-ES" dirty="0"/>
              <a:t> </a:t>
            </a:r>
            <a:r>
              <a:rPr lang="es-ES" dirty="0" err="1"/>
              <a:t>Contracting</a:t>
            </a:r>
            <a:r>
              <a:rPr lang="es-ES" dirty="0"/>
              <a:t> </a:t>
            </a:r>
            <a:r>
              <a:rPr lang="es-ES" dirty="0" err="1"/>
              <a:t>Authority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makes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award</a:t>
            </a:r>
            <a:r>
              <a:rPr lang="es-ES" dirty="0"/>
              <a:t> </a:t>
            </a:r>
            <a:r>
              <a:rPr lang="es-ES" dirty="0" err="1"/>
              <a:t>decision</a:t>
            </a:r>
            <a:endParaRPr lang="es-ES" dirty="0"/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34EA968C-B0D7-8A4D-B377-D672A11B01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404" t="19149" r="3218" b="19291"/>
          <a:stretch/>
        </p:blipFill>
        <p:spPr>
          <a:xfrm>
            <a:off x="1451042" y="750995"/>
            <a:ext cx="9289915" cy="6026640"/>
          </a:xfrm>
          <a:prstGeom prst="rect">
            <a:avLst/>
          </a:prstGeom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5187762D-A01D-5C48-9331-56ED5212D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5539-F15E-8240-90A8-A92A48A302A1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610087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B1DC12D7-2ED7-0042-B573-A8A51C753211}"/>
              </a:ext>
            </a:extLst>
          </p:cNvPr>
          <p:cNvSpPr/>
          <p:nvPr/>
        </p:nvSpPr>
        <p:spPr>
          <a:xfrm>
            <a:off x="5309681" y="1600428"/>
            <a:ext cx="1663430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OP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012ED94-77C0-7E47-8536-C8D83B165782}"/>
              </a:ext>
            </a:extLst>
          </p:cNvPr>
          <p:cNvSpPr txBox="1"/>
          <p:nvPr/>
        </p:nvSpPr>
        <p:spPr>
          <a:xfrm>
            <a:off x="120101" y="80365"/>
            <a:ext cx="13405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Procedure</a:t>
            </a:r>
            <a:r>
              <a:rPr lang="es-ES" dirty="0"/>
              <a:t> 1-Procurement </a:t>
            </a:r>
            <a:r>
              <a:rPr lang="es-ES" dirty="0" err="1"/>
              <a:t>Event</a:t>
            </a:r>
            <a:r>
              <a:rPr lang="es-ES" dirty="0"/>
              <a:t> 3 (pev3-proc1): </a:t>
            </a:r>
            <a:r>
              <a:rPr lang="es-ES" dirty="0" err="1"/>
              <a:t>who</a:t>
            </a:r>
            <a:r>
              <a:rPr lang="es-ES" dirty="0"/>
              <a:t> </a:t>
            </a:r>
            <a:r>
              <a:rPr lang="es-ES" dirty="0" err="1"/>
              <a:t>will</a:t>
            </a:r>
            <a:r>
              <a:rPr lang="es-ES" dirty="0"/>
              <a:t> </a:t>
            </a:r>
            <a:r>
              <a:rPr lang="es-ES" dirty="0" err="1"/>
              <a:t>execute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payments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certain</a:t>
            </a:r>
            <a:r>
              <a:rPr lang="es-ES" dirty="0"/>
              <a:t> </a:t>
            </a:r>
            <a:r>
              <a:rPr lang="es-ES" dirty="0" err="1"/>
              <a:t>Lots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duration</a:t>
            </a:r>
            <a:r>
              <a:rPr lang="es-ES" dirty="0"/>
              <a:t> of </a:t>
            </a:r>
            <a:r>
              <a:rPr lang="es-ES" dirty="0" err="1"/>
              <a:t>the</a:t>
            </a:r>
            <a:r>
              <a:rPr lang="es-ES" dirty="0"/>
              <a:t> FA (as </a:t>
            </a:r>
            <a:r>
              <a:rPr lang="es-ES" dirty="0" err="1"/>
              <a:t>notified</a:t>
            </a:r>
            <a:r>
              <a:rPr lang="es-ES" dirty="0"/>
              <a:t> in CAN)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E03200A5-93D5-D642-9537-1C374FD5FD59}"/>
              </a:ext>
            </a:extLst>
          </p:cNvPr>
          <p:cNvSpPr/>
          <p:nvPr/>
        </p:nvSpPr>
        <p:spPr>
          <a:xfrm>
            <a:off x="2881006" y="4113031"/>
            <a:ext cx="1663430" cy="805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Lot 1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77C9046A-9741-7B4C-AAA0-5690A1518377}"/>
              </a:ext>
            </a:extLst>
          </p:cNvPr>
          <p:cNvSpPr/>
          <p:nvPr/>
        </p:nvSpPr>
        <p:spPr>
          <a:xfrm>
            <a:off x="5089999" y="2983188"/>
            <a:ext cx="2102795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Procurement</a:t>
            </a:r>
            <a:r>
              <a:rPr lang="es-ES" sz="1200" dirty="0"/>
              <a:t> </a:t>
            </a:r>
            <a:r>
              <a:rPr lang="es-ES" sz="1200" dirty="0" err="1"/>
              <a:t>Event</a:t>
            </a:r>
            <a:r>
              <a:rPr lang="es-ES" sz="1200" dirty="0"/>
              <a:t> 3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C29B8D2D-47E4-9546-9282-3D3DC6905E00}"/>
              </a:ext>
            </a:extLst>
          </p:cNvPr>
          <p:cNvSpPr/>
          <p:nvPr/>
        </p:nvSpPr>
        <p:spPr>
          <a:xfrm>
            <a:off x="8344709" y="2934547"/>
            <a:ext cx="2238975" cy="78937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Payment</a:t>
            </a:r>
            <a:r>
              <a:rPr lang="es-ES" sz="1200" dirty="0"/>
              <a:t> </a:t>
            </a:r>
            <a:r>
              <a:rPr lang="es-ES" sz="1200" dirty="0" err="1"/>
              <a:t>Executor</a:t>
            </a:r>
            <a:endParaRPr lang="es-ES" sz="1200" dirty="0"/>
          </a:p>
          <a:p>
            <a:pPr algn="ctr"/>
            <a:r>
              <a:rPr lang="es-ES" sz="1200" dirty="0"/>
              <a:t>(role </a:t>
            </a:r>
            <a:r>
              <a:rPr lang="es-ES" sz="1200" dirty="0" err="1"/>
              <a:t>buy_ca_execpay</a:t>
            </a:r>
            <a:r>
              <a:rPr lang="es-ES" sz="1200" dirty="0"/>
              <a:t>)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E8A336ED-438F-0D4A-AF51-3A809B1F27C1}"/>
              </a:ext>
            </a:extLst>
          </p:cNvPr>
          <p:cNvSpPr/>
          <p:nvPr/>
        </p:nvSpPr>
        <p:spPr>
          <a:xfrm>
            <a:off x="1511031" y="2983188"/>
            <a:ext cx="2336259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Accounting</a:t>
            </a:r>
            <a:r>
              <a:rPr lang="es-ES" sz="1200" dirty="0"/>
              <a:t> </a:t>
            </a:r>
            <a:r>
              <a:rPr lang="es-ES" sz="1200" dirty="0" err="1"/>
              <a:t>Dpt</a:t>
            </a:r>
            <a:r>
              <a:rPr lang="es-ES" sz="1200" dirty="0"/>
              <a:t>.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778650BE-593D-154D-81E2-E8CDEA70C959}"/>
              </a:ext>
            </a:extLst>
          </p:cNvPr>
          <p:cNvCxnSpPr>
            <a:stCxn id="10" idx="0"/>
            <a:endCxn id="4" idx="4"/>
          </p:cNvCxnSpPr>
          <p:nvPr/>
        </p:nvCxnSpPr>
        <p:spPr>
          <a:xfrm flipH="1" flipV="1">
            <a:off x="6141396" y="2281364"/>
            <a:ext cx="1" cy="701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B03E1ED7-71FD-8049-8422-88631B0E7713}"/>
              </a:ext>
            </a:extLst>
          </p:cNvPr>
          <p:cNvCxnSpPr>
            <a:cxnSpLocks/>
            <a:stCxn id="10" idx="2"/>
            <a:endCxn id="12" idx="6"/>
          </p:cNvCxnSpPr>
          <p:nvPr/>
        </p:nvCxnSpPr>
        <p:spPr>
          <a:xfrm flipH="1">
            <a:off x="3847290" y="3323656"/>
            <a:ext cx="12427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7C28F375-4054-0E4F-8CCB-9DA182D925FA}"/>
              </a:ext>
            </a:extLst>
          </p:cNvPr>
          <p:cNvCxnSpPr>
            <a:cxnSpLocks/>
            <a:stCxn id="10" idx="3"/>
            <a:endCxn id="8" idx="0"/>
          </p:cNvCxnSpPr>
          <p:nvPr/>
        </p:nvCxnSpPr>
        <p:spPr>
          <a:xfrm flipH="1">
            <a:off x="3712721" y="3564403"/>
            <a:ext cx="1685225" cy="548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CED91A2A-CD11-C144-AF86-1789A13CA717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>
            <a:off x="7192794" y="3323656"/>
            <a:ext cx="1151915" cy="5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ipse 28">
            <a:extLst>
              <a:ext uri="{FF2B5EF4-FFF2-40B4-BE49-F238E27FC236}">
                <a16:creationId xmlns:a16="http://schemas.microsoft.com/office/drawing/2014/main" id="{2BFFB5CC-C441-C841-8C61-985E07BC86F2}"/>
              </a:ext>
            </a:extLst>
          </p:cNvPr>
          <p:cNvSpPr/>
          <p:nvPr/>
        </p:nvSpPr>
        <p:spPr>
          <a:xfrm>
            <a:off x="8681123" y="1604084"/>
            <a:ext cx="1902561" cy="68093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European</a:t>
            </a:r>
            <a:r>
              <a:rPr lang="es-ES" sz="1200" dirty="0"/>
              <a:t> </a:t>
            </a:r>
            <a:r>
              <a:rPr lang="es-ES" sz="1200" dirty="0" err="1"/>
              <a:t>Institution</a:t>
            </a:r>
            <a:endParaRPr lang="es-ES" sz="1200" dirty="0"/>
          </a:p>
          <a:p>
            <a:pPr algn="ctr"/>
            <a:r>
              <a:rPr lang="es-ES" sz="1200" dirty="0"/>
              <a:t>(legal </a:t>
            </a:r>
            <a:r>
              <a:rPr lang="es-ES" sz="1200" dirty="0" err="1"/>
              <a:t>form</a:t>
            </a:r>
            <a:r>
              <a:rPr lang="es-ES" sz="1200" dirty="0"/>
              <a:t>)</a:t>
            </a:r>
          </a:p>
        </p:txBody>
      </p: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7BB64E50-B90F-7B49-B76A-4525141980D0}"/>
              </a:ext>
            </a:extLst>
          </p:cNvPr>
          <p:cNvCxnSpPr>
            <a:cxnSpLocks/>
            <a:stCxn id="4" idx="6"/>
            <a:endCxn id="29" idx="2"/>
          </p:cNvCxnSpPr>
          <p:nvPr/>
        </p:nvCxnSpPr>
        <p:spPr>
          <a:xfrm>
            <a:off x="6973111" y="1940896"/>
            <a:ext cx="1708012" cy="3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ángulo 33">
            <a:extLst>
              <a:ext uri="{FF2B5EF4-FFF2-40B4-BE49-F238E27FC236}">
                <a16:creationId xmlns:a16="http://schemas.microsoft.com/office/drawing/2014/main" id="{9F526081-284D-D14F-B83A-DDB023827ABF}"/>
              </a:ext>
            </a:extLst>
          </p:cNvPr>
          <p:cNvSpPr/>
          <p:nvPr/>
        </p:nvSpPr>
        <p:spPr>
          <a:xfrm>
            <a:off x="1756249" y="1651384"/>
            <a:ext cx="1799617" cy="579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ysClr val="windowText" lastClr="000000"/>
                </a:solidFill>
              </a:rPr>
              <a:t>Public </a:t>
            </a:r>
            <a:r>
              <a:rPr lang="es-ES" sz="1200" dirty="0" err="1">
                <a:solidFill>
                  <a:sysClr val="windowText" lastClr="000000"/>
                </a:solidFill>
              </a:rPr>
              <a:t>Organisation</a:t>
            </a:r>
            <a:endParaRPr lang="es-ES" sz="1200" dirty="0">
              <a:solidFill>
                <a:sysClr val="windowText" lastClr="000000"/>
              </a:solidFill>
            </a:endParaRPr>
          </a:p>
        </p:txBody>
      </p:sp>
      <p:sp>
        <p:nvSpPr>
          <p:cNvPr id="35" name="Triángulo 34">
            <a:extLst>
              <a:ext uri="{FF2B5EF4-FFF2-40B4-BE49-F238E27FC236}">
                <a16:creationId xmlns:a16="http://schemas.microsoft.com/office/drawing/2014/main" id="{43DEF424-9F01-E74F-A6F2-372757182601}"/>
              </a:ext>
            </a:extLst>
          </p:cNvPr>
          <p:cNvSpPr/>
          <p:nvPr/>
        </p:nvSpPr>
        <p:spPr>
          <a:xfrm rot="16200000">
            <a:off x="3521818" y="1839159"/>
            <a:ext cx="248865" cy="203473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200"/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ACF68BB7-EB62-DB4E-AA00-6789A0B4E806}"/>
              </a:ext>
            </a:extLst>
          </p:cNvPr>
          <p:cNvCxnSpPr>
            <a:stCxn id="4" idx="2"/>
            <a:endCxn id="35" idx="3"/>
          </p:cNvCxnSpPr>
          <p:nvPr/>
        </p:nvCxnSpPr>
        <p:spPr>
          <a:xfrm flipH="1" flipV="1">
            <a:off x="3747987" y="1940895"/>
            <a:ext cx="156169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ipse 19">
            <a:extLst>
              <a:ext uri="{FF2B5EF4-FFF2-40B4-BE49-F238E27FC236}">
                <a16:creationId xmlns:a16="http://schemas.microsoft.com/office/drawing/2014/main" id="{EDA01858-613E-2149-A714-87EDC482A07D}"/>
              </a:ext>
            </a:extLst>
          </p:cNvPr>
          <p:cNvSpPr/>
          <p:nvPr/>
        </p:nvSpPr>
        <p:spPr>
          <a:xfrm>
            <a:off x="4560648" y="4113031"/>
            <a:ext cx="1663430" cy="805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Lot 3</a:t>
            </a:r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C5A7156A-3610-A143-91AF-106848A7A9A3}"/>
              </a:ext>
            </a:extLst>
          </p:cNvPr>
          <p:cNvCxnSpPr>
            <a:cxnSpLocks/>
            <a:stCxn id="10" idx="3"/>
            <a:endCxn id="20" idx="0"/>
          </p:cNvCxnSpPr>
          <p:nvPr/>
        </p:nvCxnSpPr>
        <p:spPr>
          <a:xfrm flipH="1">
            <a:off x="5392363" y="3564403"/>
            <a:ext cx="5583" cy="548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ipse 26">
            <a:extLst>
              <a:ext uri="{FF2B5EF4-FFF2-40B4-BE49-F238E27FC236}">
                <a16:creationId xmlns:a16="http://schemas.microsoft.com/office/drawing/2014/main" id="{756C9C87-7D42-8E47-955B-65E56D8646F0}"/>
              </a:ext>
            </a:extLst>
          </p:cNvPr>
          <p:cNvSpPr/>
          <p:nvPr/>
        </p:nvSpPr>
        <p:spPr>
          <a:xfrm>
            <a:off x="6312343" y="4113031"/>
            <a:ext cx="1663430" cy="805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Lot 5</a:t>
            </a:r>
          </a:p>
        </p:txBody>
      </p: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92B3DE34-B28F-A640-827B-3A0E7B179C15}"/>
              </a:ext>
            </a:extLst>
          </p:cNvPr>
          <p:cNvCxnSpPr>
            <a:cxnSpLocks/>
            <a:stCxn id="10" idx="3"/>
            <a:endCxn id="27" idx="0"/>
          </p:cNvCxnSpPr>
          <p:nvPr/>
        </p:nvCxnSpPr>
        <p:spPr>
          <a:xfrm>
            <a:off x="5397946" y="3564403"/>
            <a:ext cx="1746112" cy="548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ipse 21">
            <a:extLst>
              <a:ext uri="{FF2B5EF4-FFF2-40B4-BE49-F238E27FC236}">
                <a16:creationId xmlns:a16="http://schemas.microsoft.com/office/drawing/2014/main" id="{918C5942-E170-B544-BC04-CEA73056B13C}"/>
              </a:ext>
            </a:extLst>
          </p:cNvPr>
          <p:cNvSpPr/>
          <p:nvPr/>
        </p:nvSpPr>
        <p:spPr>
          <a:xfrm>
            <a:off x="8435501" y="4113031"/>
            <a:ext cx="1797996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2020-2024</a:t>
            </a: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2C72EB07-9C7E-DB43-BF1B-F8361857C8E7}"/>
              </a:ext>
            </a:extLst>
          </p:cNvPr>
          <p:cNvCxnSpPr>
            <a:cxnSpLocks/>
            <a:stCxn id="10" idx="5"/>
            <a:endCxn id="22" idx="0"/>
          </p:cNvCxnSpPr>
          <p:nvPr/>
        </p:nvCxnSpPr>
        <p:spPr>
          <a:xfrm>
            <a:off x="6884847" y="3564403"/>
            <a:ext cx="2449652" cy="548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ortar rectángulo de una esquina 14">
            <a:extLst>
              <a:ext uri="{FF2B5EF4-FFF2-40B4-BE49-F238E27FC236}">
                <a16:creationId xmlns:a16="http://schemas.microsoft.com/office/drawing/2014/main" id="{08CF1F93-AE17-0741-9E36-B5DD0A382A05}"/>
              </a:ext>
            </a:extLst>
          </p:cNvPr>
          <p:cNvSpPr/>
          <p:nvPr/>
        </p:nvSpPr>
        <p:spPr>
          <a:xfrm>
            <a:off x="8485354" y="5384653"/>
            <a:ext cx="1698290" cy="496111"/>
          </a:xfrm>
          <a:prstGeom prst="snip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ysClr val="windowText" lastClr="000000"/>
                </a:solidFill>
              </a:rPr>
              <a:t>optional</a:t>
            </a:r>
            <a:endParaRPr lang="es-ES" dirty="0">
              <a:solidFill>
                <a:sysClr val="windowText" lastClr="000000"/>
              </a:solidFill>
            </a:endParaRPr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B8AF3EFA-8D4D-C944-9E68-02486A60DDC0}"/>
              </a:ext>
            </a:extLst>
          </p:cNvPr>
          <p:cNvCxnSpPr>
            <a:stCxn id="15" idx="3"/>
            <a:endCxn id="22" idx="4"/>
          </p:cNvCxnSpPr>
          <p:nvPr/>
        </p:nvCxnSpPr>
        <p:spPr>
          <a:xfrm flipV="1">
            <a:off x="9334499" y="4793967"/>
            <a:ext cx="0" cy="590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17C88A71-DCDA-3C4B-BE99-D96AF3993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5539-F15E-8240-90A8-A92A48A302A1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382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DFE01611-36E8-B448-8977-04342861DB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05" t="13457" r="9099" b="9013"/>
          <a:stretch/>
        </p:blipFill>
        <p:spPr>
          <a:xfrm>
            <a:off x="593027" y="770466"/>
            <a:ext cx="10557934" cy="5317067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CF3E783A-07EB-F646-8E4D-ED8241A34169}"/>
              </a:ext>
            </a:extLst>
          </p:cNvPr>
          <p:cNvSpPr txBox="1"/>
          <p:nvPr/>
        </p:nvSpPr>
        <p:spPr>
          <a:xfrm>
            <a:off x="488131" y="173294"/>
            <a:ext cx="49709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err="1"/>
              <a:t>Organisations</a:t>
            </a:r>
            <a:r>
              <a:rPr lang="es-ES" sz="1200" dirty="0"/>
              <a:t>, Roles and </a:t>
            </a:r>
            <a:r>
              <a:rPr lang="es-ES" sz="1200" dirty="0" err="1"/>
              <a:t>Activities</a:t>
            </a:r>
            <a:r>
              <a:rPr lang="es-ES" sz="1200" dirty="0"/>
              <a:t> as per </a:t>
            </a:r>
            <a:r>
              <a:rPr lang="es-ES" sz="1200" dirty="0" err="1"/>
              <a:t>the</a:t>
            </a:r>
            <a:r>
              <a:rPr lang="es-ES" sz="1200" dirty="0"/>
              <a:t> </a:t>
            </a:r>
            <a:r>
              <a:rPr lang="es-ES" sz="1200" dirty="0" err="1"/>
              <a:t>Directives</a:t>
            </a:r>
            <a:r>
              <a:rPr lang="es-ES" sz="1200" dirty="0"/>
              <a:t> </a:t>
            </a:r>
            <a:r>
              <a:rPr lang="es-ES" sz="600" dirty="0"/>
              <a:t>(</a:t>
            </a:r>
            <a:r>
              <a:rPr lang="es-ES" sz="600" dirty="0" err="1"/>
              <a:t>source</a:t>
            </a:r>
            <a:r>
              <a:rPr lang="es-ES" sz="600" dirty="0"/>
              <a:t>: Manuela Cruz and Natalie </a:t>
            </a:r>
            <a:r>
              <a:rPr lang="es-ES" sz="600" dirty="0" err="1"/>
              <a:t>Muric</a:t>
            </a:r>
            <a:r>
              <a:rPr lang="es-ES" sz="600" dirty="0"/>
              <a:t>)</a:t>
            </a:r>
            <a:endParaRPr lang="es-ES" sz="1200" dirty="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ABAEEA2A-A186-F547-8C76-F1DAA2A37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5539-F15E-8240-90A8-A92A48A302A1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76555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B1DC12D7-2ED7-0042-B573-A8A51C753211}"/>
              </a:ext>
            </a:extLst>
          </p:cNvPr>
          <p:cNvSpPr/>
          <p:nvPr/>
        </p:nvSpPr>
        <p:spPr>
          <a:xfrm>
            <a:off x="5309681" y="1036221"/>
            <a:ext cx="1663430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DIGIT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012ED94-77C0-7E47-8536-C8D83B165782}"/>
              </a:ext>
            </a:extLst>
          </p:cNvPr>
          <p:cNvSpPr txBox="1"/>
          <p:nvPr/>
        </p:nvSpPr>
        <p:spPr>
          <a:xfrm>
            <a:off x="120101" y="80365"/>
            <a:ext cx="13446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Procedure</a:t>
            </a:r>
            <a:r>
              <a:rPr lang="es-ES" dirty="0"/>
              <a:t> 1-Procurement </a:t>
            </a:r>
            <a:r>
              <a:rPr lang="es-ES" dirty="0" err="1"/>
              <a:t>Event</a:t>
            </a:r>
            <a:r>
              <a:rPr lang="es-ES" dirty="0"/>
              <a:t> 4 (pev4-proc1): </a:t>
            </a:r>
            <a:r>
              <a:rPr lang="es-ES" dirty="0" err="1"/>
              <a:t>who</a:t>
            </a:r>
            <a:r>
              <a:rPr lang="es-ES" dirty="0"/>
              <a:t> </a:t>
            </a:r>
            <a:r>
              <a:rPr lang="es-ES" dirty="0" err="1"/>
              <a:t>will</a:t>
            </a:r>
            <a:r>
              <a:rPr lang="es-ES" dirty="0"/>
              <a:t> </a:t>
            </a:r>
            <a:r>
              <a:rPr lang="es-ES" dirty="0" err="1"/>
              <a:t>execute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payments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Lots</a:t>
            </a:r>
            <a:r>
              <a:rPr lang="es-ES" dirty="0"/>
              <a:t> 2 and 4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duration</a:t>
            </a:r>
            <a:r>
              <a:rPr lang="es-ES" dirty="0"/>
              <a:t> of </a:t>
            </a:r>
            <a:r>
              <a:rPr lang="es-ES" dirty="0" err="1"/>
              <a:t>the</a:t>
            </a:r>
            <a:r>
              <a:rPr lang="es-ES" dirty="0"/>
              <a:t> FA (as </a:t>
            </a:r>
            <a:r>
              <a:rPr lang="es-ES" dirty="0" err="1"/>
              <a:t>notified</a:t>
            </a:r>
            <a:r>
              <a:rPr lang="es-ES" dirty="0"/>
              <a:t> in CAN)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E03200A5-93D5-D642-9537-1C374FD5FD59}"/>
              </a:ext>
            </a:extLst>
          </p:cNvPr>
          <p:cNvSpPr/>
          <p:nvPr/>
        </p:nvSpPr>
        <p:spPr>
          <a:xfrm>
            <a:off x="3114470" y="4113031"/>
            <a:ext cx="1663430" cy="805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Lot 2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77C9046A-9741-7B4C-AAA0-5690A1518377}"/>
              </a:ext>
            </a:extLst>
          </p:cNvPr>
          <p:cNvSpPr/>
          <p:nvPr/>
        </p:nvSpPr>
        <p:spPr>
          <a:xfrm>
            <a:off x="5089999" y="2983188"/>
            <a:ext cx="2102795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Procurement</a:t>
            </a:r>
            <a:r>
              <a:rPr lang="es-ES" sz="1200" dirty="0"/>
              <a:t> </a:t>
            </a:r>
            <a:r>
              <a:rPr lang="es-ES" sz="1200" dirty="0" err="1"/>
              <a:t>Blah</a:t>
            </a:r>
            <a:r>
              <a:rPr lang="es-ES" sz="1200" dirty="0"/>
              <a:t> 4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C29B8D2D-47E4-9546-9282-3D3DC6905E00}"/>
              </a:ext>
            </a:extLst>
          </p:cNvPr>
          <p:cNvSpPr/>
          <p:nvPr/>
        </p:nvSpPr>
        <p:spPr>
          <a:xfrm>
            <a:off x="8512915" y="1929648"/>
            <a:ext cx="2238975" cy="78937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buy_ca</a:t>
            </a:r>
            <a:endParaRPr lang="es-ES" sz="1200" dirty="0"/>
          </a:p>
          <a:p>
            <a:pPr algn="ctr"/>
            <a:r>
              <a:rPr lang="es-ES" sz="1200" dirty="0"/>
              <a:t>(</a:t>
            </a:r>
            <a:r>
              <a:rPr lang="es-ES" sz="1200" dirty="0" err="1"/>
              <a:t>Buying</a:t>
            </a:r>
            <a:r>
              <a:rPr lang="es-ES" sz="1200" dirty="0"/>
              <a:t> </a:t>
            </a:r>
            <a:r>
              <a:rPr lang="es-ES" sz="1200" dirty="0" err="1"/>
              <a:t>Contracting</a:t>
            </a:r>
            <a:r>
              <a:rPr lang="es-ES" sz="1200" dirty="0"/>
              <a:t> </a:t>
            </a:r>
            <a:r>
              <a:rPr lang="es-ES" sz="1200" dirty="0" err="1"/>
              <a:t>Authority</a:t>
            </a:r>
            <a:r>
              <a:rPr lang="es-ES" sz="1200" dirty="0"/>
              <a:t>)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E8A336ED-438F-0D4A-AF51-3A809B1F27C1}"/>
              </a:ext>
            </a:extLst>
          </p:cNvPr>
          <p:cNvSpPr/>
          <p:nvPr/>
        </p:nvSpPr>
        <p:spPr>
          <a:xfrm>
            <a:off x="1297021" y="2983188"/>
            <a:ext cx="2336259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Angelo</a:t>
            </a:r>
            <a:endParaRPr lang="es-ES" sz="1200" dirty="0"/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778650BE-593D-154D-81E2-E8CDEA70C959}"/>
              </a:ext>
            </a:extLst>
          </p:cNvPr>
          <p:cNvCxnSpPr>
            <a:stCxn id="10" idx="0"/>
            <a:endCxn id="4" idx="4"/>
          </p:cNvCxnSpPr>
          <p:nvPr/>
        </p:nvCxnSpPr>
        <p:spPr>
          <a:xfrm flipH="1" flipV="1">
            <a:off x="6141396" y="1717157"/>
            <a:ext cx="1" cy="1266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B03E1ED7-71FD-8049-8422-88631B0E7713}"/>
              </a:ext>
            </a:extLst>
          </p:cNvPr>
          <p:cNvCxnSpPr>
            <a:cxnSpLocks/>
            <a:stCxn id="10" idx="2"/>
            <a:endCxn id="12" idx="6"/>
          </p:cNvCxnSpPr>
          <p:nvPr/>
        </p:nvCxnSpPr>
        <p:spPr>
          <a:xfrm flipH="1">
            <a:off x="3633280" y="3323656"/>
            <a:ext cx="14567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7C28F375-4054-0E4F-8CCB-9DA182D925FA}"/>
              </a:ext>
            </a:extLst>
          </p:cNvPr>
          <p:cNvCxnSpPr>
            <a:cxnSpLocks/>
            <a:stCxn id="10" idx="4"/>
            <a:endCxn id="8" idx="0"/>
          </p:cNvCxnSpPr>
          <p:nvPr/>
        </p:nvCxnSpPr>
        <p:spPr>
          <a:xfrm flipH="1">
            <a:off x="3946185" y="3664124"/>
            <a:ext cx="2195212" cy="448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CED91A2A-CD11-C144-AF86-1789A13CA717}"/>
              </a:ext>
            </a:extLst>
          </p:cNvPr>
          <p:cNvCxnSpPr>
            <a:cxnSpLocks/>
            <a:stCxn id="10" idx="7"/>
            <a:endCxn id="11" idx="2"/>
          </p:cNvCxnSpPr>
          <p:nvPr/>
        </p:nvCxnSpPr>
        <p:spPr>
          <a:xfrm flipV="1">
            <a:off x="6884847" y="2324336"/>
            <a:ext cx="1628068" cy="758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ipse 28">
            <a:extLst>
              <a:ext uri="{FF2B5EF4-FFF2-40B4-BE49-F238E27FC236}">
                <a16:creationId xmlns:a16="http://schemas.microsoft.com/office/drawing/2014/main" id="{2BFFB5CC-C441-C841-8C61-985E07BC86F2}"/>
              </a:ext>
            </a:extLst>
          </p:cNvPr>
          <p:cNvSpPr/>
          <p:nvPr/>
        </p:nvSpPr>
        <p:spPr>
          <a:xfrm>
            <a:off x="8681123" y="1039877"/>
            <a:ext cx="1902561" cy="68093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European</a:t>
            </a:r>
            <a:r>
              <a:rPr lang="es-ES" sz="1200" dirty="0"/>
              <a:t> </a:t>
            </a:r>
            <a:r>
              <a:rPr lang="es-ES" sz="1200" dirty="0" err="1"/>
              <a:t>Institution</a:t>
            </a:r>
            <a:endParaRPr lang="es-ES" sz="1200" dirty="0"/>
          </a:p>
          <a:p>
            <a:pPr algn="ctr"/>
            <a:r>
              <a:rPr lang="es-ES" sz="1200" dirty="0"/>
              <a:t>(legal </a:t>
            </a:r>
            <a:r>
              <a:rPr lang="es-ES" sz="1200" dirty="0" err="1"/>
              <a:t>form</a:t>
            </a:r>
            <a:r>
              <a:rPr lang="es-ES" sz="1200" dirty="0"/>
              <a:t>)</a:t>
            </a:r>
          </a:p>
        </p:txBody>
      </p: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7BB64E50-B90F-7B49-B76A-4525141980D0}"/>
              </a:ext>
            </a:extLst>
          </p:cNvPr>
          <p:cNvCxnSpPr>
            <a:cxnSpLocks/>
            <a:stCxn id="4" idx="6"/>
            <a:endCxn id="29" idx="2"/>
          </p:cNvCxnSpPr>
          <p:nvPr/>
        </p:nvCxnSpPr>
        <p:spPr>
          <a:xfrm>
            <a:off x="6973111" y="1376689"/>
            <a:ext cx="1708012" cy="3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ángulo 33">
            <a:extLst>
              <a:ext uri="{FF2B5EF4-FFF2-40B4-BE49-F238E27FC236}">
                <a16:creationId xmlns:a16="http://schemas.microsoft.com/office/drawing/2014/main" id="{9F526081-284D-D14F-B83A-DDB023827ABF}"/>
              </a:ext>
            </a:extLst>
          </p:cNvPr>
          <p:cNvSpPr/>
          <p:nvPr/>
        </p:nvSpPr>
        <p:spPr>
          <a:xfrm>
            <a:off x="1756249" y="1087177"/>
            <a:ext cx="1799617" cy="579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ysClr val="windowText" lastClr="000000"/>
                </a:solidFill>
              </a:rPr>
              <a:t>Public </a:t>
            </a:r>
            <a:r>
              <a:rPr lang="es-ES" sz="1200" dirty="0" err="1">
                <a:solidFill>
                  <a:sysClr val="windowText" lastClr="000000"/>
                </a:solidFill>
              </a:rPr>
              <a:t>Organisation</a:t>
            </a:r>
            <a:endParaRPr lang="es-ES" sz="1200" dirty="0">
              <a:solidFill>
                <a:sysClr val="windowText" lastClr="000000"/>
              </a:solidFill>
            </a:endParaRPr>
          </a:p>
        </p:txBody>
      </p:sp>
      <p:sp>
        <p:nvSpPr>
          <p:cNvPr id="35" name="Triángulo 34">
            <a:extLst>
              <a:ext uri="{FF2B5EF4-FFF2-40B4-BE49-F238E27FC236}">
                <a16:creationId xmlns:a16="http://schemas.microsoft.com/office/drawing/2014/main" id="{43DEF424-9F01-E74F-A6F2-372757182601}"/>
              </a:ext>
            </a:extLst>
          </p:cNvPr>
          <p:cNvSpPr/>
          <p:nvPr/>
        </p:nvSpPr>
        <p:spPr>
          <a:xfrm rot="16200000">
            <a:off x="3521818" y="1274952"/>
            <a:ext cx="248865" cy="203473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200"/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ACF68BB7-EB62-DB4E-AA00-6789A0B4E806}"/>
              </a:ext>
            </a:extLst>
          </p:cNvPr>
          <p:cNvCxnSpPr>
            <a:stCxn id="4" idx="2"/>
            <a:endCxn id="35" idx="3"/>
          </p:cNvCxnSpPr>
          <p:nvPr/>
        </p:nvCxnSpPr>
        <p:spPr>
          <a:xfrm flipH="1" flipV="1">
            <a:off x="3747987" y="1376688"/>
            <a:ext cx="156169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ipse 19">
            <a:extLst>
              <a:ext uri="{FF2B5EF4-FFF2-40B4-BE49-F238E27FC236}">
                <a16:creationId xmlns:a16="http://schemas.microsoft.com/office/drawing/2014/main" id="{EDA01858-613E-2149-A714-87EDC482A07D}"/>
              </a:ext>
            </a:extLst>
          </p:cNvPr>
          <p:cNvSpPr/>
          <p:nvPr/>
        </p:nvSpPr>
        <p:spPr>
          <a:xfrm>
            <a:off x="5306438" y="4113031"/>
            <a:ext cx="1663430" cy="805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Lot 4</a:t>
            </a:r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C5A7156A-3610-A143-91AF-106848A7A9A3}"/>
              </a:ext>
            </a:extLst>
          </p:cNvPr>
          <p:cNvCxnSpPr>
            <a:cxnSpLocks/>
            <a:stCxn id="10" idx="4"/>
            <a:endCxn id="20" idx="0"/>
          </p:cNvCxnSpPr>
          <p:nvPr/>
        </p:nvCxnSpPr>
        <p:spPr>
          <a:xfrm flipH="1">
            <a:off x="6138153" y="3664124"/>
            <a:ext cx="3244" cy="448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ipse 21">
            <a:extLst>
              <a:ext uri="{FF2B5EF4-FFF2-40B4-BE49-F238E27FC236}">
                <a16:creationId xmlns:a16="http://schemas.microsoft.com/office/drawing/2014/main" id="{918C5942-E170-B544-BC04-CEA73056B13C}"/>
              </a:ext>
            </a:extLst>
          </p:cNvPr>
          <p:cNvSpPr/>
          <p:nvPr/>
        </p:nvSpPr>
        <p:spPr>
          <a:xfrm>
            <a:off x="7782125" y="4074272"/>
            <a:ext cx="1797996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2020-2024</a:t>
            </a: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2C72EB07-9C7E-DB43-BF1B-F8361857C8E7}"/>
              </a:ext>
            </a:extLst>
          </p:cNvPr>
          <p:cNvCxnSpPr>
            <a:cxnSpLocks/>
            <a:stCxn id="10" idx="4"/>
            <a:endCxn id="22" idx="0"/>
          </p:cNvCxnSpPr>
          <p:nvPr/>
        </p:nvCxnSpPr>
        <p:spPr>
          <a:xfrm>
            <a:off x="6141397" y="3664124"/>
            <a:ext cx="2539726" cy="410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C7B642B9-01DE-8546-AFA3-C0F32CF3F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5539-F15E-8240-90A8-A92A48A302A1}" type="slidenum">
              <a:rPr lang="es-ES" smtClean="0"/>
              <a:t>20</a:t>
            </a:fld>
            <a:endParaRPr lang="es-ES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96EF3524-E2A0-1F4E-BF89-DA1936666830}"/>
              </a:ext>
            </a:extLst>
          </p:cNvPr>
          <p:cNvSpPr/>
          <p:nvPr/>
        </p:nvSpPr>
        <p:spPr>
          <a:xfrm>
            <a:off x="8681123" y="2985734"/>
            <a:ext cx="1663430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Procedure</a:t>
            </a:r>
            <a:endParaRPr lang="es-ES" sz="1200" dirty="0"/>
          </a:p>
          <a:p>
            <a:pPr algn="ctr"/>
            <a:r>
              <a:rPr lang="es-ES" sz="1200" dirty="0"/>
              <a:t>XML FA</a:t>
            </a:r>
          </a:p>
        </p:txBody>
      </p: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CF7F4045-D2DF-8F48-B38F-B70E31FFFDC9}"/>
              </a:ext>
            </a:extLst>
          </p:cNvPr>
          <p:cNvCxnSpPr>
            <a:cxnSpLocks/>
            <a:stCxn id="10" idx="6"/>
            <a:endCxn id="24" idx="2"/>
          </p:cNvCxnSpPr>
          <p:nvPr/>
        </p:nvCxnSpPr>
        <p:spPr>
          <a:xfrm>
            <a:off x="7192794" y="3323656"/>
            <a:ext cx="1488329" cy="2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ipse 26">
            <a:extLst>
              <a:ext uri="{FF2B5EF4-FFF2-40B4-BE49-F238E27FC236}">
                <a16:creationId xmlns:a16="http://schemas.microsoft.com/office/drawing/2014/main" id="{12C1C996-BFDC-124D-9E8B-E720B1B481C6}"/>
              </a:ext>
            </a:extLst>
          </p:cNvPr>
          <p:cNvSpPr/>
          <p:nvPr/>
        </p:nvSpPr>
        <p:spPr>
          <a:xfrm>
            <a:off x="2698058" y="1889934"/>
            <a:ext cx="2238975" cy="78937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exec_pay</a:t>
            </a:r>
            <a:endParaRPr lang="es-ES" sz="1200" dirty="0"/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D5EB6139-1A77-7E40-828B-7A5E58925963}"/>
              </a:ext>
            </a:extLst>
          </p:cNvPr>
          <p:cNvCxnSpPr>
            <a:cxnSpLocks/>
            <a:stCxn id="10" idx="1"/>
            <a:endCxn id="27" idx="5"/>
          </p:cNvCxnSpPr>
          <p:nvPr/>
        </p:nvCxnSpPr>
        <p:spPr>
          <a:xfrm flipH="1" flipV="1">
            <a:off x="4609143" y="2563708"/>
            <a:ext cx="788803" cy="519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uadroTexto 35">
            <a:extLst>
              <a:ext uri="{FF2B5EF4-FFF2-40B4-BE49-F238E27FC236}">
                <a16:creationId xmlns:a16="http://schemas.microsoft.com/office/drawing/2014/main" id="{6D2C7088-9460-2443-8124-D570BA0C1CD7}"/>
              </a:ext>
            </a:extLst>
          </p:cNvPr>
          <p:cNvSpPr txBox="1"/>
          <p:nvPr/>
        </p:nvSpPr>
        <p:spPr>
          <a:xfrm>
            <a:off x="4626849" y="2690276"/>
            <a:ext cx="8883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/>
              <a:t>involvedAction</a:t>
            </a:r>
            <a:endParaRPr lang="es-ES" sz="900" dirty="0"/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463B5144-29D4-A543-B343-C8625CD9CB54}"/>
              </a:ext>
            </a:extLst>
          </p:cNvPr>
          <p:cNvSpPr txBox="1"/>
          <p:nvPr/>
        </p:nvSpPr>
        <p:spPr>
          <a:xfrm>
            <a:off x="5671716" y="2062144"/>
            <a:ext cx="8643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 err="1"/>
              <a:t>involvedAgent</a:t>
            </a:r>
            <a:endParaRPr lang="es-ES" sz="900" dirty="0"/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4BCD9CD8-2183-D04B-B072-6422576C2213}"/>
              </a:ext>
            </a:extLst>
          </p:cNvPr>
          <p:cNvSpPr txBox="1"/>
          <p:nvPr/>
        </p:nvSpPr>
        <p:spPr>
          <a:xfrm>
            <a:off x="7233393" y="2633072"/>
            <a:ext cx="7938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 err="1"/>
              <a:t>involvedRole</a:t>
            </a:r>
            <a:endParaRPr lang="es-ES" sz="900" dirty="0"/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AC82D44D-0FBE-7D4A-A745-FFA1C1569553}"/>
              </a:ext>
            </a:extLst>
          </p:cNvPr>
          <p:cNvSpPr txBox="1"/>
          <p:nvPr/>
        </p:nvSpPr>
        <p:spPr>
          <a:xfrm>
            <a:off x="7406309" y="3114681"/>
            <a:ext cx="10711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 err="1"/>
              <a:t>involvedProcedure</a:t>
            </a:r>
            <a:endParaRPr lang="es-ES" sz="900" dirty="0"/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3446B4CB-7CBD-EC48-A35D-A3DE836FC37C}"/>
              </a:ext>
            </a:extLst>
          </p:cNvPr>
          <p:cNvSpPr txBox="1"/>
          <p:nvPr/>
        </p:nvSpPr>
        <p:spPr>
          <a:xfrm>
            <a:off x="3797254" y="3148008"/>
            <a:ext cx="119455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 err="1"/>
              <a:t>involvedContactPoint</a:t>
            </a:r>
            <a:endParaRPr lang="es-ES" sz="900" dirty="0"/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C8933C9C-63B3-0B49-BD06-39A14376501B}"/>
              </a:ext>
            </a:extLst>
          </p:cNvPr>
          <p:cNvSpPr txBox="1"/>
          <p:nvPr/>
        </p:nvSpPr>
        <p:spPr>
          <a:xfrm>
            <a:off x="7023151" y="3753782"/>
            <a:ext cx="8915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 err="1"/>
              <a:t>involvedPeriod</a:t>
            </a:r>
            <a:endParaRPr lang="es-ES" sz="900" dirty="0"/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C477E916-431B-C440-A95B-870146893F04}"/>
              </a:ext>
            </a:extLst>
          </p:cNvPr>
          <p:cNvSpPr txBox="1"/>
          <p:nvPr/>
        </p:nvSpPr>
        <p:spPr>
          <a:xfrm>
            <a:off x="5698845" y="3824264"/>
            <a:ext cx="8451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 err="1"/>
              <a:t>involvedThing</a:t>
            </a:r>
            <a:endParaRPr lang="es-ES" sz="900" dirty="0"/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F4D6B77E-F521-8245-81CB-6097CF90851F}"/>
              </a:ext>
            </a:extLst>
          </p:cNvPr>
          <p:cNvSpPr txBox="1"/>
          <p:nvPr/>
        </p:nvSpPr>
        <p:spPr>
          <a:xfrm>
            <a:off x="4714046" y="3753782"/>
            <a:ext cx="8451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 err="1"/>
              <a:t>involvedThing</a:t>
            </a:r>
            <a:endParaRPr lang="es-ES" sz="900" dirty="0"/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42BEC0A4-15C6-EF45-ABAC-8A4E00BCECAD}"/>
              </a:ext>
            </a:extLst>
          </p:cNvPr>
          <p:cNvSpPr txBox="1"/>
          <p:nvPr/>
        </p:nvSpPr>
        <p:spPr>
          <a:xfrm>
            <a:off x="7385221" y="1166921"/>
            <a:ext cx="101662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 err="1"/>
              <a:t>organisationForm</a:t>
            </a:r>
            <a:endParaRPr lang="es-ES" sz="900" dirty="0"/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0DA66EF0-4D9E-2D4E-A8B1-569C6BE0BF0B}"/>
              </a:ext>
            </a:extLst>
          </p:cNvPr>
          <p:cNvSpPr txBox="1"/>
          <p:nvPr/>
        </p:nvSpPr>
        <p:spPr>
          <a:xfrm>
            <a:off x="4063453" y="1216604"/>
            <a:ext cx="32412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 err="1"/>
              <a:t>isA</a:t>
            </a:r>
            <a:endParaRPr lang="es-ES" sz="900" dirty="0"/>
          </a:p>
        </p:txBody>
      </p:sp>
    </p:spTree>
    <p:extLst>
      <p:ext uri="{BB962C8B-B14F-4D97-AF65-F5344CB8AC3E}">
        <p14:creationId xmlns:p14="http://schemas.microsoft.com/office/powerpoint/2010/main" val="18175204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F0DC914A-5F28-2B42-A527-7768AFF3AA3A}"/>
              </a:ext>
            </a:extLst>
          </p:cNvPr>
          <p:cNvSpPr txBox="1"/>
          <p:nvPr/>
        </p:nvSpPr>
        <p:spPr>
          <a:xfrm>
            <a:off x="120101" y="80365"/>
            <a:ext cx="5941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Role </a:t>
            </a:r>
            <a:r>
              <a:rPr lang="es-ES" dirty="0" err="1"/>
              <a:t>payer</a:t>
            </a:r>
            <a:r>
              <a:rPr lang="es-ES" dirty="0"/>
              <a:t> </a:t>
            </a:r>
            <a:r>
              <a:rPr lang="es-ES" dirty="0" err="1"/>
              <a:t>executor</a:t>
            </a:r>
            <a:r>
              <a:rPr lang="es-ES" dirty="0"/>
              <a:t>’,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agent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will</a:t>
            </a:r>
            <a:r>
              <a:rPr lang="es-ES" dirty="0"/>
              <a:t> </a:t>
            </a:r>
            <a:r>
              <a:rPr lang="es-ES" dirty="0" err="1"/>
              <a:t>execute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payment</a:t>
            </a:r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99DD69C-2654-7A41-9029-297D19EF2B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649" t="4823" r="15745" b="5673"/>
          <a:stretch/>
        </p:blipFill>
        <p:spPr>
          <a:xfrm>
            <a:off x="3190672" y="836578"/>
            <a:ext cx="5027773" cy="5941057"/>
          </a:xfrm>
          <a:prstGeom prst="rect">
            <a:avLst/>
          </a:prstGeom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5EFED7A8-F563-5B41-B232-D78F4C18B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5539-F15E-8240-90A8-A92A48A302A1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59223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B1DC12D7-2ED7-0042-B573-A8A51C753211}"/>
              </a:ext>
            </a:extLst>
          </p:cNvPr>
          <p:cNvSpPr/>
          <p:nvPr/>
        </p:nvSpPr>
        <p:spPr>
          <a:xfrm>
            <a:off x="5309681" y="1036223"/>
            <a:ext cx="1663430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everis</a:t>
            </a:r>
            <a:endParaRPr lang="es-ES" sz="12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012ED94-77C0-7E47-8536-C8D83B165782}"/>
              </a:ext>
            </a:extLst>
          </p:cNvPr>
          <p:cNvSpPr txBox="1"/>
          <p:nvPr/>
        </p:nvSpPr>
        <p:spPr>
          <a:xfrm>
            <a:off x="120101" y="80365"/>
            <a:ext cx="6910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Procedure</a:t>
            </a:r>
            <a:r>
              <a:rPr lang="es-ES" dirty="0"/>
              <a:t> 1-Procurement </a:t>
            </a:r>
            <a:r>
              <a:rPr lang="es-ES" dirty="0" err="1"/>
              <a:t>Event</a:t>
            </a:r>
            <a:r>
              <a:rPr lang="es-ES" dirty="0"/>
              <a:t> 5 (pev5-proc1): </a:t>
            </a:r>
            <a:r>
              <a:rPr lang="es-ES" dirty="0" err="1"/>
              <a:t>everis</a:t>
            </a:r>
            <a:r>
              <a:rPr lang="es-ES" dirty="0"/>
              <a:t> </a:t>
            </a:r>
            <a:r>
              <a:rPr lang="es-ES" dirty="0" err="1"/>
              <a:t>wins</a:t>
            </a:r>
            <a:r>
              <a:rPr lang="es-ES" dirty="0"/>
              <a:t> </a:t>
            </a:r>
            <a:r>
              <a:rPr lang="es-ES" dirty="0" err="1"/>
              <a:t>lots</a:t>
            </a:r>
            <a:r>
              <a:rPr lang="es-ES" dirty="0"/>
              <a:t> 1 and 3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E03200A5-93D5-D642-9537-1C374FD5FD59}"/>
              </a:ext>
            </a:extLst>
          </p:cNvPr>
          <p:cNvSpPr/>
          <p:nvPr/>
        </p:nvSpPr>
        <p:spPr>
          <a:xfrm>
            <a:off x="3114470" y="4113031"/>
            <a:ext cx="1663430" cy="805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Lot 1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77C9046A-9741-7B4C-AAA0-5690A1518377}"/>
              </a:ext>
            </a:extLst>
          </p:cNvPr>
          <p:cNvSpPr/>
          <p:nvPr/>
        </p:nvSpPr>
        <p:spPr>
          <a:xfrm>
            <a:off x="5089999" y="2983188"/>
            <a:ext cx="2102795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Procurement</a:t>
            </a:r>
            <a:r>
              <a:rPr lang="es-ES" sz="1200" dirty="0"/>
              <a:t> </a:t>
            </a:r>
            <a:r>
              <a:rPr lang="es-ES" sz="1200" dirty="0" err="1"/>
              <a:t>BlahBlah</a:t>
            </a:r>
            <a:r>
              <a:rPr lang="es-ES" sz="1200" dirty="0"/>
              <a:t> 5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C29B8D2D-47E4-9546-9282-3D3DC6905E00}"/>
              </a:ext>
            </a:extLst>
          </p:cNvPr>
          <p:cNvSpPr/>
          <p:nvPr/>
        </p:nvSpPr>
        <p:spPr>
          <a:xfrm>
            <a:off x="8642212" y="2025735"/>
            <a:ext cx="1902562" cy="65898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winner</a:t>
            </a:r>
            <a:endParaRPr lang="es-ES" sz="1200" dirty="0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E8A336ED-438F-0D4A-AF51-3A809B1F27C1}"/>
              </a:ext>
            </a:extLst>
          </p:cNvPr>
          <p:cNvSpPr/>
          <p:nvPr/>
        </p:nvSpPr>
        <p:spPr>
          <a:xfrm>
            <a:off x="1432395" y="2983188"/>
            <a:ext cx="2123872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Sergi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778650BE-593D-154D-81E2-E8CDEA70C959}"/>
              </a:ext>
            </a:extLst>
          </p:cNvPr>
          <p:cNvCxnSpPr>
            <a:stCxn id="10" idx="0"/>
            <a:endCxn id="4" idx="4"/>
          </p:cNvCxnSpPr>
          <p:nvPr/>
        </p:nvCxnSpPr>
        <p:spPr>
          <a:xfrm flipH="1" flipV="1">
            <a:off x="6141396" y="1717159"/>
            <a:ext cx="1" cy="1266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B03E1ED7-71FD-8049-8422-88631B0E7713}"/>
              </a:ext>
            </a:extLst>
          </p:cNvPr>
          <p:cNvCxnSpPr>
            <a:cxnSpLocks/>
            <a:stCxn id="10" idx="2"/>
            <a:endCxn id="12" idx="6"/>
          </p:cNvCxnSpPr>
          <p:nvPr/>
        </p:nvCxnSpPr>
        <p:spPr>
          <a:xfrm flipH="1">
            <a:off x="3556267" y="3323656"/>
            <a:ext cx="15337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7C28F375-4054-0E4F-8CCB-9DA182D925FA}"/>
              </a:ext>
            </a:extLst>
          </p:cNvPr>
          <p:cNvCxnSpPr>
            <a:cxnSpLocks/>
            <a:stCxn id="10" idx="3"/>
            <a:endCxn id="8" idx="0"/>
          </p:cNvCxnSpPr>
          <p:nvPr/>
        </p:nvCxnSpPr>
        <p:spPr>
          <a:xfrm flipH="1">
            <a:off x="3946185" y="3564403"/>
            <a:ext cx="1451761" cy="548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CED91A2A-CD11-C144-AF86-1789A13CA717}"/>
              </a:ext>
            </a:extLst>
          </p:cNvPr>
          <p:cNvCxnSpPr>
            <a:cxnSpLocks/>
            <a:stCxn id="10" idx="7"/>
            <a:endCxn id="11" idx="3"/>
          </p:cNvCxnSpPr>
          <p:nvPr/>
        </p:nvCxnSpPr>
        <p:spPr>
          <a:xfrm flipV="1">
            <a:off x="6884847" y="2588214"/>
            <a:ext cx="2035989" cy="494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ipse 28">
            <a:extLst>
              <a:ext uri="{FF2B5EF4-FFF2-40B4-BE49-F238E27FC236}">
                <a16:creationId xmlns:a16="http://schemas.microsoft.com/office/drawing/2014/main" id="{2BFFB5CC-C441-C841-8C61-985E07BC86F2}"/>
              </a:ext>
            </a:extLst>
          </p:cNvPr>
          <p:cNvSpPr/>
          <p:nvPr/>
        </p:nvSpPr>
        <p:spPr>
          <a:xfrm>
            <a:off x="8681123" y="1039879"/>
            <a:ext cx="1902561" cy="68093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SLU</a:t>
            </a:r>
          </a:p>
          <a:p>
            <a:pPr algn="ctr"/>
            <a:r>
              <a:rPr lang="es-ES" sz="1200" dirty="0"/>
              <a:t>(legal </a:t>
            </a:r>
            <a:r>
              <a:rPr lang="es-ES" sz="1200" dirty="0" err="1"/>
              <a:t>form</a:t>
            </a:r>
            <a:r>
              <a:rPr lang="es-ES" sz="1200" dirty="0"/>
              <a:t>)</a:t>
            </a:r>
          </a:p>
        </p:txBody>
      </p: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7BB64E50-B90F-7B49-B76A-4525141980D0}"/>
              </a:ext>
            </a:extLst>
          </p:cNvPr>
          <p:cNvCxnSpPr>
            <a:cxnSpLocks/>
            <a:stCxn id="4" idx="6"/>
            <a:endCxn id="29" idx="2"/>
          </p:cNvCxnSpPr>
          <p:nvPr/>
        </p:nvCxnSpPr>
        <p:spPr>
          <a:xfrm>
            <a:off x="6973111" y="1376691"/>
            <a:ext cx="1708012" cy="3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ángulo 33">
            <a:extLst>
              <a:ext uri="{FF2B5EF4-FFF2-40B4-BE49-F238E27FC236}">
                <a16:creationId xmlns:a16="http://schemas.microsoft.com/office/drawing/2014/main" id="{9F526081-284D-D14F-B83A-DDB023827ABF}"/>
              </a:ext>
            </a:extLst>
          </p:cNvPr>
          <p:cNvSpPr/>
          <p:nvPr/>
        </p:nvSpPr>
        <p:spPr>
          <a:xfrm>
            <a:off x="1756249" y="1087179"/>
            <a:ext cx="1799617" cy="579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ysClr val="windowText" lastClr="000000"/>
                </a:solidFill>
              </a:rPr>
              <a:t>Business</a:t>
            </a:r>
          </a:p>
        </p:txBody>
      </p:sp>
      <p:sp>
        <p:nvSpPr>
          <p:cNvPr id="35" name="Triángulo 34">
            <a:extLst>
              <a:ext uri="{FF2B5EF4-FFF2-40B4-BE49-F238E27FC236}">
                <a16:creationId xmlns:a16="http://schemas.microsoft.com/office/drawing/2014/main" id="{43DEF424-9F01-E74F-A6F2-372757182601}"/>
              </a:ext>
            </a:extLst>
          </p:cNvPr>
          <p:cNvSpPr/>
          <p:nvPr/>
        </p:nvSpPr>
        <p:spPr>
          <a:xfrm rot="16200000">
            <a:off x="3521818" y="1274954"/>
            <a:ext cx="248865" cy="203473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200"/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ACF68BB7-EB62-DB4E-AA00-6789A0B4E806}"/>
              </a:ext>
            </a:extLst>
          </p:cNvPr>
          <p:cNvCxnSpPr>
            <a:stCxn id="4" idx="2"/>
            <a:endCxn id="35" idx="3"/>
          </p:cNvCxnSpPr>
          <p:nvPr/>
        </p:nvCxnSpPr>
        <p:spPr>
          <a:xfrm flipH="1" flipV="1">
            <a:off x="3747987" y="1376690"/>
            <a:ext cx="156169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ipse 19">
            <a:extLst>
              <a:ext uri="{FF2B5EF4-FFF2-40B4-BE49-F238E27FC236}">
                <a16:creationId xmlns:a16="http://schemas.microsoft.com/office/drawing/2014/main" id="{EDA01858-613E-2149-A714-87EDC482A07D}"/>
              </a:ext>
            </a:extLst>
          </p:cNvPr>
          <p:cNvSpPr/>
          <p:nvPr/>
        </p:nvSpPr>
        <p:spPr>
          <a:xfrm>
            <a:off x="5306438" y="4113031"/>
            <a:ext cx="1663430" cy="805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Lot 3</a:t>
            </a:r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C5A7156A-3610-A143-91AF-106848A7A9A3}"/>
              </a:ext>
            </a:extLst>
          </p:cNvPr>
          <p:cNvCxnSpPr>
            <a:cxnSpLocks/>
            <a:stCxn id="10" idx="3"/>
            <a:endCxn id="20" idx="0"/>
          </p:cNvCxnSpPr>
          <p:nvPr/>
        </p:nvCxnSpPr>
        <p:spPr>
          <a:xfrm>
            <a:off x="5397946" y="3564403"/>
            <a:ext cx="740207" cy="548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ipse 21">
            <a:extLst>
              <a:ext uri="{FF2B5EF4-FFF2-40B4-BE49-F238E27FC236}">
                <a16:creationId xmlns:a16="http://schemas.microsoft.com/office/drawing/2014/main" id="{918C5942-E170-B544-BC04-CEA73056B13C}"/>
              </a:ext>
            </a:extLst>
          </p:cNvPr>
          <p:cNvSpPr/>
          <p:nvPr/>
        </p:nvSpPr>
        <p:spPr>
          <a:xfrm>
            <a:off x="7666200" y="4175377"/>
            <a:ext cx="1797996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01/09/2020</a:t>
            </a: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2C72EB07-9C7E-DB43-BF1B-F8361857C8E7}"/>
              </a:ext>
            </a:extLst>
          </p:cNvPr>
          <p:cNvCxnSpPr>
            <a:cxnSpLocks/>
            <a:stCxn id="10" idx="5"/>
            <a:endCxn id="22" idx="0"/>
          </p:cNvCxnSpPr>
          <p:nvPr/>
        </p:nvCxnSpPr>
        <p:spPr>
          <a:xfrm>
            <a:off x="6884847" y="3564403"/>
            <a:ext cx="1680351" cy="610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20AA21BD-BEAF-BD4E-B8C0-8B902F9D1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5539-F15E-8240-90A8-A92A48A302A1}" type="slidenum">
              <a:rPr lang="es-ES" smtClean="0"/>
              <a:t>22</a:t>
            </a:fld>
            <a:endParaRPr lang="es-ES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68F4C824-0BC9-0049-8607-8268BA6F4513}"/>
              </a:ext>
            </a:extLst>
          </p:cNvPr>
          <p:cNvSpPr/>
          <p:nvPr/>
        </p:nvSpPr>
        <p:spPr>
          <a:xfrm>
            <a:off x="8763809" y="2947640"/>
            <a:ext cx="1663430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Procedure</a:t>
            </a:r>
            <a:endParaRPr lang="es-ES" sz="1200" dirty="0"/>
          </a:p>
          <a:p>
            <a:pPr algn="ctr"/>
            <a:r>
              <a:rPr lang="es-ES" sz="1200" dirty="0"/>
              <a:t>XML FA</a:t>
            </a:r>
          </a:p>
        </p:txBody>
      </p: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24641035-75FE-EF4B-878B-CC231E73E968}"/>
              </a:ext>
            </a:extLst>
          </p:cNvPr>
          <p:cNvCxnSpPr>
            <a:cxnSpLocks/>
            <a:stCxn id="10" idx="6"/>
            <a:endCxn id="24" idx="2"/>
          </p:cNvCxnSpPr>
          <p:nvPr/>
        </p:nvCxnSpPr>
        <p:spPr>
          <a:xfrm flipV="1">
            <a:off x="7192794" y="3288108"/>
            <a:ext cx="1571015" cy="35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>
            <a:extLst>
              <a:ext uri="{FF2B5EF4-FFF2-40B4-BE49-F238E27FC236}">
                <a16:creationId xmlns:a16="http://schemas.microsoft.com/office/drawing/2014/main" id="{22479AFC-C2C4-544C-A596-D4127C1CFC2F}"/>
              </a:ext>
            </a:extLst>
          </p:cNvPr>
          <p:cNvSpPr txBox="1"/>
          <p:nvPr/>
        </p:nvSpPr>
        <p:spPr>
          <a:xfrm>
            <a:off x="7385221" y="1166921"/>
            <a:ext cx="101662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 err="1"/>
              <a:t>organisationForm</a:t>
            </a:r>
            <a:endParaRPr lang="es-ES" sz="900" dirty="0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9B8E2F84-E7FD-914E-BC24-02D063451D8F}"/>
              </a:ext>
            </a:extLst>
          </p:cNvPr>
          <p:cNvSpPr/>
          <p:nvPr/>
        </p:nvSpPr>
        <p:spPr>
          <a:xfrm>
            <a:off x="2698058" y="1889934"/>
            <a:ext cx="2238975" cy="78937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submitter</a:t>
            </a:r>
            <a:endParaRPr lang="es-ES" sz="1200" dirty="0"/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C90FC6F8-B610-2E4B-BA4A-B1C1E2A14EA7}"/>
              </a:ext>
            </a:extLst>
          </p:cNvPr>
          <p:cNvCxnSpPr>
            <a:cxnSpLocks/>
            <a:endCxn id="30" idx="5"/>
          </p:cNvCxnSpPr>
          <p:nvPr/>
        </p:nvCxnSpPr>
        <p:spPr>
          <a:xfrm flipH="1" flipV="1">
            <a:off x="4609143" y="2563708"/>
            <a:ext cx="788803" cy="519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uadroTexto 32">
            <a:extLst>
              <a:ext uri="{FF2B5EF4-FFF2-40B4-BE49-F238E27FC236}">
                <a16:creationId xmlns:a16="http://schemas.microsoft.com/office/drawing/2014/main" id="{4ED5E54A-83C1-D141-BBE0-6C0C41BEE6C6}"/>
              </a:ext>
            </a:extLst>
          </p:cNvPr>
          <p:cNvSpPr txBox="1"/>
          <p:nvPr/>
        </p:nvSpPr>
        <p:spPr>
          <a:xfrm>
            <a:off x="4626849" y="2690276"/>
            <a:ext cx="8883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/>
              <a:t>involvedAction</a:t>
            </a:r>
            <a:endParaRPr lang="es-ES" sz="900" dirty="0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AD1CE584-2405-FB4C-BDED-D56C10AA9648}"/>
              </a:ext>
            </a:extLst>
          </p:cNvPr>
          <p:cNvSpPr txBox="1"/>
          <p:nvPr/>
        </p:nvSpPr>
        <p:spPr>
          <a:xfrm>
            <a:off x="4063453" y="1216604"/>
            <a:ext cx="32412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 err="1"/>
              <a:t>isA</a:t>
            </a:r>
            <a:endParaRPr lang="es-ES" sz="900" dirty="0"/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265B7765-33CB-D44D-B3D3-EECCC1C1F6F6}"/>
              </a:ext>
            </a:extLst>
          </p:cNvPr>
          <p:cNvSpPr txBox="1"/>
          <p:nvPr/>
        </p:nvSpPr>
        <p:spPr>
          <a:xfrm>
            <a:off x="7581397" y="2633402"/>
            <a:ext cx="7938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 err="1"/>
              <a:t>involvedRole</a:t>
            </a:r>
            <a:endParaRPr lang="es-ES" sz="900" dirty="0"/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D7A52D5A-06D8-2E41-965A-5788886C2EBF}"/>
              </a:ext>
            </a:extLst>
          </p:cNvPr>
          <p:cNvSpPr txBox="1"/>
          <p:nvPr/>
        </p:nvSpPr>
        <p:spPr>
          <a:xfrm>
            <a:off x="7406309" y="3114681"/>
            <a:ext cx="10711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 err="1"/>
              <a:t>involvedProcedure</a:t>
            </a:r>
            <a:endParaRPr lang="es-ES" sz="900" dirty="0"/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C227AA5A-329C-0747-972B-9BAA0B2F6CCD}"/>
              </a:ext>
            </a:extLst>
          </p:cNvPr>
          <p:cNvSpPr txBox="1"/>
          <p:nvPr/>
        </p:nvSpPr>
        <p:spPr>
          <a:xfrm>
            <a:off x="3797254" y="3148008"/>
            <a:ext cx="119455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 err="1"/>
              <a:t>involvedContactPoint</a:t>
            </a:r>
            <a:endParaRPr lang="es-ES" sz="900" dirty="0"/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54490152-F486-E341-A5D5-C9C57A91967C}"/>
              </a:ext>
            </a:extLst>
          </p:cNvPr>
          <p:cNvSpPr txBox="1"/>
          <p:nvPr/>
        </p:nvSpPr>
        <p:spPr>
          <a:xfrm>
            <a:off x="7220404" y="3743736"/>
            <a:ext cx="8915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 err="1"/>
              <a:t>involvedPeriod</a:t>
            </a:r>
            <a:endParaRPr lang="es-ES" sz="900" dirty="0"/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BE0A5F8C-B74F-D14C-A3F5-D5113F355548}"/>
              </a:ext>
            </a:extLst>
          </p:cNvPr>
          <p:cNvSpPr txBox="1"/>
          <p:nvPr/>
        </p:nvSpPr>
        <p:spPr>
          <a:xfrm>
            <a:off x="5698845" y="3824264"/>
            <a:ext cx="8451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 err="1"/>
              <a:t>involvedThing</a:t>
            </a:r>
            <a:endParaRPr lang="es-ES" sz="900" dirty="0"/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CA3C4320-E70D-7C45-BF89-392DD5908D7B}"/>
              </a:ext>
            </a:extLst>
          </p:cNvPr>
          <p:cNvSpPr txBox="1"/>
          <p:nvPr/>
        </p:nvSpPr>
        <p:spPr>
          <a:xfrm>
            <a:off x="4305306" y="3733986"/>
            <a:ext cx="8451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 err="1"/>
              <a:t>involvedThing</a:t>
            </a:r>
            <a:endParaRPr lang="es-ES" sz="900" dirty="0"/>
          </a:p>
        </p:txBody>
      </p:sp>
    </p:spTree>
    <p:extLst>
      <p:ext uri="{BB962C8B-B14F-4D97-AF65-F5344CB8AC3E}">
        <p14:creationId xmlns:p14="http://schemas.microsoft.com/office/powerpoint/2010/main" val="11326645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B1DC12D7-2ED7-0042-B573-A8A51C753211}"/>
              </a:ext>
            </a:extLst>
          </p:cNvPr>
          <p:cNvSpPr/>
          <p:nvPr/>
        </p:nvSpPr>
        <p:spPr>
          <a:xfrm>
            <a:off x="5309681" y="1084861"/>
            <a:ext cx="1663430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Trasys</a:t>
            </a:r>
            <a:endParaRPr lang="es-ES" sz="12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012ED94-77C0-7E47-8536-C8D83B165782}"/>
              </a:ext>
            </a:extLst>
          </p:cNvPr>
          <p:cNvSpPr txBox="1"/>
          <p:nvPr/>
        </p:nvSpPr>
        <p:spPr>
          <a:xfrm>
            <a:off x="120101" y="80365"/>
            <a:ext cx="7145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Procedure</a:t>
            </a:r>
            <a:r>
              <a:rPr lang="es-ES" dirty="0"/>
              <a:t> 1-Procurement </a:t>
            </a:r>
            <a:r>
              <a:rPr lang="es-ES" dirty="0" err="1"/>
              <a:t>Event</a:t>
            </a:r>
            <a:r>
              <a:rPr lang="es-ES" dirty="0"/>
              <a:t> 6 (pev6-proc1): </a:t>
            </a:r>
            <a:r>
              <a:rPr lang="es-ES" dirty="0" err="1"/>
              <a:t>Trasys</a:t>
            </a:r>
            <a:r>
              <a:rPr lang="es-ES" dirty="0"/>
              <a:t> </a:t>
            </a:r>
            <a:r>
              <a:rPr lang="es-ES" dirty="0" err="1"/>
              <a:t>wins</a:t>
            </a:r>
            <a:r>
              <a:rPr lang="es-ES" dirty="0"/>
              <a:t> </a:t>
            </a:r>
            <a:r>
              <a:rPr lang="es-ES" dirty="0" err="1"/>
              <a:t>lots</a:t>
            </a:r>
            <a:r>
              <a:rPr lang="es-ES" dirty="0"/>
              <a:t> 2, 4 and 5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E03200A5-93D5-D642-9537-1C374FD5FD59}"/>
              </a:ext>
            </a:extLst>
          </p:cNvPr>
          <p:cNvSpPr/>
          <p:nvPr/>
        </p:nvSpPr>
        <p:spPr>
          <a:xfrm>
            <a:off x="3114470" y="4113031"/>
            <a:ext cx="1663430" cy="805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Lot 2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77C9046A-9741-7B4C-AAA0-5690A1518377}"/>
              </a:ext>
            </a:extLst>
          </p:cNvPr>
          <p:cNvSpPr/>
          <p:nvPr/>
        </p:nvSpPr>
        <p:spPr>
          <a:xfrm>
            <a:off x="5089999" y="2983188"/>
            <a:ext cx="2102795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Procurement</a:t>
            </a:r>
            <a:r>
              <a:rPr lang="es-ES" sz="1200" dirty="0"/>
              <a:t> </a:t>
            </a:r>
            <a:r>
              <a:rPr lang="es-ES" sz="1200" dirty="0" err="1"/>
              <a:t>Event</a:t>
            </a:r>
            <a:r>
              <a:rPr lang="es-ES" sz="1200" dirty="0"/>
              <a:t> 6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C29B8D2D-47E4-9546-9282-3D3DC6905E00}"/>
              </a:ext>
            </a:extLst>
          </p:cNvPr>
          <p:cNvSpPr/>
          <p:nvPr/>
        </p:nvSpPr>
        <p:spPr>
          <a:xfrm>
            <a:off x="8344709" y="2934547"/>
            <a:ext cx="2238975" cy="78937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Winner</a:t>
            </a:r>
            <a:r>
              <a:rPr lang="es-ES" sz="1200" dirty="0"/>
              <a:t> of…</a:t>
            </a:r>
          </a:p>
          <a:p>
            <a:pPr algn="ctr"/>
            <a:r>
              <a:rPr lang="es-ES" sz="1200" dirty="0"/>
              <a:t>(role </a:t>
            </a:r>
            <a:r>
              <a:rPr lang="es-ES" sz="1200" dirty="0" err="1"/>
              <a:t>winner</a:t>
            </a:r>
            <a:r>
              <a:rPr lang="es-ES" sz="1200" dirty="0"/>
              <a:t>)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E8A336ED-438F-0D4A-AF51-3A809B1F27C1}"/>
              </a:ext>
            </a:extLst>
          </p:cNvPr>
          <p:cNvSpPr/>
          <p:nvPr/>
        </p:nvSpPr>
        <p:spPr>
          <a:xfrm>
            <a:off x="1511031" y="2983188"/>
            <a:ext cx="2336259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Sergi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778650BE-593D-154D-81E2-E8CDEA70C959}"/>
              </a:ext>
            </a:extLst>
          </p:cNvPr>
          <p:cNvCxnSpPr>
            <a:stCxn id="10" idx="0"/>
            <a:endCxn id="4" idx="4"/>
          </p:cNvCxnSpPr>
          <p:nvPr/>
        </p:nvCxnSpPr>
        <p:spPr>
          <a:xfrm flipH="1" flipV="1">
            <a:off x="6141396" y="1765797"/>
            <a:ext cx="1" cy="1217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B03E1ED7-71FD-8049-8422-88631B0E7713}"/>
              </a:ext>
            </a:extLst>
          </p:cNvPr>
          <p:cNvCxnSpPr>
            <a:cxnSpLocks/>
            <a:stCxn id="10" idx="2"/>
            <a:endCxn id="12" idx="6"/>
          </p:cNvCxnSpPr>
          <p:nvPr/>
        </p:nvCxnSpPr>
        <p:spPr>
          <a:xfrm flipH="1">
            <a:off x="3847290" y="3323656"/>
            <a:ext cx="12427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7C28F375-4054-0E4F-8CCB-9DA182D925FA}"/>
              </a:ext>
            </a:extLst>
          </p:cNvPr>
          <p:cNvCxnSpPr>
            <a:cxnSpLocks/>
            <a:stCxn id="10" idx="3"/>
            <a:endCxn id="8" idx="0"/>
          </p:cNvCxnSpPr>
          <p:nvPr/>
        </p:nvCxnSpPr>
        <p:spPr>
          <a:xfrm flipH="1">
            <a:off x="3946185" y="3564403"/>
            <a:ext cx="1451761" cy="548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CED91A2A-CD11-C144-AF86-1789A13CA717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>
            <a:off x="7192794" y="3323656"/>
            <a:ext cx="1151915" cy="5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ipse 28">
            <a:extLst>
              <a:ext uri="{FF2B5EF4-FFF2-40B4-BE49-F238E27FC236}">
                <a16:creationId xmlns:a16="http://schemas.microsoft.com/office/drawing/2014/main" id="{2BFFB5CC-C441-C841-8C61-985E07BC86F2}"/>
              </a:ext>
            </a:extLst>
          </p:cNvPr>
          <p:cNvSpPr/>
          <p:nvPr/>
        </p:nvSpPr>
        <p:spPr>
          <a:xfrm>
            <a:off x="8681123" y="1088517"/>
            <a:ext cx="1902561" cy="68093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Ltd</a:t>
            </a:r>
            <a:endParaRPr lang="es-ES" sz="1200" dirty="0"/>
          </a:p>
          <a:p>
            <a:pPr algn="ctr"/>
            <a:r>
              <a:rPr lang="es-ES" sz="1200" dirty="0"/>
              <a:t>(legal </a:t>
            </a:r>
            <a:r>
              <a:rPr lang="es-ES" sz="1200" dirty="0" err="1"/>
              <a:t>form</a:t>
            </a:r>
            <a:r>
              <a:rPr lang="es-ES" sz="1200" dirty="0"/>
              <a:t>)</a:t>
            </a:r>
          </a:p>
        </p:txBody>
      </p: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7BB64E50-B90F-7B49-B76A-4525141980D0}"/>
              </a:ext>
            </a:extLst>
          </p:cNvPr>
          <p:cNvCxnSpPr>
            <a:cxnSpLocks/>
            <a:stCxn id="4" idx="6"/>
            <a:endCxn id="29" idx="2"/>
          </p:cNvCxnSpPr>
          <p:nvPr/>
        </p:nvCxnSpPr>
        <p:spPr>
          <a:xfrm>
            <a:off x="6973111" y="1425329"/>
            <a:ext cx="1708012" cy="3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ángulo 33">
            <a:extLst>
              <a:ext uri="{FF2B5EF4-FFF2-40B4-BE49-F238E27FC236}">
                <a16:creationId xmlns:a16="http://schemas.microsoft.com/office/drawing/2014/main" id="{9F526081-284D-D14F-B83A-DDB023827ABF}"/>
              </a:ext>
            </a:extLst>
          </p:cNvPr>
          <p:cNvSpPr/>
          <p:nvPr/>
        </p:nvSpPr>
        <p:spPr>
          <a:xfrm>
            <a:off x="1756249" y="1135817"/>
            <a:ext cx="1799617" cy="579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ysClr val="windowText" lastClr="000000"/>
                </a:solidFill>
              </a:rPr>
              <a:t>Business</a:t>
            </a:r>
          </a:p>
        </p:txBody>
      </p:sp>
      <p:sp>
        <p:nvSpPr>
          <p:cNvPr id="35" name="Triángulo 34">
            <a:extLst>
              <a:ext uri="{FF2B5EF4-FFF2-40B4-BE49-F238E27FC236}">
                <a16:creationId xmlns:a16="http://schemas.microsoft.com/office/drawing/2014/main" id="{43DEF424-9F01-E74F-A6F2-372757182601}"/>
              </a:ext>
            </a:extLst>
          </p:cNvPr>
          <p:cNvSpPr/>
          <p:nvPr/>
        </p:nvSpPr>
        <p:spPr>
          <a:xfrm rot="16200000">
            <a:off x="3521818" y="1323592"/>
            <a:ext cx="248865" cy="203473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200"/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ACF68BB7-EB62-DB4E-AA00-6789A0B4E806}"/>
              </a:ext>
            </a:extLst>
          </p:cNvPr>
          <p:cNvCxnSpPr>
            <a:stCxn id="4" idx="2"/>
            <a:endCxn id="35" idx="3"/>
          </p:cNvCxnSpPr>
          <p:nvPr/>
        </p:nvCxnSpPr>
        <p:spPr>
          <a:xfrm flipH="1" flipV="1">
            <a:off x="3747987" y="1425328"/>
            <a:ext cx="156169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ipse 19">
            <a:extLst>
              <a:ext uri="{FF2B5EF4-FFF2-40B4-BE49-F238E27FC236}">
                <a16:creationId xmlns:a16="http://schemas.microsoft.com/office/drawing/2014/main" id="{EDA01858-613E-2149-A714-87EDC482A07D}"/>
              </a:ext>
            </a:extLst>
          </p:cNvPr>
          <p:cNvSpPr/>
          <p:nvPr/>
        </p:nvSpPr>
        <p:spPr>
          <a:xfrm>
            <a:off x="4777900" y="4113031"/>
            <a:ext cx="1663430" cy="805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Lot 4</a:t>
            </a:r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C5A7156A-3610-A143-91AF-106848A7A9A3}"/>
              </a:ext>
            </a:extLst>
          </p:cNvPr>
          <p:cNvCxnSpPr>
            <a:cxnSpLocks/>
            <a:stCxn id="10" idx="3"/>
            <a:endCxn id="20" idx="0"/>
          </p:cNvCxnSpPr>
          <p:nvPr/>
        </p:nvCxnSpPr>
        <p:spPr>
          <a:xfrm>
            <a:off x="5397946" y="3564403"/>
            <a:ext cx="211669" cy="548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ipse 21">
            <a:extLst>
              <a:ext uri="{FF2B5EF4-FFF2-40B4-BE49-F238E27FC236}">
                <a16:creationId xmlns:a16="http://schemas.microsoft.com/office/drawing/2014/main" id="{918C5942-E170-B544-BC04-CEA73056B13C}"/>
              </a:ext>
            </a:extLst>
          </p:cNvPr>
          <p:cNvSpPr/>
          <p:nvPr/>
        </p:nvSpPr>
        <p:spPr>
          <a:xfrm>
            <a:off x="8663289" y="4113031"/>
            <a:ext cx="1797996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01/09/2020</a:t>
            </a: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2C72EB07-9C7E-DB43-BF1B-F8361857C8E7}"/>
              </a:ext>
            </a:extLst>
          </p:cNvPr>
          <p:cNvCxnSpPr>
            <a:cxnSpLocks/>
            <a:stCxn id="10" idx="5"/>
            <a:endCxn id="22" idx="0"/>
          </p:cNvCxnSpPr>
          <p:nvPr/>
        </p:nvCxnSpPr>
        <p:spPr>
          <a:xfrm>
            <a:off x="6884847" y="3564403"/>
            <a:ext cx="2677440" cy="548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20AA21BD-BEAF-BD4E-B8C0-8B902F9D1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5539-F15E-8240-90A8-A92A48A302A1}" type="slidenum">
              <a:rPr lang="es-ES" smtClean="0"/>
              <a:t>23</a:t>
            </a:fld>
            <a:endParaRPr lang="es-ES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8FDEFC1C-5EE7-2F40-AECE-A76D1D2A43FA}"/>
              </a:ext>
            </a:extLst>
          </p:cNvPr>
          <p:cNvSpPr/>
          <p:nvPr/>
        </p:nvSpPr>
        <p:spPr>
          <a:xfrm>
            <a:off x="6441330" y="4113031"/>
            <a:ext cx="1663430" cy="805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Lot 5</a:t>
            </a:r>
          </a:p>
        </p:txBody>
      </p: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316645ED-872B-AA4A-9E99-1251DE55D9CF}"/>
              </a:ext>
            </a:extLst>
          </p:cNvPr>
          <p:cNvCxnSpPr>
            <a:cxnSpLocks/>
            <a:stCxn id="10" idx="3"/>
            <a:endCxn id="24" idx="0"/>
          </p:cNvCxnSpPr>
          <p:nvPr/>
        </p:nvCxnSpPr>
        <p:spPr>
          <a:xfrm>
            <a:off x="5397946" y="3564403"/>
            <a:ext cx="1875099" cy="548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lipse 29">
            <a:extLst>
              <a:ext uri="{FF2B5EF4-FFF2-40B4-BE49-F238E27FC236}">
                <a16:creationId xmlns:a16="http://schemas.microsoft.com/office/drawing/2014/main" id="{0B751970-AFFA-3E44-8C9E-09CD00FF87F2}"/>
              </a:ext>
            </a:extLst>
          </p:cNvPr>
          <p:cNvSpPr/>
          <p:nvPr/>
        </p:nvSpPr>
        <p:spPr>
          <a:xfrm>
            <a:off x="8797855" y="1853345"/>
            <a:ext cx="1663430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Procedure</a:t>
            </a:r>
            <a:endParaRPr lang="es-ES" sz="1200" dirty="0"/>
          </a:p>
          <a:p>
            <a:pPr algn="ctr"/>
            <a:r>
              <a:rPr lang="es-ES" sz="1200" dirty="0"/>
              <a:t>XML FA</a:t>
            </a:r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594AD020-0C61-5542-A081-8A31379EF713}"/>
              </a:ext>
            </a:extLst>
          </p:cNvPr>
          <p:cNvCxnSpPr>
            <a:cxnSpLocks/>
            <a:stCxn id="10" idx="7"/>
            <a:endCxn id="30" idx="2"/>
          </p:cNvCxnSpPr>
          <p:nvPr/>
        </p:nvCxnSpPr>
        <p:spPr>
          <a:xfrm flipV="1">
            <a:off x="6884847" y="2193813"/>
            <a:ext cx="1913008" cy="889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88590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E0B32305-887D-C847-99D2-D7765250839E}"/>
              </a:ext>
            </a:extLst>
          </p:cNvPr>
          <p:cNvSpPr txBox="1"/>
          <p:nvPr/>
        </p:nvSpPr>
        <p:spPr>
          <a:xfrm>
            <a:off x="120101" y="80365"/>
            <a:ext cx="5818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Role ‘</a:t>
            </a:r>
            <a:r>
              <a:rPr lang="es-ES" dirty="0" err="1"/>
              <a:t>winner</a:t>
            </a:r>
            <a:r>
              <a:rPr lang="es-ES" dirty="0"/>
              <a:t>’ (</a:t>
            </a:r>
            <a:r>
              <a:rPr lang="es-ES" dirty="0" err="1"/>
              <a:t>win</a:t>
            </a:r>
            <a:r>
              <a:rPr lang="es-ES" dirty="0"/>
              <a:t>):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organisation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has </a:t>
            </a:r>
            <a:r>
              <a:rPr lang="es-ES" dirty="0" err="1"/>
              <a:t>been</a:t>
            </a:r>
            <a:r>
              <a:rPr lang="es-ES" dirty="0"/>
              <a:t> </a:t>
            </a:r>
            <a:r>
              <a:rPr lang="es-ES" dirty="0" err="1"/>
              <a:t>awarded</a:t>
            </a:r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40B1AB0-8556-A947-8ED7-D5DDFA5495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21" t="43262" r="33857" b="28511"/>
          <a:stretch/>
        </p:blipFill>
        <p:spPr>
          <a:xfrm>
            <a:off x="1004034" y="2003898"/>
            <a:ext cx="10183931" cy="3132306"/>
          </a:xfrm>
          <a:prstGeom prst="rect">
            <a:avLst/>
          </a:prstGeom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3669BDCC-AE32-3B49-9611-EB18EF575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5539-F15E-8240-90A8-A92A48A302A1}" type="slidenum">
              <a:rPr lang="es-ES" smtClean="0"/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14622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B1DC12D7-2ED7-0042-B573-A8A51C753211}"/>
              </a:ext>
            </a:extLst>
          </p:cNvPr>
          <p:cNvSpPr/>
          <p:nvPr/>
        </p:nvSpPr>
        <p:spPr>
          <a:xfrm>
            <a:off x="5264284" y="2368913"/>
            <a:ext cx="1663430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CONSIP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012ED94-77C0-7E47-8536-C8D83B165782}"/>
              </a:ext>
            </a:extLst>
          </p:cNvPr>
          <p:cNvSpPr txBox="1"/>
          <p:nvPr/>
        </p:nvSpPr>
        <p:spPr>
          <a:xfrm>
            <a:off x="120101" y="80365"/>
            <a:ext cx="1019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Procedure</a:t>
            </a:r>
            <a:r>
              <a:rPr lang="es-ES" dirty="0"/>
              <a:t> 2-Procurement </a:t>
            </a:r>
            <a:r>
              <a:rPr lang="es-ES" dirty="0" err="1"/>
              <a:t>Event</a:t>
            </a:r>
            <a:r>
              <a:rPr lang="es-ES" dirty="0"/>
              <a:t> 7 (pev7-proc2): A CPB </a:t>
            </a:r>
            <a:r>
              <a:rPr lang="es-ES" dirty="0" err="1"/>
              <a:t>manages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procurement</a:t>
            </a:r>
            <a:r>
              <a:rPr lang="es-ES" dirty="0"/>
              <a:t> of a </a:t>
            </a:r>
            <a:r>
              <a:rPr lang="es-ES" dirty="0" err="1"/>
              <a:t>group</a:t>
            </a:r>
            <a:r>
              <a:rPr lang="es-ES" dirty="0"/>
              <a:t> of </a:t>
            </a:r>
            <a:r>
              <a:rPr lang="es-ES" dirty="0" err="1"/>
              <a:t>buyers</a:t>
            </a:r>
            <a:r>
              <a:rPr lang="es-ES" dirty="0"/>
              <a:t> (1/2)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77C9046A-9741-7B4C-AAA0-5690A1518377}"/>
              </a:ext>
            </a:extLst>
          </p:cNvPr>
          <p:cNvSpPr/>
          <p:nvPr/>
        </p:nvSpPr>
        <p:spPr>
          <a:xfrm>
            <a:off x="5044602" y="3751673"/>
            <a:ext cx="2102795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Procurement</a:t>
            </a:r>
            <a:r>
              <a:rPr lang="es-ES" sz="1200" dirty="0"/>
              <a:t> </a:t>
            </a:r>
            <a:r>
              <a:rPr lang="es-ES" sz="1200" dirty="0" err="1"/>
              <a:t>Event</a:t>
            </a:r>
            <a:r>
              <a:rPr lang="es-ES" sz="1200" dirty="0"/>
              <a:t> 7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C29B8D2D-47E4-9546-9282-3D3DC6905E00}"/>
              </a:ext>
            </a:extLst>
          </p:cNvPr>
          <p:cNvSpPr/>
          <p:nvPr/>
        </p:nvSpPr>
        <p:spPr>
          <a:xfrm>
            <a:off x="8299312" y="3703032"/>
            <a:ext cx="2238975" cy="78937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pm_cpb</a:t>
            </a:r>
            <a:endParaRPr lang="es-ES" sz="1200" dirty="0"/>
          </a:p>
          <a:p>
            <a:pPr algn="ctr"/>
            <a:r>
              <a:rPr lang="es-ES" sz="1200" dirty="0"/>
              <a:t>(</a:t>
            </a:r>
            <a:r>
              <a:rPr lang="es-ES" sz="1200" dirty="0" err="1"/>
              <a:t>Procurement</a:t>
            </a:r>
            <a:r>
              <a:rPr lang="es-ES" sz="1200" dirty="0"/>
              <a:t> Manager CPB)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E8A336ED-438F-0D4A-AF51-3A809B1F27C1}"/>
              </a:ext>
            </a:extLst>
          </p:cNvPr>
          <p:cNvSpPr/>
          <p:nvPr/>
        </p:nvSpPr>
        <p:spPr>
          <a:xfrm>
            <a:off x="1465634" y="3751673"/>
            <a:ext cx="2336259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Daniel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778650BE-593D-154D-81E2-E8CDEA70C959}"/>
              </a:ext>
            </a:extLst>
          </p:cNvPr>
          <p:cNvCxnSpPr>
            <a:stCxn id="10" idx="0"/>
            <a:endCxn id="4" idx="4"/>
          </p:cNvCxnSpPr>
          <p:nvPr/>
        </p:nvCxnSpPr>
        <p:spPr>
          <a:xfrm flipH="1" flipV="1">
            <a:off x="6095999" y="3049849"/>
            <a:ext cx="1" cy="701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B03E1ED7-71FD-8049-8422-88631B0E7713}"/>
              </a:ext>
            </a:extLst>
          </p:cNvPr>
          <p:cNvCxnSpPr>
            <a:cxnSpLocks/>
            <a:stCxn id="10" idx="2"/>
            <a:endCxn id="12" idx="6"/>
          </p:cNvCxnSpPr>
          <p:nvPr/>
        </p:nvCxnSpPr>
        <p:spPr>
          <a:xfrm flipH="1">
            <a:off x="3801893" y="4092141"/>
            <a:ext cx="12427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CED91A2A-CD11-C144-AF86-1789A13CA717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>
            <a:off x="7147397" y="4092141"/>
            <a:ext cx="1151915" cy="5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ipse 28">
            <a:extLst>
              <a:ext uri="{FF2B5EF4-FFF2-40B4-BE49-F238E27FC236}">
                <a16:creationId xmlns:a16="http://schemas.microsoft.com/office/drawing/2014/main" id="{2BFFB5CC-C441-C841-8C61-985E07BC86F2}"/>
              </a:ext>
            </a:extLst>
          </p:cNvPr>
          <p:cNvSpPr/>
          <p:nvPr/>
        </p:nvSpPr>
        <p:spPr>
          <a:xfrm>
            <a:off x="5144718" y="1326620"/>
            <a:ext cx="1902561" cy="68093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Central </a:t>
            </a:r>
            <a:r>
              <a:rPr lang="es-ES" sz="1200" dirty="0" err="1"/>
              <a:t>Government</a:t>
            </a:r>
            <a:endParaRPr lang="es-ES" sz="1200" dirty="0"/>
          </a:p>
        </p:txBody>
      </p: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7BB64E50-B90F-7B49-B76A-4525141980D0}"/>
              </a:ext>
            </a:extLst>
          </p:cNvPr>
          <p:cNvCxnSpPr>
            <a:cxnSpLocks/>
            <a:stCxn id="4" idx="0"/>
            <a:endCxn id="29" idx="4"/>
          </p:cNvCxnSpPr>
          <p:nvPr/>
        </p:nvCxnSpPr>
        <p:spPr>
          <a:xfrm flipV="1">
            <a:off x="6095999" y="2007556"/>
            <a:ext cx="0" cy="361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ángulo 33">
            <a:extLst>
              <a:ext uri="{FF2B5EF4-FFF2-40B4-BE49-F238E27FC236}">
                <a16:creationId xmlns:a16="http://schemas.microsoft.com/office/drawing/2014/main" id="{9F526081-284D-D14F-B83A-DDB023827ABF}"/>
              </a:ext>
            </a:extLst>
          </p:cNvPr>
          <p:cNvSpPr/>
          <p:nvPr/>
        </p:nvSpPr>
        <p:spPr>
          <a:xfrm>
            <a:off x="1710852" y="2419869"/>
            <a:ext cx="1799617" cy="579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ysClr val="windowText" lastClr="000000"/>
                </a:solidFill>
              </a:rPr>
              <a:t>Public </a:t>
            </a:r>
            <a:r>
              <a:rPr lang="es-ES" sz="1200" dirty="0" err="1">
                <a:solidFill>
                  <a:sysClr val="windowText" lastClr="000000"/>
                </a:solidFill>
              </a:rPr>
              <a:t>Organization</a:t>
            </a:r>
            <a:endParaRPr lang="es-ES" sz="1200" dirty="0">
              <a:solidFill>
                <a:sysClr val="windowText" lastClr="000000"/>
              </a:solidFill>
            </a:endParaRPr>
          </a:p>
        </p:txBody>
      </p:sp>
      <p:sp>
        <p:nvSpPr>
          <p:cNvPr id="35" name="Triángulo 34">
            <a:extLst>
              <a:ext uri="{FF2B5EF4-FFF2-40B4-BE49-F238E27FC236}">
                <a16:creationId xmlns:a16="http://schemas.microsoft.com/office/drawing/2014/main" id="{43DEF424-9F01-E74F-A6F2-372757182601}"/>
              </a:ext>
            </a:extLst>
          </p:cNvPr>
          <p:cNvSpPr/>
          <p:nvPr/>
        </p:nvSpPr>
        <p:spPr>
          <a:xfrm rot="16200000">
            <a:off x="3476421" y="2607644"/>
            <a:ext cx="248865" cy="203473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200"/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ACF68BB7-EB62-DB4E-AA00-6789A0B4E806}"/>
              </a:ext>
            </a:extLst>
          </p:cNvPr>
          <p:cNvCxnSpPr>
            <a:stCxn id="4" idx="2"/>
            <a:endCxn id="35" idx="3"/>
          </p:cNvCxnSpPr>
          <p:nvPr/>
        </p:nvCxnSpPr>
        <p:spPr>
          <a:xfrm flipH="1" flipV="1">
            <a:off x="3702590" y="2709380"/>
            <a:ext cx="156169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20AA21BD-BEAF-BD4E-B8C0-8B902F9D1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5539-F15E-8240-90A8-A92A48A302A1}" type="slidenum">
              <a:rPr lang="es-ES" smtClean="0"/>
              <a:t>25</a:t>
            </a:fld>
            <a:endParaRPr lang="es-ES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ECBC4AFD-0E98-364A-9FF7-04700181BCA3}"/>
              </a:ext>
            </a:extLst>
          </p:cNvPr>
          <p:cNvSpPr/>
          <p:nvPr/>
        </p:nvSpPr>
        <p:spPr>
          <a:xfrm>
            <a:off x="8587084" y="2349497"/>
            <a:ext cx="1663430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Procedure</a:t>
            </a:r>
            <a:endParaRPr lang="es-ES" sz="1200" dirty="0"/>
          </a:p>
          <a:p>
            <a:pPr algn="ctr"/>
            <a:r>
              <a:rPr lang="es-ES" sz="1200" dirty="0" err="1"/>
              <a:t>Clean</a:t>
            </a:r>
            <a:r>
              <a:rPr lang="es-ES" sz="1200" dirty="0"/>
              <a:t> Cars </a:t>
            </a:r>
            <a:r>
              <a:rPr lang="es-ES" sz="1200" dirty="0" err="1"/>
              <a:t>Purchase</a:t>
            </a:r>
            <a:endParaRPr lang="es-ES" sz="1200" dirty="0"/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3664A92C-59F2-2E4F-95AD-226B0669FCFA}"/>
              </a:ext>
            </a:extLst>
          </p:cNvPr>
          <p:cNvCxnSpPr>
            <a:cxnSpLocks/>
            <a:stCxn id="10" idx="7"/>
            <a:endCxn id="27" idx="2"/>
          </p:cNvCxnSpPr>
          <p:nvPr/>
        </p:nvCxnSpPr>
        <p:spPr>
          <a:xfrm flipV="1">
            <a:off x="6839450" y="2689965"/>
            <a:ext cx="1747634" cy="1161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lipse 31">
            <a:extLst>
              <a:ext uri="{FF2B5EF4-FFF2-40B4-BE49-F238E27FC236}">
                <a16:creationId xmlns:a16="http://schemas.microsoft.com/office/drawing/2014/main" id="{F26F8104-8F22-3C40-95CB-6E3824894389}"/>
              </a:ext>
            </a:extLst>
          </p:cNvPr>
          <p:cNvSpPr/>
          <p:nvPr/>
        </p:nvSpPr>
        <p:spPr>
          <a:xfrm>
            <a:off x="8435492" y="5364537"/>
            <a:ext cx="2102795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2020-2022</a:t>
            </a:r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D50C4148-BFD0-F443-840A-C86CC673EEE1}"/>
              </a:ext>
            </a:extLst>
          </p:cNvPr>
          <p:cNvCxnSpPr>
            <a:stCxn id="10" idx="5"/>
            <a:endCxn id="32" idx="1"/>
          </p:cNvCxnSpPr>
          <p:nvPr/>
        </p:nvCxnSpPr>
        <p:spPr>
          <a:xfrm>
            <a:off x="6839450" y="4332888"/>
            <a:ext cx="1903989" cy="1131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25958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B1DC12D7-2ED7-0042-B573-A8A51C753211}"/>
              </a:ext>
            </a:extLst>
          </p:cNvPr>
          <p:cNvSpPr/>
          <p:nvPr/>
        </p:nvSpPr>
        <p:spPr>
          <a:xfrm>
            <a:off x="2807771" y="2114652"/>
            <a:ext cx="1663430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Lombardia</a:t>
            </a:r>
            <a:r>
              <a:rPr lang="es-ES" sz="1200" dirty="0"/>
              <a:t> </a:t>
            </a:r>
            <a:r>
              <a:rPr lang="es-ES" sz="1200" dirty="0" err="1"/>
              <a:t>Gov</a:t>
            </a:r>
            <a:r>
              <a:rPr lang="es-ES" sz="1200" dirty="0"/>
              <a:t>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012ED94-77C0-7E47-8536-C8D83B165782}"/>
              </a:ext>
            </a:extLst>
          </p:cNvPr>
          <p:cNvSpPr txBox="1"/>
          <p:nvPr/>
        </p:nvSpPr>
        <p:spPr>
          <a:xfrm>
            <a:off x="120101" y="80365"/>
            <a:ext cx="8698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Procedure</a:t>
            </a:r>
            <a:r>
              <a:rPr lang="es-ES" dirty="0"/>
              <a:t> 2-Procurement </a:t>
            </a:r>
            <a:r>
              <a:rPr lang="es-ES" dirty="0" err="1"/>
              <a:t>Event</a:t>
            </a:r>
            <a:r>
              <a:rPr lang="es-ES" dirty="0"/>
              <a:t> 8 (pev8-proc2): A </a:t>
            </a:r>
            <a:r>
              <a:rPr lang="es-ES" dirty="0" err="1"/>
              <a:t>group</a:t>
            </a:r>
            <a:r>
              <a:rPr lang="es-ES" dirty="0"/>
              <a:t> of </a:t>
            </a:r>
            <a:r>
              <a:rPr lang="es-ES" dirty="0" err="1"/>
              <a:t>buyers</a:t>
            </a:r>
            <a:r>
              <a:rPr lang="es-ES" dirty="0"/>
              <a:t> </a:t>
            </a:r>
            <a:r>
              <a:rPr lang="es-ES" dirty="0" err="1"/>
              <a:t>buy</a:t>
            </a:r>
            <a:r>
              <a:rPr lang="es-ES" dirty="0"/>
              <a:t> </a:t>
            </a:r>
            <a:r>
              <a:rPr lang="es-ES" dirty="0" err="1"/>
              <a:t>through</a:t>
            </a:r>
            <a:r>
              <a:rPr lang="es-ES" dirty="0"/>
              <a:t> a CPB (2/2)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77C9046A-9741-7B4C-AAA0-5690A1518377}"/>
              </a:ext>
            </a:extLst>
          </p:cNvPr>
          <p:cNvSpPr/>
          <p:nvPr/>
        </p:nvSpPr>
        <p:spPr>
          <a:xfrm>
            <a:off x="4428518" y="3644669"/>
            <a:ext cx="2102795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Procurement</a:t>
            </a:r>
            <a:r>
              <a:rPr lang="es-ES" sz="1200" dirty="0"/>
              <a:t> </a:t>
            </a:r>
            <a:r>
              <a:rPr lang="es-ES" sz="1200" dirty="0" err="1"/>
              <a:t>Event</a:t>
            </a:r>
            <a:r>
              <a:rPr lang="es-ES" sz="1200" dirty="0"/>
              <a:t> 8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C29B8D2D-47E4-9546-9282-3D3DC6905E00}"/>
              </a:ext>
            </a:extLst>
          </p:cNvPr>
          <p:cNvSpPr/>
          <p:nvPr/>
        </p:nvSpPr>
        <p:spPr>
          <a:xfrm>
            <a:off x="7683228" y="3596028"/>
            <a:ext cx="2238975" cy="78937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buy_ca</a:t>
            </a:r>
            <a:endParaRPr lang="es-ES" sz="1200" dirty="0"/>
          </a:p>
          <a:p>
            <a:pPr algn="ctr"/>
            <a:r>
              <a:rPr lang="es-ES" sz="1200" dirty="0"/>
              <a:t>(Role </a:t>
            </a:r>
            <a:r>
              <a:rPr lang="es-ES" sz="1200" dirty="0" err="1"/>
              <a:t>buyer</a:t>
            </a:r>
            <a:r>
              <a:rPr lang="es-ES" sz="1200" dirty="0"/>
              <a:t> </a:t>
            </a:r>
            <a:r>
              <a:rPr lang="es-ES" sz="1200" dirty="0" err="1"/>
              <a:t>contracting</a:t>
            </a:r>
            <a:r>
              <a:rPr lang="es-ES" sz="1200" dirty="0"/>
              <a:t> </a:t>
            </a:r>
            <a:r>
              <a:rPr lang="es-ES" sz="1200" dirty="0" err="1"/>
              <a:t>authority</a:t>
            </a:r>
            <a:r>
              <a:rPr lang="es-ES" sz="1200" dirty="0"/>
              <a:t>)</a:t>
            </a:r>
          </a:p>
          <a:p>
            <a:pPr algn="ctr"/>
            <a:endParaRPr lang="es-ES" sz="1200" dirty="0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E8A336ED-438F-0D4A-AF51-3A809B1F27C1}"/>
              </a:ext>
            </a:extLst>
          </p:cNvPr>
          <p:cNvSpPr/>
          <p:nvPr/>
        </p:nvSpPr>
        <p:spPr>
          <a:xfrm>
            <a:off x="849550" y="3644669"/>
            <a:ext cx="2336259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Daniel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778650BE-593D-154D-81E2-E8CDEA70C959}"/>
              </a:ext>
            </a:extLst>
          </p:cNvPr>
          <p:cNvCxnSpPr>
            <a:stCxn id="10" idx="0"/>
            <a:endCxn id="4" idx="4"/>
          </p:cNvCxnSpPr>
          <p:nvPr/>
        </p:nvCxnSpPr>
        <p:spPr>
          <a:xfrm flipH="1" flipV="1">
            <a:off x="3639486" y="2795588"/>
            <a:ext cx="1840430" cy="849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B03E1ED7-71FD-8049-8422-88631B0E7713}"/>
              </a:ext>
            </a:extLst>
          </p:cNvPr>
          <p:cNvCxnSpPr>
            <a:cxnSpLocks/>
            <a:stCxn id="10" idx="2"/>
            <a:endCxn id="12" idx="6"/>
          </p:cNvCxnSpPr>
          <p:nvPr/>
        </p:nvCxnSpPr>
        <p:spPr>
          <a:xfrm flipH="1">
            <a:off x="3185809" y="3985137"/>
            <a:ext cx="12427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CED91A2A-CD11-C144-AF86-1789A13CA717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>
            <a:off x="6531313" y="3985137"/>
            <a:ext cx="1151915" cy="5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ipse 28">
            <a:extLst>
              <a:ext uri="{FF2B5EF4-FFF2-40B4-BE49-F238E27FC236}">
                <a16:creationId xmlns:a16="http://schemas.microsoft.com/office/drawing/2014/main" id="{2BFFB5CC-C441-C841-8C61-985E07BC86F2}"/>
              </a:ext>
            </a:extLst>
          </p:cNvPr>
          <p:cNvSpPr/>
          <p:nvPr/>
        </p:nvSpPr>
        <p:spPr>
          <a:xfrm>
            <a:off x="4514852" y="957457"/>
            <a:ext cx="1902561" cy="68093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Regional </a:t>
            </a:r>
            <a:r>
              <a:rPr lang="es-ES" sz="1200" dirty="0" err="1"/>
              <a:t>Government</a:t>
            </a:r>
            <a:endParaRPr lang="es-ES" sz="1200" dirty="0"/>
          </a:p>
        </p:txBody>
      </p: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7BB64E50-B90F-7B49-B76A-4525141980D0}"/>
              </a:ext>
            </a:extLst>
          </p:cNvPr>
          <p:cNvCxnSpPr>
            <a:cxnSpLocks/>
            <a:stCxn id="4" idx="0"/>
            <a:endCxn id="29" idx="4"/>
          </p:cNvCxnSpPr>
          <p:nvPr/>
        </p:nvCxnSpPr>
        <p:spPr>
          <a:xfrm flipV="1">
            <a:off x="3639486" y="1638393"/>
            <a:ext cx="1826647" cy="476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20AA21BD-BEAF-BD4E-B8C0-8B902F9D1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5539-F15E-8240-90A8-A92A48A302A1}" type="slidenum">
              <a:rPr lang="es-ES" smtClean="0"/>
              <a:t>26</a:t>
            </a:fld>
            <a:endParaRPr lang="es-ES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ECBC4AFD-0E98-364A-9FF7-04700181BCA3}"/>
              </a:ext>
            </a:extLst>
          </p:cNvPr>
          <p:cNvSpPr/>
          <p:nvPr/>
        </p:nvSpPr>
        <p:spPr>
          <a:xfrm>
            <a:off x="7971000" y="2705240"/>
            <a:ext cx="1663430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Procedure</a:t>
            </a:r>
            <a:endParaRPr lang="es-ES" sz="1200" dirty="0"/>
          </a:p>
          <a:p>
            <a:pPr algn="ctr"/>
            <a:r>
              <a:rPr lang="es-ES" sz="1200" dirty="0" err="1"/>
              <a:t>Clean</a:t>
            </a:r>
            <a:r>
              <a:rPr lang="es-ES" sz="1200" dirty="0"/>
              <a:t> Cars </a:t>
            </a:r>
            <a:r>
              <a:rPr lang="es-ES" sz="1200" dirty="0" err="1"/>
              <a:t>Purchase</a:t>
            </a:r>
            <a:endParaRPr lang="es-ES" sz="1200" dirty="0"/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3664A92C-59F2-2E4F-95AD-226B0669FCFA}"/>
              </a:ext>
            </a:extLst>
          </p:cNvPr>
          <p:cNvCxnSpPr>
            <a:cxnSpLocks/>
            <a:stCxn id="10" idx="7"/>
            <a:endCxn id="27" idx="2"/>
          </p:cNvCxnSpPr>
          <p:nvPr/>
        </p:nvCxnSpPr>
        <p:spPr>
          <a:xfrm flipV="1">
            <a:off x="6223366" y="3045708"/>
            <a:ext cx="1747634" cy="698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lipse 31">
            <a:extLst>
              <a:ext uri="{FF2B5EF4-FFF2-40B4-BE49-F238E27FC236}">
                <a16:creationId xmlns:a16="http://schemas.microsoft.com/office/drawing/2014/main" id="{F26F8104-8F22-3C40-95CB-6E3824894389}"/>
              </a:ext>
            </a:extLst>
          </p:cNvPr>
          <p:cNvSpPr/>
          <p:nvPr/>
        </p:nvSpPr>
        <p:spPr>
          <a:xfrm>
            <a:off x="7819408" y="5257533"/>
            <a:ext cx="2102795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2020-2022</a:t>
            </a:r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D50C4148-BFD0-F443-840A-C86CC673EEE1}"/>
              </a:ext>
            </a:extLst>
          </p:cNvPr>
          <p:cNvCxnSpPr>
            <a:stCxn id="10" idx="5"/>
            <a:endCxn id="32" idx="1"/>
          </p:cNvCxnSpPr>
          <p:nvPr/>
        </p:nvCxnSpPr>
        <p:spPr>
          <a:xfrm>
            <a:off x="6223366" y="4225884"/>
            <a:ext cx="1903989" cy="1131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Elipse 42">
            <a:extLst>
              <a:ext uri="{FF2B5EF4-FFF2-40B4-BE49-F238E27FC236}">
                <a16:creationId xmlns:a16="http://schemas.microsoft.com/office/drawing/2014/main" id="{4BAAA87A-AE3D-934A-B7C0-51EF815C437B}"/>
              </a:ext>
            </a:extLst>
          </p:cNvPr>
          <p:cNvSpPr/>
          <p:nvPr/>
        </p:nvSpPr>
        <p:spPr>
          <a:xfrm>
            <a:off x="4644146" y="2108634"/>
            <a:ext cx="1663430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/>
              <a:t>Roma </a:t>
            </a:r>
            <a:r>
              <a:rPr lang="es-ES" sz="1200" dirty="0" err="1"/>
              <a:t>Gov</a:t>
            </a:r>
            <a:r>
              <a:rPr lang="es-ES" sz="1200" dirty="0"/>
              <a:t>.</a:t>
            </a:r>
          </a:p>
        </p:txBody>
      </p: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ED59CACA-E390-DE4F-BB31-B49F61548483}"/>
              </a:ext>
            </a:extLst>
          </p:cNvPr>
          <p:cNvCxnSpPr>
            <a:cxnSpLocks/>
            <a:stCxn id="10" idx="0"/>
            <a:endCxn id="43" idx="4"/>
          </p:cNvCxnSpPr>
          <p:nvPr/>
        </p:nvCxnSpPr>
        <p:spPr>
          <a:xfrm flipH="1" flipV="1">
            <a:off x="5475861" y="2789570"/>
            <a:ext cx="4055" cy="855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EB4F4EEC-83ED-8140-8FB8-36BBAAA7C6E0}"/>
              </a:ext>
            </a:extLst>
          </p:cNvPr>
          <p:cNvCxnSpPr>
            <a:cxnSpLocks/>
            <a:stCxn id="10" idx="0"/>
            <a:endCxn id="48" idx="3"/>
          </p:cNvCxnSpPr>
          <p:nvPr/>
        </p:nvCxnSpPr>
        <p:spPr>
          <a:xfrm flipV="1">
            <a:off x="5479916" y="2646507"/>
            <a:ext cx="1247565" cy="998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Elipse 47">
            <a:extLst>
              <a:ext uri="{FF2B5EF4-FFF2-40B4-BE49-F238E27FC236}">
                <a16:creationId xmlns:a16="http://schemas.microsoft.com/office/drawing/2014/main" id="{A64E5D3D-DF6F-804E-ADD5-1409333453C0}"/>
              </a:ext>
            </a:extLst>
          </p:cNvPr>
          <p:cNvSpPr/>
          <p:nvPr/>
        </p:nvSpPr>
        <p:spPr>
          <a:xfrm>
            <a:off x="6483877" y="2065292"/>
            <a:ext cx="1663430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Sicilia </a:t>
            </a:r>
            <a:r>
              <a:rPr lang="es-ES" sz="1200" dirty="0" err="1"/>
              <a:t>Gov</a:t>
            </a:r>
            <a:r>
              <a:rPr lang="es-ES" sz="1200" dirty="0"/>
              <a:t>.</a:t>
            </a:r>
          </a:p>
        </p:txBody>
      </p:sp>
      <p:cxnSp>
        <p:nvCxnSpPr>
          <p:cNvPr id="53" name="Conector recto de flecha 52">
            <a:extLst>
              <a:ext uri="{FF2B5EF4-FFF2-40B4-BE49-F238E27FC236}">
                <a16:creationId xmlns:a16="http://schemas.microsoft.com/office/drawing/2014/main" id="{4E0C5D6B-66A2-C344-B115-78FFD634E344}"/>
              </a:ext>
            </a:extLst>
          </p:cNvPr>
          <p:cNvCxnSpPr>
            <a:cxnSpLocks/>
            <a:stCxn id="43" idx="0"/>
            <a:endCxn id="29" idx="4"/>
          </p:cNvCxnSpPr>
          <p:nvPr/>
        </p:nvCxnSpPr>
        <p:spPr>
          <a:xfrm flipH="1" flipV="1">
            <a:off x="5466133" y="1638393"/>
            <a:ext cx="9728" cy="470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de flecha 55">
            <a:extLst>
              <a:ext uri="{FF2B5EF4-FFF2-40B4-BE49-F238E27FC236}">
                <a16:creationId xmlns:a16="http://schemas.microsoft.com/office/drawing/2014/main" id="{88D36881-BA50-834D-8A69-28C5DFE0B10B}"/>
              </a:ext>
            </a:extLst>
          </p:cNvPr>
          <p:cNvCxnSpPr>
            <a:cxnSpLocks/>
            <a:stCxn id="48" idx="1"/>
            <a:endCxn id="29" idx="4"/>
          </p:cNvCxnSpPr>
          <p:nvPr/>
        </p:nvCxnSpPr>
        <p:spPr>
          <a:xfrm flipH="1" flipV="1">
            <a:off x="5466133" y="1638393"/>
            <a:ext cx="1261348" cy="526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77756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B1DC12D7-2ED7-0042-B573-A8A51C753211}"/>
              </a:ext>
            </a:extLst>
          </p:cNvPr>
          <p:cNvSpPr/>
          <p:nvPr/>
        </p:nvSpPr>
        <p:spPr>
          <a:xfrm>
            <a:off x="5264284" y="2193815"/>
            <a:ext cx="1663430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CONSIP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012ED94-77C0-7E47-8536-C8D83B165782}"/>
              </a:ext>
            </a:extLst>
          </p:cNvPr>
          <p:cNvSpPr txBox="1"/>
          <p:nvPr/>
        </p:nvSpPr>
        <p:spPr>
          <a:xfrm>
            <a:off x="120101" y="80365"/>
            <a:ext cx="10692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Procedure</a:t>
            </a:r>
            <a:r>
              <a:rPr lang="es-ES" dirty="0"/>
              <a:t> 3-Procurement </a:t>
            </a:r>
            <a:r>
              <a:rPr lang="es-ES" dirty="0" err="1"/>
              <a:t>Event</a:t>
            </a:r>
            <a:r>
              <a:rPr lang="es-ES" dirty="0"/>
              <a:t> 9 (pev9-proc2): A CPB </a:t>
            </a:r>
            <a:r>
              <a:rPr lang="es-ES" dirty="0" err="1"/>
              <a:t>buying</a:t>
            </a:r>
            <a:r>
              <a:rPr lang="es-ES" dirty="0"/>
              <a:t> and </a:t>
            </a:r>
            <a:r>
              <a:rPr lang="es-ES" dirty="0" err="1"/>
              <a:t>awarding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behalf</a:t>
            </a:r>
            <a:r>
              <a:rPr lang="es-ES" dirty="0"/>
              <a:t> of a </a:t>
            </a:r>
            <a:r>
              <a:rPr lang="es-ES" dirty="0" err="1"/>
              <a:t>group</a:t>
            </a:r>
            <a:r>
              <a:rPr lang="es-ES" dirty="0"/>
              <a:t> of </a:t>
            </a:r>
            <a:r>
              <a:rPr lang="es-ES" dirty="0" err="1"/>
              <a:t>buyers</a:t>
            </a:r>
            <a:r>
              <a:rPr lang="es-ES" dirty="0"/>
              <a:t> (1/3)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77C9046A-9741-7B4C-AAA0-5690A1518377}"/>
              </a:ext>
            </a:extLst>
          </p:cNvPr>
          <p:cNvSpPr/>
          <p:nvPr/>
        </p:nvSpPr>
        <p:spPr>
          <a:xfrm>
            <a:off x="5044602" y="3576575"/>
            <a:ext cx="2102795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Procurement</a:t>
            </a:r>
            <a:r>
              <a:rPr lang="es-ES" sz="1200" dirty="0"/>
              <a:t> </a:t>
            </a:r>
            <a:r>
              <a:rPr lang="es-ES" sz="1200" dirty="0" err="1"/>
              <a:t>Event</a:t>
            </a:r>
            <a:r>
              <a:rPr lang="es-ES" sz="1200" dirty="0"/>
              <a:t> 9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C29B8D2D-47E4-9546-9282-3D3DC6905E00}"/>
              </a:ext>
            </a:extLst>
          </p:cNvPr>
          <p:cNvSpPr/>
          <p:nvPr/>
        </p:nvSpPr>
        <p:spPr>
          <a:xfrm>
            <a:off x="8299312" y="3527934"/>
            <a:ext cx="2238975" cy="78937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buy_cpb</a:t>
            </a:r>
            <a:endParaRPr lang="es-ES" sz="1200" dirty="0"/>
          </a:p>
          <a:p>
            <a:pPr algn="ctr"/>
            <a:r>
              <a:rPr lang="es-ES" sz="1200" dirty="0"/>
              <a:t>(role </a:t>
            </a:r>
            <a:r>
              <a:rPr lang="es-ES" sz="1200" dirty="0" err="1"/>
              <a:t>buyer</a:t>
            </a:r>
            <a:r>
              <a:rPr lang="es-ES" sz="1200" dirty="0"/>
              <a:t> CPB)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E8A336ED-438F-0D4A-AF51-3A809B1F27C1}"/>
              </a:ext>
            </a:extLst>
          </p:cNvPr>
          <p:cNvSpPr/>
          <p:nvPr/>
        </p:nvSpPr>
        <p:spPr>
          <a:xfrm>
            <a:off x="1465634" y="3576575"/>
            <a:ext cx="2336259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Daniel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778650BE-593D-154D-81E2-E8CDEA70C959}"/>
              </a:ext>
            </a:extLst>
          </p:cNvPr>
          <p:cNvCxnSpPr>
            <a:stCxn id="10" idx="0"/>
            <a:endCxn id="4" idx="4"/>
          </p:cNvCxnSpPr>
          <p:nvPr/>
        </p:nvCxnSpPr>
        <p:spPr>
          <a:xfrm flipH="1" flipV="1">
            <a:off x="6095999" y="2874751"/>
            <a:ext cx="1" cy="701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B03E1ED7-71FD-8049-8422-88631B0E7713}"/>
              </a:ext>
            </a:extLst>
          </p:cNvPr>
          <p:cNvCxnSpPr>
            <a:cxnSpLocks/>
            <a:stCxn id="10" idx="2"/>
            <a:endCxn id="12" idx="6"/>
          </p:cNvCxnSpPr>
          <p:nvPr/>
        </p:nvCxnSpPr>
        <p:spPr>
          <a:xfrm flipH="1">
            <a:off x="3801893" y="3917043"/>
            <a:ext cx="12427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CED91A2A-CD11-C144-AF86-1789A13CA717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>
            <a:off x="7147397" y="3917043"/>
            <a:ext cx="1151915" cy="5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ipse 28">
            <a:extLst>
              <a:ext uri="{FF2B5EF4-FFF2-40B4-BE49-F238E27FC236}">
                <a16:creationId xmlns:a16="http://schemas.microsoft.com/office/drawing/2014/main" id="{2BFFB5CC-C441-C841-8C61-985E07BC86F2}"/>
              </a:ext>
            </a:extLst>
          </p:cNvPr>
          <p:cNvSpPr/>
          <p:nvPr/>
        </p:nvSpPr>
        <p:spPr>
          <a:xfrm>
            <a:off x="5144718" y="1151522"/>
            <a:ext cx="1902561" cy="68093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Central </a:t>
            </a:r>
            <a:r>
              <a:rPr lang="es-ES" sz="1200" dirty="0" err="1"/>
              <a:t>Government</a:t>
            </a:r>
            <a:endParaRPr lang="es-ES" sz="1200" dirty="0"/>
          </a:p>
        </p:txBody>
      </p: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7BB64E50-B90F-7B49-B76A-4525141980D0}"/>
              </a:ext>
            </a:extLst>
          </p:cNvPr>
          <p:cNvCxnSpPr>
            <a:cxnSpLocks/>
            <a:stCxn id="4" idx="0"/>
            <a:endCxn id="29" idx="4"/>
          </p:cNvCxnSpPr>
          <p:nvPr/>
        </p:nvCxnSpPr>
        <p:spPr>
          <a:xfrm flipV="1">
            <a:off x="6095999" y="1832458"/>
            <a:ext cx="0" cy="361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ángulo 33">
            <a:extLst>
              <a:ext uri="{FF2B5EF4-FFF2-40B4-BE49-F238E27FC236}">
                <a16:creationId xmlns:a16="http://schemas.microsoft.com/office/drawing/2014/main" id="{9F526081-284D-D14F-B83A-DDB023827ABF}"/>
              </a:ext>
            </a:extLst>
          </p:cNvPr>
          <p:cNvSpPr/>
          <p:nvPr/>
        </p:nvSpPr>
        <p:spPr>
          <a:xfrm>
            <a:off x="1710852" y="2244771"/>
            <a:ext cx="1799617" cy="579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ysClr val="windowText" lastClr="000000"/>
                </a:solidFill>
              </a:rPr>
              <a:t>Public </a:t>
            </a:r>
            <a:r>
              <a:rPr lang="es-ES" sz="1200" dirty="0" err="1">
                <a:solidFill>
                  <a:sysClr val="windowText" lastClr="000000"/>
                </a:solidFill>
              </a:rPr>
              <a:t>Organization</a:t>
            </a:r>
            <a:endParaRPr lang="es-ES" sz="1200" dirty="0">
              <a:solidFill>
                <a:sysClr val="windowText" lastClr="000000"/>
              </a:solidFill>
            </a:endParaRPr>
          </a:p>
        </p:txBody>
      </p:sp>
      <p:sp>
        <p:nvSpPr>
          <p:cNvPr id="35" name="Triángulo 34">
            <a:extLst>
              <a:ext uri="{FF2B5EF4-FFF2-40B4-BE49-F238E27FC236}">
                <a16:creationId xmlns:a16="http://schemas.microsoft.com/office/drawing/2014/main" id="{43DEF424-9F01-E74F-A6F2-372757182601}"/>
              </a:ext>
            </a:extLst>
          </p:cNvPr>
          <p:cNvSpPr/>
          <p:nvPr/>
        </p:nvSpPr>
        <p:spPr>
          <a:xfrm rot="16200000">
            <a:off x="3476421" y="2432546"/>
            <a:ext cx="248865" cy="203473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200"/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ACF68BB7-EB62-DB4E-AA00-6789A0B4E806}"/>
              </a:ext>
            </a:extLst>
          </p:cNvPr>
          <p:cNvCxnSpPr>
            <a:stCxn id="4" idx="2"/>
            <a:endCxn id="35" idx="3"/>
          </p:cNvCxnSpPr>
          <p:nvPr/>
        </p:nvCxnSpPr>
        <p:spPr>
          <a:xfrm flipH="1" flipV="1">
            <a:off x="3702590" y="2534282"/>
            <a:ext cx="156169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20AA21BD-BEAF-BD4E-B8C0-8B902F9D1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5539-F15E-8240-90A8-A92A48A302A1}" type="slidenum">
              <a:rPr lang="es-ES" smtClean="0"/>
              <a:t>27</a:t>
            </a:fld>
            <a:endParaRPr lang="es-ES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ECBC4AFD-0E98-364A-9FF7-04700181BCA3}"/>
              </a:ext>
            </a:extLst>
          </p:cNvPr>
          <p:cNvSpPr/>
          <p:nvPr/>
        </p:nvSpPr>
        <p:spPr>
          <a:xfrm>
            <a:off x="8587084" y="2174399"/>
            <a:ext cx="1663430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Procedure</a:t>
            </a:r>
            <a:endParaRPr lang="es-ES" sz="1200" dirty="0"/>
          </a:p>
          <a:p>
            <a:pPr algn="ctr"/>
            <a:r>
              <a:rPr lang="es-ES" sz="1200" dirty="0"/>
              <a:t>IT Services</a:t>
            </a:r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3664A92C-59F2-2E4F-95AD-226B0669FCFA}"/>
              </a:ext>
            </a:extLst>
          </p:cNvPr>
          <p:cNvCxnSpPr>
            <a:cxnSpLocks/>
            <a:stCxn id="10" idx="7"/>
            <a:endCxn id="27" idx="2"/>
          </p:cNvCxnSpPr>
          <p:nvPr/>
        </p:nvCxnSpPr>
        <p:spPr>
          <a:xfrm flipV="1">
            <a:off x="6839450" y="2514867"/>
            <a:ext cx="1747634" cy="1161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lipse 31">
            <a:extLst>
              <a:ext uri="{FF2B5EF4-FFF2-40B4-BE49-F238E27FC236}">
                <a16:creationId xmlns:a16="http://schemas.microsoft.com/office/drawing/2014/main" id="{F26F8104-8F22-3C40-95CB-6E3824894389}"/>
              </a:ext>
            </a:extLst>
          </p:cNvPr>
          <p:cNvSpPr/>
          <p:nvPr/>
        </p:nvSpPr>
        <p:spPr>
          <a:xfrm>
            <a:off x="8435492" y="5189439"/>
            <a:ext cx="2102795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2020-2022</a:t>
            </a:r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D50C4148-BFD0-F443-840A-C86CC673EEE1}"/>
              </a:ext>
            </a:extLst>
          </p:cNvPr>
          <p:cNvCxnSpPr>
            <a:stCxn id="10" idx="5"/>
            <a:endCxn id="32" idx="1"/>
          </p:cNvCxnSpPr>
          <p:nvPr/>
        </p:nvCxnSpPr>
        <p:spPr>
          <a:xfrm>
            <a:off x="6839450" y="4157790"/>
            <a:ext cx="1903989" cy="1131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75029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B1DC12D7-2ED7-0042-B573-A8A51C753211}"/>
              </a:ext>
            </a:extLst>
          </p:cNvPr>
          <p:cNvSpPr/>
          <p:nvPr/>
        </p:nvSpPr>
        <p:spPr>
          <a:xfrm>
            <a:off x="2807771" y="2114652"/>
            <a:ext cx="1663430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Napoli</a:t>
            </a:r>
            <a:r>
              <a:rPr lang="es-ES" sz="1200" dirty="0"/>
              <a:t> </a:t>
            </a:r>
            <a:r>
              <a:rPr lang="es-ES" sz="1200" dirty="0" err="1"/>
              <a:t>Municipality</a:t>
            </a:r>
            <a:endParaRPr lang="es-ES" sz="1200" dirty="0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77C9046A-9741-7B4C-AAA0-5690A1518377}"/>
              </a:ext>
            </a:extLst>
          </p:cNvPr>
          <p:cNvSpPr/>
          <p:nvPr/>
        </p:nvSpPr>
        <p:spPr>
          <a:xfrm>
            <a:off x="4428518" y="3644669"/>
            <a:ext cx="2102795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Procurement</a:t>
            </a:r>
            <a:r>
              <a:rPr lang="es-ES" sz="1200" dirty="0"/>
              <a:t> </a:t>
            </a:r>
            <a:r>
              <a:rPr lang="es-ES" sz="1200" dirty="0" err="1"/>
              <a:t>Event</a:t>
            </a:r>
            <a:r>
              <a:rPr lang="es-ES" sz="1200" dirty="0"/>
              <a:t> 10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C29B8D2D-47E4-9546-9282-3D3DC6905E00}"/>
              </a:ext>
            </a:extLst>
          </p:cNvPr>
          <p:cNvSpPr/>
          <p:nvPr/>
        </p:nvSpPr>
        <p:spPr>
          <a:xfrm>
            <a:off x="7683228" y="3596028"/>
            <a:ext cx="2238975" cy="78937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buy_ca</a:t>
            </a:r>
            <a:endParaRPr lang="es-ES" sz="1200" dirty="0"/>
          </a:p>
          <a:p>
            <a:pPr algn="ctr"/>
            <a:r>
              <a:rPr lang="es-ES" sz="1200" dirty="0"/>
              <a:t>(</a:t>
            </a:r>
            <a:r>
              <a:rPr lang="es-ES" sz="1200" dirty="0" err="1"/>
              <a:t>Buying</a:t>
            </a:r>
            <a:r>
              <a:rPr lang="es-ES" sz="1200" dirty="0"/>
              <a:t> </a:t>
            </a:r>
            <a:r>
              <a:rPr lang="es-ES" sz="1200" dirty="0" err="1"/>
              <a:t>Contracting</a:t>
            </a:r>
            <a:r>
              <a:rPr lang="es-ES" sz="1200" dirty="0"/>
              <a:t> </a:t>
            </a:r>
            <a:r>
              <a:rPr lang="es-ES" sz="1200" dirty="0" err="1"/>
              <a:t>Authority</a:t>
            </a:r>
            <a:r>
              <a:rPr lang="es-ES" sz="1200" dirty="0"/>
              <a:t>)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E8A336ED-438F-0D4A-AF51-3A809B1F27C1}"/>
              </a:ext>
            </a:extLst>
          </p:cNvPr>
          <p:cNvSpPr/>
          <p:nvPr/>
        </p:nvSpPr>
        <p:spPr>
          <a:xfrm>
            <a:off x="849550" y="3644669"/>
            <a:ext cx="2336259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Daniel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778650BE-593D-154D-81E2-E8CDEA70C959}"/>
              </a:ext>
            </a:extLst>
          </p:cNvPr>
          <p:cNvCxnSpPr>
            <a:stCxn id="10" idx="0"/>
            <a:endCxn id="4" idx="4"/>
          </p:cNvCxnSpPr>
          <p:nvPr/>
        </p:nvCxnSpPr>
        <p:spPr>
          <a:xfrm flipH="1" flipV="1">
            <a:off x="3639486" y="2795588"/>
            <a:ext cx="1840430" cy="849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B03E1ED7-71FD-8049-8422-88631B0E7713}"/>
              </a:ext>
            </a:extLst>
          </p:cNvPr>
          <p:cNvCxnSpPr>
            <a:cxnSpLocks/>
            <a:stCxn id="10" idx="2"/>
            <a:endCxn id="12" idx="6"/>
          </p:cNvCxnSpPr>
          <p:nvPr/>
        </p:nvCxnSpPr>
        <p:spPr>
          <a:xfrm flipH="1">
            <a:off x="3185809" y="3985137"/>
            <a:ext cx="12427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CED91A2A-CD11-C144-AF86-1789A13CA717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>
            <a:off x="6531313" y="3985137"/>
            <a:ext cx="1151915" cy="5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ipse 28">
            <a:extLst>
              <a:ext uri="{FF2B5EF4-FFF2-40B4-BE49-F238E27FC236}">
                <a16:creationId xmlns:a16="http://schemas.microsoft.com/office/drawing/2014/main" id="{2BFFB5CC-C441-C841-8C61-985E07BC86F2}"/>
              </a:ext>
            </a:extLst>
          </p:cNvPr>
          <p:cNvSpPr/>
          <p:nvPr/>
        </p:nvSpPr>
        <p:spPr>
          <a:xfrm>
            <a:off x="4514852" y="957457"/>
            <a:ext cx="1902561" cy="68093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Regional </a:t>
            </a:r>
            <a:r>
              <a:rPr lang="es-ES" sz="1200" dirty="0" err="1"/>
              <a:t>Government</a:t>
            </a:r>
            <a:endParaRPr lang="es-ES" sz="1200" dirty="0"/>
          </a:p>
        </p:txBody>
      </p: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7BB64E50-B90F-7B49-B76A-4525141980D0}"/>
              </a:ext>
            </a:extLst>
          </p:cNvPr>
          <p:cNvCxnSpPr>
            <a:cxnSpLocks/>
            <a:stCxn id="4" idx="0"/>
            <a:endCxn id="29" idx="4"/>
          </p:cNvCxnSpPr>
          <p:nvPr/>
        </p:nvCxnSpPr>
        <p:spPr>
          <a:xfrm flipV="1">
            <a:off x="3639486" y="1638393"/>
            <a:ext cx="1826647" cy="476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20AA21BD-BEAF-BD4E-B8C0-8B902F9D1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5539-F15E-8240-90A8-A92A48A302A1}" type="slidenum">
              <a:rPr lang="es-ES" smtClean="0"/>
              <a:t>28</a:t>
            </a:fld>
            <a:endParaRPr lang="es-ES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ECBC4AFD-0E98-364A-9FF7-04700181BCA3}"/>
              </a:ext>
            </a:extLst>
          </p:cNvPr>
          <p:cNvSpPr/>
          <p:nvPr/>
        </p:nvSpPr>
        <p:spPr>
          <a:xfrm>
            <a:off x="7971000" y="2705240"/>
            <a:ext cx="1663430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Procedure</a:t>
            </a:r>
            <a:endParaRPr lang="es-ES" sz="1200" dirty="0"/>
          </a:p>
          <a:p>
            <a:pPr algn="ctr"/>
            <a:r>
              <a:rPr lang="es-ES" sz="1200" dirty="0"/>
              <a:t>IT Services</a:t>
            </a:r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3664A92C-59F2-2E4F-95AD-226B0669FCFA}"/>
              </a:ext>
            </a:extLst>
          </p:cNvPr>
          <p:cNvCxnSpPr>
            <a:cxnSpLocks/>
            <a:stCxn id="10" idx="7"/>
            <a:endCxn id="27" idx="2"/>
          </p:cNvCxnSpPr>
          <p:nvPr/>
        </p:nvCxnSpPr>
        <p:spPr>
          <a:xfrm flipV="1">
            <a:off x="6223366" y="3045708"/>
            <a:ext cx="1747634" cy="698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lipse 31">
            <a:extLst>
              <a:ext uri="{FF2B5EF4-FFF2-40B4-BE49-F238E27FC236}">
                <a16:creationId xmlns:a16="http://schemas.microsoft.com/office/drawing/2014/main" id="{F26F8104-8F22-3C40-95CB-6E3824894389}"/>
              </a:ext>
            </a:extLst>
          </p:cNvPr>
          <p:cNvSpPr/>
          <p:nvPr/>
        </p:nvSpPr>
        <p:spPr>
          <a:xfrm>
            <a:off x="7819408" y="5257533"/>
            <a:ext cx="2102795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2020-2022</a:t>
            </a:r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D50C4148-BFD0-F443-840A-C86CC673EEE1}"/>
              </a:ext>
            </a:extLst>
          </p:cNvPr>
          <p:cNvCxnSpPr>
            <a:stCxn id="10" idx="5"/>
            <a:endCxn id="32" idx="1"/>
          </p:cNvCxnSpPr>
          <p:nvPr/>
        </p:nvCxnSpPr>
        <p:spPr>
          <a:xfrm>
            <a:off x="6223366" y="4225884"/>
            <a:ext cx="1903989" cy="1131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Elipse 42">
            <a:extLst>
              <a:ext uri="{FF2B5EF4-FFF2-40B4-BE49-F238E27FC236}">
                <a16:creationId xmlns:a16="http://schemas.microsoft.com/office/drawing/2014/main" id="{4BAAA87A-AE3D-934A-B7C0-51EF815C437B}"/>
              </a:ext>
            </a:extLst>
          </p:cNvPr>
          <p:cNvSpPr/>
          <p:nvPr/>
        </p:nvSpPr>
        <p:spPr>
          <a:xfrm>
            <a:off x="4644146" y="2108634"/>
            <a:ext cx="1663430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Milan</a:t>
            </a:r>
            <a:r>
              <a:rPr lang="es-ES" sz="1200" dirty="0"/>
              <a:t> </a:t>
            </a:r>
            <a:r>
              <a:rPr lang="es-ES" sz="1200" dirty="0" err="1"/>
              <a:t>Municipality</a:t>
            </a:r>
            <a:endParaRPr lang="es-ES" sz="1200" dirty="0"/>
          </a:p>
        </p:txBody>
      </p: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ED59CACA-E390-DE4F-BB31-B49F61548483}"/>
              </a:ext>
            </a:extLst>
          </p:cNvPr>
          <p:cNvCxnSpPr>
            <a:cxnSpLocks/>
            <a:stCxn id="10" idx="0"/>
            <a:endCxn id="43" idx="4"/>
          </p:cNvCxnSpPr>
          <p:nvPr/>
        </p:nvCxnSpPr>
        <p:spPr>
          <a:xfrm flipH="1" flipV="1">
            <a:off x="5475861" y="2789570"/>
            <a:ext cx="4055" cy="855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EB4F4EEC-83ED-8140-8FB8-36BBAAA7C6E0}"/>
              </a:ext>
            </a:extLst>
          </p:cNvPr>
          <p:cNvCxnSpPr>
            <a:cxnSpLocks/>
            <a:stCxn id="10" idx="0"/>
            <a:endCxn id="48" idx="3"/>
          </p:cNvCxnSpPr>
          <p:nvPr/>
        </p:nvCxnSpPr>
        <p:spPr>
          <a:xfrm flipV="1">
            <a:off x="5479916" y="2646507"/>
            <a:ext cx="1247565" cy="998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Elipse 47">
            <a:extLst>
              <a:ext uri="{FF2B5EF4-FFF2-40B4-BE49-F238E27FC236}">
                <a16:creationId xmlns:a16="http://schemas.microsoft.com/office/drawing/2014/main" id="{A64E5D3D-DF6F-804E-ADD5-1409333453C0}"/>
              </a:ext>
            </a:extLst>
          </p:cNvPr>
          <p:cNvSpPr/>
          <p:nvPr/>
        </p:nvSpPr>
        <p:spPr>
          <a:xfrm>
            <a:off x="6483877" y="2065292"/>
            <a:ext cx="1663430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Trieste </a:t>
            </a:r>
            <a:r>
              <a:rPr lang="es-ES" sz="1200" dirty="0" err="1"/>
              <a:t>Municipality</a:t>
            </a:r>
            <a:endParaRPr lang="es-ES" sz="1200" dirty="0"/>
          </a:p>
        </p:txBody>
      </p:sp>
      <p:cxnSp>
        <p:nvCxnSpPr>
          <p:cNvPr id="53" name="Conector recto de flecha 52">
            <a:extLst>
              <a:ext uri="{FF2B5EF4-FFF2-40B4-BE49-F238E27FC236}">
                <a16:creationId xmlns:a16="http://schemas.microsoft.com/office/drawing/2014/main" id="{4E0C5D6B-66A2-C344-B115-78FFD634E344}"/>
              </a:ext>
            </a:extLst>
          </p:cNvPr>
          <p:cNvCxnSpPr>
            <a:cxnSpLocks/>
            <a:stCxn id="43" idx="0"/>
            <a:endCxn id="29" idx="4"/>
          </p:cNvCxnSpPr>
          <p:nvPr/>
        </p:nvCxnSpPr>
        <p:spPr>
          <a:xfrm flipH="1" flipV="1">
            <a:off x="5466133" y="1638393"/>
            <a:ext cx="9728" cy="470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de flecha 55">
            <a:extLst>
              <a:ext uri="{FF2B5EF4-FFF2-40B4-BE49-F238E27FC236}">
                <a16:creationId xmlns:a16="http://schemas.microsoft.com/office/drawing/2014/main" id="{88D36881-BA50-834D-8A69-28C5DFE0B10B}"/>
              </a:ext>
            </a:extLst>
          </p:cNvPr>
          <p:cNvCxnSpPr>
            <a:cxnSpLocks/>
            <a:stCxn id="48" idx="1"/>
            <a:endCxn id="29" idx="4"/>
          </p:cNvCxnSpPr>
          <p:nvPr/>
        </p:nvCxnSpPr>
        <p:spPr>
          <a:xfrm flipH="1" flipV="1">
            <a:off x="5466133" y="1638393"/>
            <a:ext cx="1261348" cy="526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03856C32-CE5C-2F4B-891C-E5C49B5D6A9A}"/>
              </a:ext>
            </a:extLst>
          </p:cNvPr>
          <p:cNvSpPr txBox="1"/>
          <p:nvPr/>
        </p:nvSpPr>
        <p:spPr>
          <a:xfrm>
            <a:off x="120101" y="80365"/>
            <a:ext cx="11224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Procedure</a:t>
            </a:r>
            <a:r>
              <a:rPr lang="es-ES" dirty="0"/>
              <a:t> 3-Procurement </a:t>
            </a:r>
            <a:r>
              <a:rPr lang="es-ES" dirty="0" err="1"/>
              <a:t>Event</a:t>
            </a:r>
            <a:r>
              <a:rPr lang="es-ES" dirty="0"/>
              <a:t> 10 (pev10-proc2): </a:t>
            </a:r>
            <a:r>
              <a:rPr lang="es-ES" dirty="0" err="1"/>
              <a:t>Authorities</a:t>
            </a:r>
            <a:r>
              <a:rPr lang="es-ES" dirty="0"/>
              <a:t> </a:t>
            </a:r>
            <a:r>
              <a:rPr lang="es-ES" dirty="0" err="1"/>
              <a:t>buying</a:t>
            </a:r>
            <a:r>
              <a:rPr lang="es-ES" dirty="0"/>
              <a:t> </a:t>
            </a:r>
            <a:r>
              <a:rPr lang="es-ES" dirty="0" err="1"/>
              <a:t>through</a:t>
            </a:r>
            <a:r>
              <a:rPr lang="es-ES" dirty="0"/>
              <a:t> CONSIP, </a:t>
            </a:r>
            <a:r>
              <a:rPr lang="es-ES" dirty="0" err="1"/>
              <a:t>which</a:t>
            </a:r>
            <a:r>
              <a:rPr lang="es-ES" dirty="0"/>
              <a:t> </a:t>
            </a:r>
            <a:r>
              <a:rPr lang="es-ES" dirty="0" err="1"/>
              <a:t>awards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contract</a:t>
            </a:r>
            <a:r>
              <a:rPr lang="es-ES" dirty="0"/>
              <a:t> (2/3)</a:t>
            </a:r>
          </a:p>
        </p:txBody>
      </p:sp>
    </p:spTree>
    <p:extLst>
      <p:ext uri="{BB962C8B-B14F-4D97-AF65-F5344CB8AC3E}">
        <p14:creationId xmlns:p14="http://schemas.microsoft.com/office/powerpoint/2010/main" val="22669814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974625EC-E549-FA4E-B6C2-E096A081E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5539-F15E-8240-90A8-A92A48A302A1}" type="slidenum">
              <a:rPr lang="es-ES" smtClean="0"/>
              <a:t>29</a:t>
            </a:fld>
            <a:endParaRPr lang="es-ES"/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454AC8A7-2DC4-0F49-9CA6-B64A915334D8}"/>
              </a:ext>
            </a:extLst>
          </p:cNvPr>
          <p:cNvSpPr/>
          <p:nvPr/>
        </p:nvSpPr>
        <p:spPr>
          <a:xfrm>
            <a:off x="5309681" y="1123771"/>
            <a:ext cx="1663430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CONSIP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D69C37CB-9881-FC40-A971-121F1C9AC146}"/>
              </a:ext>
            </a:extLst>
          </p:cNvPr>
          <p:cNvSpPr/>
          <p:nvPr/>
        </p:nvSpPr>
        <p:spPr>
          <a:xfrm>
            <a:off x="3600855" y="4113031"/>
            <a:ext cx="1663430" cy="805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IT </a:t>
            </a:r>
            <a:r>
              <a:rPr lang="es-ES" sz="1200" dirty="0" err="1"/>
              <a:t>Service</a:t>
            </a:r>
            <a:r>
              <a:rPr lang="es-ES" sz="1200" dirty="0"/>
              <a:t> </a:t>
            </a:r>
          </a:p>
          <a:p>
            <a:pPr algn="ctr"/>
            <a:r>
              <a:rPr lang="es-ES" sz="1200" dirty="0" err="1"/>
              <a:t>Award</a:t>
            </a:r>
            <a:r>
              <a:rPr lang="es-ES" sz="1200" dirty="0"/>
              <a:t> </a:t>
            </a:r>
            <a:r>
              <a:rPr lang="es-ES" sz="1200" dirty="0" err="1"/>
              <a:t>Decision</a:t>
            </a:r>
            <a:endParaRPr lang="es-ES" sz="1200" dirty="0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330C9B75-851B-A345-8591-24E1156A2A4A}"/>
              </a:ext>
            </a:extLst>
          </p:cNvPr>
          <p:cNvSpPr/>
          <p:nvPr/>
        </p:nvSpPr>
        <p:spPr>
          <a:xfrm>
            <a:off x="7768751" y="4138677"/>
            <a:ext cx="1797996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3/10/2020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7FC39CBA-48D8-E34A-AEB3-9598B6981F4A}"/>
              </a:ext>
            </a:extLst>
          </p:cNvPr>
          <p:cNvSpPr/>
          <p:nvPr/>
        </p:nvSpPr>
        <p:spPr>
          <a:xfrm>
            <a:off x="5089999" y="2983188"/>
            <a:ext cx="2102795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Procurement</a:t>
            </a:r>
            <a:r>
              <a:rPr lang="es-ES" sz="1200" dirty="0"/>
              <a:t> </a:t>
            </a:r>
            <a:r>
              <a:rPr lang="es-ES" sz="1200" dirty="0" err="1"/>
              <a:t>Event</a:t>
            </a:r>
            <a:r>
              <a:rPr lang="es-ES" sz="1200" dirty="0"/>
              <a:t> 11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E8825900-7864-D944-ADA8-5A97ED2FAAE6}"/>
              </a:ext>
            </a:extLst>
          </p:cNvPr>
          <p:cNvSpPr/>
          <p:nvPr/>
        </p:nvSpPr>
        <p:spPr>
          <a:xfrm>
            <a:off x="8344709" y="2934547"/>
            <a:ext cx="2238975" cy="78937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Awarder</a:t>
            </a:r>
            <a:endParaRPr lang="es-ES" sz="1200" dirty="0"/>
          </a:p>
          <a:p>
            <a:pPr algn="ctr"/>
            <a:r>
              <a:rPr lang="es-ES" sz="1200" dirty="0"/>
              <a:t>(role </a:t>
            </a:r>
            <a:r>
              <a:rPr lang="es-ES" sz="1200" dirty="0" err="1"/>
              <a:t>buy_cpb_awdec</a:t>
            </a:r>
            <a:r>
              <a:rPr lang="es-ES" sz="1200" dirty="0"/>
              <a:t>)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D73D11F1-8838-494D-A5D4-B15D11F6E753}"/>
              </a:ext>
            </a:extLst>
          </p:cNvPr>
          <p:cNvSpPr/>
          <p:nvPr/>
        </p:nvSpPr>
        <p:spPr>
          <a:xfrm>
            <a:off x="1511031" y="2983188"/>
            <a:ext cx="2336259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Daniel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AEAEAEE6-2F9B-5F4B-9A9A-F4D249EC4685}"/>
              </a:ext>
            </a:extLst>
          </p:cNvPr>
          <p:cNvCxnSpPr>
            <a:stCxn id="6" idx="0"/>
            <a:endCxn id="3" idx="4"/>
          </p:cNvCxnSpPr>
          <p:nvPr/>
        </p:nvCxnSpPr>
        <p:spPr>
          <a:xfrm flipH="1" flipV="1">
            <a:off x="6141396" y="1804707"/>
            <a:ext cx="1" cy="1178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681455B8-933C-1B4E-9807-8902AA4FA796}"/>
              </a:ext>
            </a:extLst>
          </p:cNvPr>
          <p:cNvCxnSpPr>
            <a:cxnSpLocks/>
            <a:stCxn id="6" idx="2"/>
            <a:endCxn id="8" idx="6"/>
          </p:cNvCxnSpPr>
          <p:nvPr/>
        </p:nvCxnSpPr>
        <p:spPr>
          <a:xfrm flipH="1">
            <a:off x="3847290" y="3323656"/>
            <a:ext cx="12427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8B7B33FE-595F-BA4F-8427-AF4923FB5907}"/>
              </a:ext>
            </a:extLst>
          </p:cNvPr>
          <p:cNvCxnSpPr>
            <a:cxnSpLocks/>
            <a:stCxn id="6" idx="3"/>
            <a:endCxn id="4" idx="0"/>
          </p:cNvCxnSpPr>
          <p:nvPr/>
        </p:nvCxnSpPr>
        <p:spPr>
          <a:xfrm flipH="1">
            <a:off x="4432570" y="3564403"/>
            <a:ext cx="965376" cy="548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A2CCEC5C-6D01-1A49-979F-ED6AD395A044}"/>
              </a:ext>
            </a:extLst>
          </p:cNvPr>
          <p:cNvCxnSpPr>
            <a:cxnSpLocks/>
            <a:stCxn id="6" idx="5"/>
            <a:endCxn id="5" idx="0"/>
          </p:cNvCxnSpPr>
          <p:nvPr/>
        </p:nvCxnSpPr>
        <p:spPr>
          <a:xfrm>
            <a:off x="6884847" y="3564403"/>
            <a:ext cx="1782902" cy="574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29FAC885-BC33-F045-AB83-862A46D67AB7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7192794" y="3323656"/>
            <a:ext cx="1151915" cy="5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ipse 13">
            <a:extLst>
              <a:ext uri="{FF2B5EF4-FFF2-40B4-BE49-F238E27FC236}">
                <a16:creationId xmlns:a16="http://schemas.microsoft.com/office/drawing/2014/main" id="{0F7B31C7-0734-DD41-B61C-1FDB3BC9CED9}"/>
              </a:ext>
            </a:extLst>
          </p:cNvPr>
          <p:cNvSpPr/>
          <p:nvPr/>
        </p:nvSpPr>
        <p:spPr>
          <a:xfrm>
            <a:off x="8681123" y="1127427"/>
            <a:ext cx="1902561" cy="68093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Central </a:t>
            </a:r>
            <a:r>
              <a:rPr lang="es-ES" sz="1200" dirty="0" err="1"/>
              <a:t>Government</a:t>
            </a:r>
            <a:endParaRPr lang="es-ES" sz="1200" dirty="0"/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79344DE3-964A-DE49-B3B9-9CE8AC6D7ED5}"/>
              </a:ext>
            </a:extLst>
          </p:cNvPr>
          <p:cNvCxnSpPr>
            <a:cxnSpLocks/>
            <a:stCxn id="3" idx="6"/>
            <a:endCxn id="14" idx="2"/>
          </p:cNvCxnSpPr>
          <p:nvPr/>
        </p:nvCxnSpPr>
        <p:spPr>
          <a:xfrm>
            <a:off x="6973111" y="1464239"/>
            <a:ext cx="1708012" cy="3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ángulo 15">
            <a:extLst>
              <a:ext uri="{FF2B5EF4-FFF2-40B4-BE49-F238E27FC236}">
                <a16:creationId xmlns:a16="http://schemas.microsoft.com/office/drawing/2014/main" id="{321DBDCE-C091-D741-98AF-8FB2F9C2255A}"/>
              </a:ext>
            </a:extLst>
          </p:cNvPr>
          <p:cNvSpPr/>
          <p:nvPr/>
        </p:nvSpPr>
        <p:spPr>
          <a:xfrm>
            <a:off x="1744897" y="1179065"/>
            <a:ext cx="1799617" cy="579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ysClr val="windowText" lastClr="000000"/>
                </a:solidFill>
              </a:rPr>
              <a:t>Public </a:t>
            </a:r>
            <a:r>
              <a:rPr lang="es-ES" sz="1200" dirty="0" err="1">
                <a:solidFill>
                  <a:sysClr val="windowText" lastClr="000000"/>
                </a:solidFill>
              </a:rPr>
              <a:t>Organisation</a:t>
            </a:r>
            <a:endParaRPr lang="es-ES" sz="1200" dirty="0">
              <a:solidFill>
                <a:sysClr val="windowText" lastClr="000000"/>
              </a:solidFill>
            </a:endParaRPr>
          </a:p>
        </p:txBody>
      </p:sp>
      <p:sp>
        <p:nvSpPr>
          <p:cNvPr id="17" name="Triángulo 16">
            <a:extLst>
              <a:ext uri="{FF2B5EF4-FFF2-40B4-BE49-F238E27FC236}">
                <a16:creationId xmlns:a16="http://schemas.microsoft.com/office/drawing/2014/main" id="{E7FAB832-7CEA-8640-9C74-9E0157E2F679}"/>
              </a:ext>
            </a:extLst>
          </p:cNvPr>
          <p:cNvSpPr/>
          <p:nvPr/>
        </p:nvSpPr>
        <p:spPr>
          <a:xfrm rot="16200000">
            <a:off x="3521818" y="1362502"/>
            <a:ext cx="248865" cy="203473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200"/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C5958F3C-0E19-2449-8302-5916A67DDB37}"/>
              </a:ext>
            </a:extLst>
          </p:cNvPr>
          <p:cNvCxnSpPr>
            <a:stCxn id="3" idx="2"/>
            <a:endCxn id="17" idx="3"/>
          </p:cNvCxnSpPr>
          <p:nvPr/>
        </p:nvCxnSpPr>
        <p:spPr>
          <a:xfrm flipH="1" flipV="1">
            <a:off x="3747987" y="1464238"/>
            <a:ext cx="156169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9146E1A7-BC8A-6A48-A62B-3EA9475534BB}"/>
              </a:ext>
            </a:extLst>
          </p:cNvPr>
          <p:cNvSpPr txBox="1"/>
          <p:nvPr/>
        </p:nvSpPr>
        <p:spPr>
          <a:xfrm>
            <a:off x="120101" y="80365"/>
            <a:ext cx="9951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Procedure</a:t>
            </a:r>
            <a:r>
              <a:rPr lang="es-ES" dirty="0"/>
              <a:t> 3-Procurement </a:t>
            </a:r>
            <a:r>
              <a:rPr lang="es-ES" dirty="0" err="1"/>
              <a:t>Event</a:t>
            </a:r>
            <a:r>
              <a:rPr lang="es-ES" dirty="0"/>
              <a:t> 11 (pev11-proc2): A CPB </a:t>
            </a:r>
            <a:r>
              <a:rPr lang="es-ES" dirty="0" err="1"/>
              <a:t>awarding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behalf</a:t>
            </a:r>
            <a:r>
              <a:rPr lang="es-ES" dirty="0"/>
              <a:t> of a </a:t>
            </a:r>
            <a:r>
              <a:rPr lang="es-ES" dirty="0" err="1"/>
              <a:t>group</a:t>
            </a:r>
            <a:r>
              <a:rPr lang="es-ES" dirty="0"/>
              <a:t> of </a:t>
            </a:r>
            <a:r>
              <a:rPr lang="es-ES" dirty="0" err="1"/>
              <a:t>buyers</a:t>
            </a:r>
            <a:r>
              <a:rPr lang="es-ES" dirty="0"/>
              <a:t> (3/3)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455B63FF-6E55-4545-83BC-CA75A6FB188D}"/>
              </a:ext>
            </a:extLst>
          </p:cNvPr>
          <p:cNvSpPr/>
          <p:nvPr/>
        </p:nvSpPr>
        <p:spPr>
          <a:xfrm>
            <a:off x="5305529" y="4113031"/>
            <a:ext cx="1663430" cy="805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Lot1 </a:t>
            </a:r>
          </a:p>
          <a:p>
            <a:pPr algn="ctr"/>
            <a:r>
              <a:rPr lang="es-ES" sz="1200" dirty="0"/>
              <a:t>(</a:t>
            </a:r>
            <a:r>
              <a:rPr lang="es-ES" sz="1200" dirty="0" err="1"/>
              <a:t>procedure</a:t>
            </a:r>
            <a:r>
              <a:rPr lang="es-ES" sz="1200" dirty="0"/>
              <a:t> 3)</a:t>
            </a:r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A52DD118-4600-9D4B-BE37-29A81054577E}"/>
              </a:ext>
            </a:extLst>
          </p:cNvPr>
          <p:cNvCxnSpPr>
            <a:cxnSpLocks/>
            <a:stCxn id="6" idx="3"/>
            <a:endCxn id="21" idx="0"/>
          </p:cNvCxnSpPr>
          <p:nvPr/>
        </p:nvCxnSpPr>
        <p:spPr>
          <a:xfrm>
            <a:off x="5397946" y="3564403"/>
            <a:ext cx="739298" cy="548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ipse 27">
            <a:extLst>
              <a:ext uri="{FF2B5EF4-FFF2-40B4-BE49-F238E27FC236}">
                <a16:creationId xmlns:a16="http://schemas.microsoft.com/office/drawing/2014/main" id="{2E9CDF01-CF2D-E644-9357-B56D8A4BE895}"/>
              </a:ext>
            </a:extLst>
          </p:cNvPr>
          <p:cNvSpPr/>
          <p:nvPr/>
        </p:nvSpPr>
        <p:spPr>
          <a:xfrm>
            <a:off x="8827034" y="1935992"/>
            <a:ext cx="1663430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Procedure</a:t>
            </a:r>
            <a:endParaRPr lang="es-ES" sz="1200" dirty="0"/>
          </a:p>
          <a:p>
            <a:pPr algn="ctr"/>
            <a:r>
              <a:rPr lang="es-ES" sz="1200" dirty="0"/>
              <a:t>IT Services</a:t>
            </a:r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B5A42349-A595-2D4E-9518-57F91E3A6EFF}"/>
              </a:ext>
            </a:extLst>
          </p:cNvPr>
          <p:cNvCxnSpPr>
            <a:cxnSpLocks/>
            <a:stCxn id="6" idx="7"/>
            <a:endCxn id="28" idx="2"/>
          </p:cNvCxnSpPr>
          <p:nvPr/>
        </p:nvCxnSpPr>
        <p:spPr>
          <a:xfrm flipV="1">
            <a:off x="6884847" y="2276460"/>
            <a:ext cx="1942187" cy="806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6117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76486EFD-36F3-AB4D-8C88-CF68176A44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9018"/>
            <a:ext cx="12192000" cy="5479964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1629449E-7B12-1745-B26B-77B97EFDE42D}"/>
              </a:ext>
            </a:extLst>
          </p:cNvPr>
          <p:cNvSpPr txBox="1"/>
          <p:nvPr/>
        </p:nvSpPr>
        <p:spPr>
          <a:xfrm>
            <a:off x="317500" y="139700"/>
            <a:ext cx="46256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err="1"/>
              <a:t>Activities</a:t>
            </a:r>
            <a:r>
              <a:rPr lang="es-ES" sz="1200" dirty="0"/>
              <a:t> </a:t>
            </a:r>
            <a:r>
              <a:rPr lang="es-ES" sz="1200" dirty="0" err="1"/>
              <a:t>performed</a:t>
            </a:r>
            <a:r>
              <a:rPr lang="es-ES" sz="1200" dirty="0"/>
              <a:t> </a:t>
            </a:r>
            <a:r>
              <a:rPr lang="es-ES" sz="1200" dirty="0" err="1"/>
              <a:t>by</a:t>
            </a:r>
            <a:r>
              <a:rPr lang="es-ES" sz="1200" dirty="0"/>
              <a:t> </a:t>
            </a:r>
            <a:r>
              <a:rPr lang="es-ES" sz="1200" dirty="0" err="1"/>
              <a:t>the</a:t>
            </a:r>
            <a:r>
              <a:rPr lang="es-ES" sz="1200" dirty="0"/>
              <a:t> </a:t>
            </a:r>
            <a:r>
              <a:rPr lang="es-ES" sz="1200" dirty="0" err="1"/>
              <a:t>tenderer</a:t>
            </a:r>
            <a:r>
              <a:rPr lang="es-ES" sz="1200" dirty="0"/>
              <a:t>, </a:t>
            </a:r>
            <a:r>
              <a:rPr lang="es-ES" sz="1200" dirty="0" err="1"/>
              <a:t>the</a:t>
            </a:r>
            <a:r>
              <a:rPr lang="es-ES" sz="1200" dirty="0"/>
              <a:t> </a:t>
            </a:r>
            <a:r>
              <a:rPr lang="es-ES" sz="1200" dirty="0" err="1"/>
              <a:t>winner</a:t>
            </a:r>
            <a:r>
              <a:rPr lang="es-ES" sz="1200" dirty="0"/>
              <a:t> and </a:t>
            </a:r>
            <a:r>
              <a:rPr lang="es-ES" sz="1200" dirty="0" err="1"/>
              <a:t>the</a:t>
            </a:r>
            <a:r>
              <a:rPr lang="es-ES" sz="1200" dirty="0"/>
              <a:t> </a:t>
            </a:r>
            <a:r>
              <a:rPr lang="es-ES" sz="1200" dirty="0" err="1"/>
              <a:t>subcontractor</a:t>
            </a:r>
            <a:endParaRPr lang="es-ES" sz="1200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1BCEE621-9CBB-F445-BD39-983E5B0FB01E}"/>
              </a:ext>
            </a:extLst>
          </p:cNvPr>
          <p:cNvSpPr/>
          <p:nvPr/>
        </p:nvSpPr>
        <p:spPr>
          <a:xfrm>
            <a:off x="317500" y="6250574"/>
            <a:ext cx="11154383" cy="58477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s-ES" sz="1600" dirty="0"/>
              <a:t>(</a:t>
            </a:r>
            <a:r>
              <a:rPr lang="es-ES" sz="1600" dirty="0" err="1">
                <a:solidFill>
                  <a:srgbClr val="C00000"/>
                </a:solidFill>
              </a:rPr>
              <a:t>difficult</a:t>
            </a:r>
            <a:r>
              <a:rPr lang="es-ES" sz="1600" dirty="0">
                <a:solidFill>
                  <a:srgbClr val="C00000"/>
                </a:solidFill>
              </a:rPr>
              <a:t> to </a:t>
            </a:r>
            <a:r>
              <a:rPr lang="es-ES" sz="1600" dirty="0" err="1">
                <a:solidFill>
                  <a:srgbClr val="C00000"/>
                </a:solidFill>
              </a:rPr>
              <a:t>query</a:t>
            </a:r>
            <a:r>
              <a:rPr lang="es-ES" sz="1600" dirty="0">
                <a:solidFill>
                  <a:srgbClr val="C00000"/>
                </a:solidFill>
              </a:rPr>
              <a:t>, and </a:t>
            </a:r>
            <a:r>
              <a:rPr lang="es-ES" sz="1600" dirty="0" err="1">
                <a:solidFill>
                  <a:srgbClr val="C00000"/>
                </a:solidFill>
              </a:rPr>
              <a:t>does</a:t>
            </a:r>
            <a:r>
              <a:rPr lang="es-ES" sz="1600" dirty="0">
                <a:solidFill>
                  <a:srgbClr val="C00000"/>
                </a:solidFill>
              </a:rPr>
              <a:t> </a:t>
            </a:r>
            <a:r>
              <a:rPr lang="es-ES" sz="1600" dirty="0" err="1">
                <a:solidFill>
                  <a:srgbClr val="C00000"/>
                </a:solidFill>
              </a:rPr>
              <a:t>not</a:t>
            </a:r>
            <a:r>
              <a:rPr lang="es-ES" sz="1600" dirty="0">
                <a:solidFill>
                  <a:srgbClr val="C00000"/>
                </a:solidFill>
              </a:rPr>
              <a:t> </a:t>
            </a:r>
            <a:r>
              <a:rPr lang="es-ES" sz="1600" dirty="0" err="1">
                <a:solidFill>
                  <a:srgbClr val="C00000"/>
                </a:solidFill>
              </a:rPr>
              <a:t>solve</a:t>
            </a:r>
            <a:r>
              <a:rPr lang="es-ES" sz="1600" dirty="0">
                <a:solidFill>
                  <a:srgbClr val="C00000"/>
                </a:solidFill>
              </a:rPr>
              <a:t> </a:t>
            </a:r>
            <a:r>
              <a:rPr lang="es-ES" sz="1600" dirty="0" err="1">
                <a:solidFill>
                  <a:srgbClr val="C00000"/>
                </a:solidFill>
              </a:rPr>
              <a:t>all</a:t>
            </a:r>
            <a:r>
              <a:rPr lang="es-ES" sz="1600" dirty="0">
                <a:solidFill>
                  <a:srgbClr val="C00000"/>
                </a:solidFill>
              </a:rPr>
              <a:t> </a:t>
            </a:r>
            <a:r>
              <a:rPr lang="es-ES" sz="1600" dirty="0" err="1">
                <a:solidFill>
                  <a:srgbClr val="C00000"/>
                </a:solidFill>
              </a:rPr>
              <a:t>the</a:t>
            </a:r>
            <a:r>
              <a:rPr lang="es-ES" sz="1600" dirty="0">
                <a:solidFill>
                  <a:srgbClr val="C00000"/>
                </a:solidFill>
              </a:rPr>
              <a:t> </a:t>
            </a:r>
            <a:r>
              <a:rPr lang="es-ES" sz="1600" dirty="0" err="1">
                <a:solidFill>
                  <a:srgbClr val="C00000"/>
                </a:solidFill>
              </a:rPr>
              <a:t>situations</a:t>
            </a:r>
            <a:r>
              <a:rPr lang="es-ES" sz="1600" dirty="0">
                <a:solidFill>
                  <a:srgbClr val="C00000"/>
                </a:solidFill>
              </a:rPr>
              <a:t>; </a:t>
            </a:r>
            <a:r>
              <a:rPr lang="es-ES" sz="1600" dirty="0" err="1">
                <a:solidFill>
                  <a:schemeClr val="accent6"/>
                </a:solidFill>
              </a:rPr>
              <a:t>unless</a:t>
            </a:r>
            <a:r>
              <a:rPr lang="es-ES" sz="1600" dirty="0">
                <a:solidFill>
                  <a:schemeClr val="accent6"/>
                </a:solidFill>
              </a:rPr>
              <a:t> </a:t>
            </a:r>
            <a:r>
              <a:rPr lang="es-ES" sz="1600" dirty="0" err="1">
                <a:solidFill>
                  <a:schemeClr val="accent6"/>
                </a:solidFill>
              </a:rPr>
              <a:t>the</a:t>
            </a:r>
            <a:r>
              <a:rPr lang="es-ES" sz="1600" dirty="0">
                <a:solidFill>
                  <a:schemeClr val="accent6"/>
                </a:solidFill>
              </a:rPr>
              <a:t> </a:t>
            </a:r>
            <a:r>
              <a:rPr lang="es-ES" sz="1600" dirty="0" err="1">
                <a:solidFill>
                  <a:schemeClr val="accent6"/>
                </a:solidFill>
              </a:rPr>
              <a:t>activities</a:t>
            </a:r>
            <a:r>
              <a:rPr lang="es-ES" sz="1600" dirty="0">
                <a:solidFill>
                  <a:schemeClr val="accent6"/>
                </a:solidFill>
              </a:rPr>
              <a:t> are </a:t>
            </a:r>
            <a:r>
              <a:rPr lang="es-ES" sz="1600" dirty="0" err="1">
                <a:solidFill>
                  <a:schemeClr val="accent6"/>
                </a:solidFill>
              </a:rPr>
              <a:t>involved</a:t>
            </a:r>
            <a:r>
              <a:rPr lang="es-ES" sz="1600" dirty="0">
                <a:solidFill>
                  <a:schemeClr val="accent6"/>
                </a:solidFill>
              </a:rPr>
              <a:t> </a:t>
            </a:r>
            <a:r>
              <a:rPr lang="es-ES" sz="1600" dirty="0" err="1">
                <a:solidFill>
                  <a:schemeClr val="accent6"/>
                </a:solidFill>
              </a:rPr>
              <a:t>separetly</a:t>
            </a:r>
            <a:r>
              <a:rPr lang="es-ES" sz="1600" dirty="0">
                <a:solidFill>
                  <a:schemeClr val="accent6"/>
                </a:solidFill>
              </a:rPr>
              <a:t> in </a:t>
            </a:r>
            <a:r>
              <a:rPr lang="es-ES" sz="1600" dirty="0" err="1">
                <a:solidFill>
                  <a:schemeClr val="accent6"/>
                </a:solidFill>
              </a:rPr>
              <a:t>the</a:t>
            </a:r>
            <a:r>
              <a:rPr lang="es-ES" sz="1600" dirty="0">
                <a:solidFill>
                  <a:schemeClr val="accent6"/>
                </a:solidFill>
              </a:rPr>
              <a:t> </a:t>
            </a:r>
            <a:r>
              <a:rPr lang="es-ES" sz="1600" dirty="0" err="1">
                <a:solidFill>
                  <a:schemeClr val="accent6"/>
                </a:solidFill>
              </a:rPr>
              <a:t>reification</a:t>
            </a:r>
            <a:r>
              <a:rPr lang="es-ES" sz="1600" dirty="0">
                <a:solidFill>
                  <a:schemeClr val="accent6"/>
                </a:solidFill>
              </a:rPr>
              <a:t>, </a:t>
            </a:r>
            <a:r>
              <a:rPr lang="es-ES" sz="1600" dirty="0" err="1">
                <a:solidFill>
                  <a:schemeClr val="accent2"/>
                </a:solidFill>
              </a:rPr>
              <a:t>which</a:t>
            </a:r>
            <a:r>
              <a:rPr lang="es-ES" sz="1600" dirty="0">
                <a:solidFill>
                  <a:schemeClr val="accent2"/>
                </a:solidFill>
              </a:rPr>
              <a:t> </a:t>
            </a:r>
            <a:r>
              <a:rPr lang="es-ES" sz="1600" dirty="0" err="1">
                <a:solidFill>
                  <a:schemeClr val="accent2"/>
                </a:solidFill>
              </a:rPr>
              <a:t>entails</a:t>
            </a:r>
            <a:r>
              <a:rPr lang="es-ES" sz="1600" dirty="0">
                <a:solidFill>
                  <a:schemeClr val="accent2"/>
                </a:solidFill>
              </a:rPr>
              <a:t> </a:t>
            </a:r>
            <a:r>
              <a:rPr lang="es-ES" sz="1600" dirty="0" err="1">
                <a:solidFill>
                  <a:schemeClr val="accent2"/>
                </a:solidFill>
              </a:rPr>
              <a:t>specific</a:t>
            </a:r>
            <a:r>
              <a:rPr lang="es-ES" sz="1600" dirty="0">
                <a:solidFill>
                  <a:schemeClr val="accent2"/>
                </a:solidFill>
              </a:rPr>
              <a:t> rules </a:t>
            </a:r>
            <a:r>
              <a:rPr lang="es-ES" sz="1600" dirty="0" err="1">
                <a:solidFill>
                  <a:schemeClr val="accent2"/>
                </a:solidFill>
              </a:rPr>
              <a:t>for</a:t>
            </a:r>
            <a:r>
              <a:rPr lang="es-ES" sz="1600" dirty="0">
                <a:solidFill>
                  <a:schemeClr val="accent2"/>
                </a:solidFill>
              </a:rPr>
              <a:t> </a:t>
            </a:r>
            <a:r>
              <a:rPr lang="es-ES" sz="1600" dirty="0" err="1">
                <a:solidFill>
                  <a:schemeClr val="accent2"/>
                </a:solidFill>
              </a:rPr>
              <a:t>the</a:t>
            </a:r>
            <a:r>
              <a:rPr lang="es-ES" sz="1600" dirty="0">
                <a:solidFill>
                  <a:schemeClr val="accent2"/>
                </a:solidFill>
              </a:rPr>
              <a:t> </a:t>
            </a:r>
            <a:r>
              <a:rPr lang="es-ES" sz="1600" dirty="0" err="1">
                <a:solidFill>
                  <a:schemeClr val="accent2"/>
                </a:solidFill>
              </a:rPr>
              <a:t>association</a:t>
            </a:r>
            <a:r>
              <a:rPr lang="es-ES" sz="1600" dirty="0">
                <a:solidFill>
                  <a:schemeClr val="accent2"/>
                </a:solidFill>
              </a:rPr>
              <a:t> </a:t>
            </a:r>
            <a:r>
              <a:rPr lang="es-ES" sz="1600" dirty="0" err="1">
                <a:solidFill>
                  <a:schemeClr val="accent2"/>
                </a:solidFill>
              </a:rPr>
              <a:t>between</a:t>
            </a:r>
            <a:r>
              <a:rPr lang="es-ES" sz="1600" dirty="0">
                <a:solidFill>
                  <a:schemeClr val="accent2"/>
                </a:solidFill>
              </a:rPr>
              <a:t> role and </a:t>
            </a:r>
            <a:r>
              <a:rPr lang="es-ES" sz="1600" dirty="0" err="1">
                <a:solidFill>
                  <a:schemeClr val="accent2"/>
                </a:solidFill>
              </a:rPr>
              <a:t>subrole-activity</a:t>
            </a:r>
            <a:r>
              <a:rPr lang="es-ES" sz="1600" dirty="0">
                <a:solidFill>
                  <a:srgbClr val="C00000"/>
                </a:solidFill>
              </a:rPr>
              <a:t>)</a:t>
            </a:r>
            <a:endParaRPr lang="es-ES" sz="1600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270D7738-10A0-314F-A0E7-035A56B31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5539-F15E-8240-90A8-A92A48A302A1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12201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B1DC12D7-2ED7-0042-B573-A8A51C753211}"/>
              </a:ext>
            </a:extLst>
          </p:cNvPr>
          <p:cNvSpPr/>
          <p:nvPr/>
        </p:nvSpPr>
        <p:spPr>
          <a:xfrm>
            <a:off x="5309681" y="1094589"/>
            <a:ext cx="1663430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everis</a:t>
            </a:r>
            <a:r>
              <a:rPr lang="es-ES" sz="1200" dirty="0"/>
              <a:t> Italia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012ED94-77C0-7E47-8536-C8D83B165782}"/>
              </a:ext>
            </a:extLst>
          </p:cNvPr>
          <p:cNvSpPr txBox="1"/>
          <p:nvPr/>
        </p:nvSpPr>
        <p:spPr>
          <a:xfrm>
            <a:off x="120101" y="80365"/>
            <a:ext cx="7968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Procedure</a:t>
            </a:r>
            <a:r>
              <a:rPr lang="es-ES" dirty="0"/>
              <a:t> 3-Procurement </a:t>
            </a:r>
            <a:r>
              <a:rPr lang="es-ES" dirty="0" err="1"/>
              <a:t>Event</a:t>
            </a:r>
            <a:r>
              <a:rPr lang="es-ES" dirty="0"/>
              <a:t> 12 (pev12-proc3):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winner</a:t>
            </a:r>
            <a:r>
              <a:rPr lang="es-ES" dirty="0"/>
              <a:t> of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Procedure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…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E03200A5-93D5-D642-9537-1C374FD5FD59}"/>
              </a:ext>
            </a:extLst>
          </p:cNvPr>
          <p:cNvSpPr/>
          <p:nvPr/>
        </p:nvSpPr>
        <p:spPr>
          <a:xfrm>
            <a:off x="3508903" y="4196005"/>
            <a:ext cx="1663430" cy="805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Lot 1 to </a:t>
            </a:r>
          </a:p>
          <a:p>
            <a:pPr algn="ctr"/>
            <a:r>
              <a:rPr lang="es-ES" sz="1200" dirty="0"/>
              <a:t>IT Services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4AB0B396-175E-9E40-8841-105274B8F42C}"/>
              </a:ext>
            </a:extLst>
          </p:cNvPr>
          <p:cNvSpPr/>
          <p:nvPr/>
        </p:nvSpPr>
        <p:spPr>
          <a:xfrm>
            <a:off x="7112540" y="4124802"/>
            <a:ext cx="1797996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10/02/2020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77C9046A-9741-7B4C-AAA0-5690A1518377}"/>
              </a:ext>
            </a:extLst>
          </p:cNvPr>
          <p:cNvSpPr/>
          <p:nvPr/>
        </p:nvSpPr>
        <p:spPr>
          <a:xfrm>
            <a:off x="5089999" y="2983188"/>
            <a:ext cx="2102795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Procurement</a:t>
            </a:r>
            <a:r>
              <a:rPr lang="es-ES" sz="1200" dirty="0"/>
              <a:t> </a:t>
            </a:r>
            <a:r>
              <a:rPr lang="es-ES" sz="1200" dirty="0" err="1"/>
              <a:t>Event</a:t>
            </a:r>
            <a:r>
              <a:rPr lang="es-ES" sz="1200" dirty="0"/>
              <a:t> 12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C29B8D2D-47E4-9546-9282-3D3DC6905E00}"/>
              </a:ext>
            </a:extLst>
          </p:cNvPr>
          <p:cNvSpPr/>
          <p:nvPr/>
        </p:nvSpPr>
        <p:spPr>
          <a:xfrm>
            <a:off x="8344710" y="2934547"/>
            <a:ext cx="2336259" cy="78937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winner</a:t>
            </a:r>
            <a:endParaRPr lang="es-ES" sz="1200" dirty="0"/>
          </a:p>
          <a:p>
            <a:pPr algn="ctr"/>
            <a:r>
              <a:rPr lang="es-ES" sz="1200" dirty="0"/>
              <a:t>(role)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E8A336ED-438F-0D4A-AF51-3A809B1F27C1}"/>
              </a:ext>
            </a:extLst>
          </p:cNvPr>
          <p:cNvSpPr/>
          <p:nvPr/>
        </p:nvSpPr>
        <p:spPr>
          <a:xfrm>
            <a:off x="1442935" y="2983188"/>
            <a:ext cx="2336259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Xavi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778650BE-593D-154D-81E2-E8CDEA70C959}"/>
              </a:ext>
            </a:extLst>
          </p:cNvPr>
          <p:cNvCxnSpPr>
            <a:stCxn id="10" idx="0"/>
            <a:endCxn id="4" idx="4"/>
          </p:cNvCxnSpPr>
          <p:nvPr/>
        </p:nvCxnSpPr>
        <p:spPr>
          <a:xfrm flipH="1" flipV="1">
            <a:off x="6141396" y="1775525"/>
            <a:ext cx="1" cy="1207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B03E1ED7-71FD-8049-8422-88631B0E7713}"/>
              </a:ext>
            </a:extLst>
          </p:cNvPr>
          <p:cNvCxnSpPr>
            <a:cxnSpLocks/>
            <a:stCxn id="10" idx="2"/>
            <a:endCxn id="12" idx="6"/>
          </p:cNvCxnSpPr>
          <p:nvPr/>
        </p:nvCxnSpPr>
        <p:spPr>
          <a:xfrm flipH="1">
            <a:off x="3779194" y="3323656"/>
            <a:ext cx="13108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7C28F375-4054-0E4F-8CCB-9DA182D925FA}"/>
              </a:ext>
            </a:extLst>
          </p:cNvPr>
          <p:cNvCxnSpPr>
            <a:cxnSpLocks/>
            <a:stCxn id="10" idx="3"/>
            <a:endCxn id="8" idx="0"/>
          </p:cNvCxnSpPr>
          <p:nvPr/>
        </p:nvCxnSpPr>
        <p:spPr>
          <a:xfrm flipH="1">
            <a:off x="4340618" y="3564403"/>
            <a:ext cx="1057328" cy="631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589270C3-AC0B-2B4C-AF45-753BEC2755F6}"/>
              </a:ext>
            </a:extLst>
          </p:cNvPr>
          <p:cNvCxnSpPr>
            <a:cxnSpLocks/>
            <a:stCxn id="10" idx="5"/>
            <a:endCxn id="9" idx="0"/>
          </p:cNvCxnSpPr>
          <p:nvPr/>
        </p:nvCxnSpPr>
        <p:spPr>
          <a:xfrm>
            <a:off x="6884847" y="3564403"/>
            <a:ext cx="1126691" cy="560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CED91A2A-CD11-C144-AF86-1789A13CA717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>
            <a:off x="7192794" y="3323656"/>
            <a:ext cx="1151916" cy="5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ipse 28">
            <a:extLst>
              <a:ext uri="{FF2B5EF4-FFF2-40B4-BE49-F238E27FC236}">
                <a16:creationId xmlns:a16="http://schemas.microsoft.com/office/drawing/2014/main" id="{2BFFB5CC-C441-C841-8C61-985E07BC86F2}"/>
              </a:ext>
            </a:extLst>
          </p:cNvPr>
          <p:cNvSpPr/>
          <p:nvPr/>
        </p:nvSpPr>
        <p:spPr>
          <a:xfrm>
            <a:off x="8681123" y="1098245"/>
            <a:ext cx="1902561" cy="68093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sa</a:t>
            </a:r>
            <a:endParaRPr lang="es-ES" sz="1200" dirty="0"/>
          </a:p>
          <a:p>
            <a:pPr algn="ctr"/>
            <a:r>
              <a:rPr lang="es-ES" sz="1200" dirty="0"/>
              <a:t>(legal </a:t>
            </a:r>
            <a:r>
              <a:rPr lang="es-ES" sz="1200" dirty="0" err="1"/>
              <a:t>form</a:t>
            </a:r>
            <a:r>
              <a:rPr lang="es-ES" sz="1200" dirty="0"/>
              <a:t> </a:t>
            </a:r>
            <a:r>
              <a:rPr lang="es-ES" sz="1200" dirty="0" err="1"/>
              <a:t>Società</a:t>
            </a:r>
            <a:r>
              <a:rPr lang="es-ES" sz="1200" dirty="0"/>
              <a:t> </a:t>
            </a:r>
            <a:r>
              <a:rPr lang="es-ES" sz="1200" dirty="0" err="1"/>
              <a:t>Anonima</a:t>
            </a:r>
            <a:r>
              <a:rPr lang="es-ES" sz="1200" dirty="0"/>
              <a:t>)</a:t>
            </a:r>
          </a:p>
        </p:txBody>
      </p: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7BB64E50-B90F-7B49-B76A-4525141980D0}"/>
              </a:ext>
            </a:extLst>
          </p:cNvPr>
          <p:cNvCxnSpPr>
            <a:cxnSpLocks/>
            <a:stCxn id="4" idx="6"/>
            <a:endCxn id="29" idx="2"/>
          </p:cNvCxnSpPr>
          <p:nvPr/>
        </p:nvCxnSpPr>
        <p:spPr>
          <a:xfrm>
            <a:off x="6973111" y="1435057"/>
            <a:ext cx="1708012" cy="3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ángulo 33">
            <a:extLst>
              <a:ext uri="{FF2B5EF4-FFF2-40B4-BE49-F238E27FC236}">
                <a16:creationId xmlns:a16="http://schemas.microsoft.com/office/drawing/2014/main" id="{9F526081-284D-D14F-B83A-DDB023827ABF}"/>
              </a:ext>
            </a:extLst>
          </p:cNvPr>
          <p:cNvSpPr/>
          <p:nvPr/>
        </p:nvSpPr>
        <p:spPr>
          <a:xfrm>
            <a:off x="1744897" y="1145544"/>
            <a:ext cx="1799617" cy="579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ysClr val="windowText" lastClr="000000"/>
                </a:solidFill>
              </a:rPr>
              <a:t>Business</a:t>
            </a:r>
          </a:p>
        </p:txBody>
      </p:sp>
      <p:sp>
        <p:nvSpPr>
          <p:cNvPr id="35" name="Triángulo 34">
            <a:extLst>
              <a:ext uri="{FF2B5EF4-FFF2-40B4-BE49-F238E27FC236}">
                <a16:creationId xmlns:a16="http://schemas.microsoft.com/office/drawing/2014/main" id="{43DEF424-9F01-E74F-A6F2-372757182601}"/>
              </a:ext>
            </a:extLst>
          </p:cNvPr>
          <p:cNvSpPr/>
          <p:nvPr/>
        </p:nvSpPr>
        <p:spPr>
          <a:xfrm rot="16200000">
            <a:off x="3521818" y="1333320"/>
            <a:ext cx="248865" cy="203473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ACF68BB7-EB62-DB4E-AA00-6789A0B4E806}"/>
              </a:ext>
            </a:extLst>
          </p:cNvPr>
          <p:cNvCxnSpPr>
            <a:stCxn id="4" idx="2"/>
            <a:endCxn id="35" idx="3"/>
          </p:cNvCxnSpPr>
          <p:nvPr/>
        </p:nvCxnSpPr>
        <p:spPr>
          <a:xfrm flipH="1" flipV="1">
            <a:off x="3747987" y="1435056"/>
            <a:ext cx="156169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uadroTexto 2">
            <a:extLst>
              <a:ext uri="{FF2B5EF4-FFF2-40B4-BE49-F238E27FC236}">
                <a16:creationId xmlns:a16="http://schemas.microsoft.com/office/drawing/2014/main" id="{63558E39-EDA2-4B42-9C23-B0FFAFBB017D}"/>
              </a:ext>
            </a:extLst>
          </p:cNvPr>
          <p:cNvSpPr txBox="1"/>
          <p:nvPr/>
        </p:nvSpPr>
        <p:spPr>
          <a:xfrm>
            <a:off x="3731905" y="3030923"/>
            <a:ext cx="14574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 err="1"/>
              <a:t>involvesAgentContactPoint</a:t>
            </a:r>
            <a:endParaRPr lang="es-ES" sz="900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AC7B136D-9313-D948-9C48-86BF6686C165}"/>
              </a:ext>
            </a:extLst>
          </p:cNvPr>
          <p:cNvSpPr txBox="1"/>
          <p:nvPr/>
        </p:nvSpPr>
        <p:spPr>
          <a:xfrm>
            <a:off x="4107392" y="3679962"/>
            <a:ext cx="82907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 err="1"/>
              <a:t>involvesThing</a:t>
            </a:r>
            <a:endParaRPr lang="es-ES" sz="900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641D1D23-F480-1E45-B303-93E2C8AE2052}"/>
              </a:ext>
            </a:extLst>
          </p:cNvPr>
          <p:cNvSpPr txBox="1"/>
          <p:nvPr/>
        </p:nvSpPr>
        <p:spPr>
          <a:xfrm>
            <a:off x="6413937" y="3800428"/>
            <a:ext cx="8915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 err="1"/>
              <a:t>involvesPeriod</a:t>
            </a:r>
            <a:endParaRPr lang="es-ES" sz="900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1570376B-367B-D244-BFF6-37037F473E91}"/>
              </a:ext>
            </a:extLst>
          </p:cNvPr>
          <p:cNvSpPr txBox="1"/>
          <p:nvPr/>
        </p:nvSpPr>
        <p:spPr>
          <a:xfrm>
            <a:off x="7194120" y="3092824"/>
            <a:ext cx="10567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 err="1"/>
              <a:t>involvesAgentRole</a:t>
            </a:r>
            <a:endParaRPr lang="es-ES" sz="900" dirty="0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3AC498F1-6682-224E-A6ED-95248C4BF0E6}"/>
              </a:ext>
            </a:extLst>
          </p:cNvPr>
          <p:cNvSpPr txBox="1"/>
          <p:nvPr/>
        </p:nvSpPr>
        <p:spPr>
          <a:xfrm>
            <a:off x="5717241" y="2093707"/>
            <a:ext cx="8483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 err="1"/>
              <a:t>involvesAgent</a:t>
            </a:r>
            <a:endParaRPr lang="es-ES" sz="900" dirty="0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323D150B-BF6D-BC4C-9C3C-D9CDECEB75F6}"/>
              </a:ext>
            </a:extLst>
          </p:cNvPr>
          <p:cNvSpPr txBox="1"/>
          <p:nvPr/>
        </p:nvSpPr>
        <p:spPr>
          <a:xfrm>
            <a:off x="4092615" y="1173274"/>
            <a:ext cx="32412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/>
              <a:t>isA</a:t>
            </a:r>
            <a:endParaRPr lang="es-ES" sz="900" dirty="0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821AE15C-3477-E948-8EEB-AE8BD599586D}"/>
              </a:ext>
            </a:extLst>
          </p:cNvPr>
          <p:cNvSpPr txBox="1"/>
          <p:nvPr/>
        </p:nvSpPr>
        <p:spPr>
          <a:xfrm>
            <a:off x="7305528" y="1244182"/>
            <a:ext cx="83388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 err="1"/>
              <a:t>hasLegalForm</a:t>
            </a:r>
            <a:endParaRPr lang="es-ES" sz="900" dirty="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4291E37F-9A01-5347-A7B9-9C4968EF9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5539-F15E-8240-90A8-A92A48A302A1}" type="slidenum">
              <a:rPr lang="es-ES" smtClean="0"/>
              <a:t>30</a:t>
            </a:fld>
            <a:endParaRPr lang="es-ES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6263D5FF-5F7F-FE4C-95D4-115D12C4F5F4}"/>
              </a:ext>
            </a:extLst>
          </p:cNvPr>
          <p:cNvSpPr/>
          <p:nvPr/>
        </p:nvSpPr>
        <p:spPr>
          <a:xfrm>
            <a:off x="8827034" y="1935992"/>
            <a:ext cx="1663430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Procedure</a:t>
            </a:r>
            <a:endParaRPr lang="es-ES" sz="1200" dirty="0"/>
          </a:p>
          <a:p>
            <a:pPr algn="ctr"/>
            <a:r>
              <a:rPr lang="es-ES" sz="1200" dirty="0"/>
              <a:t>IT Services</a:t>
            </a:r>
          </a:p>
        </p:txBody>
      </p: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AD192B87-DBC2-2D45-A41E-82CFFFABF3F0}"/>
              </a:ext>
            </a:extLst>
          </p:cNvPr>
          <p:cNvCxnSpPr>
            <a:cxnSpLocks/>
            <a:stCxn id="10" idx="7"/>
            <a:endCxn id="41" idx="2"/>
          </p:cNvCxnSpPr>
          <p:nvPr/>
        </p:nvCxnSpPr>
        <p:spPr>
          <a:xfrm flipV="1">
            <a:off x="6884847" y="2276460"/>
            <a:ext cx="1942187" cy="806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uadroTexto 42">
            <a:extLst>
              <a:ext uri="{FF2B5EF4-FFF2-40B4-BE49-F238E27FC236}">
                <a16:creationId xmlns:a16="http://schemas.microsoft.com/office/drawing/2014/main" id="{56C3D4DA-AFA9-A842-A3F4-933AE338729A}"/>
              </a:ext>
            </a:extLst>
          </p:cNvPr>
          <p:cNvSpPr txBox="1"/>
          <p:nvPr/>
        </p:nvSpPr>
        <p:spPr>
          <a:xfrm>
            <a:off x="7504836" y="2501512"/>
            <a:ext cx="105509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 err="1"/>
              <a:t>involvesProcedure</a:t>
            </a:r>
            <a:endParaRPr lang="es-ES" sz="900" dirty="0"/>
          </a:p>
        </p:txBody>
      </p:sp>
    </p:spTree>
    <p:extLst>
      <p:ext uri="{BB962C8B-B14F-4D97-AF65-F5344CB8AC3E}">
        <p14:creationId xmlns:p14="http://schemas.microsoft.com/office/powerpoint/2010/main" val="34166360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C44AFB68-B414-A540-B52C-2EAC019B5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5539-F15E-8240-90A8-A92A48A302A1}" type="slidenum">
              <a:rPr lang="es-ES" smtClean="0"/>
              <a:t>31</a:t>
            </a:fld>
            <a:endParaRPr lang="es-E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EA9F401-8F86-C64A-9553-82A4B5647371}"/>
              </a:ext>
            </a:extLst>
          </p:cNvPr>
          <p:cNvSpPr txBox="1"/>
          <p:nvPr/>
        </p:nvSpPr>
        <p:spPr>
          <a:xfrm>
            <a:off x="554477" y="301558"/>
            <a:ext cx="3483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Competency</a:t>
            </a:r>
            <a:r>
              <a:rPr lang="es-ES" dirty="0"/>
              <a:t> </a:t>
            </a:r>
            <a:r>
              <a:rPr lang="es-ES" dirty="0" err="1"/>
              <a:t>questions</a:t>
            </a:r>
            <a:r>
              <a:rPr lang="es-ES" dirty="0"/>
              <a:t> and </a:t>
            </a:r>
            <a:r>
              <a:rPr lang="es-ES" dirty="0" err="1"/>
              <a:t>queries</a:t>
            </a:r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C052E93-E8CA-DA49-A40E-E688E2A873E7}"/>
              </a:ext>
            </a:extLst>
          </p:cNvPr>
          <p:cNvSpPr txBox="1"/>
          <p:nvPr/>
        </p:nvSpPr>
        <p:spPr>
          <a:xfrm>
            <a:off x="554477" y="1342417"/>
            <a:ext cx="862870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Story</a:t>
            </a:r>
            <a:r>
              <a:rPr lang="es-ES" dirty="0"/>
              <a:t> 1: I </a:t>
            </a:r>
            <a:r>
              <a:rPr lang="es-ES" dirty="0" err="1"/>
              <a:t>want</a:t>
            </a:r>
            <a:r>
              <a:rPr lang="es-ES" dirty="0"/>
              <a:t> to </a:t>
            </a:r>
            <a:r>
              <a:rPr lang="es-ES" dirty="0" err="1"/>
              <a:t>see</a:t>
            </a:r>
            <a:r>
              <a:rPr lang="es-ES" dirty="0"/>
              <a:t> </a:t>
            </a:r>
            <a:r>
              <a:rPr lang="es-ES" dirty="0" err="1"/>
              <a:t>all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events</a:t>
            </a:r>
            <a:r>
              <a:rPr lang="es-ES" dirty="0"/>
              <a:t> of </a:t>
            </a:r>
            <a:r>
              <a:rPr lang="es-ES" dirty="0" err="1"/>
              <a:t>one</a:t>
            </a:r>
            <a:r>
              <a:rPr lang="es-ES" dirty="0"/>
              <a:t> </a:t>
            </a:r>
            <a:r>
              <a:rPr lang="es-ES" dirty="0" err="1"/>
              <a:t>specific</a:t>
            </a:r>
            <a:r>
              <a:rPr lang="es-ES" dirty="0"/>
              <a:t> </a:t>
            </a:r>
            <a:r>
              <a:rPr lang="es-ES" dirty="0" err="1"/>
              <a:t>procedure</a:t>
            </a:r>
            <a:r>
              <a:rPr lang="es-ES" dirty="0"/>
              <a:t> (1-alleventsinproc.sparql)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Story</a:t>
            </a:r>
            <a:r>
              <a:rPr lang="es-ES" dirty="0"/>
              <a:t> 2: I </a:t>
            </a:r>
            <a:r>
              <a:rPr lang="es-ES" dirty="0" err="1"/>
              <a:t>want</a:t>
            </a:r>
            <a:r>
              <a:rPr lang="es-ES" dirty="0"/>
              <a:t> to </a:t>
            </a:r>
            <a:r>
              <a:rPr lang="es-ES" dirty="0" err="1"/>
              <a:t>see</a:t>
            </a:r>
            <a:r>
              <a:rPr lang="es-ES" dirty="0"/>
              <a:t> </a:t>
            </a:r>
            <a:r>
              <a:rPr lang="es-ES" dirty="0" err="1"/>
              <a:t>which</a:t>
            </a:r>
            <a:r>
              <a:rPr lang="es-ES" dirty="0"/>
              <a:t> are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buyers</a:t>
            </a:r>
            <a:r>
              <a:rPr lang="es-ES" dirty="0"/>
              <a:t> of a </a:t>
            </a:r>
            <a:r>
              <a:rPr lang="es-ES" dirty="0" err="1"/>
              <a:t>procedure</a:t>
            </a:r>
            <a:r>
              <a:rPr lang="es-ES" dirty="0"/>
              <a:t> </a:t>
            </a:r>
            <a:r>
              <a:rPr lang="es-ES" dirty="0" err="1"/>
              <a:t>managed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CONSIP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Story</a:t>
            </a:r>
            <a:r>
              <a:rPr lang="es-ES" dirty="0"/>
              <a:t> 3: I </a:t>
            </a:r>
            <a:r>
              <a:rPr lang="es-ES" dirty="0" err="1"/>
              <a:t>want</a:t>
            </a:r>
            <a:r>
              <a:rPr lang="es-ES" dirty="0"/>
              <a:t> to </a:t>
            </a:r>
            <a:r>
              <a:rPr lang="es-ES" dirty="0" err="1"/>
              <a:t>see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buyers</a:t>
            </a:r>
            <a:r>
              <a:rPr lang="es-ES" dirty="0"/>
              <a:t> of a </a:t>
            </a:r>
            <a:r>
              <a:rPr lang="es-ES" dirty="0" err="1"/>
              <a:t>Joint</a:t>
            </a:r>
            <a:r>
              <a:rPr lang="es-ES" dirty="0"/>
              <a:t> </a:t>
            </a:r>
            <a:r>
              <a:rPr lang="es-ES" dirty="0" err="1"/>
              <a:t>procurement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Story</a:t>
            </a:r>
            <a:r>
              <a:rPr lang="es-ES" dirty="0"/>
              <a:t> 4: I </a:t>
            </a:r>
            <a:r>
              <a:rPr lang="es-ES" dirty="0" err="1"/>
              <a:t>want</a:t>
            </a:r>
            <a:r>
              <a:rPr lang="es-ES" dirty="0"/>
              <a:t> to </a:t>
            </a:r>
            <a:r>
              <a:rPr lang="es-ES" dirty="0" err="1"/>
              <a:t>see</a:t>
            </a:r>
            <a:r>
              <a:rPr lang="es-ES" dirty="0"/>
              <a:t> </a:t>
            </a:r>
            <a:r>
              <a:rPr lang="es-ES" dirty="0" err="1"/>
              <a:t>who’s</a:t>
            </a:r>
            <a:r>
              <a:rPr lang="es-ES" dirty="0"/>
              <a:t> won </a:t>
            </a:r>
            <a:r>
              <a:rPr lang="es-ES" dirty="0" err="1"/>
              <a:t>all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procedures</a:t>
            </a:r>
            <a:endParaRPr lang="es-ES" dirty="0"/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216345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33D97EC-D011-1F49-96A5-AAF48901B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57951"/>
            <a:ext cx="12192000" cy="3542097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9BFE3223-960D-EC43-BB5D-01014434A2BF}"/>
              </a:ext>
            </a:extLst>
          </p:cNvPr>
          <p:cNvSpPr txBox="1"/>
          <p:nvPr/>
        </p:nvSpPr>
        <p:spPr>
          <a:xfrm>
            <a:off x="120101" y="80365"/>
            <a:ext cx="3484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About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name</a:t>
            </a:r>
            <a:r>
              <a:rPr lang="es-ES" dirty="0"/>
              <a:t> of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Organization</a:t>
            </a:r>
            <a:endParaRPr lang="es-ES" dirty="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4A56CAFD-8322-444A-979E-C61A1C50B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5539-F15E-8240-90A8-A92A48A302A1}" type="slidenum">
              <a:rPr lang="es-ES" smtClean="0"/>
              <a:t>32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5788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E818447A-252B-F84F-B72C-08A04817E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110" y="589687"/>
            <a:ext cx="11111023" cy="5879207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9A7A5D4F-EA5A-6043-912F-507E9559390B}"/>
              </a:ext>
            </a:extLst>
          </p:cNvPr>
          <p:cNvSpPr txBox="1"/>
          <p:nvPr/>
        </p:nvSpPr>
        <p:spPr>
          <a:xfrm>
            <a:off x="317500" y="139700"/>
            <a:ext cx="107895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err="1"/>
              <a:t>Solution</a:t>
            </a:r>
            <a:r>
              <a:rPr lang="es-ES" sz="1200" dirty="0"/>
              <a:t> to </a:t>
            </a:r>
            <a:r>
              <a:rPr lang="es-ES" sz="1200" dirty="0" err="1"/>
              <a:t>previous</a:t>
            </a:r>
            <a:r>
              <a:rPr lang="es-ES" sz="1200" dirty="0"/>
              <a:t> </a:t>
            </a:r>
            <a:r>
              <a:rPr lang="es-ES" sz="1200" dirty="0" err="1"/>
              <a:t>approach</a:t>
            </a:r>
            <a:r>
              <a:rPr lang="es-ES" sz="1200" dirty="0"/>
              <a:t>: </a:t>
            </a:r>
            <a:r>
              <a:rPr lang="es-ES" sz="1200" dirty="0" err="1"/>
              <a:t>combination</a:t>
            </a:r>
            <a:r>
              <a:rPr lang="es-ES" sz="1200" dirty="0"/>
              <a:t> of role, </a:t>
            </a:r>
            <a:r>
              <a:rPr lang="es-ES" sz="1200" dirty="0" err="1"/>
              <a:t>organisation-subrole</a:t>
            </a:r>
            <a:r>
              <a:rPr lang="es-ES" sz="1200" dirty="0"/>
              <a:t> and </a:t>
            </a:r>
            <a:r>
              <a:rPr lang="es-ES" sz="1200" dirty="0" err="1"/>
              <a:t>buyer</a:t>
            </a:r>
            <a:r>
              <a:rPr lang="es-ES" sz="1200" dirty="0"/>
              <a:t>-legal-</a:t>
            </a:r>
            <a:r>
              <a:rPr lang="es-ES" sz="1200" dirty="0" err="1"/>
              <a:t>type</a:t>
            </a:r>
            <a:r>
              <a:rPr lang="es-ES" sz="1200" dirty="0"/>
              <a:t>, </a:t>
            </a:r>
            <a:r>
              <a:rPr lang="es-ES" sz="1200" dirty="0" err="1"/>
              <a:t>aligned</a:t>
            </a:r>
            <a:r>
              <a:rPr lang="es-ES" sz="1200" dirty="0"/>
              <a:t> to </a:t>
            </a:r>
            <a:r>
              <a:rPr lang="es-ES" sz="1200" dirty="0" err="1"/>
              <a:t>precedent</a:t>
            </a:r>
            <a:r>
              <a:rPr lang="es-ES" sz="1200" dirty="0"/>
              <a:t> </a:t>
            </a:r>
            <a:r>
              <a:rPr lang="es-ES" sz="1200" dirty="0" err="1"/>
              <a:t>Manuela’s</a:t>
            </a:r>
            <a:r>
              <a:rPr lang="es-ES" sz="1200" dirty="0"/>
              <a:t> and </a:t>
            </a:r>
            <a:r>
              <a:rPr lang="es-ES" sz="1200" dirty="0" err="1"/>
              <a:t>Natalie’s</a:t>
            </a:r>
            <a:r>
              <a:rPr lang="es-ES" sz="1200" dirty="0"/>
              <a:t> </a:t>
            </a:r>
            <a:r>
              <a:rPr lang="es-ES" sz="1200" dirty="0" err="1"/>
              <a:t>slide</a:t>
            </a:r>
            <a:r>
              <a:rPr lang="es-ES" sz="1200" dirty="0"/>
              <a:t> (1/2) (</a:t>
            </a:r>
            <a:r>
              <a:rPr lang="es-ES" sz="1200" dirty="0" err="1"/>
              <a:t>Easy</a:t>
            </a:r>
            <a:r>
              <a:rPr lang="es-ES" sz="1200" dirty="0"/>
              <a:t> to </a:t>
            </a:r>
            <a:r>
              <a:rPr lang="es-ES" sz="1200" dirty="0" err="1"/>
              <a:t>query</a:t>
            </a:r>
            <a:r>
              <a:rPr lang="es-ES" sz="1200" dirty="0"/>
              <a:t>)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EE28932B-46AF-0F42-9884-1C5D7BBEF5CC}"/>
              </a:ext>
            </a:extLst>
          </p:cNvPr>
          <p:cNvSpPr/>
          <p:nvPr/>
        </p:nvSpPr>
        <p:spPr>
          <a:xfrm>
            <a:off x="317500" y="6250574"/>
            <a:ext cx="11154383" cy="33855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s-ES" sz="1600" dirty="0"/>
              <a:t>(</a:t>
            </a:r>
            <a:r>
              <a:rPr lang="es-ES" sz="1600" dirty="0" err="1">
                <a:solidFill>
                  <a:schemeClr val="accent6">
                    <a:lumMod val="75000"/>
                  </a:schemeClr>
                </a:solidFill>
              </a:rPr>
              <a:t>this</a:t>
            </a:r>
            <a:r>
              <a:rPr lang="es-ES" sz="16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ES" sz="1600" dirty="0" err="1">
                <a:solidFill>
                  <a:schemeClr val="accent6">
                    <a:lumMod val="75000"/>
                  </a:schemeClr>
                </a:solidFill>
              </a:rPr>
              <a:t>approach</a:t>
            </a:r>
            <a:r>
              <a:rPr lang="es-ES" sz="16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ES" sz="1600" dirty="0" err="1">
                <a:solidFill>
                  <a:schemeClr val="accent6">
                    <a:lumMod val="75000"/>
                  </a:schemeClr>
                </a:solidFill>
              </a:rPr>
              <a:t>facilitates</a:t>
            </a:r>
            <a:r>
              <a:rPr lang="es-ES" sz="16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ES" sz="1600" dirty="0" err="1">
                <a:solidFill>
                  <a:schemeClr val="accent6">
                    <a:lumMod val="75000"/>
                  </a:schemeClr>
                </a:solidFill>
              </a:rPr>
              <a:t>greatly</a:t>
            </a:r>
            <a:r>
              <a:rPr lang="es-ES" sz="16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ES" sz="1600" dirty="0" err="1">
                <a:solidFill>
                  <a:schemeClr val="accent6">
                    <a:lumMod val="75000"/>
                  </a:schemeClr>
                </a:solidFill>
              </a:rPr>
              <a:t>the</a:t>
            </a:r>
            <a:r>
              <a:rPr lang="es-ES" sz="16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ES" sz="1600" dirty="0" err="1">
                <a:solidFill>
                  <a:schemeClr val="accent6">
                    <a:lumMod val="75000"/>
                  </a:schemeClr>
                </a:solidFill>
              </a:rPr>
              <a:t>queries</a:t>
            </a:r>
            <a:r>
              <a:rPr lang="es-ES" sz="1600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s-ES" sz="1600" dirty="0" err="1">
                <a:solidFill>
                  <a:schemeClr val="accent2"/>
                </a:solidFill>
              </a:rPr>
              <a:t>but</a:t>
            </a:r>
            <a:r>
              <a:rPr lang="es-ES" sz="1600" dirty="0">
                <a:solidFill>
                  <a:schemeClr val="accent2"/>
                </a:solidFill>
              </a:rPr>
              <a:t> </a:t>
            </a:r>
            <a:r>
              <a:rPr lang="es-ES" sz="1600" dirty="0" err="1">
                <a:solidFill>
                  <a:schemeClr val="accent2"/>
                </a:solidFill>
              </a:rPr>
              <a:t>generates</a:t>
            </a:r>
            <a:r>
              <a:rPr lang="es-ES" sz="1600" dirty="0">
                <a:solidFill>
                  <a:schemeClr val="accent2"/>
                </a:solidFill>
              </a:rPr>
              <a:t> a </a:t>
            </a:r>
            <a:r>
              <a:rPr lang="es-ES" sz="1600" dirty="0" err="1">
                <a:solidFill>
                  <a:schemeClr val="accent2"/>
                </a:solidFill>
              </a:rPr>
              <a:t>huge</a:t>
            </a:r>
            <a:r>
              <a:rPr lang="es-ES" sz="1600" dirty="0">
                <a:solidFill>
                  <a:schemeClr val="accent2"/>
                </a:solidFill>
              </a:rPr>
              <a:t> </a:t>
            </a:r>
            <a:r>
              <a:rPr lang="es-ES" sz="1600" dirty="0" err="1">
                <a:solidFill>
                  <a:schemeClr val="accent2"/>
                </a:solidFill>
              </a:rPr>
              <a:t>taxonomy</a:t>
            </a:r>
            <a:r>
              <a:rPr lang="es-ES" sz="1600" dirty="0">
                <a:solidFill>
                  <a:schemeClr val="accent2"/>
                </a:solidFill>
              </a:rPr>
              <a:t>, </a:t>
            </a:r>
            <a:r>
              <a:rPr lang="es-ES" sz="1600" dirty="0" err="1">
                <a:solidFill>
                  <a:schemeClr val="accent2"/>
                </a:solidFill>
              </a:rPr>
              <a:t>which</a:t>
            </a:r>
            <a:r>
              <a:rPr lang="es-ES" sz="1600" dirty="0">
                <a:solidFill>
                  <a:schemeClr val="accent2"/>
                </a:solidFill>
              </a:rPr>
              <a:t> </a:t>
            </a:r>
            <a:r>
              <a:rPr lang="es-ES" sz="1600" dirty="0" err="1">
                <a:solidFill>
                  <a:schemeClr val="accent2"/>
                </a:solidFill>
              </a:rPr>
              <a:t>implies</a:t>
            </a:r>
            <a:r>
              <a:rPr lang="es-ES" sz="1600" dirty="0">
                <a:solidFill>
                  <a:schemeClr val="accent2"/>
                </a:solidFill>
              </a:rPr>
              <a:t> manual </a:t>
            </a:r>
            <a:r>
              <a:rPr lang="es-ES" sz="1600" dirty="0" err="1">
                <a:solidFill>
                  <a:schemeClr val="accent2"/>
                </a:solidFill>
              </a:rPr>
              <a:t>maintenance</a:t>
            </a:r>
            <a:r>
              <a:rPr lang="es-ES" sz="1600" dirty="0">
                <a:solidFill>
                  <a:schemeClr val="accent2"/>
                </a:solidFill>
              </a:rPr>
              <a:t>/</a:t>
            </a:r>
            <a:r>
              <a:rPr lang="es-ES" sz="1600" dirty="0" err="1">
                <a:solidFill>
                  <a:schemeClr val="accent2"/>
                </a:solidFill>
              </a:rPr>
              <a:t>curation</a:t>
            </a:r>
            <a:r>
              <a:rPr lang="es-ES" sz="1600" dirty="0"/>
              <a:t>)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88201EA7-8969-C247-B9DA-80DDAE60C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5539-F15E-8240-90A8-A92A48A302A1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2921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E818447A-252B-F84F-B72C-08A04817E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8111" y="1162700"/>
            <a:ext cx="8966640" cy="4744544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9A7A5D4F-EA5A-6043-912F-507E9559390B}"/>
              </a:ext>
            </a:extLst>
          </p:cNvPr>
          <p:cNvSpPr txBox="1"/>
          <p:nvPr/>
        </p:nvSpPr>
        <p:spPr>
          <a:xfrm>
            <a:off x="317500" y="139700"/>
            <a:ext cx="18886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err="1"/>
              <a:t>Alignment</a:t>
            </a:r>
            <a:r>
              <a:rPr lang="es-ES" sz="1200" dirty="0"/>
              <a:t> to </a:t>
            </a:r>
            <a:r>
              <a:rPr lang="es-ES" sz="1200" dirty="0" err="1"/>
              <a:t>the</a:t>
            </a:r>
            <a:r>
              <a:rPr lang="es-ES" sz="1200" dirty="0"/>
              <a:t> </a:t>
            </a:r>
            <a:r>
              <a:rPr lang="es-ES" sz="1200" dirty="0" err="1"/>
              <a:t>Directives</a:t>
            </a:r>
            <a:endParaRPr lang="es-ES" sz="12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B9C8316-6A54-4F4F-9FAD-B092A4F4F8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596" t="36827" r="24761" b="21470"/>
          <a:stretch/>
        </p:blipFill>
        <p:spPr>
          <a:xfrm>
            <a:off x="217249" y="950756"/>
            <a:ext cx="5321031" cy="285993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EB5E11D1-3B37-D746-92B0-F31B79C0B569}"/>
              </a:ext>
            </a:extLst>
          </p:cNvPr>
          <p:cNvSpPr/>
          <p:nvPr/>
        </p:nvSpPr>
        <p:spPr>
          <a:xfrm>
            <a:off x="317500" y="6250574"/>
            <a:ext cx="11154383" cy="33855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s-ES" sz="1600" dirty="0"/>
              <a:t>(</a:t>
            </a:r>
            <a:r>
              <a:rPr lang="es-ES" sz="1600" dirty="0" err="1">
                <a:solidFill>
                  <a:schemeClr val="accent6">
                    <a:lumMod val="75000"/>
                  </a:schemeClr>
                </a:solidFill>
              </a:rPr>
              <a:t>this</a:t>
            </a:r>
            <a:r>
              <a:rPr lang="es-ES" sz="16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ES" sz="1600" dirty="0" err="1">
                <a:solidFill>
                  <a:schemeClr val="accent6">
                    <a:lumMod val="75000"/>
                  </a:schemeClr>
                </a:solidFill>
              </a:rPr>
              <a:t>approach</a:t>
            </a:r>
            <a:r>
              <a:rPr lang="es-ES" sz="16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ES" sz="1600" dirty="0" err="1">
                <a:solidFill>
                  <a:schemeClr val="accent6">
                    <a:lumMod val="75000"/>
                  </a:schemeClr>
                </a:solidFill>
              </a:rPr>
              <a:t>is</a:t>
            </a:r>
            <a:r>
              <a:rPr lang="es-ES" sz="16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ES" sz="1600" dirty="0" err="1">
                <a:solidFill>
                  <a:schemeClr val="accent6">
                    <a:lumMod val="75000"/>
                  </a:schemeClr>
                </a:solidFill>
              </a:rPr>
              <a:t>also</a:t>
            </a:r>
            <a:r>
              <a:rPr lang="es-ES" sz="16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ES" sz="1600" dirty="0" err="1">
                <a:solidFill>
                  <a:schemeClr val="accent6">
                    <a:lumMod val="75000"/>
                  </a:schemeClr>
                </a:solidFill>
              </a:rPr>
              <a:t>aligned</a:t>
            </a:r>
            <a:r>
              <a:rPr lang="es-ES" sz="1600" dirty="0">
                <a:solidFill>
                  <a:schemeClr val="accent6">
                    <a:lumMod val="75000"/>
                  </a:schemeClr>
                </a:solidFill>
              </a:rPr>
              <a:t> to </a:t>
            </a:r>
            <a:r>
              <a:rPr lang="es-ES" sz="1600" dirty="0" err="1">
                <a:solidFill>
                  <a:schemeClr val="accent6">
                    <a:lumMod val="75000"/>
                  </a:schemeClr>
                </a:solidFill>
              </a:rPr>
              <a:t>the</a:t>
            </a:r>
            <a:r>
              <a:rPr lang="es-ES" sz="16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ES" sz="1600" dirty="0" err="1">
                <a:solidFill>
                  <a:schemeClr val="accent6">
                    <a:lumMod val="75000"/>
                  </a:schemeClr>
                </a:solidFill>
              </a:rPr>
              <a:t>Directives</a:t>
            </a:r>
            <a:r>
              <a:rPr lang="es-ES" sz="1600" dirty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es-ES" sz="1600" dirty="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D54D516C-DA14-5848-B0F3-CB43463C7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5539-F15E-8240-90A8-A92A48A302A1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2744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>
            <a:extLst>
              <a:ext uri="{FF2B5EF4-FFF2-40B4-BE49-F238E27FC236}">
                <a16:creationId xmlns:a16="http://schemas.microsoft.com/office/drawing/2014/main" id="{9A7A5D4F-EA5A-6043-912F-507E9559390B}"/>
              </a:ext>
            </a:extLst>
          </p:cNvPr>
          <p:cNvSpPr txBox="1"/>
          <p:nvPr/>
        </p:nvSpPr>
        <p:spPr>
          <a:xfrm>
            <a:off x="317500" y="139700"/>
            <a:ext cx="7645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err="1"/>
              <a:t>Combination</a:t>
            </a:r>
            <a:r>
              <a:rPr lang="es-ES" sz="1200" dirty="0"/>
              <a:t> of role, </a:t>
            </a:r>
            <a:r>
              <a:rPr lang="es-ES" sz="1200" dirty="0" err="1"/>
              <a:t>organisation-subrole</a:t>
            </a:r>
            <a:r>
              <a:rPr lang="es-ES" sz="1200" dirty="0"/>
              <a:t> and </a:t>
            </a:r>
            <a:r>
              <a:rPr lang="es-ES" sz="1200" dirty="0" err="1"/>
              <a:t>buyer</a:t>
            </a:r>
            <a:r>
              <a:rPr lang="es-ES" sz="1200" dirty="0"/>
              <a:t>-legal-</a:t>
            </a:r>
            <a:r>
              <a:rPr lang="es-ES" sz="1200" dirty="0" err="1"/>
              <a:t>type</a:t>
            </a:r>
            <a:r>
              <a:rPr lang="es-ES" sz="1200" dirty="0"/>
              <a:t>, </a:t>
            </a:r>
            <a:r>
              <a:rPr lang="es-ES" sz="1200" dirty="0" err="1"/>
              <a:t>aligned</a:t>
            </a:r>
            <a:r>
              <a:rPr lang="es-ES" sz="1200" dirty="0"/>
              <a:t> to </a:t>
            </a:r>
            <a:r>
              <a:rPr lang="es-ES" sz="1200" dirty="0" err="1"/>
              <a:t>precedent</a:t>
            </a:r>
            <a:r>
              <a:rPr lang="es-ES" sz="1200" dirty="0"/>
              <a:t> </a:t>
            </a:r>
            <a:r>
              <a:rPr lang="es-ES" sz="1200" dirty="0" err="1"/>
              <a:t>Manuela’s</a:t>
            </a:r>
            <a:r>
              <a:rPr lang="es-ES" sz="1200" dirty="0"/>
              <a:t> and </a:t>
            </a:r>
            <a:r>
              <a:rPr lang="es-ES" sz="1200" dirty="0" err="1"/>
              <a:t>Natalie’s</a:t>
            </a:r>
            <a:r>
              <a:rPr lang="es-ES" sz="1200" dirty="0"/>
              <a:t> </a:t>
            </a:r>
            <a:r>
              <a:rPr lang="es-ES" sz="1200" dirty="0" err="1"/>
              <a:t>slide</a:t>
            </a:r>
            <a:r>
              <a:rPr lang="es-ES" sz="1200" dirty="0"/>
              <a:t> (2/2) 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21365A5-1C41-864E-8D80-6E1947763E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186" t="12868" r="25698" b="10387"/>
          <a:stretch/>
        </p:blipFill>
        <p:spPr>
          <a:xfrm>
            <a:off x="1616148" y="723542"/>
            <a:ext cx="7645747" cy="5988362"/>
          </a:xfrm>
          <a:prstGeom prst="rect">
            <a:avLst/>
          </a:prstGeom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3837F618-4C1F-E641-BF0F-5C8BE39AE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5539-F15E-8240-90A8-A92A48A302A1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2605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>
            <a:extLst>
              <a:ext uri="{FF2B5EF4-FFF2-40B4-BE49-F238E27FC236}">
                <a16:creationId xmlns:a16="http://schemas.microsoft.com/office/drawing/2014/main" id="{9A7A5D4F-EA5A-6043-912F-507E9559390B}"/>
              </a:ext>
            </a:extLst>
          </p:cNvPr>
          <p:cNvSpPr txBox="1"/>
          <p:nvPr/>
        </p:nvSpPr>
        <p:spPr>
          <a:xfrm>
            <a:off x="317500" y="139700"/>
            <a:ext cx="2511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err="1"/>
              <a:t>Procurement</a:t>
            </a:r>
            <a:r>
              <a:rPr lang="es-ES" sz="1200" dirty="0"/>
              <a:t> Managers: PSP and CPB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193294E-8839-5D46-82CB-B6F34BEB09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419" t="6077" r="13750" b="7441"/>
          <a:stretch/>
        </p:blipFill>
        <p:spPr>
          <a:xfrm>
            <a:off x="2594344" y="787361"/>
            <a:ext cx="7538484" cy="5930939"/>
          </a:xfrm>
          <a:prstGeom prst="rect">
            <a:avLst/>
          </a:prstGeom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F6EA2FDE-1CEA-224D-BE3B-3C6110AB7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5539-F15E-8240-90A8-A92A48A302A1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33103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43A6FDB8-733F-A74E-916D-33FFAE0BAC16}"/>
              </a:ext>
            </a:extLst>
          </p:cNvPr>
          <p:cNvSpPr txBox="1"/>
          <p:nvPr/>
        </p:nvSpPr>
        <p:spPr>
          <a:xfrm>
            <a:off x="274970" y="277923"/>
            <a:ext cx="15317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EO roles and </a:t>
            </a:r>
            <a:r>
              <a:rPr lang="es-ES" sz="1200" dirty="0" err="1"/>
              <a:t>subroles</a:t>
            </a:r>
            <a:endParaRPr lang="es-ES" sz="1200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0AD1F02E-B2F2-2C49-8342-13CA588D96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82" t="42326" r="16977" b="17674"/>
          <a:stretch/>
        </p:blipFill>
        <p:spPr>
          <a:xfrm>
            <a:off x="350874" y="2104694"/>
            <a:ext cx="11234903" cy="3264195"/>
          </a:xfrm>
          <a:prstGeom prst="rect">
            <a:avLst/>
          </a:prstGeom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BA2518E6-30D1-A748-A18E-795CBE0ED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5539-F15E-8240-90A8-A92A48A302A1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3976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FC05F12-45D7-BE4F-85D6-6A58D66DA8A4}"/>
              </a:ext>
            </a:extLst>
          </p:cNvPr>
          <p:cNvSpPr/>
          <p:nvPr/>
        </p:nvSpPr>
        <p:spPr>
          <a:xfrm>
            <a:off x="4863034" y="1857489"/>
            <a:ext cx="1756881" cy="8219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Agent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6496E65-4E17-4047-BF0D-D94A65575CA7}"/>
              </a:ext>
            </a:extLst>
          </p:cNvPr>
          <p:cNvSpPr/>
          <p:nvPr/>
        </p:nvSpPr>
        <p:spPr>
          <a:xfrm>
            <a:off x="4060762" y="4827685"/>
            <a:ext cx="1319971" cy="561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Thing</a:t>
            </a:r>
            <a:endParaRPr lang="es-ES" dirty="0">
              <a:solidFill>
                <a:schemeClr val="tx1"/>
              </a:solidFill>
            </a:endParaRPr>
          </a:p>
          <a:p>
            <a:pPr algn="ctr"/>
            <a:r>
              <a:rPr lang="es-ES" dirty="0">
                <a:solidFill>
                  <a:schemeClr val="tx1"/>
                </a:solidFill>
              </a:rPr>
              <a:t>(</a:t>
            </a:r>
            <a:r>
              <a:rPr lang="es-ES" dirty="0" err="1">
                <a:solidFill>
                  <a:schemeClr val="tx1"/>
                </a:solidFill>
              </a:rPr>
              <a:t>e.g</a:t>
            </a:r>
            <a:r>
              <a:rPr lang="es-ES" dirty="0">
                <a:solidFill>
                  <a:schemeClr val="tx1"/>
                </a:solidFill>
              </a:rPr>
              <a:t>., Lot)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84871EB-6677-2045-B74A-9D8CFAA1FF69}"/>
              </a:ext>
            </a:extLst>
          </p:cNvPr>
          <p:cNvSpPr/>
          <p:nvPr/>
        </p:nvSpPr>
        <p:spPr>
          <a:xfrm>
            <a:off x="8320307" y="3187898"/>
            <a:ext cx="1756881" cy="82193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RoleTaxonomy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8" name="Rombo 7">
            <a:extLst>
              <a:ext uri="{FF2B5EF4-FFF2-40B4-BE49-F238E27FC236}">
                <a16:creationId xmlns:a16="http://schemas.microsoft.com/office/drawing/2014/main" id="{83953CA4-A885-AD48-9F97-53F790E725D1}"/>
              </a:ext>
            </a:extLst>
          </p:cNvPr>
          <p:cNvSpPr/>
          <p:nvPr/>
        </p:nvSpPr>
        <p:spPr>
          <a:xfrm>
            <a:off x="5073763" y="3240519"/>
            <a:ext cx="1338517" cy="716692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N:M:X:Y:Z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F81DAE3D-C615-D24E-A123-F7B32EBF46BC}"/>
              </a:ext>
            </a:extLst>
          </p:cNvPr>
          <p:cNvCxnSpPr>
            <a:cxnSpLocks/>
            <a:stCxn id="8" idx="2"/>
            <a:endCxn id="5" idx="0"/>
          </p:cNvCxnSpPr>
          <p:nvPr/>
        </p:nvCxnSpPr>
        <p:spPr>
          <a:xfrm flipH="1">
            <a:off x="4720748" y="3957211"/>
            <a:ext cx="1022274" cy="870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4275CF0-FF74-6741-91B8-6E6BAC5F70B4}"/>
              </a:ext>
            </a:extLst>
          </p:cNvPr>
          <p:cNvSpPr txBox="1"/>
          <p:nvPr/>
        </p:nvSpPr>
        <p:spPr>
          <a:xfrm>
            <a:off x="4826020" y="4623463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/>
              <a:t>1..*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99190356-B2D6-954F-8B82-10ADC2504B3B}"/>
              </a:ext>
            </a:extLst>
          </p:cNvPr>
          <p:cNvSpPr txBox="1"/>
          <p:nvPr/>
        </p:nvSpPr>
        <p:spPr>
          <a:xfrm>
            <a:off x="7882844" y="3647233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/>
              <a:t>0..*</a:t>
            </a:r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C3D2E47F-0FB3-EA4F-BD2E-481F66FE3726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>
            <a:off x="6412280" y="3598865"/>
            <a:ext cx="1908027" cy="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adroTexto 1">
            <a:extLst>
              <a:ext uri="{FF2B5EF4-FFF2-40B4-BE49-F238E27FC236}">
                <a16:creationId xmlns:a16="http://schemas.microsoft.com/office/drawing/2014/main" id="{E973CFC8-97A4-334A-818E-86DD4CD42FEA}"/>
              </a:ext>
            </a:extLst>
          </p:cNvPr>
          <p:cNvSpPr txBox="1"/>
          <p:nvPr/>
        </p:nvSpPr>
        <p:spPr>
          <a:xfrm>
            <a:off x="5959929" y="3126557"/>
            <a:ext cx="14879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 err="1"/>
              <a:t>Procedure</a:t>
            </a:r>
            <a:r>
              <a:rPr lang="es-ES" sz="900" dirty="0"/>
              <a:t> </a:t>
            </a:r>
            <a:r>
              <a:rPr lang="es-ES" sz="900" dirty="0" err="1"/>
              <a:t>Event</a:t>
            </a:r>
            <a:r>
              <a:rPr lang="es-ES" sz="900" dirty="0"/>
              <a:t> </a:t>
            </a:r>
            <a:r>
              <a:rPr lang="es-ES" sz="900" dirty="0" err="1"/>
              <a:t>Reification</a:t>
            </a:r>
            <a:endParaRPr lang="es-ES" sz="90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375FEEB-F723-3544-A791-9B96D745B250}"/>
              </a:ext>
            </a:extLst>
          </p:cNvPr>
          <p:cNvSpPr txBox="1"/>
          <p:nvPr/>
        </p:nvSpPr>
        <p:spPr>
          <a:xfrm>
            <a:off x="2846912" y="6463773"/>
            <a:ext cx="54264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>
                <a:solidFill>
                  <a:srgbClr val="C00000"/>
                </a:solidFill>
              </a:rPr>
              <a:t>”rules” are </a:t>
            </a:r>
            <a:r>
              <a:rPr lang="es-ES" sz="1100" dirty="0" err="1">
                <a:solidFill>
                  <a:srgbClr val="C00000"/>
                </a:solidFill>
              </a:rPr>
              <a:t>still</a:t>
            </a:r>
            <a:r>
              <a:rPr lang="es-ES" sz="1100" dirty="0">
                <a:solidFill>
                  <a:srgbClr val="C00000"/>
                </a:solidFill>
              </a:rPr>
              <a:t> </a:t>
            </a:r>
            <a:r>
              <a:rPr lang="es-ES" sz="1100" dirty="0" err="1">
                <a:solidFill>
                  <a:srgbClr val="C00000"/>
                </a:solidFill>
              </a:rPr>
              <a:t>necessary</a:t>
            </a:r>
            <a:r>
              <a:rPr lang="es-ES" sz="1100" dirty="0">
                <a:solidFill>
                  <a:srgbClr val="C00000"/>
                </a:solidFill>
              </a:rPr>
              <a:t> to control </a:t>
            </a:r>
            <a:r>
              <a:rPr lang="es-ES" sz="1100" dirty="0" err="1">
                <a:solidFill>
                  <a:srgbClr val="C00000"/>
                </a:solidFill>
              </a:rPr>
              <a:t>which</a:t>
            </a:r>
            <a:r>
              <a:rPr lang="es-ES" sz="1100" dirty="0">
                <a:solidFill>
                  <a:srgbClr val="C00000"/>
                </a:solidFill>
              </a:rPr>
              <a:t> </a:t>
            </a:r>
            <a:r>
              <a:rPr lang="es-ES" sz="1100" dirty="0" err="1">
                <a:solidFill>
                  <a:srgbClr val="C00000"/>
                </a:solidFill>
              </a:rPr>
              <a:t>combinations</a:t>
            </a:r>
            <a:r>
              <a:rPr lang="es-ES" sz="1100" dirty="0">
                <a:solidFill>
                  <a:srgbClr val="C00000"/>
                </a:solidFill>
              </a:rPr>
              <a:t> of </a:t>
            </a:r>
            <a:r>
              <a:rPr lang="es-ES" sz="1100" dirty="0" err="1">
                <a:solidFill>
                  <a:srgbClr val="C00000"/>
                </a:solidFill>
              </a:rPr>
              <a:t>subroles</a:t>
            </a:r>
            <a:r>
              <a:rPr lang="es-ES" sz="1100" dirty="0">
                <a:solidFill>
                  <a:srgbClr val="C00000"/>
                </a:solidFill>
              </a:rPr>
              <a:t> and roles are </a:t>
            </a:r>
            <a:r>
              <a:rPr lang="es-ES" sz="1100" u="sng" dirty="0" err="1">
                <a:solidFill>
                  <a:srgbClr val="C00000"/>
                </a:solidFill>
              </a:rPr>
              <a:t>coherent</a:t>
            </a:r>
            <a:r>
              <a:rPr lang="es-ES" sz="1100" dirty="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5B8524DE-866A-D148-86BB-9281B7552ECE}"/>
              </a:ext>
            </a:extLst>
          </p:cNvPr>
          <p:cNvSpPr txBox="1"/>
          <p:nvPr/>
        </p:nvSpPr>
        <p:spPr>
          <a:xfrm>
            <a:off x="120101" y="80365"/>
            <a:ext cx="464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Procurement</a:t>
            </a:r>
            <a:r>
              <a:rPr lang="es-ES" dirty="0"/>
              <a:t> </a:t>
            </a:r>
            <a:r>
              <a:rPr lang="es-ES" dirty="0" err="1"/>
              <a:t>Event</a:t>
            </a:r>
            <a:r>
              <a:rPr lang="es-ES" dirty="0"/>
              <a:t> </a:t>
            </a:r>
            <a:r>
              <a:rPr lang="es-ES" dirty="0" err="1"/>
              <a:t>Reification</a:t>
            </a:r>
            <a:r>
              <a:rPr lang="es-ES" dirty="0"/>
              <a:t> (CHEN E/R View)</a:t>
            </a:r>
          </a:p>
        </p:txBody>
      </p: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0F6D9EB7-7A90-9D46-B60F-B349E9E9DB72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flipH="1" flipV="1">
            <a:off x="5741475" y="2679422"/>
            <a:ext cx="1547" cy="561097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uadroTexto 44">
            <a:extLst>
              <a:ext uri="{FF2B5EF4-FFF2-40B4-BE49-F238E27FC236}">
                <a16:creationId xmlns:a16="http://schemas.microsoft.com/office/drawing/2014/main" id="{78520D19-FD23-614B-9CE9-EFA8A9C7FE46}"/>
              </a:ext>
            </a:extLst>
          </p:cNvPr>
          <p:cNvSpPr txBox="1"/>
          <p:nvPr/>
        </p:nvSpPr>
        <p:spPr>
          <a:xfrm>
            <a:off x="5860496" y="2671024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/>
              <a:t>1..*</a:t>
            </a:r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5A31906A-C0C8-D043-B419-F711D05DCB1B}"/>
              </a:ext>
            </a:extLst>
          </p:cNvPr>
          <p:cNvSpPr/>
          <p:nvPr/>
        </p:nvSpPr>
        <p:spPr>
          <a:xfrm>
            <a:off x="2378059" y="3318168"/>
            <a:ext cx="1451968" cy="561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ContactPoint</a:t>
            </a:r>
            <a:endParaRPr lang="es-ES" dirty="0">
              <a:solidFill>
                <a:schemeClr val="tx1"/>
              </a:solidFill>
            </a:endParaRPr>
          </a:p>
        </p:txBody>
      </p: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C7121062-C41A-FB46-9C3C-C2FC3494CA6C}"/>
              </a:ext>
            </a:extLst>
          </p:cNvPr>
          <p:cNvCxnSpPr>
            <a:cxnSpLocks/>
            <a:stCxn id="8" idx="1"/>
            <a:endCxn id="46" idx="3"/>
          </p:cNvCxnSpPr>
          <p:nvPr/>
        </p:nvCxnSpPr>
        <p:spPr>
          <a:xfrm flipH="1" flipV="1">
            <a:off x="3830027" y="3598864"/>
            <a:ext cx="124373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uadroTexto 57">
            <a:extLst>
              <a:ext uri="{FF2B5EF4-FFF2-40B4-BE49-F238E27FC236}">
                <a16:creationId xmlns:a16="http://schemas.microsoft.com/office/drawing/2014/main" id="{64F87F8D-5A49-9A47-B655-67F559DE4DDB}"/>
              </a:ext>
            </a:extLst>
          </p:cNvPr>
          <p:cNvSpPr txBox="1"/>
          <p:nvPr/>
        </p:nvSpPr>
        <p:spPr>
          <a:xfrm>
            <a:off x="3876069" y="3617950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/>
              <a:t>0..*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C0D99532-26AF-0640-9DEE-8CD77B028963}"/>
              </a:ext>
            </a:extLst>
          </p:cNvPr>
          <p:cNvSpPr txBox="1"/>
          <p:nvPr/>
        </p:nvSpPr>
        <p:spPr>
          <a:xfrm>
            <a:off x="350639" y="755529"/>
            <a:ext cx="116390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In a </a:t>
            </a:r>
            <a:r>
              <a:rPr lang="es-ES" sz="1400" dirty="0" err="1"/>
              <a:t>given</a:t>
            </a:r>
            <a:r>
              <a:rPr lang="es-ES" sz="1400" dirty="0"/>
              <a:t> </a:t>
            </a:r>
            <a:r>
              <a:rPr lang="es-ES" sz="1400" dirty="0" err="1"/>
              <a:t>Procedure</a:t>
            </a:r>
            <a:r>
              <a:rPr lang="es-ES" sz="1400" dirty="0"/>
              <a:t>, </a:t>
            </a:r>
            <a:r>
              <a:rPr lang="es-ES" sz="1400" dirty="0" err="1"/>
              <a:t>an</a:t>
            </a:r>
            <a:r>
              <a:rPr lang="es-ES" sz="1400" dirty="0"/>
              <a:t> </a:t>
            </a:r>
            <a:r>
              <a:rPr lang="es-ES" sz="1400" dirty="0" err="1"/>
              <a:t>Agent</a:t>
            </a:r>
            <a:r>
              <a:rPr lang="es-ES" sz="1400" dirty="0"/>
              <a:t> </a:t>
            </a:r>
            <a:r>
              <a:rPr lang="es-ES" sz="1400" dirty="0" err="1"/>
              <a:t>performs</a:t>
            </a:r>
            <a:r>
              <a:rPr lang="es-ES" sz="1400" dirty="0"/>
              <a:t> and </a:t>
            </a:r>
            <a:r>
              <a:rPr lang="es-ES" sz="1400" dirty="0" err="1"/>
              <a:t>action</a:t>
            </a:r>
            <a:r>
              <a:rPr lang="es-ES" sz="1400" dirty="0"/>
              <a:t> (i.e. a </a:t>
            </a:r>
            <a:r>
              <a:rPr lang="es-ES" sz="1400" dirty="0" err="1"/>
              <a:t>function</a:t>
            </a:r>
            <a:r>
              <a:rPr lang="es-ES" sz="1400" dirty="0"/>
              <a:t>) </a:t>
            </a:r>
            <a:r>
              <a:rPr lang="es-ES" sz="1400" dirty="0" err="1"/>
              <a:t>related</a:t>
            </a:r>
            <a:r>
              <a:rPr lang="es-ES" sz="1400" dirty="0"/>
              <a:t> to </a:t>
            </a:r>
            <a:r>
              <a:rPr lang="es-ES" sz="1400" dirty="0" err="1"/>
              <a:t>one</a:t>
            </a:r>
            <a:r>
              <a:rPr lang="es-ES" sz="1400" dirty="0"/>
              <a:t> </a:t>
            </a:r>
            <a:r>
              <a:rPr lang="es-ES" sz="1400" dirty="0" err="1"/>
              <a:t>or</a:t>
            </a:r>
            <a:r>
              <a:rPr lang="es-ES" sz="1400" dirty="0"/>
              <a:t> more </a:t>
            </a:r>
            <a:r>
              <a:rPr lang="es-ES" sz="1400" dirty="0" err="1"/>
              <a:t>objects</a:t>
            </a:r>
            <a:r>
              <a:rPr lang="es-ES" sz="1400" dirty="0"/>
              <a:t> of </a:t>
            </a:r>
            <a:r>
              <a:rPr lang="es-ES" sz="1400" dirty="0" err="1"/>
              <a:t>the</a:t>
            </a:r>
            <a:r>
              <a:rPr lang="es-ES" sz="1400" dirty="0"/>
              <a:t> </a:t>
            </a:r>
            <a:r>
              <a:rPr lang="es-ES" sz="1400" dirty="0" err="1"/>
              <a:t>procedure</a:t>
            </a:r>
            <a:r>
              <a:rPr lang="es-ES" sz="1400" dirty="0"/>
              <a:t> (</a:t>
            </a:r>
            <a:r>
              <a:rPr lang="es-ES" sz="1400" dirty="0" err="1"/>
              <a:t>e.g</a:t>
            </a:r>
            <a:r>
              <a:rPr lang="es-ES" sz="1400" dirty="0"/>
              <a:t>. </a:t>
            </a:r>
            <a:r>
              <a:rPr lang="es-ES" sz="1400" dirty="0" err="1"/>
              <a:t>Lots</a:t>
            </a:r>
            <a:r>
              <a:rPr lang="es-ES" sz="1400" dirty="0"/>
              <a:t>) </a:t>
            </a:r>
            <a:r>
              <a:rPr lang="es-ES" sz="1400" dirty="0" err="1"/>
              <a:t>when</a:t>
            </a:r>
            <a:r>
              <a:rPr lang="es-ES" sz="1400" dirty="0"/>
              <a:t> </a:t>
            </a:r>
            <a:r>
              <a:rPr lang="es-ES" sz="1400" dirty="0" err="1"/>
              <a:t>playing</a:t>
            </a:r>
            <a:r>
              <a:rPr lang="es-ES" sz="1400" dirty="0"/>
              <a:t> </a:t>
            </a:r>
            <a:r>
              <a:rPr lang="es-ES" sz="1400" dirty="0" err="1"/>
              <a:t>one</a:t>
            </a:r>
            <a:r>
              <a:rPr lang="es-ES" sz="1400" dirty="0"/>
              <a:t> </a:t>
            </a:r>
            <a:r>
              <a:rPr lang="es-ES" sz="1400" dirty="0" err="1"/>
              <a:t>specific</a:t>
            </a:r>
            <a:r>
              <a:rPr lang="es-ES" sz="1400" dirty="0"/>
              <a:t> Role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18587F0E-0AC3-F64C-909B-33CE3BBCBBFE}"/>
              </a:ext>
            </a:extLst>
          </p:cNvPr>
          <p:cNvSpPr/>
          <p:nvPr/>
        </p:nvSpPr>
        <p:spPr>
          <a:xfrm>
            <a:off x="5959929" y="4885073"/>
            <a:ext cx="1319971" cy="561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Period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96114987-2554-1547-8982-9C2096E48566}"/>
              </a:ext>
            </a:extLst>
          </p:cNvPr>
          <p:cNvSpPr txBox="1"/>
          <p:nvPr/>
        </p:nvSpPr>
        <p:spPr>
          <a:xfrm>
            <a:off x="6811269" y="4616174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/>
              <a:t>0..*</a:t>
            </a:r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D3F60627-8CB1-2B40-B14A-46C9552910B3}"/>
              </a:ext>
            </a:extLst>
          </p:cNvPr>
          <p:cNvCxnSpPr>
            <a:cxnSpLocks/>
            <a:stCxn id="8" idx="2"/>
            <a:endCxn id="20" idx="0"/>
          </p:cNvCxnSpPr>
          <p:nvPr/>
        </p:nvCxnSpPr>
        <p:spPr>
          <a:xfrm>
            <a:off x="5743022" y="3957211"/>
            <a:ext cx="876893" cy="927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91CC55F-D7ED-BF4D-941B-A6DD000B4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5539-F15E-8240-90A8-A92A48A302A1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09533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1834</TotalTime>
  <Words>1511</Words>
  <Application>Microsoft Macintosh PowerPoint</Application>
  <PresentationFormat>Panorámica</PresentationFormat>
  <Paragraphs>307</Paragraphs>
  <Slides>32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LucidaGrande-Bold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Enric Staromiejski Torregrosa</dc:creator>
  <cp:lastModifiedBy>Enric Staromiejski Torregrosa</cp:lastModifiedBy>
  <cp:revision>105</cp:revision>
  <dcterms:created xsi:type="dcterms:W3CDTF">2020-09-19T08:34:44Z</dcterms:created>
  <dcterms:modified xsi:type="dcterms:W3CDTF">2020-09-22T18:06:08Z</dcterms:modified>
</cp:coreProperties>
</file>