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1" r:id="rId6"/>
    <p:sldId id="259" r:id="rId7"/>
    <p:sldId id="264" r:id="rId8"/>
    <p:sldId id="265" r:id="rId9"/>
    <p:sldId id="266" r:id="rId10"/>
    <p:sldId id="263" r:id="rId11"/>
    <p:sldId id="267" r:id="rId12"/>
    <p:sldId id="26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0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5E8B57F-C5DC-4EF1-AF66-B6C0DF38F248}" type="datetimeFigureOut">
              <a:rPr lang="es-ES" smtClean="0"/>
              <a:t>22/10/2019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369685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5E8B57F-C5DC-4EF1-AF66-B6C0DF38F248}" type="datetimeFigureOut">
              <a:rPr lang="es-ES" smtClean="0"/>
              <a:t>22/10/2019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52171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5E8B57F-C5DC-4EF1-AF66-B6C0DF38F248}" type="datetimeFigureOut">
              <a:rPr lang="es-ES" smtClean="0"/>
              <a:t>22/10/2019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41605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5E8B57F-C5DC-4EF1-AF66-B6C0DF38F248}" type="datetimeFigureOut">
              <a:rPr lang="es-ES" smtClean="0"/>
              <a:t>22/10/2019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16288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5E8B57F-C5DC-4EF1-AF66-B6C0DF38F248}" type="datetimeFigureOut">
              <a:rPr lang="es-ES" smtClean="0"/>
              <a:t>22/10/2019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318588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5E8B57F-C5DC-4EF1-AF66-B6C0DF38F248}" type="datetimeFigureOut">
              <a:rPr lang="es-ES" smtClean="0"/>
              <a:t>22/10/2019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190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5E8B57F-C5DC-4EF1-AF66-B6C0DF38F248}" type="datetimeFigureOut">
              <a:rPr lang="es-ES" smtClean="0"/>
              <a:t>22/10/2019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200932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5E8B57F-C5DC-4EF1-AF66-B6C0DF38F248}" type="datetimeFigureOut">
              <a:rPr lang="es-ES" smtClean="0"/>
              <a:t>22/10/2019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214445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5E8B57F-C5DC-4EF1-AF66-B6C0DF38F248}" type="datetimeFigureOut">
              <a:rPr lang="es-ES" smtClean="0"/>
              <a:t>22/10/2019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63379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E8B57F-C5DC-4EF1-AF66-B6C0DF38F248}" type="datetimeFigureOut">
              <a:rPr lang="es-ES" smtClean="0"/>
              <a:t>22/10/2019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176376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E8B57F-C5DC-4EF1-AF66-B6C0DF38F248}" type="datetimeFigureOut">
              <a:rPr lang="es-ES" smtClean="0"/>
              <a:t>22/10/2019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DCD4C18-8A46-4011-A88C-AA1C1F082223}" type="slidenum">
              <a:rPr lang="es-ES" smtClean="0"/>
              <a:t>‹Nº›</a:t>
            </a:fld>
            <a:endParaRPr lang="es-ES"/>
          </a:p>
        </p:txBody>
      </p:sp>
    </p:spTree>
    <p:extLst>
      <p:ext uri="{BB962C8B-B14F-4D97-AF65-F5344CB8AC3E}">
        <p14:creationId xmlns:p14="http://schemas.microsoft.com/office/powerpoint/2010/main" val="5409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8B57F-C5DC-4EF1-AF66-B6C0DF38F248}" type="datetimeFigureOut">
              <a:rPr lang="es-ES" smtClean="0"/>
              <a:t>22/10/2019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D4C18-8A46-4011-A88C-AA1C1F082223}" type="slidenum">
              <a:rPr lang="es-ES" smtClean="0"/>
              <a:t>‹Nº›</a:t>
            </a:fld>
            <a:endParaRPr lang="es-ES"/>
          </a:p>
        </p:txBody>
      </p:sp>
    </p:spTree>
    <p:extLst>
      <p:ext uri="{BB962C8B-B14F-4D97-AF65-F5344CB8AC3E}">
        <p14:creationId xmlns:p14="http://schemas.microsoft.com/office/powerpoint/2010/main" val="93628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1358156"/>
            <a:ext cx="10485160" cy="1477328"/>
          </a:xfrm>
          <a:prstGeom prst="rect">
            <a:avLst/>
          </a:prstGeom>
          <a:noFill/>
        </p:spPr>
        <p:txBody>
          <a:bodyPr wrap="square" rtlCol="0">
            <a:spAutoFit/>
          </a:bodyPr>
          <a:lstStyle/>
          <a:p>
            <a:r>
              <a:rPr lang="es-ES" b="1" dirty="0" err="1" smtClean="0"/>
              <a:t>eProcurement</a:t>
            </a:r>
            <a:r>
              <a:rPr lang="es-ES" b="1" dirty="0" smtClean="0"/>
              <a:t> </a:t>
            </a:r>
            <a:r>
              <a:rPr lang="es-ES" b="1" dirty="0" err="1" smtClean="0"/>
              <a:t>Information</a:t>
            </a:r>
            <a:r>
              <a:rPr lang="es-ES" b="1" dirty="0" smtClean="0"/>
              <a:t> </a:t>
            </a:r>
            <a:r>
              <a:rPr lang="es-ES" b="1" dirty="0" err="1" smtClean="0"/>
              <a:t>Resource</a:t>
            </a:r>
            <a:r>
              <a:rPr lang="es-ES" b="1" dirty="0" smtClean="0"/>
              <a:t> (</a:t>
            </a:r>
            <a:r>
              <a:rPr lang="es-ES" b="1" dirty="0" err="1" smtClean="0"/>
              <a:t>ePIR</a:t>
            </a:r>
            <a:r>
              <a:rPr lang="es-ES" b="1" dirty="0" smtClean="0"/>
              <a:t>)</a:t>
            </a:r>
            <a:r>
              <a:rPr lang="es-ES" dirty="0" smtClean="0"/>
              <a:t>: </a:t>
            </a:r>
          </a:p>
          <a:p>
            <a:r>
              <a:rPr lang="es-ES" b="1" dirty="0" smtClean="0"/>
              <a:t>Machine-</a:t>
            </a:r>
            <a:r>
              <a:rPr lang="es-ES" b="1" dirty="0" err="1" smtClean="0"/>
              <a:t>readble</a:t>
            </a:r>
            <a:r>
              <a:rPr lang="es-ES" b="1" dirty="0" smtClean="0"/>
              <a:t> </a:t>
            </a:r>
            <a:r>
              <a:rPr lang="es-ES" b="1" dirty="0" err="1" smtClean="0"/>
              <a:t>Information</a:t>
            </a:r>
            <a:r>
              <a:rPr lang="es-ES" b="1" dirty="0" smtClean="0"/>
              <a:t> </a:t>
            </a:r>
            <a:r>
              <a:rPr lang="es-ES" b="1" dirty="0" err="1" smtClean="0"/>
              <a:t>Resource</a:t>
            </a:r>
            <a:r>
              <a:rPr lang="es-ES" b="1" dirty="0" smtClean="0"/>
              <a:t> </a:t>
            </a:r>
            <a:r>
              <a:rPr lang="es-ES" dirty="0" smtClean="0"/>
              <a:t>(MIR):</a:t>
            </a:r>
          </a:p>
          <a:p>
            <a:endParaRPr lang="es-ES" dirty="0"/>
          </a:p>
          <a:p>
            <a:r>
              <a:rPr lang="en-US" dirty="0"/>
              <a:t>An entity, tangible or intangible, that comprises intellectual </a:t>
            </a:r>
            <a:r>
              <a:rPr lang="en-US" dirty="0" smtClean="0"/>
              <a:t>and/or </a:t>
            </a:r>
            <a:r>
              <a:rPr lang="en-US" dirty="0" err="1" smtClean="0"/>
              <a:t>eProcurement</a:t>
            </a:r>
            <a:r>
              <a:rPr lang="en-US" dirty="0" smtClean="0"/>
              <a:t> Business content </a:t>
            </a:r>
            <a:r>
              <a:rPr lang="en-US" dirty="0"/>
              <a:t>and is conceived, produced and/or issued as a </a:t>
            </a:r>
            <a:r>
              <a:rPr lang="en-US" dirty="0" smtClean="0"/>
              <a:t>unit.</a:t>
            </a:r>
            <a:endParaRPr lang="es-ES" dirty="0"/>
          </a:p>
        </p:txBody>
      </p:sp>
      <p:sp>
        <p:nvSpPr>
          <p:cNvPr id="5" name="CuadroTexto 4"/>
          <p:cNvSpPr txBox="1"/>
          <p:nvPr/>
        </p:nvSpPr>
        <p:spPr>
          <a:xfrm>
            <a:off x="891052" y="547127"/>
            <a:ext cx="6370619" cy="584775"/>
          </a:xfrm>
          <a:prstGeom prst="rect">
            <a:avLst/>
          </a:prstGeom>
          <a:noFill/>
        </p:spPr>
        <p:txBody>
          <a:bodyPr wrap="square" rtlCol="0">
            <a:spAutoFit/>
          </a:bodyPr>
          <a:lstStyle/>
          <a:p>
            <a:r>
              <a:rPr lang="es-ES" sz="3200" b="1" dirty="0" err="1" smtClean="0"/>
              <a:t>Definitions</a:t>
            </a:r>
            <a:r>
              <a:rPr lang="es-ES" sz="3200" b="1" dirty="0" smtClean="0"/>
              <a:t> (1/2)</a:t>
            </a:r>
            <a:endParaRPr lang="es-ES" sz="3200" b="1" dirty="0"/>
          </a:p>
        </p:txBody>
      </p:sp>
      <p:sp>
        <p:nvSpPr>
          <p:cNvPr id="7" name="CuadroTexto 6"/>
          <p:cNvSpPr txBox="1"/>
          <p:nvPr/>
        </p:nvSpPr>
        <p:spPr>
          <a:xfrm>
            <a:off x="891052" y="3452875"/>
            <a:ext cx="10485160" cy="2031325"/>
          </a:xfrm>
          <a:prstGeom prst="rect">
            <a:avLst/>
          </a:prstGeom>
          <a:noFill/>
        </p:spPr>
        <p:txBody>
          <a:bodyPr wrap="square" rtlCol="0">
            <a:spAutoFit/>
          </a:bodyPr>
          <a:lstStyle/>
          <a:p>
            <a:r>
              <a:rPr lang="es-ES" b="1" dirty="0" err="1" smtClean="0"/>
              <a:t>Additional</a:t>
            </a:r>
            <a:r>
              <a:rPr lang="es-ES" b="1" dirty="0" smtClean="0"/>
              <a:t> </a:t>
            </a:r>
            <a:r>
              <a:rPr lang="es-ES" b="1" dirty="0" err="1" smtClean="0"/>
              <a:t>Information</a:t>
            </a:r>
            <a:endParaRPr lang="es-ES" b="1" dirty="0" smtClean="0"/>
          </a:p>
          <a:p>
            <a:endParaRPr lang="es-ES" b="1" dirty="0"/>
          </a:p>
          <a:p>
            <a:r>
              <a:rPr lang="es-ES" dirty="0" err="1" smtClean="0"/>
              <a:t>Examples</a:t>
            </a:r>
            <a:r>
              <a:rPr lang="es-ES" dirty="0"/>
              <a:t> </a:t>
            </a:r>
            <a:r>
              <a:rPr lang="es-ES" dirty="0" smtClean="0"/>
              <a:t>of </a:t>
            </a:r>
            <a:r>
              <a:rPr lang="es-ES" dirty="0" err="1" smtClean="0"/>
              <a:t>ePIR</a:t>
            </a:r>
            <a:r>
              <a:rPr lang="es-ES" dirty="0" smtClean="0"/>
              <a:t> can be:</a:t>
            </a:r>
          </a:p>
          <a:p>
            <a:endParaRPr lang="es-ES" dirty="0"/>
          </a:p>
          <a:p>
            <a:pPr marL="285750" indent="-285750">
              <a:buFont typeface="Arial" panose="020B0604020202020204" pitchFamily="34" charset="0"/>
              <a:buChar char="•"/>
            </a:pPr>
            <a:r>
              <a:rPr lang="es-ES" dirty="0" err="1" smtClean="0"/>
              <a:t>The</a:t>
            </a:r>
            <a:r>
              <a:rPr lang="es-ES" dirty="0" smtClean="0"/>
              <a:t> data </a:t>
            </a:r>
            <a:r>
              <a:rPr lang="es-ES" dirty="0" err="1" smtClean="0"/>
              <a:t>on</a:t>
            </a:r>
            <a:r>
              <a:rPr lang="es-ES" dirty="0" smtClean="0"/>
              <a:t> a </a:t>
            </a:r>
            <a:r>
              <a:rPr lang="es-ES" dirty="0" err="1" smtClean="0"/>
              <a:t>buyer</a:t>
            </a:r>
            <a:r>
              <a:rPr lang="es-ES" dirty="0" smtClean="0"/>
              <a:t> </a:t>
            </a:r>
            <a:r>
              <a:rPr lang="es-ES" dirty="0" err="1" smtClean="0"/>
              <a:t>returned</a:t>
            </a:r>
            <a:r>
              <a:rPr lang="es-ES" dirty="0" smtClean="0"/>
              <a:t> </a:t>
            </a:r>
            <a:r>
              <a:rPr lang="es-ES" dirty="0" err="1" smtClean="0"/>
              <a:t>by</a:t>
            </a:r>
            <a:r>
              <a:rPr lang="es-ES" dirty="0" smtClean="0"/>
              <a:t> a </a:t>
            </a:r>
            <a:r>
              <a:rPr lang="es-ES" dirty="0" err="1" smtClean="0"/>
              <a:t>Service</a:t>
            </a:r>
            <a:r>
              <a:rPr lang="es-ES" dirty="0" smtClean="0"/>
              <a:t> </a:t>
            </a:r>
            <a:r>
              <a:rPr lang="es-ES" dirty="0" err="1" smtClean="0"/>
              <a:t>Provider’s</a:t>
            </a:r>
            <a:r>
              <a:rPr lang="es-ES" dirty="0" smtClean="0"/>
              <a:t> </a:t>
            </a:r>
            <a:r>
              <a:rPr lang="es-ES" dirty="0" err="1" smtClean="0"/>
              <a:t>Service</a:t>
            </a:r>
            <a:r>
              <a:rPr lang="es-ES" dirty="0" smtClean="0"/>
              <a:t>;</a:t>
            </a:r>
          </a:p>
          <a:p>
            <a:pPr marL="285750" indent="-285750">
              <a:buFont typeface="Arial" panose="020B0604020202020204" pitchFamily="34" charset="0"/>
              <a:buChar char="•"/>
            </a:pPr>
            <a:r>
              <a:rPr lang="es-ES" dirty="0" smtClean="0"/>
              <a:t>A VCD </a:t>
            </a:r>
            <a:r>
              <a:rPr lang="es-ES" dirty="0" err="1" smtClean="0"/>
              <a:t>exchanged</a:t>
            </a:r>
            <a:r>
              <a:rPr lang="es-ES" dirty="0" smtClean="0"/>
              <a:t> </a:t>
            </a:r>
            <a:r>
              <a:rPr lang="es-ES" dirty="0" err="1" smtClean="0"/>
              <a:t>via</a:t>
            </a:r>
            <a:r>
              <a:rPr lang="es-ES" dirty="0" smtClean="0"/>
              <a:t> </a:t>
            </a:r>
            <a:r>
              <a:rPr lang="es-ES" dirty="0" err="1" smtClean="0"/>
              <a:t>an</a:t>
            </a:r>
            <a:r>
              <a:rPr lang="es-ES" dirty="0" smtClean="0"/>
              <a:t> e-</a:t>
            </a:r>
            <a:r>
              <a:rPr lang="es-ES" dirty="0" err="1" smtClean="0"/>
              <a:t>Delivery</a:t>
            </a:r>
            <a:r>
              <a:rPr lang="es-ES" dirty="0" smtClean="0"/>
              <a:t> </a:t>
            </a:r>
            <a:r>
              <a:rPr lang="es-ES" dirty="0" err="1" smtClean="0"/>
              <a:t>system</a:t>
            </a:r>
            <a:r>
              <a:rPr lang="es-ES" dirty="0" smtClean="0"/>
              <a:t>;</a:t>
            </a:r>
            <a:endParaRPr lang="es-ES" dirty="0" smtClean="0"/>
          </a:p>
          <a:p>
            <a:pPr marL="285750" indent="-285750">
              <a:buFont typeface="Arial" panose="020B0604020202020204" pitchFamily="34" charset="0"/>
              <a:buChar char="•"/>
            </a:pPr>
            <a:r>
              <a:rPr lang="es-ES" dirty="0" err="1" smtClean="0"/>
              <a:t>Any</a:t>
            </a:r>
            <a:r>
              <a:rPr lang="es-ES" dirty="0" smtClean="0"/>
              <a:t> of </a:t>
            </a:r>
            <a:r>
              <a:rPr lang="es-ES" dirty="0" err="1" smtClean="0"/>
              <a:t>the</a:t>
            </a:r>
            <a:r>
              <a:rPr lang="es-ES" dirty="0" smtClean="0"/>
              <a:t> </a:t>
            </a:r>
            <a:r>
              <a:rPr lang="es-ES" dirty="0" err="1" smtClean="0"/>
              <a:t>Documents</a:t>
            </a:r>
            <a:r>
              <a:rPr lang="es-ES" dirty="0" smtClean="0"/>
              <a:t> </a:t>
            </a:r>
            <a:r>
              <a:rPr lang="es-ES" dirty="0" err="1" smtClean="0"/>
              <a:t>used</a:t>
            </a:r>
            <a:r>
              <a:rPr lang="es-ES" dirty="0" smtClean="0"/>
              <a:t> in </a:t>
            </a:r>
            <a:r>
              <a:rPr lang="es-ES" dirty="0" err="1" smtClean="0"/>
              <a:t>eProcurement</a:t>
            </a:r>
            <a:r>
              <a:rPr lang="es-ES" dirty="0" smtClean="0"/>
              <a:t>.</a:t>
            </a:r>
            <a:endParaRPr lang="es-ES" dirty="0"/>
          </a:p>
        </p:txBody>
      </p:sp>
    </p:spTree>
    <p:extLst>
      <p:ext uri="{BB962C8B-B14F-4D97-AF65-F5344CB8AC3E}">
        <p14:creationId xmlns:p14="http://schemas.microsoft.com/office/powerpoint/2010/main" val="3521960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Identification</a:t>
            </a:r>
            <a:r>
              <a:rPr lang="es-ES" sz="3200" b="1" dirty="0" smtClean="0"/>
              <a:t> of </a:t>
            </a:r>
            <a:r>
              <a:rPr lang="es-ES" sz="3200" b="1" dirty="0" err="1" smtClean="0"/>
              <a:t>documents</a:t>
            </a:r>
            <a:r>
              <a:rPr lang="es-ES" sz="3200" b="1" dirty="0" smtClean="0"/>
              <a:t> in </a:t>
            </a:r>
            <a:r>
              <a:rPr lang="es-ES" sz="3200" b="1" dirty="0" err="1" smtClean="0"/>
              <a:t>ePO</a:t>
            </a:r>
            <a:r>
              <a:rPr lang="es-ES" sz="3200" b="1" dirty="0" smtClean="0"/>
              <a:t> (1/3)</a:t>
            </a:r>
            <a:endParaRPr lang="es-ES" sz="3200" b="1" dirty="0"/>
          </a:p>
        </p:txBody>
      </p:sp>
      <p:sp>
        <p:nvSpPr>
          <p:cNvPr id="3" name="CuadroTexto 2"/>
          <p:cNvSpPr txBox="1"/>
          <p:nvPr/>
        </p:nvSpPr>
        <p:spPr>
          <a:xfrm>
            <a:off x="649203" y="1564302"/>
            <a:ext cx="4622044" cy="369332"/>
          </a:xfrm>
          <a:prstGeom prst="rect">
            <a:avLst/>
          </a:prstGeom>
          <a:noFill/>
        </p:spPr>
        <p:txBody>
          <a:bodyPr wrap="square" rtlCol="0">
            <a:spAutoFit/>
          </a:bodyPr>
          <a:lstStyle/>
          <a:p>
            <a:r>
              <a:rPr lang="es-ES" b="1" dirty="0" smtClean="0"/>
              <a:t>LEX: </a:t>
            </a:r>
            <a:r>
              <a:rPr lang="es-ES" b="1" dirty="0" err="1" smtClean="0"/>
              <a:t>principles</a:t>
            </a:r>
            <a:r>
              <a:rPr lang="es-ES" b="1" dirty="0" smtClean="0"/>
              <a:t> </a:t>
            </a:r>
            <a:r>
              <a:rPr lang="es-ES" b="1" dirty="0" err="1" smtClean="0"/>
              <a:t>for</a:t>
            </a:r>
            <a:r>
              <a:rPr lang="es-ES" b="1" dirty="0" smtClean="0"/>
              <a:t> RESOURCE </a:t>
            </a:r>
            <a:r>
              <a:rPr lang="es-ES" b="1" dirty="0" err="1" smtClean="0"/>
              <a:t>identification</a:t>
            </a:r>
            <a:endParaRPr lang="es-ES" b="1" dirty="0"/>
          </a:p>
        </p:txBody>
      </p:sp>
      <p:sp>
        <p:nvSpPr>
          <p:cNvPr id="5" name="CuadroTexto 4"/>
          <p:cNvSpPr txBox="1"/>
          <p:nvPr/>
        </p:nvSpPr>
        <p:spPr>
          <a:xfrm>
            <a:off x="6220767" y="1536610"/>
            <a:ext cx="4479688" cy="369332"/>
          </a:xfrm>
          <a:prstGeom prst="rect">
            <a:avLst/>
          </a:prstGeom>
          <a:noFill/>
        </p:spPr>
        <p:txBody>
          <a:bodyPr wrap="none" rtlCol="0">
            <a:spAutoFit/>
          </a:bodyPr>
          <a:lstStyle/>
          <a:p>
            <a:r>
              <a:rPr lang="es-ES" b="1" dirty="0" err="1" smtClean="0"/>
              <a:t>ePO</a:t>
            </a:r>
            <a:r>
              <a:rPr lang="es-ES" b="1" dirty="0" smtClean="0"/>
              <a:t>: </a:t>
            </a:r>
            <a:r>
              <a:rPr lang="es-ES" b="1" dirty="0" err="1" smtClean="0"/>
              <a:t>principles</a:t>
            </a:r>
            <a:r>
              <a:rPr lang="es-ES" b="1" dirty="0" smtClean="0"/>
              <a:t> </a:t>
            </a:r>
            <a:r>
              <a:rPr lang="es-ES" b="1" dirty="0" err="1" smtClean="0"/>
              <a:t>for</a:t>
            </a:r>
            <a:r>
              <a:rPr lang="es-ES" b="1" dirty="0" smtClean="0"/>
              <a:t> DOCUMENT </a:t>
            </a:r>
            <a:r>
              <a:rPr lang="es-ES" b="1" dirty="0" err="1" smtClean="0"/>
              <a:t>identification</a:t>
            </a:r>
            <a:endParaRPr lang="es-ES" b="1" dirty="0"/>
          </a:p>
        </p:txBody>
      </p:sp>
      <p:sp>
        <p:nvSpPr>
          <p:cNvPr id="2" name="Rectángulo 1"/>
          <p:cNvSpPr/>
          <p:nvPr/>
        </p:nvSpPr>
        <p:spPr>
          <a:xfrm>
            <a:off x="1431725" y="2816752"/>
            <a:ext cx="10390832" cy="1477328"/>
          </a:xfrm>
          <a:prstGeom prst="rect">
            <a:avLst/>
          </a:prstGeom>
        </p:spPr>
        <p:txBody>
          <a:bodyPr wrap="square">
            <a:spAutoFit/>
          </a:bodyPr>
          <a:lstStyle/>
          <a:p>
            <a:r>
              <a:rPr lang="en-US" dirty="0" smtClean="0"/>
              <a:t>- Use URIs as names for things; </a:t>
            </a:r>
          </a:p>
          <a:p>
            <a:r>
              <a:rPr lang="en-US" dirty="0" smtClean="0"/>
              <a:t>   - Use HTTP URIs, so that people can look up those names; </a:t>
            </a:r>
          </a:p>
          <a:p>
            <a:r>
              <a:rPr lang="en-US" dirty="0" smtClean="0"/>
              <a:t>   - When someone looks up a URI, provide useful information, using the standards (RDF, SPARQL); </a:t>
            </a:r>
          </a:p>
          <a:p>
            <a:r>
              <a:rPr lang="en-US" dirty="0" smtClean="0"/>
              <a:t>   - Include links to other URIs, so that they can discover more</a:t>
            </a:r>
          </a:p>
          <a:p>
            <a:r>
              <a:rPr lang="en-US" dirty="0" smtClean="0"/>
              <a:t>     things.</a:t>
            </a:r>
            <a:endParaRPr lang="es-ES" dirty="0"/>
          </a:p>
        </p:txBody>
      </p:sp>
    </p:spTree>
    <p:extLst>
      <p:ext uri="{BB962C8B-B14F-4D97-AF65-F5344CB8AC3E}">
        <p14:creationId xmlns:p14="http://schemas.microsoft.com/office/powerpoint/2010/main" val="989566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Identification</a:t>
            </a:r>
            <a:r>
              <a:rPr lang="es-ES" sz="3200" b="1" dirty="0" smtClean="0"/>
              <a:t> of </a:t>
            </a:r>
            <a:r>
              <a:rPr lang="es-ES" sz="3200" b="1" dirty="0" err="1" smtClean="0"/>
              <a:t>documents</a:t>
            </a:r>
            <a:r>
              <a:rPr lang="es-ES" sz="3200" b="1" dirty="0" smtClean="0"/>
              <a:t> in </a:t>
            </a:r>
            <a:r>
              <a:rPr lang="es-ES" sz="3200" b="1" dirty="0" err="1" smtClean="0"/>
              <a:t>ePO</a:t>
            </a:r>
            <a:r>
              <a:rPr lang="es-ES" sz="3200" b="1" dirty="0" smtClean="0"/>
              <a:t> (2/3)</a:t>
            </a:r>
            <a:endParaRPr lang="es-ES" sz="3200" b="1" dirty="0"/>
          </a:p>
        </p:txBody>
      </p:sp>
      <p:sp>
        <p:nvSpPr>
          <p:cNvPr id="3" name="CuadroTexto 2"/>
          <p:cNvSpPr txBox="1"/>
          <p:nvPr/>
        </p:nvSpPr>
        <p:spPr>
          <a:xfrm>
            <a:off x="649203" y="1564302"/>
            <a:ext cx="4622044" cy="369332"/>
          </a:xfrm>
          <a:prstGeom prst="rect">
            <a:avLst/>
          </a:prstGeom>
          <a:noFill/>
        </p:spPr>
        <p:txBody>
          <a:bodyPr wrap="square" rtlCol="0">
            <a:spAutoFit/>
          </a:bodyPr>
          <a:lstStyle/>
          <a:p>
            <a:r>
              <a:rPr lang="es-ES" b="1" dirty="0" err="1" smtClean="0"/>
              <a:t>lex</a:t>
            </a:r>
            <a:r>
              <a:rPr lang="es-ES" b="1" dirty="0" smtClean="0"/>
              <a:t>: </a:t>
            </a:r>
            <a:r>
              <a:rPr lang="es-ES" b="1" dirty="0" err="1" smtClean="0"/>
              <a:t>Resource</a:t>
            </a:r>
            <a:r>
              <a:rPr lang="es-ES" b="1" dirty="0" smtClean="0"/>
              <a:t> </a:t>
            </a:r>
            <a:r>
              <a:rPr lang="es-ES" b="1" dirty="0" err="1" smtClean="0"/>
              <a:t>Identifier</a:t>
            </a:r>
            <a:r>
              <a:rPr lang="es-ES" b="1" dirty="0" smtClean="0"/>
              <a:t> </a:t>
            </a:r>
            <a:r>
              <a:rPr lang="es-ES" b="1" dirty="0" err="1" smtClean="0"/>
              <a:t>structure</a:t>
            </a:r>
            <a:endParaRPr lang="es-ES" b="1" dirty="0"/>
          </a:p>
        </p:txBody>
      </p:sp>
      <p:sp>
        <p:nvSpPr>
          <p:cNvPr id="5" name="CuadroTexto 4"/>
          <p:cNvSpPr txBox="1"/>
          <p:nvPr/>
        </p:nvSpPr>
        <p:spPr>
          <a:xfrm>
            <a:off x="6220767" y="1536610"/>
            <a:ext cx="3704027" cy="369332"/>
          </a:xfrm>
          <a:prstGeom prst="rect">
            <a:avLst/>
          </a:prstGeom>
          <a:noFill/>
        </p:spPr>
        <p:txBody>
          <a:bodyPr wrap="none" rtlCol="0">
            <a:spAutoFit/>
          </a:bodyPr>
          <a:lstStyle/>
          <a:p>
            <a:r>
              <a:rPr lang="es-ES" b="1" dirty="0" err="1" smtClean="0"/>
              <a:t>ePO</a:t>
            </a:r>
            <a:r>
              <a:rPr lang="es-ES" b="1" dirty="0" smtClean="0"/>
              <a:t>: DOCUMENT </a:t>
            </a:r>
            <a:r>
              <a:rPr lang="es-ES" b="1" dirty="0" err="1" smtClean="0"/>
              <a:t>identifier</a:t>
            </a:r>
            <a:r>
              <a:rPr lang="es-ES" b="1" dirty="0" smtClean="0"/>
              <a:t> </a:t>
            </a:r>
            <a:r>
              <a:rPr lang="es-ES" b="1" dirty="0" err="1" smtClean="0"/>
              <a:t>structure</a:t>
            </a:r>
            <a:endParaRPr lang="es-ES" b="1" dirty="0"/>
          </a:p>
        </p:txBody>
      </p:sp>
      <p:sp>
        <p:nvSpPr>
          <p:cNvPr id="6" name="Rectángulo 5"/>
          <p:cNvSpPr/>
          <p:nvPr/>
        </p:nvSpPr>
        <p:spPr>
          <a:xfrm>
            <a:off x="543490" y="2155125"/>
            <a:ext cx="5373217" cy="4801314"/>
          </a:xfrm>
          <a:prstGeom prst="rect">
            <a:avLst/>
          </a:prstGeom>
        </p:spPr>
        <p:txBody>
          <a:bodyPr wrap="square">
            <a:spAutoFit/>
          </a:bodyPr>
          <a:lstStyle/>
          <a:p>
            <a:pPr algn="ctr"/>
            <a:r>
              <a:rPr lang="en-US" i="1" dirty="0" smtClean="0"/>
              <a:t>"http://" host-name "/</a:t>
            </a:r>
            <a:r>
              <a:rPr lang="en-US" i="1" dirty="0" err="1" smtClean="0"/>
              <a:t>lex</a:t>
            </a:r>
            <a:r>
              <a:rPr lang="en-US" i="1" dirty="0" smtClean="0"/>
              <a:t>/" jurisdiction "/" local-name</a:t>
            </a:r>
          </a:p>
          <a:p>
            <a:endParaRPr lang="en-US" dirty="0" smtClean="0"/>
          </a:p>
          <a:p>
            <a:r>
              <a:rPr lang="en-US" dirty="0" smtClean="0"/>
              <a:t>where:</a:t>
            </a:r>
          </a:p>
          <a:p>
            <a:r>
              <a:rPr lang="en-US" dirty="0" smtClean="0"/>
              <a:t>   - &lt;host-name&gt; represents the name of the organization server publishing the resource;</a:t>
            </a:r>
          </a:p>
          <a:p>
            <a:r>
              <a:rPr lang="en-US" dirty="0" smtClean="0"/>
              <a:t>   - "</a:t>
            </a:r>
            <a:r>
              <a:rPr lang="en-US" dirty="0" err="1" smtClean="0"/>
              <a:t>lex</a:t>
            </a:r>
            <a:r>
              <a:rPr lang="en-US" dirty="0" smtClean="0"/>
              <a:t>" is the equivalent of the URN namespace ID and provides the reference to the naming convention adopted;</a:t>
            </a:r>
          </a:p>
          <a:p>
            <a:r>
              <a:rPr lang="en-US" dirty="0" smtClean="0"/>
              <a:t>   - &lt;jurisdiction&gt; and &lt;local-name&gt; share meaning and syntax of the corresponding components in the LEX specifications.</a:t>
            </a:r>
            <a:endParaRPr lang="en-US" dirty="0"/>
          </a:p>
          <a:p>
            <a:endParaRPr lang="es-ES" dirty="0" smtClean="0"/>
          </a:p>
          <a:p>
            <a:pPr algn="ctr"/>
            <a:r>
              <a:rPr lang="es-ES" i="1" dirty="0" err="1" smtClean="0"/>
              <a:t>jurisdiction</a:t>
            </a:r>
            <a:r>
              <a:rPr lang="es-ES" i="1" dirty="0" smtClean="0"/>
              <a:t> = </a:t>
            </a:r>
            <a:r>
              <a:rPr lang="es-ES" i="1" dirty="0" err="1" smtClean="0"/>
              <a:t>jurisdiction-code</a:t>
            </a:r>
            <a:r>
              <a:rPr lang="es-ES" i="1" dirty="0" smtClean="0"/>
              <a:t> *(";" </a:t>
            </a:r>
            <a:r>
              <a:rPr lang="es-ES" i="1" dirty="0" err="1" smtClean="0"/>
              <a:t>jurisdiction-unit</a:t>
            </a:r>
            <a:r>
              <a:rPr lang="es-ES" i="1" dirty="0" smtClean="0"/>
              <a:t>)</a:t>
            </a:r>
          </a:p>
          <a:p>
            <a:endParaRPr lang="es-ES" dirty="0" smtClean="0"/>
          </a:p>
          <a:p>
            <a:pPr algn="ctr"/>
            <a:r>
              <a:rPr lang="es-ES" i="1" dirty="0" smtClean="0"/>
              <a:t>local-</a:t>
            </a:r>
            <a:r>
              <a:rPr lang="es-ES" i="1" dirty="0" err="1" smtClean="0"/>
              <a:t>name</a:t>
            </a:r>
            <a:r>
              <a:rPr lang="es-ES" i="1" dirty="0" smtClean="0"/>
              <a:t> = </a:t>
            </a:r>
            <a:r>
              <a:rPr lang="es-ES" i="1" dirty="0" err="1" smtClean="0"/>
              <a:t>work</a:t>
            </a:r>
            <a:r>
              <a:rPr lang="es-ES" i="1" dirty="0" smtClean="0"/>
              <a:t> "/@/" </a:t>
            </a:r>
            <a:r>
              <a:rPr lang="es-ES" i="1" dirty="0" err="1" smtClean="0"/>
              <a:t>expression</a:t>
            </a:r>
            <a:r>
              <a:rPr lang="es-ES" i="1" dirty="0" smtClean="0"/>
              <a:t> "/$/" </a:t>
            </a:r>
            <a:r>
              <a:rPr lang="es-ES" i="1" dirty="0" err="1" smtClean="0"/>
              <a:t>manifestation</a:t>
            </a:r>
            <a:endParaRPr lang="es-ES" i="1" dirty="0"/>
          </a:p>
          <a:p>
            <a:endParaRPr lang="es-ES" dirty="0"/>
          </a:p>
        </p:txBody>
      </p:sp>
      <p:sp>
        <p:nvSpPr>
          <p:cNvPr id="10" name="Rectángulo 9"/>
          <p:cNvSpPr/>
          <p:nvPr/>
        </p:nvSpPr>
        <p:spPr>
          <a:xfrm>
            <a:off x="5980866" y="2146161"/>
            <a:ext cx="5910539" cy="5355312"/>
          </a:xfrm>
          <a:prstGeom prst="rect">
            <a:avLst/>
          </a:prstGeom>
        </p:spPr>
        <p:txBody>
          <a:bodyPr wrap="square">
            <a:spAutoFit/>
          </a:bodyPr>
          <a:lstStyle/>
          <a:p>
            <a:r>
              <a:rPr lang="en-US" i="1" dirty="0" smtClean="0"/>
              <a:t>Proposal:</a:t>
            </a:r>
          </a:p>
          <a:p>
            <a:pPr algn="ctr"/>
            <a:endParaRPr lang="en-US" i="1" dirty="0" smtClean="0"/>
          </a:p>
          <a:p>
            <a:pPr algn="ctr"/>
            <a:r>
              <a:rPr lang="en-US" i="1" dirty="0" smtClean="0"/>
              <a:t>"http://" host-name "/</a:t>
            </a:r>
            <a:r>
              <a:rPr lang="en-US" i="1" dirty="0" err="1" smtClean="0"/>
              <a:t>eproc</a:t>
            </a:r>
            <a:r>
              <a:rPr lang="en-US" i="1" dirty="0" smtClean="0"/>
              <a:t>/" jurisdiction "/" local-name</a:t>
            </a:r>
          </a:p>
          <a:p>
            <a:r>
              <a:rPr lang="en-US" dirty="0" smtClean="0"/>
              <a:t>where:</a:t>
            </a:r>
          </a:p>
          <a:p>
            <a:r>
              <a:rPr lang="en-US" dirty="0" smtClean="0"/>
              <a:t>   - &lt;host-name&gt; represents the name of the organization server publishing the resource;</a:t>
            </a:r>
          </a:p>
          <a:p>
            <a:r>
              <a:rPr lang="en-US" dirty="0" smtClean="0"/>
              <a:t>   - “</a:t>
            </a:r>
            <a:r>
              <a:rPr lang="en-US" dirty="0" err="1" smtClean="0"/>
              <a:t>eproc</a:t>
            </a:r>
            <a:r>
              <a:rPr lang="en-US" dirty="0" smtClean="0"/>
              <a:t>" is the equivalent of the URN namespace ID and provides the reference to the naming convention adopted;</a:t>
            </a:r>
          </a:p>
          <a:p>
            <a:r>
              <a:rPr lang="en-US" dirty="0" smtClean="0"/>
              <a:t>   - &lt;jurisdiction&gt; and &lt;local-name&gt; share meaning and syntax of the corresponding components in the LEX specifications.</a:t>
            </a:r>
            <a:endParaRPr lang="en-US" dirty="0"/>
          </a:p>
          <a:p>
            <a:endParaRPr lang="es-ES" dirty="0" smtClean="0"/>
          </a:p>
          <a:p>
            <a:pPr algn="ctr"/>
            <a:r>
              <a:rPr lang="es-ES" i="1" dirty="0" err="1" smtClean="0"/>
              <a:t>jurisdiction</a:t>
            </a:r>
            <a:r>
              <a:rPr lang="es-ES" i="1" dirty="0" smtClean="0"/>
              <a:t> = </a:t>
            </a:r>
            <a:r>
              <a:rPr lang="es-ES" i="1" dirty="0" err="1" smtClean="0"/>
              <a:t>jurisdiction-code</a:t>
            </a:r>
            <a:r>
              <a:rPr lang="es-ES" i="1" dirty="0" smtClean="0"/>
              <a:t> *(";" </a:t>
            </a:r>
            <a:r>
              <a:rPr lang="es-ES" i="1" dirty="0" err="1" smtClean="0"/>
              <a:t>jurisdiction-unit</a:t>
            </a:r>
            <a:r>
              <a:rPr lang="es-ES" i="1" dirty="0" smtClean="0"/>
              <a:t>)</a:t>
            </a:r>
          </a:p>
          <a:p>
            <a:endParaRPr lang="es-ES" dirty="0" smtClean="0"/>
          </a:p>
          <a:p>
            <a:pPr algn="ctr"/>
            <a:r>
              <a:rPr lang="es-ES" i="1" dirty="0" smtClean="0"/>
              <a:t>local-</a:t>
            </a:r>
            <a:r>
              <a:rPr lang="es-ES" i="1" dirty="0" err="1" smtClean="0"/>
              <a:t>name</a:t>
            </a:r>
            <a:r>
              <a:rPr lang="es-ES" i="1" dirty="0" smtClean="0"/>
              <a:t> = </a:t>
            </a:r>
            <a:r>
              <a:rPr lang="es-ES" i="1" dirty="0" err="1" smtClean="0"/>
              <a:t>work</a:t>
            </a:r>
            <a:r>
              <a:rPr lang="es-ES" i="1" dirty="0" smtClean="0"/>
              <a:t> "/@/" </a:t>
            </a:r>
            <a:r>
              <a:rPr lang="es-ES" i="1" dirty="0" err="1" smtClean="0"/>
              <a:t>expression</a:t>
            </a:r>
            <a:r>
              <a:rPr lang="es-ES" i="1" dirty="0" smtClean="0"/>
              <a:t> "/$/" </a:t>
            </a:r>
            <a:r>
              <a:rPr lang="es-ES" i="1" dirty="0" err="1" smtClean="0"/>
              <a:t>manifestation</a:t>
            </a:r>
            <a:endParaRPr lang="es-ES" i="1" dirty="0"/>
          </a:p>
          <a:p>
            <a:endParaRPr lang="es-ES" dirty="0"/>
          </a:p>
        </p:txBody>
      </p:sp>
    </p:spTree>
    <p:extLst>
      <p:ext uri="{BB962C8B-B14F-4D97-AF65-F5344CB8AC3E}">
        <p14:creationId xmlns:p14="http://schemas.microsoft.com/office/powerpoint/2010/main" val="4243050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Identification</a:t>
            </a:r>
            <a:r>
              <a:rPr lang="es-ES" sz="3200" b="1" dirty="0" smtClean="0"/>
              <a:t> of </a:t>
            </a:r>
            <a:r>
              <a:rPr lang="es-ES" sz="3200" b="1" dirty="0" err="1" smtClean="0"/>
              <a:t>documents</a:t>
            </a:r>
            <a:r>
              <a:rPr lang="es-ES" sz="3200" b="1" dirty="0" smtClean="0"/>
              <a:t> in </a:t>
            </a:r>
            <a:r>
              <a:rPr lang="es-ES" sz="3200" b="1" dirty="0" err="1" smtClean="0"/>
              <a:t>ePO</a:t>
            </a:r>
            <a:r>
              <a:rPr lang="es-ES" sz="3200" b="1" dirty="0" smtClean="0"/>
              <a:t> (3/3)</a:t>
            </a:r>
            <a:endParaRPr lang="es-ES" sz="3200" b="1" dirty="0"/>
          </a:p>
        </p:txBody>
      </p:sp>
      <p:sp>
        <p:nvSpPr>
          <p:cNvPr id="3" name="CuadroTexto 2"/>
          <p:cNvSpPr txBox="1"/>
          <p:nvPr/>
        </p:nvSpPr>
        <p:spPr>
          <a:xfrm>
            <a:off x="649203" y="1564302"/>
            <a:ext cx="4622044" cy="369332"/>
          </a:xfrm>
          <a:prstGeom prst="rect">
            <a:avLst/>
          </a:prstGeom>
          <a:noFill/>
        </p:spPr>
        <p:txBody>
          <a:bodyPr wrap="square" rtlCol="0">
            <a:spAutoFit/>
          </a:bodyPr>
          <a:lstStyle/>
          <a:p>
            <a:r>
              <a:rPr lang="es-ES" b="1" dirty="0" err="1" smtClean="0"/>
              <a:t>lex</a:t>
            </a:r>
            <a:r>
              <a:rPr lang="es-ES" b="1" dirty="0" smtClean="0"/>
              <a:t>: </a:t>
            </a:r>
            <a:r>
              <a:rPr lang="es-ES" b="1" dirty="0" err="1" smtClean="0"/>
              <a:t>Resource</a:t>
            </a:r>
            <a:r>
              <a:rPr lang="es-ES" b="1" dirty="0" smtClean="0"/>
              <a:t> </a:t>
            </a:r>
            <a:r>
              <a:rPr lang="es-ES" b="1" dirty="0" err="1" smtClean="0"/>
              <a:t>Identifier</a:t>
            </a:r>
            <a:r>
              <a:rPr lang="es-ES" b="1" dirty="0" smtClean="0"/>
              <a:t> </a:t>
            </a:r>
            <a:r>
              <a:rPr lang="es-ES" b="1" dirty="0" err="1" smtClean="0"/>
              <a:t>structure</a:t>
            </a:r>
            <a:r>
              <a:rPr lang="es-ES" b="1" dirty="0" smtClean="0"/>
              <a:t> </a:t>
            </a:r>
            <a:r>
              <a:rPr lang="es-ES" b="1" dirty="0" err="1" smtClean="0"/>
              <a:t>examples</a:t>
            </a:r>
            <a:endParaRPr lang="es-ES" b="1" dirty="0"/>
          </a:p>
        </p:txBody>
      </p:sp>
      <p:sp>
        <p:nvSpPr>
          <p:cNvPr id="5" name="CuadroTexto 4"/>
          <p:cNvSpPr txBox="1"/>
          <p:nvPr/>
        </p:nvSpPr>
        <p:spPr>
          <a:xfrm>
            <a:off x="6220767" y="1536610"/>
            <a:ext cx="4658648" cy="369332"/>
          </a:xfrm>
          <a:prstGeom prst="rect">
            <a:avLst/>
          </a:prstGeom>
          <a:noFill/>
        </p:spPr>
        <p:txBody>
          <a:bodyPr wrap="none" rtlCol="0">
            <a:spAutoFit/>
          </a:bodyPr>
          <a:lstStyle/>
          <a:p>
            <a:r>
              <a:rPr lang="es-ES" b="1" dirty="0" err="1" smtClean="0"/>
              <a:t>ePO</a:t>
            </a:r>
            <a:r>
              <a:rPr lang="es-ES" b="1" dirty="0" smtClean="0"/>
              <a:t>: DOCUMENT </a:t>
            </a:r>
            <a:r>
              <a:rPr lang="es-ES" b="1" dirty="0" err="1" smtClean="0"/>
              <a:t>identifier</a:t>
            </a:r>
            <a:r>
              <a:rPr lang="es-ES" b="1" dirty="0" smtClean="0"/>
              <a:t> </a:t>
            </a:r>
            <a:r>
              <a:rPr lang="es-ES" b="1" dirty="0" err="1" smtClean="0"/>
              <a:t>structure</a:t>
            </a:r>
            <a:r>
              <a:rPr lang="es-ES" b="1" dirty="0" smtClean="0"/>
              <a:t> </a:t>
            </a:r>
            <a:r>
              <a:rPr lang="es-ES" b="1" dirty="0" err="1" smtClean="0"/>
              <a:t>examples</a:t>
            </a:r>
            <a:endParaRPr lang="es-ES" b="1" dirty="0"/>
          </a:p>
        </p:txBody>
      </p:sp>
      <p:sp>
        <p:nvSpPr>
          <p:cNvPr id="6" name="Rectángulo 5"/>
          <p:cNvSpPr/>
          <p:nvPr/>
        </p:nvSpPr>
        <p:spPr>
          <a:xfrm>
            <a:off x="538270" y="2311448"/>
            <a:ext cx="5373217" cy="2985433"/>
          </a:xfrm>
          <a:prstGeom prst="rect">
            <a:avLst/>
          </a:prstGeom>
        </p:spPr>
        <p:txBody>
          <a:bodyPr wrap="square">
            <a:spAutoFit/>
          </a:bodyPr>
          <a:lstStyle/>
          <a:p>
            <a:r>
              <a:rPr lang="es-ES" dirty="0" smtClean="0"/>
              <a:t>At </a:t>
            </a:r>
            <a:r>
              <a:rPr lang="es-ES" dirty="0" err="1" smtClean="0"/>
              <a:t>Work</a:t>
            </a:r>
            <a:r>
              <a:rPr lang="es-ES" dirty="0" smtClean="0"/>
              <a:t> </a:t>
            </a:r>
            <a:r>
              <a:rPr lang="es-ES" dirty="0" err="1" smtClean="0"/>
              <a:t>level</a:t>
            </a:r>
            <a:r>
              <a:rPr lang="es-ES" dirty="0" smtClean="0"/>
              <a:t>:</a:t>
            </a:r>
          </a:p>
          <a:p>
            <a:endParaRPr lang="es-ES" dirty="0" smtClean="0"/>
          </a:p>
          <a:p>
            <a:r>
              <a:rPr lang="en-US" sz="1400" dirty="0" smtClean="0"/>
              <a:t>http://www.senato.it</a:t>
            </a:r>
            <a:r>
              <a:rPr lang="es-ES" sz="1400" dirty="0" smtClean="0"/>
              <a:t>/</a:t>
            </a:r>
            <a:r>
              <a:rPr lang="es-ES" sz="1400" dirty="0" err="1" smtClean="0"/>
              <a:t>stato</a:t>
            </a:r>
            <a:r>
              <a:rPr lang="es-ES" sz="1400" dirty="0" smtClean="0"/>
              <a:t>/</a:t>
            </a:r>
            <a:r>
              <a:rPr lang="es-ES" sz="1400" dirty="0" err="1" smtClean="0"/>
              <a:t>legge</a:t>
            </a:r>
            <a:r>
              <a:rPr lang="es-ES" sz="1400" dirty="0" smtClean="0"/>
              <a:t>/2006-05-14;22</a:t>
            </a:r>
          </a:p>
          <a:p>
            <a:endParaRPr lang="es-ES" sz="1400" dirty="0"/>
          </a:p>
          <a:p>
            <a:r>
              <a:rPr lang="es-ES" dirty="0"/>
              <a:t>At </a:t>
            </a:r>
            <a:r>
              <a:rPr lang="es-ES" dirty="0" err="1"/>
              <a:t>Expression</a:t>
            </a:r>
            <a:r>
              <a:rPr lang="es-ES" dirty="0"/>
              <a:t> </a:t>
            </a:r>
            <a:r>
              <a:rPr lang="es-ES" dirty="0" err="1"/>
              <a:t>level</a:t>
            </a:r>
            <a:r>
              <a:rPr lang="es-ES" dirty="0" smtClean="0"/>
              <a:t>:</a:t>
            </a:r>
          </a:p>
          <a:p>
            <a:endParaRPr lang="es-ES" dirty="0"/>
          </a:p>
          <a:p>
            <a:r>
              <a:rPr lang="en-US" sz="1400" dirty="0" smtClean="0"/>
              <a:t>http://www.senato.it</a:t>
            </a:r>
            <a:r>
              <a:rPr lang="es-ES" sz="1400" dirty="0" smtClean="0"/>
              <a:t>/</a:t>
            </a:r>
            <a:r>
              <a:rPr lang="es-ES" sz="1400" dirty="0" err="1" smtClean="0"/>
              <a:t>stato</a:t>
            </a:r>
            <a:r>
              <a:rPr lang="es-ES" sz="1400" dirty="0" smtClean="0"/>
              <a:t>/</a:t>
            </a:r>
            <a:r>
              <a:rPr lang="es-ES" sz="1400" dirty="0" err="1" smtClean="0"/>
              <a:t>legge</a:t>
            </a:r>
            <a:r>
              <a:rPr lang="es-ES" sz="1400" dirty="0" smtClean="0"/>
              <a:t>/2006-05-14;22 </a:t>
            </a:r>
            <a:r>
              <a:rPr lang="es-ES" sz="1400" dirty="0" smtClean="0"/>
              <a:t>/@/</a:t>
            </a:r>
            <a:r>
              <a:rPr lang="es-ES" sz="1400" dirty="0" err="1" smtClean="0"/>
              <a:t>originale</a:t>
            </a:r>
            <a:r>
              <a:rPr lang="es-ES" sz="1400" dirty="0" smtClean="0"/>
              <a:t>/</a:t>
            </a:r>
            <a:r>
              <a:rPr lang="es-ES" sz="1400" dirty="0" err="1" smtClean="0"/>
              <a:t>it</a:t>
            </a:r>
            <a:endParaRPr lang="es-ES" sz="1400" dirty="0"/>
          </a:p>
          <a:p>
            <a:endParaRPr lang="es-ES" sz="1400" dirty="0"/>
          </a:p>
          <a:p>
            <a:r>
              <a:rPr lang="es-ES" dirty="0"/>
              <a:t>At </a:t>
            </a:r>
            <a:r>
              <a:rPr lang="es-ES" dirty="0" err="1"/>
              <a:t>manifestation</a:t>
            </a:r>
            <a:r>
              <a:rPr lang="es-ES" dirty="0"/>
              <a:t> </a:t>
            </a:r>
            <a:r>
              <a:rPr lang="es-ES" dirty="0" err="1"/>
              <a:t>level</a:t>
            </a:r>
            <a:r>
              <a:rPr lang="es-ES" dirty="0"/>
              <a:t>:</a:t>
            </a:r>
          </a:p>
          <a:p>
            <a:endParaRPr lang="es-ES" sz="1400" dirty="0" smtClean="0"/>
          </a:p>
          <a:p>
            <a:r>
              <a:rPr lang="en-US" sz="1400" dirty="0" smtClean="0"/>
              <a:t>http://www.senato.it</a:t>
            </a:r>
            <a:r>
              <a:rPr lang="es-ES" sz="1400" dirty="0" smtClean="0"/>
              <a:t>/</a:t>
            </a:r>
            <a:r>
              <a:rPr lang="es-ES" sz="1400" dirty="0" err="1" smtClean="0"/>
              <a:t>stato</a:t>
            </a:r>
            <a:r>
              <a:rPr lang="es-ES" sz="1400" dirty="0" smtClean="0"/>
              <a:t>/</a:t>
            </a:r>
            <a:r>
              <a:rPr lang="es-ES" sz="1400" dirty="0" err="1" smtClean="0"/>
              <a:t>legge</a:t>
            </a:r>
            <a:r>
              <a:rPr lang="es-ES" sz="1400" dirty="0" smtClean="0"/>
              <a:t>/2006-05-14;22 /@/</a:t>
            </a:r>
            <a:r>
              <a:rPr lang="es-ES" sz="1400" dirty="0" err="1" smtClean="0"/>
              <a:t>originale</a:t>
            </a:r>
            <a:r>
              <a:rPr lang="es-ES" sz="1400" dirty="0" smtClean="0"/>
              <a:t>/</a:t>
            </a:r>
            <a:r>
              <a:rPr lang="es-ES" sz="1400" dirty="0" err="1" smtClean="0"/>
              <a:t>it</a:t>
            </a:r>
            <a:r>
              <a:rPr lang="es-ES" sz="1400" dirty="0" smtClean="0"/>
              <a:t> </a:t>
            </a:r>
            <a:r>
              <a:rPr lang="en-US" sz="1400" dirty="0" smtClean="0"/>
              <a:t>/$/testo.xml</a:t>
            </a:r>
          </a:p>
        </p:txBody>
      </p:sp>
      <p:sp>
        <p:nvSpPr>
          <p:cNvPr id="8" name="Rectángulo 7"/>
          <p:cNvSpPr/>
          <p:nvPr/>
        </p:nvSpPr>
        <p:spPr>
          <a:xfrm>
            <a:off x="6220767" y="2311448"/>
            <a:ext cx="5373217" cy="3200876"/>
          </a:xfrm>
          <a:prstGeom prst="rect">
            <a:avLst/>
          </a:prstGeom>
        </p:spPr>
        <p:txBody>
          <a:bodyPr wrap="square">
            <a:spAutoFit/>
          </a:bodyPr>
          <a:lstStyle/>
          <a:p>
            <a:r>
              <a:rPr lang="es-ES" dirty="0" smtClean="0"/>
              <a:t>At </a:t>
            </a:r>
            <a:r>
              <a:rPr lang="es-ES" dirty="0" err="1" smtClean="0"/>
              <a:t>Work</a:t>
            </a:r>
            <a:r>
              <a:rPr lang="es-ES" dirty="0" smtClean="0"/>
              <a:t> </a:t>
            </a:r>
            <a:r>
              <a:rPr lang="es-ES" dirty="0" err="1" smtClean="0"/>
              <a:t>level</a:t>
            </a:r>
            <a:r>
              <a:rPr lang="es-ES" dirty="0" smtClean="0"/>
              <a:t>:</a:t>
            </a:r>
          </a:p>
          <a:p>
            <a:endParaRPr lang="es-ES" dirty="0" smtClean="0"/>
          </a:p>
          <a:p>
            <a:r>
              <a:rPr lang="en-US" sz="1400" dirty="0" smtClean="0"/>
              <a:t>http://www.publicationsoffice.eu</a:t>
            </a:r>
            <a:r>
              <a:rPr lang="es-ES" sz="1400" dirty="0" smtClean="0"/>
              <a:t>/</a:t>
            </a:r>
            <a:r>
              <a:rPr lang="es-ES" sz="1400" dirty="0" err="1" smtClean="0"/>
              <a:t>eproc</a:t>
            </a:r>
            <a:r>
              <a:rPr lang="es-ES" sz="1400" dirty="0" smtClean="0"/>
              <a:t>/</a:t>
            </a:r>
            <a:r>
              <a:rPr lang="es-ES" sz="1400" dirty="0" err="1" smtClean="0"/>
              <a:t>ted</a:t>
            </a:r>
            <a:r>
              <a:rPr lang="es-ES" sz="1400" dirty="0" smtClean="0"/>
              <a:t>/2021-05-10;56</a:t>
            </a:r>
          </a:p>
          <a:p>
            <a:endParaRPr lang="es-ES" sz="1400" dirty="0"/>
          </a:p>
          <a:p>
            <a:r>
              <a:rPr lang="es-ES" dirty="0"/>
              <a:t>At </a:t>
            </a:r>
            <a:r>
              <a:rPr lang="es-ES" dirty="0" err="1"/>
              <a:t>Expression</a:t>
            </a:r>
            <a:r>
              <a:rPr lang="es-ES" dirty="0"/>
              <a:t> </a:t>
            </a:r>
            <a:r>
              <a:rPr lang="es-ES" dirty="0" err="1"/>
              <a:t>level</a:t>
            </a:r>
            <a:r>
              <a:rPr lang="es-ES" dirty="0" smtClean="0"/>
              <a:t>:</a:t>
            </a:r>
          </a:p>
          <a:p>
            <a:endParaRPr lang="es-ES" dirty="0"/>
          </a:p>
          <a:p>
            <a:r>
              <a:rPr lang="en-US" sz="1400" dirty="0" smtClean="0"/>
              <a:t>http://www.publicationsoffice.eu</a:t>
            </a:r>
            <a:r>
              <a:rPr lang="es-ES" sz="1400" dirty="0" smtClean="0"/>
              <a:t>/</a:t>
            </a:r>
            <a:r>
              <a:rPr lang="es-ES" sz="1400" dirty="0" err="1" smtClean="0"/>
              <a:t>eproc</a:t>
            </a:r>
            <a:r>
              <a:rPr lang="es-ES" sz="1400" dirty="0" smtClean="0"/>
              <a:t>/</a:t>
            </a:r>
            <a:r>
              <a:rPr lang="es-ES" sz="1400" dirty="0" err="1" smtClean="0"/>
              <a:t>ted</a:t>
            </a:r>
            <a:r>
              <a:rPr lang="es-ES" sz="1400" dirty="0" smtClean="0"/>
              <a:t>/2021-05-10;56</a:t>
            </a:r>
          </a:p>
          <a:p>
            <a:r>
              <a:rPr lang="es-ES" sz="1400" dirty="0" smtClean="0"/>
              <a:t>/@/original/en</a:t>
            </a:r>
            <a:endParaRPr lang="es-ES" sz="1400" dirty="0"/>
          </a:p>
          <a:p>
            <a:endParaRPr lang="es-ES" sz="1400" dirty="0"/>
          </a:p>
          <a:p>
            <a:r>
              <a:rPr lang="es-ES" dirty="0"/>
              <a:t>At </a:t>
            </a:r>
            <a:r>
              <a:rPr lang="es-ES" dirty="0" err="1"/>
              <a:t>manifestation</a:t>
            </a:r>
            <a:r>
              <a:rPr lang="es-ES" dirty="0"/>
              <a:t> </a:t>
            </a:r>
            <a:r>
              <a:rPr lang="es-ES" dirty="0" err="1"/>
              <a:t>level</a:t>
            </a:r>
            <a:r>
              <a:rPr lang="es-ES" dirty="0"/>
              <a:t>:</a:t>
            </a:r>
          </a:p>
          <a:p>
            <a:endParaRPr lang="es-ES" sz="1400" dirty="0" smtClean="0"/>
          </a:p>
          <a:p>
            <a:r>
              <a:rPr lang="en-US" sz="1400" dirty="0" smtClean="0"/>
              <a:t>http://www.publicationsoffice.eu</a:t>
            </a:r>
            <a:r>
              <a:rPr lang="es-ES" sz="1400" dirty="0" smtClean="0"/>
              <a:t>/</a:t>
            </a:r>
            <a:r>
              <a:rPr lang="es-ES" sz="1400" dirty="0" err="1" smtClean="0"/>
              <a:t>eproc</a:t>
            </a:r>
            <a:r>
              <a:rPr lang="es-ES" sz="1400" dirty="0" smtClean="0"/>
              <a:t>/</a:t>
            </a:r>
            <a:r>
              <a:rPr lang="es-ES" sz="1400" dirty="0" err="1" smtClean="0"/>
              <a:t>ted</a:t>
            </a:r>
            <a:r>
              <a:rPr lang="es-ES" sz="1400" dirty="0" smtClean="0"/>
              <a:t>/2021-05-10;56</a:t>
            </a:r>
          </a:p>
          <a:p>
            <a:r>
              <a:rPr lang="es-ES" sz="1400" dirty="0" smtClean="0"/>
              <a:t>/@/original/en/cn.xml</a:t>
            </a:r>
            <a:endParaRPr lang="en-US" sz="1400" dirty="0" smtClean="0"/>
          </a:p>
        </p:txBody>
      </p:sp>
    </p:spTree>
    <p:extLst>
      <p:ext uri="{BB962C8B-B14F-4D97-AF65-F5344CB8AC3E}">
        <p14:creationId xmlns:p14="http://schemas.microsoft.com/office/powerpoint/2010/main" val="2910012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1358156"/>
            <a:ext cx="10485160" cy="923330"/>
          </a:xfrm>
          <a:prstGeom prst="rect">
            <a:avLst/>
          </a:prstGeom>
          <a:noFill/>
        </p:spPr>
        <p:txBody>
          <a:bodyPr wrap="square" rtlCol="0">
            <a:spAutoFit/>
          </a:bodyPr>
          <a:lstStyle/>
          <a:p>
            <a:r>
              <a:rPr lang="es-ES" b="1" dirty="0" err="1" smtClean="0"/>
              <a:t>eProcurement</a:t>
            </a:r>
            <a:r>
              <a:rPr lang="es-ES" b="1" dirty="0" smtClean="0"/>
              <a:t> </a:t>
            </a:r>
            <a:r>
              <a:rPr lang="es-ES" b="1" dirty="0" err="1" smtClean="0"/>
              <a:t>Document</a:t>
            </a:r>
            <a:r>
              <a:rPr lang="es-ES" dirty="0" smtClean="0"/>
              <a:t>: </a:t>
            </a:r>
          </a:p>
          <a:p>
            <a:endParaRPr lang="es-ES" dirty="0"/>
          </a:p>
          <a:p>
            <a:r>
              <a:rPr lang="en-US" dirty="0"/>
              <a:t>An entity, tangible or intangible, that comprises </a:t>
            </a:r>
            <a:r>
              <a:rPr lang="en-US" dirty="0" smtClean="0"/>
              <a:t>a </a:t>
            </a:r>
            <a:r>
              <a:rPr lang="en-US" i="1" dirty="0"/>
              <a:t>single </a:t>
            </a:r>
            <a:r>
              <a:rPr lang="en-US" i="1" dirty="0" smtClean="0"/>
              <a:t>set of </a:t>
            </a:r>
            <a:r>
              <a:rPr lang="en-US" i="1" dirty="0" err="1" smtClean="0"/>
              <a:t>eprocurement</a:t>
            </a:r>
            <a:r>
              <a:rPr lang="en-US" i="1" dirty="0" smtClean="0"/>
              <a:t> business interrelated information</a:t>
            </a:r>
            <a:r>
              <a:rPr lang="en-US" dirty="0" smtClean="0"/>
              <a:t>.</a:t>
            </a:r>
            <a:endParaRPr lang="es-ES" dirty="0"/>
          </a:p>
        </p:txBody>
      </p:sp>
      <p:sp>
        <p:nvSpPr>
          <p:cNvPr id="5" name="CuadroTexto 4"/>
          <p:cNvSpPr txBox="1"/>
          <p:nvPr/>
        </p:nvSpPr>
        <p:spPr>
          <a:xfrm>
            <a:off x="891052" y="547127"/>
            <a:ext cx="6370619" cy="584775"/>
          </a:xfrm>
          <a:prstGeom prst="rect">
            <a:avLst/>
          </a:prstGeom>
          <a:noFill/>
        </p:spPr>
        <p:txBody>
          <a:bodyPr wrap="square" rtlCol="0">
            <a:spAutoFit/>
          </a:bodyPr>
          <a:lstStyle/>
          <a:p>
            <a:r>
              <a:rPr lang="es-ES" sz="3200" b="1" dirty="0" err="1" smtClean="0"/>
              <a:t>Definitions</a:t>
            </a:r>
            <a:r>
              <a:rPr lang="es-ES" sz="3200" b="1" dirty="0" smtClean="0"/>
              <a:t> (2/2)</a:t>
            </a:r>
            <a:endParaRPr lang="es-ES" sz="3200" b="1" dirty="0"/>
          </a:p>
        </p:txBody>
      </p:sp>
      <p:sp>
        <p:nvSpPr>
          <p:cNvPr id="7" name="CuadroTexto 6"/>
          <p:cNvSpPr txBox="1"/>
          <p:nvPr/>
        </p:nvSpPr>
        <p:spPr>
          <a:xfrm>
            <a:off x="891052" y="2713287"/>
            <a:ext cx="10485160" cy="2031325"/>
          </a:xfrm>
          <a:prstGeom prst="rect">
            <a:avLst/>
          </a:prstGeom>
          <a:noFill/>
        </p:spPr>
        <p:txBody>
          <a:bodyPr wrap="square" rtlCol="0">
            <a:spAutoFit/>
          </a:bodyPr>
          <a:lstStyle/>
          <a:p>
            <a:r>
              <a:rPr lang="es-ES" b="1" dirty="0" err="1" smtClean="0"/>
              <a:t>Additional</a:t>
            </a:r>
            <a:r>
              <a:rPr lang="es-ES" b="1" dirty="0" smtClean="0"/>
              <a:t> </a:t>
            </a:r>
            <a:r>
              <a:rPr lang="es-ES" b="1" dirty="0" err="1" smtClean="0"/>
              <a:t>Information</a:t>
            </a:r>
            <a:endParaRPr lang="es-ES" b="1" dirty="0" smtClean="0"/>
          </a:p>
          <a:p>
            <a:endParaRPr lang="es-ES" b="1" dirty="0"/>
          </a:p>
          <a:p>
            <a:r>
              <a:rPr lang="es-ES" dirty="0" err="1" smtClean="0"/>
              <a:t>Examples</a:t>
            </a:r>
            <a:r>
              <a:rPr lang="es-ES" dirty="0"/>
              <a:t> </a:t>
            </a:r>
            <a:r>
              <a:rPr lang="es-ES" dirty="0" smtClean="0"/>
              <a:t>of </a:t>
            </a:r>
            <a:r>
              <a:rPr lang="es-ES" dirty="0" err="1" smtClean="0"/>
              <a:t>eProcurement</a:t>
            </a:r>
            <a:r>
              <a:rPr lang="es-ES" dirty="0" smtClean="0"/>
              <a:t> </a:t>
            </a:r>
            <a:r>
              <a:rPr lang="es-ES" dirty="0" err="1" smtClean="0"/>
              <a:t>document</a:t>
            </a:r>
            <a:r>
              <a:rPr lang="es-ES" dirty="0" smtClean="0"/>
              <a:t> can be:</a:t>
            </a:r>
          </a:p>
          <a:p>
            <a:endParaRPr lang="es-ES" dirty="0"/>
          </a:p>
          <a:p>
            <a:pPr marL="285750" indent="-285750">
              <a:buFont typeface="Arial" panose="020B0604020202020204" pitchFamily="34" charset="0"/>
              <a:buChar char="•"/>
            </a:pPr>
            <a:r>
              <a:rPr lang="es-ES" dirty="0" err="1" smtClean="0"/>
              <a:t>Any</a:t>
            </a:r>
            <a:r>
              <a:rPr lang="es-ES" dirty="0" smtClean="0"/>
              <a:t> of </a:t>
            </a:r>
            <a:r>
              <a:rPr lang="es-ES" dirty="0" err="1" smtClean="0"/>
              <a:t>the</a:t>
            </a:r>
            <a:r>
              <a:rPr lang="es-ES" dirty="0" smtClean="0"/>
              <a:t> </a:t>
            </a:r>
            <a:r>
              <a:rPr lang="es-ES" dirty="0" err="1" smtClean="0"/>
              <a:t>Documents</a:t>
            </a:r>
            <a:r>
              <a:rPr lang="es-ES" dirty="0" smtClean="0"/>
              <a:t> </a:t>
            </a:r>
            <a:r>
              <a:rPr lang="es-ES" dirty="0" err="1" smtClean="0"/>
              <a:t>used</a:t>
            </a:r>
            <a:r>
              <a:rPr lang="es-ES" dirty="0" smtClean="0"/>
              <a:t> in </a:t>
            </a:r>
            <a:r>
              <a:rPr lang="es-ES" dirty="0" err="1" smtClean="0"/>
              <a:t>eProcurement</a:t>
            </a:r>
            <a:r>
              <a:rPr lang="es-ES" dirty="0" smtClean="0"/>
              <a:t>, as </a:t>
            </a:r>
            <a:r>
              <a:rPr lang="es-ES" dirty="0" err="1" smtClean="0"/>
              <a:t>ones</a:t>
            </a:r>
            <a:r>
              <a:rPr lang="es-ES" dirty="0" smtClean="0"/>
              <a:t> </a:t>
            </a:r>
            <a:r>
              <a:rPr lang="es-ES" dirty="0" err="1" smtClean="0"/>
              <a:t>published</a:t>
            </a:r>
            <a:r>
              <a:rPr lang="es-ES" dirty="0" smtClean="0"/>
              <a:t> in TED;</a:t>
            </a:r>
          </a:p>
          <a:p>
            <a:pPr marL="285750" indent="-285750">
              <a:buFont typeface="Arial" panose="020B0604020202020204" pitchFamily="34" charset="0"/>
              <a:buChar char="•"/>
            </a:pPr>
            <a:r>
              <a:rPr lang="es-ES" dirty="0" err="1" smtClean="0"/>
              <a:t>An</a:t>
            </a:r>
            <a:r>
              <a:rPr lang="es-ES" dirty="0" smtClean="0"/>
              <a:t> online </a:t>
            </a:r>
            <a:r>
              <a:rPr lang="es-ES" dirty="0" err="1" smtClean="0"/>
              <a:t>Public</a:t>
            </a:r>
            <a:r>
              <a:rPr lang="es-ES" dirty="0" smtClean="0"/>
              <a:t> </a:t>
            </a:r>
            <a:r>
              <a:rPr lang="es-ES" dirty="0" err="1" smtClean="0"/>
              <a:t>Service</a:t>
            </a:r>
            <a:r>
              <a:rPr lang="es-ES" dirty="0" smtClean="0"/>
              <a:t> </a:t>
            </a:r>
            <a:r>
              <a:rPr lang="es-ES" dirty="0" err="1" smtClean="0"/>
              <a:t>responding</a:t>
            </a:r>
            <a:r>
              <a:rPr lang="es-ES" dirty="0" smtClean="0"/>
              <a:t> </a:t>
            </a:r>
            <a:r>
              <a:rPr lang="es-ES" dirty="0" err="1" smtClean="0"/>
              <a:t>with</a:t>
            </a:r>
            <a:r>
              <a:rPr lang="es-ES" dirty="0" smtClean="0"/>
              <a:t> </a:t>
            </a:r>
            <a:r>
              <a:rPr lang="es-ES" dirty="0" err="1" smtClean="0"/>
              <a:t>an</a:t>
            </a:r>
            <a:r>
              <a:rPr lang="es-ES" dirty="0" smtClean="0"/>
              <a:t> </a:t>
            </a:r>
            <a:r>
              <a:rPr lang="es-ES" dirty="0" err="1" smtClean="0"/>
              <a:t>electronic</a:t>
            </a:r>
            <a:r>
              <a:rPr lang="es-ES" dirty="0" smtClean="0"/>
              <a:t> </a:t>
            </a:r>
            <a:r>
              <a:rPr lang="es-ES" dirty="0" err="1" smtClean="0"/>
              <a:t>certificate</a:t>
            </a:r>
            <a:r>
              <a:rPr lang="es-ES" dirty="0" smtClean="0"/>
              <a:t>, </a:t>
            </a:r>
            <a:r>
              <a:rPr lang="es-ES" dirty="0" err="1" smtClean="0"/>
              <a:t>e.g</a:t>
            </a:r>
            <a:r>
              <a:rPr lang="es-ES" dirty="0" smtClean="0"/>
              <a:t>. a </a:t>
            </a:r>
            <a:r>
              <a:rPr lang="es-ES" dirty="0" err="1" smtClean="0"/>
              <a:t>certification</a:t>
            </a:r>
            <a:r>
              <a:rPr lang="es-ES" dirty="0" smtClean="0"/>
              <a:t> </a:t>
            </a:r>
            <a:r>
              <a:rPr lang="es-ES" dirty="0" err="1" smtClean="0"/>
              <a:t>about</a:t>
            </a:r>
            <a:r>
              <a:rPr lang="es-ES" dirty="0" smtClean="0"/>
              <a:t> </a:t>
            </a:r>
            <a:r>
              <a:rPr lang="es-ES" dirty="0" err="1" smtClean="0"/>
              <a:t>the</a:t>
            </a:r>
            <a:r>
              <a:rPr lang="es-ES" dirty="0" smtClean="0"/>
              <a:t> </a:t>
            </a:r>
            <a:r>
              <a:rPr lang="es-ES" dirty="0" err="1" smtClean="0"/>
              <a:t>Qualification</a:t>
            </a:r>
            <a:r>
              <a:rPr lang="es-ES" dirty="0" smtClean="0"/>
              <a:t> of </a:t>
            </a:r>
            <a:r>
              <a:rPr lang="es-ES" dirty="0" err="1" smtClean="0"/>
              <a:t>an</a:t>
            </a:r>
            <a:r>
              <a:rPr lang="es-ES" dirty="0" smtClean="0"/>
              <a:t> </a:t>
            </a:r>
            <a:r>
              <a:rPr lang="es-ES" dirty="0" err="1" smtClean="0"/>
              <a:t>Economic</a:t>
            </a:r>
            <a:r>
              <a:rPr lang="es-ES" dirty="0" smtClean="0"/>
              <a:t> </a:t>
            </a:r>
            <a:r>
              <a:rPr lang="es-ES" dirty="0" err="1" smtClean="0"/>
              <a:t>Operator</a:t>
            </a:r>
            <a:r>
              <a:rPr lang="es-ES" dirty="0" smtClean="0"/>
              <a:t>.</a:t>
            </a:r>
          </a:p>
        </p:txBody>
      </p:sp>
    </p:spTree>
    <p:extLst>
      <p:ext uri="{BB962C8B-B14F-4D97-AF65-F5344CB8AC3E}">
        <p14:creationId xmlns:p14="http://schemas.microsoft.com/office/powerpoint/2010/main" val="1362833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98629" y="1358156"/>
            <a:ext cx="10485160" cy="2031325"/>
          </a:xfrm>
          <a:prstGeom prst="rect">
            <a:avLst/>
          </a:prstGeom>
          <a:noFill/>
        </p:spPr>
        <p:txBody>
          <a:bodyPr wrap="square" rtlCol="0">
            <a:spAutoFit/>
          </a:bodyPr>
          <a:lstStyle/>
          <a:p>
            <a:r>
              <a:rPr lang="en-US" dirty="0" err="1" smtClean="0"/>
              <a:t>ePIR</a:t>
            </a:r>
            <a:r>
              <a:rPr lang="en-US" dirty="0" smtClean="0"/>
              <a:t> can </a:t>
            </a:r>
            <a:r>
              <a:rPr lang="en-US" dirty="0"/>
              <a:t>be described by </a:t>
            </a:r>
            <a:r>
              <a:rPr lang="en-US" dirty="0" err="1"/>
              <a:t>Matadata</a:t>
            </a:r>
            <a:r>
              <a:rPr lang="en-US" dirty="0"/>
              <a:t> </a:t>
            </a:r>
            <a:r>
              <a:rPr lang="en-US" dirty="0" smtClean="0"/>
              <a:t>organized </a:t>
            </a:r>
            <a:r>
              <a:rPr lang="es-ES" dirty="0" err="1" smtClean="0"/>
              <a:t>into</a:t>
            </a:r>
            <a:r>
              <a:rPr lang="es-ES" dirty="0" smtClean="0"/>
              <a:t> </a:t>
            </a:r>
            <a:r>
              <a:rPr lang="es-ES" dirty="0"/>
              <a:t>FRBR </a:t>
            </a:r>
            <a:r>
              <a:rPr lang="es-ES" dirty="0" err="1" smtClean="0"/>
              <a:t>model</a:t>
            </a:r>
            <a:r>
              <a:rPr lang="es-ES" dirty="0" smtClean="0"/>
              <a:t>. A </a:t>
            </a:r>
            <a:r>
              <a:rPr lang="es-ES" dirty="0" err="1" smtClean="0"/>
              <a:t>distinction</a:t>
            </a:r>
            <a:r>
              <a:rPr lang="es-ES" dirty="0" smtClean="0"/>
              <a:t> </a:t>
            </a:r>
            <a:r>
              <a:rPr lang="es-ES" dirty="0" err="1" smtClean="0"/>
              <a:t>between</a:t>
            </a:r>
            <a:endParaRPr lang="es-ES" dirty="0" smtClean="0"/>
          </a:p>
          <a:p>
            <a:endParaRPr lang="es-ES" dirty="0"/>
          </a:p>
          <a:p>
            <a:pPr marL="285750" indent="-285750">
              <a:buFont typeface="Arial" panose="020B0604020202020204" pitchFamily="34" charset="0"/>
              <a:buChar char="•"/>
            </a:pPr>
            <a:r>
              <a:rPr lang="es-ES" dirty="0" err="1" smtClean="0"/>
              <a:t>Taxonomy</a:t>
            </a:r>
            <a:r>
              <a:rPr lang="es-ES" dirty="0" smtClean="0"/>
              <a:t> </a:t>
            </a:r>
            <a:r>
              <a:rPr lang="es-ES" dirty="0"/>
              <a:t>of </a:t>
            </a:r>
            <a:r>
              <a:rPr lang="es-ES" dirty="0" err="1" smtClean="0"/>
              <a:t>ePIRs</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n-US" dirty="0" smtClean="0"/>
              <a:t>Relation of each </a:t>
            </a:r>
            <a:r>
              <a:rPr lang="en-US" dirty="0" err="1" smtClean="0"/>
              <a:t>ePIR</a:t>
            </a:r>
            <a:r>
              <a:rPr lang="en-US" dirty="0" smtClean="0"/>
              <a:t> to classes </a:t>
            </a:r>
            <a:r>
              <a:rPr lang="en-US" dirty="0"/>
              <a:t>of the FRBR </a:t>
            </a:r>
            <a:r>
              <a:rPr lang="en-US" dirty="0" smtClean="0"/>
              <a:t>model</a:t>
            </a:r>
          </a:p>
          <a:p>
            <a:endParaRPr lang="en-US" dirty="0" smtClean="0"/>
          </a:p>
          <a:p>
            <a:r>
              <a:rPr lang="en-US" dirty="0" smtClean="0"/>
              <a:t>Needs to be done and implemented.</a:t>
            </a:r>
            <a:endParaRPr lang="es-ES" dirty="0"/>
          </a:p>
        </p:txBody>
      </p:sp>
      <p:sp>
        <p:nvSpPr>
          <p:cNvPr id="5" name="CuadroTexto 4"/>
          <p:cNvSpPr txBox="1"/>
          <p:nvPr/>
        </p:nvSpPr>
        <p:spPr>
          <a:xfrm>
            <a:off x="891052" y="547127"/>
            <a:ext cx="6370619" cy="584775"/>
          </a:xfrm>
          <a:prstGeom prst="rect">
            <a:avLst/>
          </a:prstGeom>
          <a:noFill/>
        </p:spPr>
        <p:txBody>
          <a:bodyPr wrap="square" rtlCol="0">
            <a:spAutoFit/>
          </a:bodyPr>
          <a:lstStyle/>
          <a:p>
            <a:r>
              <a:rPr lang="es-ES" sz="3200" b="1" dirty="0" err="1" smtClean="0"/>
              <a:t>ePO</a:t>
            </a:r>
            <a:r>
              <a:rPr lang="es-ES" sz="3200" b="1" dirty="0" smtClean="0"/>
              <a:t> use of IFLA FRBR (1/4)</a:t>
            </a:r>
            <a:endParaRPr lang="es-ES" sz="3200" b="1" dirty="0"/>
          </a:p>
        </p:txBody>
      </p:sp>
      <p:sp>
        <p:nvSpPr>
          <p:cNvPr id="2" name="Rectángulo 1"/>
          <p:cNvSpPr/>
          <p:nvPr/>
        </p:nvSpPr>
        <p:spPr>
          <a:xfrm>
            <a:off x="891051" y="3821323"/>
            <a:ext cx="10471713" cy="2031325"/>
          </a:xfrm>
          <a:prstGeom prst="rect">
            <a:avLst/>
          </a:prstGeom>
          <a:noFill/>
        </p:spPr>
        <p:txBody>
          <a:bodyPr wrap="square" rtlCol="0">
            <a:spAutoFit/>
          </a:bodyPr>
          <a:lstStyle/>
          <a:p>
            <a:r>
              <a:rPr lang="es-ES" dirty="0" err="1" smtClean="0"/>
              <a:t>ePIR</a:t>
            </a:r>
            <a:r>
              <a:rPr lang="es-ES" dirty="0" smtClean="0"/>
              <a:t> = </a:t>
            </a:r>
            <a:r>
              <a:rPr lang="es-ES" dirty="0" err="1" smtClean="0"/>
              <a:t>Work</a:t>
            </a:r>
            <a:r>
              <a:rPr lang="es-ES" dirty="0" smtClean="0"/>
              <a:t> </a:t>
            </a:r>
            <a:r>
              <a:rPr lang="es-ES" dirty="0"/>
              <a:t>+</a:t>
            </a:r>
            <a:r>
              <a:rPr lang="es-ES" dirty="0" err="1" smtClean="0"/>
              <a:t>Expression+Manifestation+Item</a:t>
            </a:r>
            <a:endParaRPr lang="es-ES" dirty="0" smtClean="0"/>
          </a:p>
          <a:p>
            <a:endParaRPr lang="es-ES" dirty="0"/>
          </a:p>
          <a:p>
            <a:r>
              <a:rPr lang="es-ES" dirty="0"/>
              <a:t>(</a:t>
            </a:r>
            <a:r>
              <a:rPr lang="es-ES" dirty="0" err="1"/>
              <a:t>disjoint</a:t>
            </a:r>
            <a:r>
              <a:rPr lang="es-ES" dirty="0"/>
              <a:t> </a:t>
            </a:r>
            <a:r>
              <a:rPr lang="es-ES" dirty="0" err="1"/>
              <a:t>union</a:t>
            </a:r>
            <a:r>
              <a:rPr lang="es-ES" dirty="0"/>
              <a:t> </a:t>
            </a:r>
            <a:r>
              <a:rPr lang="es-ES" dirty="0" smtClean="0"/>
              <a:t>of FRBR </a:t>
            </a:r>
            <a:r>
              <a:rPr lang="es-ES" dirty="0" err="1"/>
              <a:t>classes</a:t>
            </a:r>
            <a:r>
              <a:rPr lang="es-ES" dirty="0" smtClean="0"/>
              <a:t>)</a:t>
            </a:r>
          </a:p>
          <a:p>
            <a:endParaRPr lang="es-ES" dirty="0"/>
          </a:p>
          <a:p>
            <a:r>
              <a:rPr lang="en-US" dirty="0"/>
              <a:t>The relationship between </a:t>
            </a:r>
            <a:r>
              <a:rPr lang="en-US" dirty="0" smtClean="0"/>
              <a:t>an </a:t>
            </a:r>
            <a:r>
              <a:rPr lang="en-US" dirty="0" err="1" smtClean="0"/>
              <a:t>ePIR</a:t>
            </a:r>
            <a:r>
              <a:rPr lang="en-US" dirty="0" smtClean="0"/>
              <a:t> and </a:t>
            </a:r>
            <a:r>
              <a:rPr lang="en-US" dirty="0"/>
              <a:t>its FRBR classes </a:t>
            </a:r>
            <a:r>
              <a:rPr lang="en-US" dirty="0" smtClean="0"/>
              <a:t>is </a:t>
            </a:r>
            <a:r>
              <a:rPr lang="es-ES" dirty="0" err="1" smtClean="0"/>
              <a:t>therefore</a:t>
            </a:r>
            <a:r>
              <a:rPr lang="es-ES" dirty="0" smtClean="0"/>
              <a:t> </a:t>
            </a:r>
            <a:r>
              <a:rPr lang="es-ES" dirty="0"/>
              <a:t>of </a:t>
            </a:r>
            <a:r>
              <a:rPr lang="es-ES" b="1" i="1" dirty="0" err="1"/>
              <a:t>part</a:t>
            </a:r>
            <a:r>
              <a:rPr lang="es-ES" b="1" i="1" dirty="0"/>
              <a:t>-of / </a:t>
            </a:r>
            <a:r>
              <a:rPr lang="es-ES" b="1" i="1" dirty="0" err="1" smtClean="0"/>
              <a:t>aspect</a:t>
            </a:r>
            <a:endParaRPr lang="es-ES" b="1" i="1" dirty="0" smtClean="0"/>
          </a:p>
          <a:p>
            <a:endParaRPr lang="es-ES" dirty="0"/>
          </a:p>
          <a:p>
            <a:r>
              <a:rPr lang="en-US" dirty="0"/>
              <a:t>Every FRBR level is an aspect of </a:t>
            </a:r>
            <a:r>
              <a:rPr lang="en-US" dirty="0" smtClean="0"/>
              <a:t>an </a:t>
            </a:r>
            <a:r>
              <a:rPr lang="en-US" dirty="0" err="1" smtClean="0"/>
              <a:t>ePIR</a:t>
            </a:r>
            <a:r>
              <a:rPr lang="en-US" dirty="0" smtClean="0"/>
              <a:t> and a collector </a:t>
            </a:r>
            <a:r>
              <a:rPr lang="en-US" dirty="0"/>
              <a:t>of the set of metadata at that level</a:t>
            </a:r>
            <a:endParaRPr lang="es-ES" dirty="0"/>
          </a:p>
        </p:txBody>
      </p:sp>
    </p:spTree>
    <p:extLst>
      <p:ext uri="{BB962C8B-B14F-4D97-AF65-F5344CB8AC3E}">
        <p14:creationId xmlns:p14="http://schemas.microsoft.com/office/powerpoint/2010/main" val="175536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91052" y="547127"/>
            <a:ext cx="7291822" cy="584775"/>
          </a:xfrm>
          <a:prstGeom prst="rect">
            <a:avLst/>
          </a:prstGeom>
          <a:noFill/>
        </p:spPr>
        <p:txBody>
          <a:bodyPr wrap="square" rtlCol="0">
            <a:spAutoFit/>
          </a:bodyPr>
          <a:lstStyle/>
          <a:p>
            <a:r>
              <a:rPr lang="es-ES" sz="3200" b="1" dirty="0" err="1" smtClean="0"/>
              <a:t>ePO</a:t>
            </a:r>
            <a:r>
              <a:rPr lang="es-ES" sz="3200" b="1" dirty="0" smtClean="0"/>
              <a:t> use of IFLA FRBR (2/4)</a:t>
            </a:r>
            <a:endParaRPr lang="es-ES" sz="3200" b="1" dirty="0"/>
          </a:p>
        </p:txBody>
      </p:sp>
      <p:pic>
        <p:nvPicPr>
          <p:cNvPr id="79" name="Imagen 78"/>
          <p:cNvPicPr>
            <a:picLocks noChangeAspect="1"/>
          </p:cNvPicPr>
          <p:nvPr/>
        </p:nvPicPr>
        <p:blipFill>
          <a:blip r:embed="rId2"/>
          <a:stretch>
            <a:fillRect/>
          </a:stretch>
        </p:blipFill>
        <p:spPr>
          <a:xfrm>
            <a:off x="2268009" y="1086586"/>
            <a:ext cx="7542741" cy="2345870"/>
          </a:xfrm>
          <a:prstGeom prst="rect">
            <a:avLst/>
          </a:prstGeom>
        </p:spPr>
      </p:pic>
      <p:sp>
        <p:nvSpPr>
          <p:cNvPr id="80" name="Flecha abajo 79"/>
          <p:cNvSpPr/>
          <p:nvPr/>
        </p:nvSpPr>
        <p:spPr>
          <a:xfrm rot="10800000">
            <a:off x="3062752" y="3398472"/>
            <a:ext cx="956798" cy="1146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Flecha abajo 80"/>
          <p:cNvSpPr/>
          <p:nvPr/>
        </p:nvSpPr>
        <p:spPr>
          <a:xfrm rot="10800000">
            <a:off x="6756244" y="3441051"/>
            <a:ext cx="653505" cy="78333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Flecha abajo 81"/>
          <p:cNvSpPr/>
          <p:nvPr/>
        </p:nvSpPr>
        <p:spPr>
          <a:xfrm rot="10800000">
            <a:off x="10064091" y="3432456"/>
            <a:ext cx="956798" cy="1146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3" name="Imagen 82"/>
          <p:cNvPicPr>
            <a:picLocks noChangeAspect="1"/>
          </p:cNvPicPr>
          <p:nvPr/>
        </p:nvPicPr>
        <p:blipFill>
          <a:blip r:embed="rId3"/>
          <a:stretch>
            <a:fillRect/>
          </a:stretch>
        </p:blipFill>
        <p:spPr>
          <a:xfrm>
            <a:off x="2160429" y="4101766"/>
            <a:ext cx="8209491" cy="2684050"/>
          </a:xfrm>
          <a:prstGeom prst="rect">
            <a:avLst/>
          </a:prstGeom>
        </p:spPr>
      </p:pic>
      <p:sp>
        <p:nvSpPr>
          <p:cNvPr id="84" name="CuadroTexto 83"/>
          <p:cNvSpPr txBox="1"/>
          <p:nvPr/>
        </p:nvSpPr>
        <p:spPr>
          <a:xfrm>
            <a:off x="1657350" y="4071989"/>
            <a:ext cx="1616405" cy="369332"/>
          </a:xfrm>
          <a:prstGeom prst="rect">
            <a:avLst/>
          </a:prstGeom>
          <a:noFill/>
        </p:spPr>
        <p:txBody>
          <a:bodyPr wrap="none" rtlCol="0">
            <a:spAutoFit/>
          </a:bodyPr>
          <a:lstStyle/>
          <a:p>
            <a:r>
              <a:rPr lang="es-ES" dirty="0" err="1" smtClean="0"/>
              <a:t>rdfs:SubclassOf</a:t>
            </a:r>
            <a:endParaRPr lang="es-ES" dirty="0"/>
          </a:p>
        </p:txBody>
      </p:sp>
      <p:sp>
        <p:nvSpPr>
          <p:cNvPr id="85" name="CuadroTexto 84"/>
          <p:cNvSpPr txBox="1"/>
          <p:nvPr/>
        </p:nvSpPr>
        <p:spPr>
          <a:xfrm>
            <a:off x="4860594" y="3810574"/>
            <a:ext cx="1990994" cy="369332"/>
          </a:xfrm>
          <a:prstGeom prst="rect">
            <a:avLst/>
          </a:prstGeom>
          <a:noFill/>
        </p:spPr>
        <p:txBody>
          <a:bodyPr wrap="none" rtlCol="0">
            <a:spAutoFit/>
          </a:bodyPr>
          <a:lstStyle/>
          <a:p>
            <a:r>
              <a:rPr lang="es-ES" dirty="0" err="1" smtClean="0"/>
              <a:t>rdfs:SubPropertyOf</a:t>
            </a:r>
            <a:endParaRPr lang="es-ES" dirty="0"/>
          </a:p>
        </p:txBody>
      </p:sp>
      <p:sp>
        <p:nvSpPr>
          <p:cNvPr id="86" name="CuadroTexto 85"/>
          <p:cNvSpPr txBox="1"/>
          <p:nvPr/>
        </p:nvSpPr>
        <p:spPr>
          <a:xfrm>
            <a:off x="8530037" y="3917100"/>
            <a:ext cx="1616405" cy="369332"/>
          </a:xfrm>
          <a:prstGeom prst="rect">
            <a:avLst/>
          </a:prstGeom>
          <a:noFill/>
        </p:spPr>
        <p:txBody>
          <a:bodyPr wrap="none" rtlCol="0">
            <a:spAutoFit/>
          </a:bodyPr>
          <a:lstStyle/>
          <a:p>
            <a:r>
              <a:rPr lang="es-ES" dirty="0" err="1" smtClean="0"/>
              <a:t>rdfs:SubclassOf</a:t>
            </a:r>
            <a:endParaRPr lang="es-ES" dirty="0"/>
          </a:p>
        </p:txBody>
      </p:sp>
      <p:cxnSp>
        <p:nvCxnSpPr>
          <p:cNvPr id="88" name="Conector recto 87"/>
          <p:cNvCxnSpPr/>
          <p:nvPr/>
        </p:nvCxnSpPr>
        <p:spPr>
          <a:xfrm flipH="1">
            <a:off x="5391150" y="-247650"/>
            <a:ext cx="38100" cy="7715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08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ePO</a:t>
            </a:r>
            <a:r>
              <a:rPr lang="es-ES" sz="3200" b="1" dirty="0" smtClean="0"/>
              <a:t> use of IFLA FRBR (3/4)</a:t>
            </a:r>
            <a:endParaRPr lang="es-ES" sz="3200" b="1" dirty="0"/>
          </a:p>
        </p:txBody>
      </p:sp>
      <p:pic>
        <p:nvPicPr>
          <p:cNvPr id="5" name="Imagen 4"/>
          <p:cNvPicPr>
            <a:picLocks noChangeAspect="1"/>
          </p:cNvPicPr>
          <p:nvPr/>
        </p:nvPicPr>
        <p:blipFill>
          <a:blip r:embed="rId2"/>
          <a:stretch>
            <a:fillRect/>
          </a:stretch>
        </p:blipFill>
        <p:spPr>
          <a:xfrm>
            <a:off x="796922" y="1293771"/>
            <a:ext cx="4864289" cy="12484228"/>
          </a:xfrm>
          <a:prstGeom prst="rect">
            <a:avLst/>
          </a:prstGeom>
        </p:spPr>
      </p:pic>
      <p:sp>
        <p:nvSpPr>
          <p:cNvPr id="6" name="CuadroTexto 5"/>
          <p:cNvSpPr txBox="1"/>
          <p:nvPr/>
        </p:nvSpPr>
        <p:spPr>
          <a:xfrm>
            <a:off x="4662467" y="4748149"/>
            <a:ext cx="6984684" cy="1200329"/>
          </a:xfrm>
          <a:prstGeom prst="rect">
            <a:avLst/>
          </a:prstGeom>
          <a:noFill/>
        </p:spPr>
        <p:txBody>
          <a:bodyPr wrap="square" rtlCol="0">
            <a:spAutoFit/>
          </a:bodyPr>
          <a:lstStyle/>
          <a:p>
            <a:r>
              <a:rPr lang="es-ES" sz="2400" i="1" dirty="0" smtClean="0">
                <a:solidFill>
                  <a:srgbClr val="C00000"/>
                </a:solidFill>
              </a:rPr>
              <a:t>QUESTION: Do </a:t>
            </a:r>
            <a:r>
              <a:rPr lang="es-ES" sz="2400" i="1" dirty="0" err="1" smtClean="0">
                <a:solidFill>
                  <a:srgbClr val="C00000"/>
                </a:solidFill>
              </a:rPr>
              <a:t>we</a:t>
            </a:r>
            <a:r>
              <a:rPr lang="es-ES" sz="2400" i="1" dirty="0" smtClean="0">
                <a:solidFill>
                  <a:srgbClr val="C00000"/>
                </a:solidFill>
              </a:rPr>
              <a:t> </a:t>
            </a:r>
            <a:r>
              <a:rPr lang="es-ES" sz="2400" i="1" dirty="0" err="1" smtClean="0">
                <a:solidFill>
                  <a:srgbClr val="C00000"/>
                </a:solidFill>
              </a:rPr>
              <a:t>need</a:t>
            </a:r>
            <a:r>
              <a:rPr lang="es-ES" sz="2400" i="1" dirty="0" smtClean="0">
                <a:solidFill>
                  <a:srgbClr val="C00000"/>
                </a:solidFill>
              </a:rPr>
              <a:t> to </a:t>
            </a:r>
            <a:r>
              <a:rPr lang="es-ES" sz="2400" i="1" dirty="0" err="1" smtClean="0">
                <a:solidFill>
                  <a:srgbClr val="C00000"/>
                </a:solidFill>
              </a:rPr>
              <a:t>develop</a:t>
            </a:r>
            <a:r>
              <a:rPr lang="es-ES" sz="2400" i="1" dirty="0" smtClean="0">
                <a:solidFill>
                  <a:srgbClr val="C00000"/>
                </a:solidFill>
              </a:rPr>
              <a:t> a </a:t>
            </a:r>
            <a:r>
              <a:rPr lang="es-ES" sz="2400" i="1" dirty="0" err="1" smtClean="0">
                <a:solidFill>
                  <a:srgbClr val="C00000"/>
                </a:solidFill>
              </a:rPr>
              <a:t>Taxonomy</a:t>
            </a:r>
            <a:r>
              <a:rPr lang="es-ES" sz="2400" i="1" dirty="0" smtClean="0">
                <a:solidFill>
                  <a:srgbClr val="C00000"/>
                </a:solidFill>
              </a:rPr>
              <a:t> of as </a:t>
            </a:r>
            <a:r>
              <a:rPr lang="es-ES" sz="2400" i="1" dirty="0" err="1" smtClean="0">
                <a:solidFill>
                  <a:srgbClr val="C00000"/>
                </a:solidFill>
              </a:rPr>
              <a:t>many</a:t>
            </a:r>
            <a:r>
              <a:rPr lang="es-ES" sz="2400" i="1" dirty="0" smtClean="0">
                <a:solidFill>
                  <a:srgbClr val="C00000"/>
                </a:solidFill>
              </a:rPr>
              <a:t> </a:t>
            </a:r>
            <a:r>
              <a:rPr lang="es-ES" sz="2400" i="1" dirty="0" err="1" smtClean="0">
                <a:solidFill>
                  <a:srgbClr val="C00000"/>
                </a:solidFill>
              </a:rPr>
              <a:t>ePIRs</a:t>
            </a:r>
            <a:r>
              <a:rPr lang="es-ES" sz="2400" i="1" dirty="0" smtClean="0">
                <a:solidFill>
                  <a:srgbClr val="C00000"/>
                </a:solidFill>
              </a:rPr>
              <a:t>, </a:t>
            </a:r>
            <a:r>
              <a:rPr lang="es-ES" sz="2400" i="1" dirty="0" err="1" smtClean="0">
                <a:solidFill>
                  <a:srgbClr val="C00000"/>
                </a:solidFill>
              </a:rPr>
              <a:t>subproperties</a:t>
            </a:r>
            <a:r>
              <a:rPr lang="es-ES" sz="2400" i="1" dirty="0" smtClean="0">
                <a:solidFill>
                  <a:srgbClr val="C00000"/>
                </a:solidFill>
              </a:rPr>
              <a:t> and subclases as </a:t>
            </a:r>
            <a:r>
              <a:rPr lang="es-ES" sz="2400" i="1" dirty="0" err="1" smtClean="0">
                <a:solidFill>
                  <a:srgbClr val="C00000"/>
                </a:solidFill>
              </a:rPr>
              <a:t>types</a:t>
            </a:r>
            <a:r>
              <a:rPr lang="es-ES" sz="2400" i="1" dirty="0" smtClean="0">
                <a:solidFill>
                  <a:srgbClr val="C00000"/>
                </a:solidFill>
              </a:rPr>
              <a:t> of </a:t>
            </a:r>
            <a:r>
              <a:rPr lang="es-ES" sz="2400" i="1" dirty="0" err="1" smtClean="0">
                <a:solidFill>
                  <a:srgbClr val="C00000"/>
                </a:solidFill>
              </a:rPr>
              <a:t>documents</a:t>
            </a:r>
            <a:r>
              <a:rPr lang="es-ES" sz="2400" i="1" dirty="0" smtClean="0">
                <a:solidFill>
                  <a:srgbClr val="C00000"/>
                </a:solidFill>
              </a:rPr>
              <a:t> </a:t>
            </a:r>
            <a:r>
              <a:rPr lang="es-ES" sz="2400" i="1" dirty="0" err="1" smtClean="0">
                <a:solidFill>
                  <a:srgbClr val="C00000"/>
                </a:solidFill>
              </a:rPr>
              <a:t>we</a:t>
            </a:r>
            <a:r>
              <a:rPr lang="es-ES" sz="2400" i="1" dirty="0" smtClean="0">
                <a:solidFill>
                  <a:srgbClr val="C00000"/>
                </a:solidFill>
              </a:rPr>
              <a:t> </a:t>
            </a:r>
            <a:r>
              <a:rPr lang="es-ES" sz="2400" i="1" dirty="0" err="1" smtClean="0">
                <a:solidFill>
                  <a:srgbClr val="C00000"/>
                </a:solidFill>
              </a:rPr>
              <a:t>have</a:t>
            </a:r>
            <a:r>
              <a:rPr lang="es-ES" sz="2400" i="1" dirty="0" smtClean="0">
                <a:solidFill>
                  <a:srgbClr val="C00000"/>
                </a:solidFill>
              </a:rPr>
              <a:t> in </a:t>
            </a:r>
            <a:r>
              <a:rPr lang="es-ES" sz="2400" i="1" dirty="0" err="1" smtClean="0">
                <a:solidFill>
                  <a:srgbClr val="C00000"/>
                </a:solidFill>
              </a:rPr>
              <a:t>eProcurement</a:t>
            </a:r>
            <a:r>
              <a:rPr lang="es-ES" sz="2400" i="1" dirty="0" smtClean="0">
                <a:solidFill>
                  <a:srgbClr val="C00000"/>
                </a:solidFill>
              </a:rPr>
              <a:t>?</a:t>
            </a:r>
            <a:endParaRPr lang="es-ES" sz="2400" i="1" dirty="0">
              <a:solidFill>
                <a:srgbClr val="C00000"/>
              </a:solidFill>
            </a:endParaRPr>
          </a:p>
        </p:txBody>
      </p:sp>
      <p:sp>
        <p:nvSpPr>
          <p:cNvPr id="7" name="CuadroTexto 6"/>
          <p:cNvSpPr txBox="1"/>
          <p:nvPr/>
        </p:nvSpPr>
        <p:spPr>
          <a:xfrm>
            <a:off x="4285951" y="1498452"/>
            <a:ext cx="6984684" cy="461665"/>
          </a:xfrm>
          <a:prstGeom prst="rect">
            <a:avLst/>
          </a:prstGeom>
          <a:noFill/>
        </p:spPr>
        <p:txBody>
          <a:bodyPr wrap="square" rtlCol="0">
            <a:spAutoFit/>
          </a:bodyPr>
          <a:lstStyle/>
          <a:p>
            <a:r>
              <a:rPr lang="es-ES" sz="2400" dirty="0" err="1" smtClean="0"/>
              <a:t>This</a:t>
            </a:r>
            <a:r>
              <a:rPr lang="es-ES" sz="2400" dirty="0" smtClean="0"/>
              <a:t> </a:t>
            </a:r>
            <a:r>
              <a:rPr lang="es-ES" sz="2400" dirty="0" err="1" smtClean="0"/>
              <a:t>is</a:t>
            </a:r>
            <a:r>
              <a:rPr lang="es-ES" sz="2400" dirty="0" smtClean="0"/>
              <a:t> </a:t>
            </a:r>
            <a:r>
              <a:rPr lang="es-ES" sz="2400" dirty="0" err="1" smtClean="0"/>
              <a:t>our</a:t>
            </a:r>
            <a:r>
              <a:rPr lang="es-ES" sz="2400" dirty="0" smtClean="0"/>
              <a:t> </a:t>
            </a:r>
            <a:r>
              <a:rPr lang="es-ES" sz="2400" dirty="0" err="1" smtClean="0"/>
              <a:t>taxonomy</a:t>
            </a:r>
            <a:r>
              <a:rPr lang="es-ES" sz="2400" dirty="0" smtClean="0"/>
              <a:t> of </a:t>
            </a:r>
            <a:r>
              <a:rPr lang="es-ES" sz="2400" dirty="0" err="1" smtClean="0"/>
              <a:t>documents</a:t>
            </a:r>
            <a:endParaRPr lang="es-ES" sz="2400" dirty="0"/>
          </a:p>
        </p:txBody>
      </p:sp>
    </p:spTree>
    <p:extLst>
      <p:ext uri="{BB962C8B-B14F-4D97-AF65-F5344CB8AC3E}">
        <p14:creationId xmlns:p14="http://schemas.microsoft.com/office/powerpoint/2010/main" val="4215129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ePO</a:t>
            </a:r>
            <a:r>
              <a:rPr lang="es-ES" sz="3200" b="1" dirty="0" smtClean="0"/>
              <a:t> use of IFLA FRBR (4/4)</a:t>
            </a:r>
            <a:endParaRPr lang="es-ES" sz="3200" b="1" dirty="0"/>
          </a:p>
        </p:txBody>
      </p:sp>
      <p:sp>
        <p:nvSpPr>
          <p:cNvPr id="6" name="CuadroTexto 5"/>
          <p:cNvSpPr txBox="1"/>
          <p:nvPr/>
        </p:nvSpPr>
        <p:spPr>
          <a:xfrm>
            <a:off x="922187" y="1668781"/>
            <a:ext cx="10080926" cy="830997"/>
          </a:xfrm>
          <a:prstGeom prst="rect">
            <a:avLst/>
          </a:prstGeom>
          <a:noFill/>
        </p:spPr>
        <p:txBody>
          <a:bodyPr wrap="square" rtlCol="0">
            <a:spAutoFit/>
          </a:bodyPr>
          <a:lstStyle/>
          <a:p>
            <a:r>
              <a:rPr lang="es-ES" sz="2400" b="1" i="1" dirty="0" smtClean="0"/>
              <a:t>Do </a:t>
            </a:r>
            <a:r>
              <a:rPr lang="es-ES" sz="2400" b="1" i="1" dirty="0" err="1" smtClean="0"/>
              <a:t>we</a:t>
            </a:r>
            <a:r>
              <a:rPr lang="es-ES" sz="2400" b="1" i="1" dirty="0" smtClean="0"/>
              <a:t> </a:t>
            </a:r>
            <a:r>
              <a:rPr lang="es-ES" sz="2400" b="1" i="1" dirty="0" err="1" smtClean="0"/>
              <a:t>need</a:t>
            </a:r>
            <a:r>
              <a:rPr lang="es-ES" sz="2400" b="1" i="1" dirty="0" smtClean="0"/>
              <a:t> to </a:t>
            </a:r>
            <a:r>
              <a:rPr lang="es-ES" sz="2400" b="1" i="1" dirty="0" err="1" smtClean="0"/>
              <a:t>develop</a:t>
            </a:r>
            <a:r>
              <a:rPr lang="es-ES" sz="2400" b="1" i="1" dirty="0" smtClean="0"/>
              <a:t> a </a:t>
            </a:r>
            <a:r>
              <a:rPr lang="es-ES" sz="2400" b="1" i="1" dirty="0" err="1" smtClean="0"/>
              <a:t>Taxonomy</a:t>
            </a:r>
            <a:r>
              <a:rPr lang="es-ES" sz="2400" b="1" i="1" dirty="0" smtClean="0"/>
              <a:t> of as </a:t>
            </a:r>
            <a:r>
              <a:rPr lang="es-ES" sz="2400" b="1" i="1" dirty="0" err="1" smtClean="0"/>
              <a:t>many</a:t>
            </a:r>
            <a:r>
              <a:rPr lang="es-ES" sz="2400" b="1" i="1" dirty="0" smtClean="0"/>
              <a:t> </a:t>
            </a:r>
            <a:r>
              <a:rPr lang="es-ES" sz="2400" b="1" i="1" dirty="0" err="1" smtClean="0"/>
              <a:t>ePIRs</a:t>
            </a:r>
            <a:r>
              <a:rPr lang="es-ES" sz="2400" b="1" i="1" dirty="0" smtClean="0"/>
              <a:t> as </a:t>
            </a:r>
            <a:r>
              <a:rPr lang="es-ES" sz="2400" b="1" i="1" dirty="0" err="1" smtClean="0"/>
              <a:t>types</a:t>
            </a:r>
            <a:r>
              <a:rPr lang="es-ES" sz="2400" b="1" i="1" dirty="0" smtClean="0"/>
              <a:t> of </a:t>
            </a:r>
            <a:r>
              <a:rPr lang="es-ES" sz="2400" b="1" i="1" dirty="0" err="1" smtClean="0"/>
              <a:t>documents</a:t>
            </a:r>
            <a:r>
              <a:rPr lang="es-ES" sz="2400" b="1" i="1" dirty="0" smtClean="0"/>
              <a:t> </a:t>
            </a:r>
            <a:r>
              <a:rPr lang="es-ES" sz="2400" b="1" i="1" dirty="0" err="1" smtClean="0"/>
              <a:t>we</a:t>
            </a:r>
            <a:r>
              <a:rPr lang="es-ES" sz="2400" b="1" i="1" dirty="0" smtClean="0"/>
              <a:t> </a:t>
            </a:r>
            <a:r>
              <a:rPr lang="es-ES" sz="2400" b="1" i="1" dirty="0" err="1" smtClean="0"/>
              <a:t>have</a:t>
            </a:r>
            <a:r>
              <a:rPr lang="es-ES" sz="2400" b="1" i="1" dirty="0" smtClean="0"/>
              <a:t> in </a:t>
            </a:r>
            <a:r>
              <a:rPr lang="es-ES" sz="2400" b="1" i="1" dirty="0" err="1" smtClean="0"/>
              <a:t>eProcurement</a:t>
            </a:r>
            <a:r>
              <a:rPr lang="es-ES" sz="2400" b="1" i="1" dirty="0" smtClean="0"/>
              <a:t>?</a:t>
            </a:r>
            <a:endParaRPr lang="es-ES" sz="2400" b="1" i="1" dirty="0"/>
          </a:p>
        </p:txBody>
      </p:sp>
      <p:sp>
        <p:nvSpPr>
          <p:cNvPr id="7" name="CuadroTexto 6"/>
          <p:cNvSpPr txBox="1"/>
          <p:nvPr/>
        </p:nvSpPr>
        <p:spPr>
          <a:xfrm>
            <a:off x="941237" y="3383281"/>
            <a:ext cx="10080926" cy="2308324"/>
          </a:xfrm>
          <a:prstGeom prst="rect">
            <a:avLst/>
          </a:prstGeom>
          <a:noFill/>
        </p:spPr>
        <p:txBody>
          <a:bodyPr wrap="square" rtlCol="0">
            <a:spAutoFit/>
          </a:bodyPr>
          <a:lstStyle>
            <a:defPPr>
              <a:defRPr lang="es-ES"/>
            </a:defPPr>
            <a:lvl1pPr>
              <a:defRPr sz="2400" b="1" i="1"/>
            </a:lvl1pPr>
          </a:lstStyle>
          <a:p>
            <a:r>
              <a:rPr lang="es-ES" b="0" i="0" dirty="0" err="1"/>
              <a:t>My</a:t>
            </a:r>
            <a:r>
              <a:rPr lang="es-ES" b="0" i="0" dirty="0"/>
              <a:t> </a:t>
            </a:r>
            <a:r>
              <a:rPr lang="es-ES" b="0" i="0" dirty="0" err="1"/>
              <a:t>answer</a:t>
            </a:r>
            <a:r>
              <a:rPr lang="es-ES" b="0" i="0" dirty="0"/>
              <a:t> </a:t>
            </a:r>
            <a:r>
              <a:rPr lang="es-ES" b="0" i="0" dirty="0" err="1"/>
              <a:t>would</a:t>
            </a:r>
            <a:r>
              <a:rPr lang="es-ES" b="0" i="0" dirty="0"/>
              <a:t> be: </a:t>
            </a:r>
            <a:r>
              <a:rPr lang="es-ES" dirty="0" smtClean="0"/>
              <a:t>NO</a:t>
            </a:r>
            <a:r>
              <a:rPr lang="es-ES" b="0" i="0" dirty="0" smtClean="0"/>
              <a:t>, </a:t>
            </a:r>
            <a:r>
              <a:rPr lang="es-ES" b="0" i="0" dirty="0" err="1" smtClean="0"/>
              <a:t>except</a:t>
            </a:r>
            <a:r>
              <a:rPr lang="es-ES" b="0" i="0" dirty="0" smtClean="0"/>
              <a:t> </a:t>
            </a:r>
            <a:r>
              <a:rPr lang="es-ES" b="0" i="0" dirty="0" err="1" smtClean="0"/>
              <a:t>for</a:t>
            </a:r>
            <a:r>
              <a:rPr lang="es-ES" b="0" i="0" dirty="0" smtClean="0"/>
              <a:t> a </a:t>
            </a:r>
            <a:r>
              <a:rPr lang="es-ES" b="0" i="0" dirty="0" err="1" smtClean="0"/>
              <a:t>type</a:t>
            </a:r>
            <a:r>
              <a:rPr lang="es-ES" b="0" i="0" dirty="0" smtClean="0"/>
              <a:t> of </a:t>
            </a:r>
            <a:r>
              <a:rPr lang="es-ES" b="0" i="0" dirty="0" err="1" smtClean="0"/>
              <a:t>document</a:t>
            </a:r>
            <a:r>
              <a:rPr lang="es-ES" b="0" i="0" dirty="0" smtClean="0"/>
              <a:t> </a:t>
            </a:r>
            <a:r>
              <a:rPr lang="es-ES" b="0" i="0" dirty="0" err="1" smtClean="0"/>
              <a:t>with</a:t>
            </a:r>
            <a:r>
              <a:rPr lang="es-ES" b="0" i="0" dirty="0" smtClean="0"/>
              <a:t> particular </a:t>
            </a:r>
            <a:r>
              <a:rPr lang="es-ES" b="0" i="0" dirty="0" err="1"/>
              <a:t>metadata</a:t>
            </a:r>
            <a:r>
              <a:rPr lang="es-ES" b="0" i="0" dirty="0"/>
              <a:t> </a:t>
            </a:r>
            <a:r>
              <a:rPr lang="es-ES" b="0" i="0" dirty="0" err="1"/>
              <a:t>that</a:t>
            </a:r>
            <a:r>
              <a:rPr lang="es-ES" b="0" i="0" dirty="0"/>
              <a:t> </a:t>
            </a:r>
            <a:r>
              <a:rPr lang="es-ES" b="0" i="0" dirty="0" err="1"/>
              <a:t>the</a:t>
            </a:r>
            <a:r>
              <a:rPr lang="es-ES" b="0" i="0" dirty="0"/>
              <a:t> </a:t>
            </a:r>
            <a:r>
              <a:rPr lang="es-ES" b="0" i="0" dirty="0" err="1"/>
              <a:t>rest</a:t>
            </a:r>
            <a:r>
              <a:rPr lang="es-ES" b="0" i="0" dirty="0"/>
              <a:t> of </a:t>
            </a:r>
            <a:r>
              <a:rPr lang="es-ES" b="0" i="0" dirty="0" err="1"/>
              <a:t>documents</a:t>
            </a:r>
            <a:r>
              <a:rPr lang="es-ES" b="0" i="0" dirty="0"/>
              <a:t> do </a:t>
            </a:r>
            <a:r>
              <a:rPr lang="es-ES" b="0" i="0" dirty="0" err="1"/>
              <a:t>not</a:t>
            </a:r>
            <a:r>
              <a:rPr lang="es-ES" b="0" i="0" dirty="0"/>
              <a:t> </a:t>
            </a:r>
            <a:r>
              <a:rPr lang="es-ES" b="0" i="0" dirty="0" err="1"/>
              <a:t>have</a:t>
            </a:r>
            <a:r>
              <a:rPr lang="es-ES" b="0" i="0" dirty="0"/>
              <a:t>. </a:t>
            </a:r>
            <a:r>
              <a:rPr lang="es-ES" b="0" i="0" dirty="0"/>
              <a:t>To be </a:t>
            </a:r>
            <a:r>
              <a:rPr lang="es-ES" b="0" i="0" dirty="0" err="1" smtClean="0"/>
              <a:t>identified</a:t>
            </a:r>
            <a:r>
              <a:rPr lang="es-ES" b="0" i="0" dirty="0" smtClean="0"/>
              <a:t>…..</a:t>
            </a:r>
            <a:r>
              <a:rPr lang="es-ES" b="0" i="0" dirty="0" err="1" smtClean="0"/>
              <a:t>but</a:t>
            </a:r>
            <a:r>
              <a:rPr lang="es-ES" b="0" i="0" dirty="0" smtClean="0"/>
              <a:t> </a:t>
            </a:r>
            <a:r>
              <a:rPr lang="es-ES" b="0" i="0" dirty="0" err="1" smtClean="0"/>
              <a:t>not</a:t>
            </a:r>
            <a:r>
              <a:rPr lang="es-ES" b="0" i="0" dirty="0" smtClean="0"/>
              <a:t> probable.</a:t>
            </a:r>
            <a:endParaRPr lang="es-ES" b="0" i="0" dirty="0"/>
          </a:p>
          <a:p>
            <a:endParaRPr lang="es-ES" b="0" i="0" dirty="0"/>
          </a:p>
          <a:p>
            <a:endParaRPr lang="es-ES" b="0" i="0" dirty="0"/>
          </a:p>
          <a:p>
            <a:endParaRPr lang="es-ES" b="0" i="0" dirty="0"/>
          </a:p>
        </p:txBody>
      </p:sp>
    </p:spTree>
    <p:extLst>
      <p:ext uri="{BB962C8B-B14F-4D97-AF65-F5344CB8AC3E}">
        <p14:creationId xmlns:p14="http://schemas.microsoft.com/office/powerpoint/2010/main" val="886060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Versioning</a:t>
            </a:r>
            <a:r>
              <a:rPr lang="es-ES" sz="3200" b="1" dirty="0" smtClean="0"/>
              <a:t> (1/3)</a:t>
            </a:r>
            <a:endParaRPr lang="es-ES" sz="3200" b="1" dirty="0"/>
          </a:p>
        </p:txBody>
      </p:sp>
      <p:sp>
        <p:nvSpPr>
          <p:cNvPr id="5" name="CuadroTexto 4"/>
          <p:cNvSpPr txBox="1"/>
          <p:nvPr/>
        </p:nvSpPr>
        <p:spPr>
          <a:xfrm>
            <a:off x="891052" y="1600200"/>
            <a:ext cx="2347950" cy="369332"/>
          </a:xfrm>
          <a:prstGeom prst="rect">
            <a:avLst/>
          </a:prstGeom>
          <a:noFill/>
        </p:spPr>
        <p:txBody>
          <a:bodyPr wrap="none" rtlCol="0">
            <a:spAutoFit/>
          </a:bodyPr>
          <a:lstStyle/>
          <a:p>
            <a:r>
              <a:rPr lang="es-ES" b="1" dirty="0" smtClean="0"/>
              <a:t>LEX : general </a:t>
            </a:r>
            <a:r>
              <a:rPr lang="es-ES" b="1" dirty="0" err="1" smtClean="0"/>
              <a:t>approach</a:t>
            </a:r>
            <a:endParaRPr lang="es-ES" b="1" dirty="0"/>
          </a:p>
        </p:txBody>
      </p:sp>
      <p:sp>
        <p:nvSpPr>
          <p:cNvPr id="6" name="CuadroTexto 5"/>
          <p:cNvSpPr txBox="1"/>
          <p:nvPr/>
        </p:nvSpPr>
        <p:spPr>
          <a:xfrm>
            <a:off x="7006494" y="1619444"/>
            <a:ext cx="2352760" cy="369332"/>
          </a:xfrm>
          <a:prstGeom prst="rect">
            <a:avLst/>
          </a:prstGeom>
          <a:noFill/>
        </p:spPr>
        <p:txBody>
          <a:bodyPr wrap="none" rtlCol="0">
            <a:spAutoFit/>
          </a:bodyPr>
          <a:lstStyle/>
          <a:p>
            <a:r>
              <a:rPr lang="es-ES" b="1" dirty="0" err="1" smtClean="0"/>
              <a:t>ePO</a:t>
            </a:r>
            <a:r>
              <a:rPr lang="es-ES" b="1" dirty="0" smtClean="0"/>
              <a:t>: general </a:t>
            </a:r>
            <a:r>
              <a:rPr lang="es-ES" b="1" dirty="0" err="1" smtClean="0"/>
              <a:t>approach</a:t>
            </a:r>
            <a:endParaRPr lang="es-ES" b="1" dirty="0"/>
          </a:p>
        </p:txBody>
      </p:sp>
      <p:sp>
        <p:nvSpPr>
          <p:cNvPr id="7" name="CuadroTexto 6"/>
          <p:cNvSpPr txBox="1"/>
          <p:nvPr/>
        </p:nvSpPr>
        <p:spPr>
          <a:xfrm>
            <a:off x="824015" y="2235192"/>
            <a:ext cx="4860337" cy="2308324"/>
          </a:xfrm>
          <a:prstGeom prst="rect">
            <a:avLst/>
          </a:prstGeom>
          <a:noFill/>
        </p:spPr>
        <p:txBody>
          <a:bodyPr wrap="square" rtlCol="0">
            <a:spAutoFit/>
          </a:bodyPr>
          <a:lstStyle/>
          <a:p>
            <a:pPr marL="342900" indent="-342900">
              <a:buAutoNum type="arabicPeriod"/>
            </a:pPr>
            <a:r>
              <a:rPr lang="es-ES" dirty="0" err="1" smtClean="0"/>
              <a:t>Multiversion</a:t>
            </a:r>
            <a:r>
              <a:rPr lang="es-ES" dirty="0" smtClean="0"/>
              <a:t> </a:t>
            </a:r>
            <a:r>
              <a:rPr lang="es-ES" dirty="0" smtClean="0">
                <a:sym typeface="Wingdings" panose="05000000000000000000" pitchFamily="2" charset="2"/>
              </a:rPr>
              <a:t> </a:t>
            </a:r>
            <a:r>
              <a:rPr lang="es-ES" dirty="0" err="1" smtClean="0">
                <a:sym typeface="Wingdings" panose="05000000000000000000" pitchFamily="2" charset="2"/>
              </a:rPr>
              <a:t>internal</a:t>
            </a:r>
            <a:r>
              <a:rPr lang="es-ES" dirty="0" smtClean="0">
                <a:sym typeface="Wingdings" panose="05000000000000000000" pitchFamily="2" charset="2"/>
              </a:rPr>
              <a:t> </a:t>
            </a:r>
            <a:r>
              <a:rPr lang="es-ES" dirty="0" err="1" smtClean="0">
                <a:sym typeface="Wingdings" panose="05000000000000000000" pitchFamily="2" charset="2"/>
              </a:rPr>
              <a:t>annotations</a:t>
            </a:r>
            <a:r>
              <a:rPr lang="es-ES" dirty="0" smtClean="0">
                <a:sym typeface="Wingdings" panose="05000000000000000000" pitchFamily="2" charset="2"/>
              </a:rPr>
              <a:t> </a:t>
            </a:r>
            <a:r>
              <a:rPr lang="es-ES" dirty="0" err="1" smtClean="0">
                <a:sym typeface="Wingdings" panose="05000000000000000000" pitchFamily="2" charset="2"/>
              </a:rPr>
              <a:t>keeping</a:t>
            </a:r>
            <a:r>
              <a:rPr lang="es-ES" dirty="0" smtClean="0">
                <a:sym typeface="Wingdings" panose="05000000000000000000" pitchFamily="2" charset="2"/>
              </a:rPr>
              <a:t> </a:t>
            </a:r>
            <a:r>
              <a:rPr lang="es-ES" dirty="0" err="1" smtClean="0">
                <a:sym typeface="Wingdings" panose="05000000000000000000" pitchFamily="2" charset="2"/>
              </a:rPr>
              <a:t>track</a:t>
            </a:r>
            <a:r>
              <a:rPr lang="es-ES" dirty="0" smtClean="0">
                <a:sym typeface="Wingdings" panose="05000000000000000000" pitchFamily="2" charset="2"/>
              </a:rPr>
              <a:t> of </a:t>
            </a:r>
            <a:r>
              <a:rPr lang="es-ES" dirty="0" err="1" smtClean="0">
                <a:sym typeface="Wingdings" panose="05000000000000000000" pitchFamily="2" charset="2"/>
              </a:rPr>
              <a:t>the</a:t>
            </a:r>
            <a:r>
              <a:rPr lang="es-ES" dirty="0" smtClean="0">
                <a:sym typeface="Wingdings" panose="05000000000000000000" pitchFamily="2" charset="2"/>
              </a:rPr>
              <a:t> </a:t>
            </a:r>
            <a:r>
              <a:rPr lang="es-ES" dirty="0" err="1" smtClean="0">
                <a:sym typeface="Wingdings" panose="05000000000000000000" pitchFamily="2" charset="2"/>
              </a:rPr>
              <a:t>changes</a:t>
            </a:r>
            <a:r>
              <a:rPr lang="es-ES" dirty="0" smtClean="0">
                <a:sym typeface="Wingdings" panose="05000000000000000000" pitchFamily="2" charset="2"/>
              </a:rPr>
              <a:t> (</a:t>
            </a:r>
            <a:r>
              <a:rPr lang="es-ES" dirty="0" err="1" smtClean="0">
                <a:sym typeface="Wingdings" panose="05000000000000000000" pitchFamily="2" charset="2"/>
              </a:rPr>
              <a:t>validity</a:t>
            </a:r>
            <a:r>
              <a:rPr lang="es-ES" dirty="0" smtClean="0">
                <a:sym typeface="Wingdings" panose="05000000000000000000" pitchFamily="2" charset="2"/>
              </a:rPr>
              <a:t> </a:t>
            </a:r>
            <a:r>
              <a:rPr lang="es-ES" dirty="0" err="1" smtClean="0">
                <a:sym typeface="Wingdings" panose="05000000000000000000" pitchFamily="2" charset="2"/>
              </a:rPr>
              <a:t>datetime</a:t>
            </a:r>
            <a:r>
              <a:rPr lang="es-ES" dirty="0" smtClean="0">
                <a:sym typeface="Wingdings" panose="05000000000000000000" pitchFamily="2" charset="2"/>
              </a:rPr>
              <a:t>, </a:t>
            </a:r>
            <a:r>
              <a:rPr lang="es-ES" dirty="0" err="1" smtClean="0">
                <a:sym typeface="Wingdings" panose="05000000000000000000" pitchFamily="2" charset="2"/>
              </a:rPr>
              <a:t>type</a:t>
            </a:r>
            <a:r>
              <a:rPr lang="es-ES" dirty="0" smtClean="0">
                <a:sym typeface="Wingdings" panose="05000000000000000000" pitchFamily="2" charset="2"/>
              </a:rPr>
              <a:t> of </a:t>
            </a:r>
            <a:r>
              <a:rPr lang="es-ES" dirty="0" err="1" smtClean="0">
                <a:sym typeface="Wingdings" panose="05000000000000000000" pitchFamily="2" charset="2"/>
              </a:rPr>
              <a:t>change</a:t>
            </a:r>
            <a:r>
              <a:rPr lang="es-ES" dirty="0" smtClean="0">
                <a:sym typeface="Wingdings" panose="05000000000000000000" pitchFamily="2" charset="2"/>
              </a:rPr>
              <a:t>, </a:t>
            </a:r>
            <a:r>
              <a:rPr lang="es-ES" dirty="0" err="1" smtClean="0">
                <a:sym typeface="Wingdings" panose="05000000000000000000" pitchFamily="2" charset="2"/>
              </a:rPr>
              <a:t>reason</a:t>
            </a:r>
            <a:r>
              <a:rPr lang="es-ES" dirty="0" smtClean="0">
                <a:sym typeface="Wingdings" panose="05000000000000000000" pitchFamily="2" charset="2"/>
              </a:rPr>
              <a:t>, </a:t>
            </a:r>
            <a:r>
              <a:rPr lang="es-ES" dirty="0" err="1" smtClean="0">
                <a:sym typeface="Wingdings" panose="05000000000000000000" pitchFamily="2" charset="2"/>
              </a:rPr>
              <a:t>affected</a:t>
            </a:r>
            <a:r>
              <a:rPr lang="es-ES" dirty="0" smtClean="0">
                <a:sym typeface="Wingdings" panose="05000000000000000000" pitchFamily="2" charset="2"/>
              </a:rPr>
              <a:t> </a:t>
            </a:r>
            <a:r>
              <a:rPr lang="es-ES" dirty="0" err="1" smtClean="0">
                <a:sym typeface="Wingdings" panose="05000000000000000000" pitchFamily="2" charset="2"/>
              </a:rPr>
              <a:t>resource</a:t>
            </a:r>
            <a:r>
              <a:rPr lang="es-ES" dirty="0" smtClean="0">
                <a:sym typeface="Wingdings" panose="05000000000000000000" pitchFamily="2" charset="2"/>
              </a:rPr>
              <a:t>, etc.)</a:t>
            </a:r>
          </a:p>
          <a:p>
            <a:pPr marL="342900" indent="-342900">
              <a:buAutoNum type="arabicPeriod"/>
            </a:pPr>
            <a:endParaRPr lang="es-ES" dirty="0">
              <a:sym typeface="Wingdings" panose="05000000000000000000" pitchFamily="2" charset="2"/>
            </a:endParaRPr>
          </a:p>
          <a:p>
            <a:pPr marL="342900" indent="-342900">
              <a:buAutoNum type="arabicPeriod"/>
            </a:pPr>
            <a:endParaRPr lang="es-ES" dirty="0" smtClean="0">
              <a:sym typeface="Wingdings" panose="05000000000000000000" pitchFamily="2" charset="2"/>
            </a:endParaRPr>
          </a:p>
          <a:p>
            <a:pPr marL="342900" indent="-342900">
              <a:buAutoNum type="arabicPeriod"/>
            </a:pPr>
            <a:r>
              <a:rPr lang="es-ES" dirty="0" smtClean="0">
                <a:sym typeface="Wingdings" panose="05000000000000000000" pitchFamily="2" charset="2"/>
              </a:rPr>
              <a:t>Single </a:t>
            </a:r>
            <a:r>
              <a:rPr lang="es-ES" dirty="0" err="1" smtClean="0">
                <a:sym typeface="Wingdings" panose="05000000000000000000" pitchFamily="2" charset="2"/>
              </a:rPr>
              <a:t>version</a:t>
            </a:r>
            <a:r>
              <a:rPr lang="es-ES" dirty="0" smtClean="0">
                <a:sym typeface="Wingdings" panose="05000000000000000000" pitchFamily="2" charset="2"/>
              </a:rPr>
              <a:t> -&gt; a new </a:t>
            </a:r>
            <a:r>
              <a:rPr lang="es-ES" dirty="0" err="1" smtClean="0">
                <a:sym typeface="Wingdings" panose="05000000000000000000" pitchFamily="2" charset="2"/>
              </a:rPr>
              <a:t>disctint</a:t>
            </a:r>
            <a:r>
              <a:rPr lang="es-ES" dirty="0" smtClean="0">
                <a:sym typeface="Wingdings" panose="05000000000000000000" pitchFamily="2" charset="2"/>
              </a:rPr>
              <a:t> </a:t>
            </a:r>
            <a:r>
              <a:rPr lang="es-ES" dirty="0" err="1" smtClean="0">
                <a:sym typeface="Wingdings" panose="05000000000000000000" pitchFamily="2" charset="2"/>
              </a:rPr>
              <a:t>object</a:t>
            </a:r>
            <a:r>
              <a:rPr lang="es-ES" dirty="0" smtClean="0">
                <a:sym typeface="Wingdings" panose="05000000000000000000" pitchFamily="2" charset="2"/>
              </a:rPr>
              <a:t> per </a:t>
            </a:r>
            <a:r>
              <a:rPr lang="es-ES" dirty="0" err="1" smtClean="0">
                <a:sym typeface="Wingdings" panose="05000000000000000000" pitchFamily="2" charset="2"/>
              </a:rPr>
              <a:t>version</a:t>
            </a:r>
            <a:r>
              <a:rPr lang="es-ES" dirty="0" smtClean="0">
                <a:sym typeface="Wingdings" panose="05000000000000000000" pitchFamily="2" charset="2"/>
              </a:rPr>
              <a:t>. </a:t>
            </a:r>
            <a:r>
              <a:rPr lang="es-ES" dirty="0" err="1" smtClean="0">
                <a:sym typeface="Wingdings" panose="05000000000000000000" pitchFamily="2" charset="2"/>
              </a:rPr>
              <a:t>The</a:t>
            </a:r>
            <a:r>
              <a:rPr lang="es-ES" dirty="0" smtClean="0">
                <a:sym typeface="Wingdings" panose="05000000000000000000" pitchFamily="2" charset="2"/>
              </a:rPr>
              <a:t> </a:t>
            </a:r>
            <a:r>
              <a:rPr lang="es-ES" dirty="0" err="1" smtClean="0">
                <a:sym typeface="Wingdings" panose="05000000000000000000" pitchFamily="2" charset="2"/>
              </a:rPr>
              <a:t>object</a:t>
            </a:r>
            <a:r>
              <a:rPr lang="es-ES" dirty="0" smtClean="0">
                <a:sym typeface="Wingdings" panose="05000000000000000000" pitchFamily="2" charset="2"/>
              </a:rPr>
              <a:t>, at </a:t>
            </a:r>
            <a:r>
              <a:rPr lang="es-ES" dirty="0" err="1" smtClean="0">
                <a:sym typeface="Wingdings" panose="05000000000000000000" pitchFamily="2" charset="2"/>
              </a:rPr>
              <a:t>the</a:t>
            </a:r>
            <a:r>
              <a:rPr lang="es-ES" dirty="0" smtClean="0">
                <a:sym typeface="Wingdings" panose="05000000000000000000" pitchFamily="2" charset="2"/>
              </a:rPr>
              <a:t> global </a:t>
            </a:r>
            <a:r>
              <a:rPr lang="es-ES" dirty="0" err="1" smtClean="0">
                <a:sym typeface="Wingdings" panose="05000000000000000000" pitchFamily="2" charset="2"/>
              </a:rPr>
              <a:t>level</a:t>
            </a:r>
            <a:r>
              <a:rPr lang="es-ES" dirty="0" smtClean="0">
                <a:sym typeface="Wingdings" panose="05000000000000000000" pitchFamily="2" charset="2"/>
              </a:rPr>
              <a:t>, </a:t>
            </a:r>
            <a:r>
              <a:rPr lang="es-ES" dirty="0" err="1" smtClean="0">
                <a:sym typeface="Wingdings" panose="05000000000000000000" pitchFamily="2" charset="2"/>
              </a:rPr>
              <a:t>is</a:t>
            </a:r>
            <a:r>
              <a:rPr lang="es-ES" dirty="0" smtClean="0">
                <a:sym typeface="Wingdings" panose="05000000000000000000" pitchFamily="2" charset="2"/>
              </a:rPr>
              <a:t> </a:t>
            </a:r>
            <a:r>
              <a:rPr lang="es-ES" dirty="0" err="1" smtClean="0">
                <a:sym typeface="Wingdings" panose="05000000000000000000" pitchFamily="2" charset="2"/>
              </a:rPr>
              <a:t>headed</a:t>
            </a:r>
            <a:r>
              <a:rPr lang="es-ES" dirty="0" smtClean="0">
                <a:sym typeface="Wingdings" panose="05000000000000000000" pitchFamily="2" charset="2"/>
              </a:rPr>
              <a:t> </a:t>
            </a:r>
            <a:r>
              <a:rPr lang="es-ES" dirty="0" err="1" smtClean="0">
                <a:sym typeface="Wingdings" panose="05000000000000000000" pitchFamily="2" charset="2"/>
              </a:rPr>
              <a:t>with</a:t>
            </a:r>
            <a:r>
              <a:rPr lang="es-ES" dirty="0" smtClean="0">
                <a:sym typeface="Wingdings" panose="05000000000000000000" pitchFamily="2" charset="2"/>
              </a:rPr>
              <a:t> </a:t>
            </a:r>
            <a:r>
              <a:rPr lang="es-ES" dirty="0" err="1" smtClean="0">
                <a:sym typeface="Wingdings" panose="05000000000000000000" pitchFamily="2" charset="2"/>
              </a:rPr>
              <a:t>the</a:t>
            </a:r>
            <a:r>
              <a:rPr lang="es-ES" dirty="0" smtClean="0">
                <a:sym typeface="Wingdings" panose="05000000000000000000" pitchFamily="2" charset="2"/>
              </a:rPr>
              <a:t> </a:t>
            </a:r>
            <a:r>
              <a:rPr lang="es-ES" dirty="0" err="1" smtClean="0">
                <a:sym typeface="Wingdings" panose="05000000000000000000" pitchFamily="2" charset="2"/>
              </a:rPr>
              <a:t>versioning</a:t>
            </a:r>
            <a:r>
              <a:rPr lang="es-ES" dirty="0" smtClean="0">
                <a:sym typeface="Wingdings" panose="05000000000000000000" pitchFamily="2" charset="2"/>
              </a:rPr>
              <a:t> </a:t>
            </a:r>
            <a:r>
              <a:rPr lang="es-ES" dirty="0" err="1" smtClean="0">
                <a:sym typeface="Wingdings" panose="05000000000000000000" pitchFamily="2" charset="2"/>
              </a:rPr>
              <a:t>metadata</a:t>
            </a:r>
            <a:r>
              <a:rPr lang="es-ES" dirty="0" smtClean="0">
                <a:sym typeface="Wingdings" panose="05000000000000000000" pitchFamily="2" charset="2"/>
              </a:rPr>
              <a:t>.</a:t>
            </a:r>
            <a:endParaRPr lang="es-ES" dirty="0"/>
          </a:p>
        </p:txBody>
      </p:sp>
      <p:sp>
        <p:nvSpPr>
          <p:cNvPr id="8" name="CuadroTexto 7"/>
          <p:cNvSpPr txBox="1"/>
          <p:nvPr/>
        </p:nvSpPr>
        <p:spPr>
          <a:xfrm>
            <a:off x="6624179" y="2544478"/>
            <a:ext cx="4860337" cy="1754326"/>
          </a:xfrm>
          <a:prstGeom prst="rect">
            <a:avLst/>
          </a:prstGeom>
          <a:noFill/>
        </p:spPr>
        <p:txBody>
          <a:bodyPr wrap="square" rtlCol="0">
            <a:spAutoFit/>
          </a:bodyPr>
          <a:lstStyle/>
          <a:p>
            <a:endParaRPr lang="es-ES" dirty="0" smtClean="0">
              <a:sym typeface="Wingdings" panose="05000000000000000000" pitchFamily="2" charset="2"/>
            </a:endParaRPr>
          </a:p>
          <a:p>
            <a:pPr marL="342900" indent="-342900">
              <a:buAutoNum type="arabicPeriod"/>
            </a:pPr>
            <a:r>
              <a:rPr lang="es-ES" dirty="0" smtClean="0">
                <a:sym typeface="Wingdings" panose="05000000000000000000" pitchFamily="2" charset="2"/>
              </a:rPr>
              <a:t>Single </a:t>
            </a:r>
            <a:r>
              <a:rPr lang="es-ES" dirty="0" err="1" smtClean="0">
                <a:sym typeface="Wingdings" panose="05000000000000000000" pitchFamily="2" charset="2"/>
              </a:rPr>
              <a:t>version</a:t>
            </a:r>
            <a:r>
              <a:rPr lang="es-ES" dirty="0" smtClean="0">
                <a:sym typeface="Wingdings" panose="05000000000000000000" pitchFamily="2" charset="2"/>
              </a:rPr>
              <a:t> -&gt; a new </a:t>
            </a:r>
            <a:r>
              <a:rPr lang="es-ES" dirty="0" err="1" smtClean="0">
                <a:sym typeface="Wingdings" panose="05000000000000000000" pitchFamily="2" charset="2"/>
              </a:rPr>
              <a:t>disctint</a:t>
            </a:r>
            <a:r>
              <a:rPr lang="es-ES" dirty="0" smtClean="0">
                <a:sym typeface="Wingdings" panose="05000000000000000000" pitchFamily="2" charset="2"/>
              </a:rPr>
              <a:t> </a:t>
            </a:r>
            <a:r>
              <a:rPr lang="es-ES" dirty="0" err="1" smtClean="0">
                <a:sym typeface="Wingdings" panose="05000000000000000000" pitchFamily="2" charset="2"/>
              </a:rPr>
              <a:t>object</a:t>
            </a:r>
            <a:r>
              <a:rPr lang="es-ES" dirty="0" smtClean="0">
                <a:sym typeface="Wingdings" panose="05000000000000000000" pitchFamily="2" charset="2"/>
              </a:rPr>
              <a:t> per </a:t>
            </a:r>
            <a:r>
              <a:rPr lang="es-ES" dirty="0" err="1" smtClean="0">
                <a:sym typeface="Wingdings" panose="05000000000000000000" pitchFamily="2" charset="2"/>
              </a:rPr>
              <a:t>version</a:t>
            </a:r>
            <a:r>
              <a:rPr lang="es-ES" dirty="0" smtClean="0">
                <a:sym typeface="Wingdings" panose="05000000000000000000" pitchFamily="2" charset="2"/>
              </a:rPr>
              <a:t>. </a:t>
            </a:r>
            <a:r>
              <a:rPr lang="es-ES" dirty="0" err="1" smtClean="0">
                <a:sym typeface="Wingdings" panose="05000000000000000000" pitchFamily="2" charset="2"/>
              </a:rPr>
              <a:t>The</a:t>
            </a:r>
            <a:r>
              <a:rPr lang="es-ES" dirty="0" smtClean="0">
                <a:sym typeface="Wingdings" panose="05000000000000000000" pitchFamily="2" charset="2"/>
              </a:rPr>
              <a:t> new </a:t>
            </a:r>
            <a:r>
              <a:rPr lang="es-ES" dirty="0" err="1" smtClean="0">
                <a:sym typeface="Wingdings" panose="05000000000000000000" pitchFamily="2" charset="2"/>
              </a:rPr>
              <a:t>object</a:t>
            </a:r>
            <a:r>
              <a:rPr lang="es-ES" dirty="0" smtClean="0">
                <a:sym typeface="Wingdings" panose="05000000000000000000" pitchFamily="2" charset="2"/>
              </a:rPr>
              <a:t> </a:t>
            </a:r>
            <a:r>
              <a:rPr lang="es-ES" dirty="0" err="1" smtClean="0">
                <a:sym typeface="Wingdings" panose="05000000000000000000" pitchFamily="2" charset="2"/>
              </a:rPr>
              <a:t>contains</a:t>
            </a:r>
            <a:r>
              <a:rPr lang="es-ES" dirty="0">
                <a:sym typeface="Wingdings" panose="05000000000000000000" pitchFamily="2" charset="2"/>
              </a:rPr>
              <a:t> </a:t>
            </a:r>
            <a:r>
              <a:rPr lang="es-ES" dirty="0" err="1" smtClean="0">
                <a:sym typeface="Wingdings" panose="05000000000000000000" pitchFamily="2" charset="2"/>
              </a:rPr>
              <a:t>classes</a:t>
            </a:r>
            <a:r>
              <a:rPr lang="es-ES" dirty="0" smtClean="0">
                <a:sym typeface="Wingdings" panose="05000000000000000000" pitchFamily="2" charset="2"/>
              </a:rPr>
              <a:t> </a:t>
            </a:r>
            <a:r>
              <a:rPr lang="es-ES" dirty="0" err="1" smtClean="0">
                <a:sym typeface="Wingdings" panose="05000000000000000000" pitchFamily="2" charset="2"/>
              </a:rPr>
              <a:t>explicitely</a:t>
            </a:r>
            <a:r>
              <a:rPr lang="es-ES" dirty="0" smtClean="0">
                <a:sym typeface="Wingdings" panose="05000000000000000000" pitchFamily="2" charset="2"/>
              </a:rPr>
              <a:t> </a:t>
            </a:r>
            <a:r>
              <a:rPr lang="es-ES" dirty="0" err="1" smtClean="0">
                <a:sym typeface="Wingdings" panose="05000000000000000000" pitchFamily="2" charset="2"/>
              </a:rPr>
              <a:t>designed</a:t>
            </a:r>
            <a:r>
              <a:rPr lang="es-ES" dirty="0" smtClean="0">
                <a:sym typeface="Wingdings" panose="05000000000000000000" pitchFamily="2" charset="2"/>
              </a:rPr>
              <a:t> to </a:t>
            </a:r>
            <a:r>
              <a:rPr lang="es-ES" dirty="0" err="1" smtClean="0">
                <a:sym typeface="Wingdings" panose="05000000000000000000" pitchFamily="2" charset="2"/>
              </a:rPr>
              <a:t>indicate</a:t>
            </a:r>
            <a:r>
              <a:rPr lang="es-ES" dirty="0" smtClean="0">
                <a:sym typeface="Wingdings" panose="05000000000000000000" pitchFamily="2" charset="2"/>
              </a:rPr>
              <a:t> </a:t>
            </a:r>
            <a:r>
              <a:rPr lang="es-ES" dirty="0" err="1" smtClean="0">
                <a:sym typeface="Wingdings" panose="05000000000000000000" pitchFamily="2" charset="2"/>
              </a:rPr>
              <a:t>which</a:t>
            </a:r>
            <a:r>
              <a:rPr lang="es-ES" dirty="0" smtClean="0">
                <a:sym typeface="Wingdings" panose="05000000000000000000" pitchFamily="2" charset="2"/>
              </a:rPr>
              <a:t> </a:t>
            </a:r>
            <a:r>
              <a:rPr lang="es-ES" dirty="0" err="1" smtClean="0">
                <a:sym typeface="Wingdings" panose="05000000000000000000" pitchFamily="2" charset="2"/>
              </a:rPr>
              <a:t>parts</a:t>
            </a:r>
            <a:r>
              <a:rPr lang="es-ES" dirty="0" smtClean="0">
                <a:sym typeface="Wingdings" panose="05000000000000000000" pitchFamily="2" charset="2"/>
              </a:rPr>
              <a:t> of </a:t>
            </a:r>
            <a:r>
              <a:rPr lang="es-ES" dirty="0" err="1" smtClean="0">
                <a:sym typeface="Wingdings" panose="05000000000000000000" pitchFamily="2" charset="2"/>
              </a:rPr>
              <a:t>the</a:t>
            </a:r>
            <a:r>
              <a:rPr lang="es-ES" dirty="0" smtClean="0">
                <a:sym typeface="Wingdings" panose="05000000000000000000" pitchFamily="2" charset="2"/>
              </a:rPr>
              <a:t> </a:t>
            </a:r>
            <a:r>
              <a:rPr lang="es-ES" dirty="0" err="1" smtClean="0">
                <a:sym typeface="Wingdings" panose="05000000000000000000" pitchFamily="2" charset="2"/>
              </a:rPr>
              <a:t>documents</a:t>
            </a:r>
            <a:r>
              <a:rPr lang="es-ES" dirty="0" smtClean="0">
                <a:sym typeface="Wingdings" panose="05000000000000000000" pitchFamily="2" charset="2"/>
              </a:rPr>
              <a:t> </a:t>
            </a:r>
            <a:r>
              <a:rPr lang="es-ES" dirty="0" err="1" smtClean="0">
                <a:sym typeface="Wingdings" panose="05000000000000000000" pitchFamily="2" charset="2"/>
              </a:rPr>
              <a:t>have</a:t>
            </a:r>
            <a:r>
              <a:rPr lang="es-ES" dirty="0" smtClean="0">
                <a:sym typeface="Wingdings" panose="05000000000000000000" pitchFamily="2" charset="2"/>
              </a:rPr>
              <a:t> </a:t>
            </a:r>
            <a:r>
              <a:rPr lang="es-ES" dirty="0" err="1" smtClean="0">
                <a:sym typeface="Wingdings" panose="05000000000000000000" pitchFamily="2" charset="2"/>
              </a:rPr>
              <a:t>change</a:t>
            </a:r>
            <a:r>
              <a:rPr lang="es-ES" dirty="0" smtClean="0">
                <a:sym typeface="Wingdings" panose="05000000000000000000" pitchFamily="2" charset="2"/>
              </a:rPr>
              <a:t>, </a:t>
            </a:r>
            <a:r>
              <a:rPr lang="es-ES" dirty="0" err="1" smtClean="0">
                <a:sym typeface="Wingdings" panose="05000000000000000000" pitchFamily="2" charset="2"/>
              </a:rPr>
              <a:t>how</a:t>
            </a:r>
            <a:r>
              <a:rPr lang="es-ES" dirty="0" smtClean="0">
                <a:sym typeface="Wingdings" panose="05000000000000000000" pitchFamily="2" charset="2"/>
              </a:rPr>
              <a:t>, </a:t>
            </a:r>
            <a:r>
              <a:rPr lang="es-ES" dirty="0" err="1" smtClean="0">
                <a:sym typeface="Wingdings" panose="05000000000000000000" pitchFamily="2" charset="2"/>
              </a:rPr>
              <a:t>the</a:t>
            </a:r>
            <a:r>
              <a:rPr lang="es-ES" dirty="0" smtClean="0">
                <a:sym typeface="Wingdings" panose="05000000000000000000" pitchFamily="2" charset="2"/>
              </a:rPr>
              <a:t> </a:t>
            </a:r>
            <a:r>
              <a:rPr lang="es-ES" dirty="0" err="1" smtClean="0">
                <a:sym typeface="Wingdings" panose="05000000000000000000" pitchFamily="2" charset="2"/>
              </a:rPr>
              <a:t>reason</a:t>
            </a:r>
            <a:r>
              <a:rPr lang="es-ES" dirty="0" smtClean="0">
                <a:sym typeface="Wingdings" panose="05000000000000000000" pitchFamily="2" charset="2"/>
              </a:rPr>
              <a:t>, etc.</a:t>
            </a:r>
            <a:endParaRPr lang="es-ES" dirty="0"/>
          </a:p>
        </p:txBody>
      </p:sp>
    </p:spTree>
    <p:extLst>
      <p:ext uri="{BB962C8B-B14F-4D97-AF65-F5344CB8AC3E}">
        <p14:creationId xmlns:p14="http://schemas.microsoft.com/office/powerpoint/2010/main" val="2681217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Versioning</a:t>
            </a:r>
            <a:r>
              <a:rPr lang="es-ES" sz="3200" b="1" dirty="0" smtClean="0"/>
              <a:t> (2/3)</a:t>
            </a:r>
            <a:endParaRPr lang="es-ES" sz="3200" b="1" dirty="0"/>
          </a:p>
        </p:txBody>
      </p:sp>
      <p:sp>
        <p:nvSpPr>
          <p:cNvPr id="7" name="CuadroTexto 6"/>
          <p:cNvSpPr txBox="1"/>
          <p:nvPr/>
        </p:nvSpPr>
        <p:spPr>
          <a:xfrm>
            <a:off x="824015" y="2235192"/>
            <a:ext cx="4860337" cy="1754326"/>
          </a:xfrm>
          <a:prstGeom prst="rect">
            <a:avLst/>
          </a:prstGeom>
          <a:noFill/>
        </p:spPr>
        <p:txBody>
          <a:bodyPr wrap="square" rtlCol="0">
            <a:spAutoFit/>
          </a:bodyPr>
          <a:lstStyle/>
          <a:p>
            <a:r>
              <a:rPr lang="en-US" dirty="0" smtClean="0"/>
              <a:t>[RFC8288] relations that can be used:</a:t>
            </a:r>
          </a:p>
          <a:p>
            <a:r>
              <a:rPr lang="en-US" dirty="0" smtClean="0"/>
              <a:t>   - current (or last or last-version): in-force version</a:t>
            </a:r>
          </a:p>
          <a:p>
            <a:r>
              <a:rPr lang="en-US" dirty="0" smtClean="0"/>
              <a:t>   - self: this version</a:t>
            </a:r>
          </a:p>
          <a:p>
            <a:r>
              <a:rPr lang="en-US" dirty="0" smtClean="0"/>
              <a:t>   - next: next version</a:t>
            </a:r>
          </a:p>
          <a:p>
            <a:r>
              <a:rPr lang="en-US" dirty="0" smtClean="0"/>
              <a:t>   - previous: previous version</a:t>
            </a:r>
          </a:p>
          <a:p>
            <a:r>
              <a:rPr lang="en-US" dirty="0" smtClean="0"/>
              <a:t>   - first: original version</a:t>
            </a:r>
            <a:endParaRPr lang="es-ES" dirty="0"/>
          </a:p>
        </p:txBody>
      </p:sp>
      <p:sp>
        <p:nvSpPr>
          <p:cNvPr id="8" name="CuadroTexto 7"/>
          <p:cNvSpPr txBox="1"/>
          <p:nvPr/>
        </p:nvSpPr>
        <p:spPr>
          <a:xfrm>
            <a:off x="6610732" y="1988776"/>
            <a:ext cx="4860337" cy="1200329"/>
          </a:xfrm>
          <a:prstGeom prst="rect">
            <a:avLst/>
          </a:prstGeom>
          <a:noFill/>
        </p:spPr>
        <p:txBody>
          <a:bodyPr wrap="square" rtlCol="0">
            <a:spAutoFit/>
          </a:bodyPr>
          <a:lstStyle/>
          <a:p>
            <a:endParaRPr lang="es-ES" dirty="0" smtClean="0">
              <a:sym typeface="Wingdings" panose="05000000000000000000" pitchFamily="2" charset="2"/>
            </a:endParaRPr>
          </a:p>
          <a:p>
            <a:pPr marL="285750" indent="-285750">
              <a:buFontTx/>
              <a:buChar char="-"/>
            </a:pPr>
            <a:r>
              <a:rPr lang="es-ES" dirty="0" err="1" smtClean="0">
                <a:sym typeface="Wingdings" panose="05000000000000000000" pitchFamily="2" charset="2"/>
              </a:rPr>
              <a:t>current</a:t>
            </a:r>
            <a:r>
              <a:rPr lang="es-ES" dirty="0" smtClean="0">
                <a:sym typeface="Wingdings" panose="05000000000000000000" pitchFamily="2" charset="2"/>
              </a:rPr>
              <a:t> = in-</a:t>
            </a:r>
            <a:r>
              <a:rPr lang="es-ES" dirty="0" err="1" smtClean="0">
                <a:sym typeface="Wingdings" panose="05000000000000000000" pitchFamily="2" charset="2"/>
              </a:rPr>
              <a:t>force</a:t>
            </a:r>
            <a:endParaRPr lang="es-ES" dirty="0" smtClean="0">
              <a:sym typeface="Wingdings" panose="05000000000000000000" pitchFamily="2" charset="2"/>
            </a:endParaRPr>
          </a:p>
          <a:p>
            <a:pPr marL="285750" indent="-285750">
              <a:buFontTx/>
              <a:buChar char="-"/>
            </a:pPr>
            <a:r>
              <a:rPr lang="es-ES" dirty="0" err="1" smtClean="0">
                <a:sym typeface="Wingdings" panose="05000000000000000000" pitchFamily="2" charset="2"/>
              </a:rPr>
              <a:t>previous</a:t>
            </a:r>
            <a:endParaRPr lang="es-ES" dirty="0" smtClean="0">
              <a:sym typeface="Wingdings" panose="05000000000000000000" pitchFamily="2" charset="2"/>
            </a:endParaRPr>
          </a:p>
          <a:p>
            <a:pPr marL="285750" indent="-285750">
              <a:buFontTx/>
              <a:buChar char="-"/>
            </a:pPr>
            <a:endParaRPr lang="es-ES" dirty="0"/>
          </a:p>
        </p:txBody>
      </p:sp>
      <p:sp>
        <p:nvSpPr>
          <p:cNvPr id="9" name="CuadroTexto 8"/>
          <p:cNvSpPr txBox="1"/>
          <p:nvPr/>
        </p:nvSpPr>
        <p:spPr>
          <a:xfrm>
            <a:off x="891052" y="1600200"/>
            <a:ext cx="2112951" cy="369332"/>
          </a:xfrm>
          <a:prstGeom prst="rect">
            <a:avLst/>
          </a:prstGeom>
          <a:noFill/>
        </p:spPr>
        <p:txBody>
          <a:bodyPr wrap="none" rtlCol="0">
            <a:spAutoFit/>
          </a:bodyPr>
          <a:lstStyle/>
          <a:p>
            <a:r>
              <a:rPr lang="es-ES" b="1" dirty="0" smtClean="0"/>
              <a:t>LEX: </a:t>
            </a:r>
            <a:r>
              <a:rPr lang="es-ES" b="1" dirty="0" err="1" smtClean="0"/>
              <a:t>linking</a:t>
            </a:r>
            <a:r>
              <a:rPr lang="es-ES" b="1" dirty="0" smtClean="0"/>
              <a:t> </a:t>
            </a:r>
            <a:r>
              <a:rPr lang="es-ES" b="1" dirty="0" err="1" smtClean="0"/>
              <a:t>versions</a:t>
            </a:r>
            <a:endParaRPr lang="es-ES" b="1" dirty="0"/>
          </a:p>
        </p:txBody>
      </p:sp>
      <p:sp>
        <p:nvSpPr>
          <p:cNvPr id="10" name="CuadroTexto 9"/>
          <p:cNvSpPr txBox="1"/>
          <p:nvPr/>
        </p:nvSpPr>
        <p:spPr>
          <a:xfrm>
            <a:off x="6610732" y="1600200"/>
            <a:ext cx="2170659" cy="369332"/>
          </a:xfrm>
          <a:prstGeom prst="rect">
            <a:avLst/>
          </a:prstGeom>
          <a:noFill/>
        </p:spPr>
        <p:txBody>
          <a:bodyPr wrap="none" rtlCol="0">
            <a:spAutoFit/>
          </a:bodyPr>
          <a:lstStyle/>
          <a:p>
            <a:r>
              <a:rPr lang="es-ES" b="1" dirty="0" err="1" smtClean="0"/>
              <a:t>ePO</a:t>
            </a:r>
            <a:r>
              <a:rPr lang="es-ES" b="1" dirty="0" smtClean="0"/>
              <a:t>: </a:t>
            </a:r>
            <a:r>
              <a:rPr lang="es-ES" b="1" dirty="0" err="1" smtClean="0"/>
              <a:t>linking</a:t>
            </a:r>
            <a:r>
              <a:rPr lang="es-ES" b="1" dirty="0" smtClean="0"/>
              <a:t> </a:t>
            </a:r>
            <a:r>
              <a:rPr lang="es-ES" b="1" dirty="0" err="1" smtClean="0"/>
              <a:t>versions</a:t>
            </a:r>
            <a:endParaRPr lang="es-ES" b="1" dirty="0"/>
          </a:p>
        </p:txBody>
      </p:sp>
    </p:spTree>
    <p:extLst>
      <p:ext uri="{BB962C8B-B14F-4D97-AF65-F5344CB8AC3E}">
        <p14:creationId xmlns:p14="http://schemas.microsoft.com/office/powerpoint/2010/main" val="2554333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1052" y="547127"/>
            <a:ext cx="7291822" cy="584775"/>
          </a:xfrm>
          <a:prstGeom prst="rect">
            <a:avLst/>
          </a:prstGeom>
          <a:noFill/>
        </p:spPr>
        <p:txBody>
          <a:bodyPr wrap="square" rtlCol="0">
            <a:spAutoFit/>
          </a:bodyPr>
          <a:lstStyle/>
          <a:p>
            <a:r>
              <a:rPr lang="es-ES" sz="3200" b="1" dirty="0" err="1" smtClean="0"/>
              <a:t>Versioning</a:t>
            </a:r>
            <a:r>
              <a:rPr lang="es-ES" sz="3200" b="1" dirty="0" smtClean="0"/>
              <a:t> (3/3)</a:t>
            </a:r>
            <a:endParaRPr lang="es-ES" sz="3200" b="1" dirty="0"/>
          </a:p>
        </p:txBody>
      </p:sp>
      <p:sp>
        <p:nvSpPr>
          <p:cNvPr id="3" name="CuadroTexto 2"/>
          <p:cNvSpPr txBox="1"/>
          <p:nvPr/>
        </p:nvSpPr>
        <p:spPr>
          <a:xfrm>
            <a:off x="649202" y="2256916"/>
            <a:ext cx="5159927" cy="4801314"/>
          </a:xfrm>
          <a:prstGeom prst="rect">
            <a:avLst/>
          </a:prstGeom>
          <a:noFill/>
        </p:spPr>
        <p:txBody>
          <a:bodyPr wrap="square" rtlCol="0">
            <a:spAutoFit/>
          </a:bodyPr>
          <a:lstStyle/>
          <a:p>
            <a:pPr algn="ctr"/>
            <a:r>
              <a:rPr lang="es-ES" i="1" dirty="0" err="1" smtClean="0"/>
              <a:t>version</a:t>
            </a:r>
            <a:r>
              <a:rPr lang="es-ES" i="1" dirty="0" smtClean="0"/>
              <a:t> = (</a:t>
            </a:r>
            <a:r>
              <a:rPr lang="es-ES" i="1" dirty="0" err="1" smtClean="0"/>
              <a:t>amendment</a:t>
            </a:r>
            <a:r>
              <a:rPr lang="es-ES" i="1" dirty="0" smtClean="0"/>
              <a:t>-date / </a:t>
            </a:r>
            <a:r>
              <a:rPr lang="es-ES" i="1" dirty="0" err="1" smtClean="0"/>
              <a:t>specification</a:t>
            </a:r>
            <a:r>
              <a:rPr lang="es-ES" i="1" dirty="0" smtClean="0"/>
              <a:t>)</a:t>
            </a:r>
          </a:p>
          <a:p>
            <a:pPr algn="ctr"/>
            <a:r>
              <a:rPr lang="es-ES" i="1" dirty="0" smtClean="0"/>
              <a:t>                         *(";" (</a:t>
            </a:r>
            <a:r>
              <a:rPr lang="es-ES" i="1" dirty="0" err="1" smtClean="0"/>
              <a:t>event</a:t>
            </a:r>
            <a:r>
              <a:rPr lang="es-ES" i="1" dirty="0" smtClean="0"/>
              <a:t>-date / </a:t>
            </a:r>
            <a:r>
              <a:rPr lang="es-ES" i="1" dirty="0" err="1" smtClean="0"/>
              <a:t>event</a:t>
            </a:r>
            <a:r>
              <a:rPr lang="es-ES" i="1" dirty="0" smtClean="0"/>
              <a:t>))</a:t>
            </a:r>
          </a:p>
          <a:p>
            <a:pPr algn="ctr"/>
            <a:endParaRPr lang="es-ES" i="1" dirty="0" smtClean="0"/>
          </a:p>
          <a:p>
            <a:r>
              <a:rPr lang="en-US" dirty="0" smtClean="0"/>
              <a:t>&lt;amendment-date&gt; contains the issuing date of the last considered amendment or of the last communication of amendment. In case the original text introduces differentiated periods in which an act is effective and the information system produces one version for each of them, such element contains the string "original";</a:t>
            </a:r>
          </a:p>
          <a:p>
            <a:r>
              <a:rPr lang="en-US" dirty="0" smtClean="0"/>
              <a:t>   - &lt;specification&gt; any information useful to identify unambiguously and univocally the version;</a:t>
            </a:r>
          </a:p>
          <a:p>
            <a:r>
              <a:rPr lang="en-US" dirty="0" smtClean="0"/>
              <a:t>   - &lt;event-date&gt; contains the date in which a version is put into force, is effective or is published;</a:t>
            </a:r>
          </a:p>
          <a:p>
            <a:r>
              <a:rPr lang="en-US" dirty="0" smtClean="0"/>
              <a:t>   - &lt;event&gt; is a name assigned to the event producing a further version (e.g., amendment, decision, etc.).</a:t>
            </a:r>
          </a:p>
        </p:txBody>
      </p:sp>
      <p:sp>
        <p:nvSpPr>
          <p:cNvPr id="11" name="CuadroTexto 10"/>
          <p:cNvSpPr txBox="1"/>
          <p:nvPr/>
        </p:nvSpPr>
        <p:spPr>
          <a:xfrm>
            <a:off x="649202" y="1564302"/>
            <a:ext cx="3280770" cy="369332"/>
          </a:xfrm>
          <a:prstGeom prst="rect">
            <a:avLst/>
          </a:prstGeom>
          <a:noFill/>
        </p:spPr>
        <p:txBody>
          <a:bodyPr wrap="none" rtlCol="0">
            <a:spAutoFit/>
          </a:bodyPr>
          <a:lstStyle/>
          <a:p>
            <a:r>
              <a:rPr lang="es-ES" b="1" dirty="0" smtClean="0"/>
              <a:t>LEX: </a:t>
            </a:r>
            <a:r>
              <a:rPr lang="es-ES" b="1" dirty="0" err="1" smtClean="0"/>
              <a:t>identification</a:t>
            </a:r>
            <a:r>
              <a:rPr lang="es-ES" b="1" dirty="0" smtClean="0"/>
              <a:t> of </a:t>
            </a:r>
            <a:r>
              <a:rPr lang="es-ES" b="1" dirty="0" err="1" smtClean="0"/>
              <a:t>the</a:t>
            </a:r>
            <a:r>
              <a:rPr lang="es-ES" b="1" dirty="0" smtClean="0"/>
              <a:t> </a:t>
            </a:r>
            <a:r>
              <a:rPr lang="es-ES" b="1" dirty="0" err="1" smtClean="0"/>
              <a:t>version</a:t>
            </a:r>
            <a:endParaRPr lang="es-ES" b="1" dirty="0"/>
          </a:p>
        </p:txBody>
      </p:sp>
      <p:sp>
        <p:nvSpPr>
          <p:cNvPr id="12" name="CuadroTexto 11"/>
          <p:cNvSpPr txBox="1"/>
          <p:nvPr/>
        </p:nvSpPr>
        <p:spPr>
          <a:xfrm>
            <a:off x="6220767" y="1536610"/>
            <a:ext cx="3338478" cy="369332"/>
          </a:xfrm>
          <a:prstGeom prst="rect">
            <a:avLst/>
          </a:prstGeom>
          <a:noFill/>
        </p:spPr>
        <p:txBody>
          <a:bodyPr wrap="none" rtlCol="0">
            <a:spAutoFit/>
          </a:bodyPr>
          <a:lstStyle/>
          <a:p>
            <a:r>
              <a:rPr lang="es-ES" b="1" dirty="0" err="1" smtClean="0"/>
              <a:t>ePO</a:t>
            </a:r>
            <a:r>
              <a:rPr lang="es-ES" b="1" dirty="0" smtClean="0"/>
              <a:t>: </a:t>
            </a:r>
            <a:r>
              <a:rPr lang="es-ES" b="1" dirty="0" err="1" smtClean="0"/>
              <a:t>identification</a:t>
            </a:r>
            <a:r>
              <a:rPr lang="es-ES" b="1" dirty="0" smtClean="0"/>
              <a:t> of </a:t>
            </a:r>
            <a:r>
              <a:rPr lang="es-ES" b="1" dirty="0" err="1" smtClean="0"/>
              <a:t>the</a:t>
            </a:r>
            <a:r>
              <a:rPr lang="es-ES" b="1" dirty="0" smtClean="0"/>
              <a:t> </a:t>
            </a:r>
            <a:r>
              <a:rPr lang="es-ES" b="1" dirty="0" err="1" smtClean="0"/>
              <a:t>version</a:t>
            </a:r>
            <a:endParaRPr lang="es-ES" b="1" dirty="0"/>
          </a:p>
        </p:txBody>
      </p:sp>
      <p:sp>
        <p:nvSpPr>
          <p:cNvPr id="13" name="CuadroTexto 12"/>
          <p:cNvSpPr txBox="1"/>
          <p:nvPr/>
        </p:nvSpPr>
        <p:spPr>
          <a:xfrm>
            <a:off x="6166978" y="2256915"/>
            <a:ext cx="5159927" cy="2031325"/>
          </a:xfrm>
          <a:prstGeom prst="rect">
            <a:avLst/>
          </a:prstGeom>
          <a:noFill/>
        </p:spPr>
        <p:txBody>
          <a:bodyPr wrap="square" rtlCol="0">
            <a:spAutoFit/>
          </a:bodyPr>
          <a:lstStyle/>
          <a:p>
            <a:r>
              <a:rPr lang="en-US" dirty="0" smtClean="0"/>
              <a:t>Proposal: CEN/BII (CEN TC440) versioning policy </a:t>
            </a:r>
            <a:r>
              <a:rPr lang="en-US" dirty="0" smtClean="0">
                <a:sym typeface="Wingdings" panose="05000000000000000000" pitchFamily="2" charset="2"/>
              </a:rPr>
              <a:t></a:t>
            </a:r>
          </a:p>
          <a:p>
            <a:endParaRPr lang="en-US" dirty="0">
              <a:sym typeface="Wingdings" panose="05000000000000000000" pitchFamily="2" charset="2"/>
            </a:endParaRPr>
          </a:p>
          <a:p>
            <a:pPr algn="ctr"/>
            <a:r>
              <a:rPr lang="en-US" i="1" dirty="0" err="1" smtClean="0">
                <a:sym typeface="Wingdings" panose="05000000000000000000" pitchFamily="2" charset="2"/>
              </a:rPr>
              <a:t>MajorVersionID.MinorVersionID.BugFixingID</a:t>
            </a:r>
            <a:endParaRPr lang="en-US" i="1" dirty="0" smtClean="0">
              <a:sym typeface="Wingdings" panose="05000000000000000000" pitchFamily="2" charset="2"/>
            </a:endParaRPr>
          </a:p>
          <a:p>
            <a:pPr algn="ctr"/>
            <a:endParaRPr lang="en-US" i="1" dirty="0">
              <a:sym typeface="Wingdings" panose="05000000000000000000" pitchFamily="2" charset="2"/>
            </a:endParaRPr>
          </a:p>
          <a:p>
            <a:pPr algn="ctr"/>
            <a:endParaRPr lang="en-US" i="1" dirty="0" smtClean="0">
              <a:sym typeface="Wingdings" panose="05000000000000000000" pitchFamily="2" charset="2"/>
            </a:endParaRPr>
          </a:p>
          <a:p>
            <a:pPr algn="ctr"/>
            <a:r>
              <a:rPr lang="en-US" dirty="0" smtClean="0">
                <a:sym typeface="Wingdings" panose="05000000000000000000" pitchFamily="2" charset="2"/>
              </a:rPr>
              <a:t>Versioning needs not/</a:t>
            </a:r>
            <a:r>
              <a:rPr lang="en-US" dirty="0" smtClean="0">
                <a:sym typeface="Wingdings" panose="05000000000000000000" pitchFamily="2" charset="2"/>
              </a:rPr>
              <a:t>should not carry semantics. All semantics needed is already inside the document</a:t>
            </a:r>
            <a:endParaRPr lang="en-US" dirty="0" smtClean="0"/>
          </a:p>
        </p:txBody>
      </p:sp>
    </p:spTree>
    <p:extLst>
      <p:ext uri="{BB962C8B-B14F-4D97-AF65-F5344CB8AC3E}">
        <p14:creationId xmlns:p14="http://schemas.microsoft.com/office/powerpoint/2010/main" val="3259032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1028</Words>
  <Application>Microsoft Office PowerPoint</Application>
  <PresentationFormat>Panorámica</PresentationFormat>
  <Paragraphs>144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Enric Staromiejski Torregrosa</dc:creator>
  <cp:lastModifiedBy>Enric Staromiejski Torregrosa</cp:lastModifiedBy>
  <cp:revision>16</cp:revision>
  <dcterms:created xsi:type="dcterms:W3CDTF">2019-10-22T10:44:30Z</dcterms:created>
  <dcterms:modified xsi:type="dcterms:W3CDTF">2019-10-22T14:32:00Z</dcterms:modified>
</cp:coreProperties>
</file>