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92" r:id="rId5"/>
    <p:sldId id="294" r:id="rId6"/>
    <p:sldId id="374" r:id="rId7"/>
    <p:sldId id="375" r:id="rId8"/>
    <p:sldId id="376" r:id="rId9"/>
    <p:sldId id="368" r:id="rId10"/>
    <p:sldId id="367" r:id="rId11"/>
    <p:sldId id="377" r:id="rId12"/>
    <p:sldId id="369" r:id="rId13"/>
    <p:sldId id="364" r:id="rId14"/>
    <p:sldId id="357" r:id="rId15"/>
    <p:sldId id="378" r:id="rId16"/>
    <p:sldId id="380" r:id="rId17"/>
    <p:sldId id="383" r:id="rId18"/>
    <p:sldId id="384" r:id="rId19"/>
    <p:sldId id="382" r:id="rId20"/>
    <p:sldId id="3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a Bota Porta" initials="LB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E04"/>
    <a:srgbClr val="505050"/>
    <a:srgbClr val="E6B8B7"/>
    <a:srgbClr val="D76734"/>
    <a:srgbClr val="960F68"/>
    <a:srgbClr val="43BEB9"/>
    <a:srgbClr val="4472C4"/>
    <a:srgbClr val="70AD47"/>
    <a:srgbClr val="595959"/>
    <a:srgbClr val="678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ginia Gomariz Gonzalez" userId="S::vgomariz@everis.com::33fc7e94-4465-48fa-89d5-7eebf79cb155" providerId="AD" clId="Web-{F10C851B-6816-4F6C-AB4F-C7F3C8652103}"/>
    <pc:docChg chg="modSld">
      <pc:chgData name="Virginia Gomariz Gonzalez" userId="S::vgomariz@everis.com::33fc7e94-4465-48fa-89d5-7eebf79cb155" providerId="AD" clId="Web-{F10C851B-6816-4F6C-AB4F-C7F3C8652103}" dt="2018-03-27T14:27:06.099" v="18"/>
      <pc:docMkLst>
        <pc:docMk/>
      </pc:docMkLst>
      <pc:sldChg chg="modSp">
        <pc:chgData name="Virginia Gomariz Gonzalez" userId="S::vgomariz@everis.com::33fc7e94-4465-48fa-89d5-7eebf79cb155" providerId="AD" clId="Web-{F10C851B-6816-4F6C-AB4F-C7F3C8652103}" dt="2018-03-27T14:26:54.364" v="8"/>
        <pc:sldMkLst>
          <pc:docMk/>
          <pc:sldMk cId="3711700285" sldId="355"/>
        </pc:sldMkLst>
        <pc:spChg chg="mod">
          <ac:chgData name="Virginia Gomariz Gonzalez" userId="S::vgomariz@everis.com::33fc7e94-4465-48fa-89d5-7eebf79cb155" providerId="AD" clId="Web-{F10C851B-6816-4F6C-AB4F-C7F3C8652103}" dt="2018-03-27T14:26:54.364" v="8"/>
          <ac:spMkLst>
            <pc:docMk/>
            <pc:sldMk cId="3711700285" sldId="355"/>
            <ac:spMk id="6" creationId="{00000000-0000-0000-0000-000000000000}"/>
          </ac:spMkLst>
        </pc:spChg>
      </pc:sldChg>
      <pc:sldChg chg="modSp">
        <pc:chgData name="Virginia Gomariz Gonzalez" userId="S::vgomariz@everis.com::33fc7e94-4465-48fa-89d5-7eebf79cb155" providerId="AD" clId="Web-{F10C851B-6816-4F6C-AB4F-C7F3C8652103}" dt="2018-03-27T14:27:06.099" v="17"/>
        <pc:sldMkLst>
          <pc:docMk/>
          <pc:sldMk cId="2912197348" sldId="363"/>
        </pc:sldMkLst>
        <pc:spChg chg="mod">
          <ac:chgData name="Virginia Gomariz Gonzalez" userId="S::vgomariz@everis.com::33fc7e94-4465-48fa-89d5-7eebf79cb155" providerId="AD" clId="Web-{F10C851B-6816-4F6C-AB4F-C7F3C8652103}" dt="2018-03-27T14:27:06.099" v="17"/>
          <ac:spMkLst>
            <pc:docMk/>
            <pc:sldMk cId="2912197348" sldId="363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25693-BD7B-D64E-A502-45C643A30F1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ABBC5-7A13-0C43-B9A0-047FFA3481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9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B7B97-A3AD-4716-8E75-2C110C28987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81651-EBBD-46D2-9860-19D52AC330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58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6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81651-EBBD-46D2-9860-19D52AC330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68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81651-EBBD-46D2-9860-19D52AC330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1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38" y="-22225"/>
            <a:ext cx="9201151" cy="690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/>
          <p:nvPr userDrawn="1"/>
        </p:nvSpPr>
        <p:spPr>
          <a:xfrm>
            <a:off x="-71437" y="2107096"/>
            <a:ext cx="9215438" cy="1937854"/>
          </a:xfrm>
          <a:prstGeom prst="rect">
            <a:avLst/>
          </a:prstGeom>
          <a:solidFill>
            <a:srgbClr val="004494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313" y="2107096"/>
            <a:ext cx="7772400" cy="1997006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2" descr="http://socilab.com/img/explore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73" y="4555784"/>
            <a:ext cx="3292957" cy="19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1" descr="logo signature mai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89" y="522138"/>
            <a:ext cx="1075968" cy="90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78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26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10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9" r="16767" b="8564"/>
          <a:stretch/>
        </p:blipFill>
        <p:spPr>
          <a:xfrm>
            <a:off x="3508221" y="2852938"/>
            <a:ext cx="5635780" cy="4005065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2" y="-21927"/>
            <a:ext cx="9202474" cy="6901854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00393" y="6160221"/>
            <a:ext cx="586408" cy="365125"/>
          </a:xfrm>
        </p:spPr>
        <p:txBody>
          <a:bodyPr/>
          <a:lstStyle/>
          <a:p>
            <a:fld id="{E60061AB-E3E3-4B82-98B1-945D99ABF5FB}" type="slidenum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531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24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7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205422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50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  <p:pic>
        <p:nvPicPr>
          <p:cNvPr id="12" name="7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t="18939" r="12616" b="19389"/>
          <a:stretch>
            <a:fillRect/>
          </a:stretch>
        </p:blipFill>
        <p:spPr bwMode="auto">
          <a:xfrm>
            <a:off x="6434137" y="365126"/>
            <a:ext cx="2105025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logo signature mai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495493"/>
            <a:ext cx="1075968" cy="90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98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50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  <p:pic>
        <p:nvPicPr>
          <p:cNvPr id="10" name="7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t="18939" r="12616" b="19389"/>
          <a:stretch>
            <a:fillRect/>
          </a:stretch>
        </p:blipFill>
        <p:spPr bwMode="auto">
          <a:xfrm>
            <a:off x="6434137" y="365126"/>
            <a:ext cx="2105025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1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205422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 descr="logo signature mai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495493"/>
            <a:ext cx="1075968" cy="90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0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rocurement-everis/ePO/blob/master/05_Implementation/PoC/Mapping%20TED%20XML%20to%20ePO.xls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34.245.181.248:720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procurementontology/eprocurementontology/wiki/eProcurement-Glossa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rocurementontology/eprocurementontology/blob/master/v2.0.0/03_Analysis%20and%20design/EA-Conceptual%20Model/XMI/ePO-CM_v2.0.0.xml" TargetMode="External"/><Relationship Id="rId2" Type="http://schemas.openxmlformats.org/officeDocument/2006/relationships/hyperlink" Target="https://github.com/eprocurementontology/eprocurementontology/blob/master/v2.0.0/03_Analysis%20and%20design/EA-Conceptual%20Model/ePO-CM_v2.0.0.ea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eprocurementontology/eprocurementontology/wiki/Conceptual-Model#procuring-entit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34.245.181.248:7200/" TargetMode="External"/><Relationship Id="rId2" Type="http://schemas.openxmlformats.org/officeDocument/2006/relationships/hyperlink" Target="https://github.com/eprocurementontology/eprocurementontology/wiki/Competency-Ques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2074928"/>
            <a:ext cx="914399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GB" sz="2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e-Procurement Ontology</a:t>
            </a:r>
            <a:endParaRPr lang="en-GB" sz="2800" b="1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hangingPunct="0"/>
            <a:r>
              <a:rPr lang="en-GB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Publications Office – Unit C2</a:t>
            </a:r>
          </a:p>
          <a:p>
            <a:pPr algn="ctr" hangingPunct="0"/>
            <a:endParaRPr lang="en-GB" b="1" i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hangingPunct="0"/>
            <a:r>
              <a:rPr lang="en-GB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GB" baseline="30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GB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Working Group Meeting: </a:t>
            </a:r>
            <a:r>
              <a:rPr lang="en-GB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2018-06-21</a:t>
            </a:r>
            <a:endParaRPr lang="en-GB" b="1" i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3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10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Development of </a:t>
            </a:r>
            <a:r>
              <a:rPr lang="en-US" dirty="0"/>
              <a:t>the 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>
            <a:off x="617583" y="1841500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the TTL file from the Conceptual Map</a:t>
            </a:r>
          </a:p>
          <a:p>
            <a:pPr lvl="1">
              <a:buClr>
                <a:srgbClr val="9AAE04"/>
              </a:buClr>
            </a:pP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53291" y="6202462"/>
            <a:ext cx="753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Protégé</a:t>
            </a:r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8472" b="29294"/>
          <a:stretch/>
        </p:blipFill>
        <p:spPr>
          <a:xfrm>
            <a:off x="753291" y="2281704"/>
            <a:ext cx="6989717" cy="391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11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Development of </a:t>
            </a:r>
            <a:r>
              <a:rPr lang="en-US" dirty="0"/>
              <a:t>the 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583" y="1841500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TED into </a:t>
            </a:r>
            <a:r>
              <a:rPr lang="en-US" sz="16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(summary)</a:t>
            </a:r>
          </a:p>
          <a:p>
            <a:pPr lvl="1">
              <a:buClr>
                <a:srgbClr val="9AAE04"/>
              </a:buClr>
            </a:pP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3007051"/>
            <a:ext cx="4663894" cy="3021948"/>
          </a:xfrm>
          <a:prstGeom prst="rect">
            <a:avLst/>
          </a:prstGeom>
        </p:spPr>
      </p:pic>
      <p:sp>
        <p:nvSpPr>
          <p:cNvPr id="6" name="Rectangle 6"/>
          <p:cNvSpPr/>
          <p:nvPr/>
        </p:nvSpPr>
        <p:spPr>
          <a:xfrm>
            <a:off x="107949" y="2547386"/>
            <a:ext cx="4663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AAE04"/>
              </a:buClr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TED XML</a:t>
            </a:r>
          </a:p>
        </p:txBody>
      </p:sp>
      <p:sp>
        <p:nvSpPr>
          <p:cNvPr id="8" name="Rectangle 6"/>
          <p:cNvSpPr/>
          <p:nvPr/>
        </p:nvSpPr>
        <p:spPr>
          <a:xfrm>
            <a:off x="4240272" y="2607480"/>
            <a:ext cx="4663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>
              <a:buClr>
                <a:srgbClr val="9AAE04"/>
              </a:buClr>
            </a:pPr>
            <a:r>
              <a:rPr lang="en-US" sz="16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eProcurement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Ontology</a:t>
            </a:r>
          </a:p>
        </p:txBody>
      </p:sp>
      <p:pic>
        <p:nvPicPr>
          <p:cNvPr id="10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0" t="19739" r="42750" b="33862"/>
          <a:stretch/>
        </p:blipFill>
        <p:spPr>
          <a:xfrm>
            <a:off x="6457950" y="3252378"/>
            <a:ext cx="2357695" cy="185352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l="3500" t="37555" r="59250" b="7482"/>
          <a:stretch/>
        </p:blipFill>
        <p:spPr>
          <a:xfrm>
            <a:off x="5495683" y="5300705"/>
            <a:ext cx="1491857" cy="1238208"/>
          </a:xfrm>
          <a:prstGeom prst="rect">
            <a:avLst/>
          </a:prstGeom>
        </p:spPr>
      </p:pic>
      <p:sp>
        <p:nvSpPr>
          <p:cNvPr id="12" name="Flecha izquierda y arriba 11"/>
          <p:cNvSpPr/>
          <p:nvPr/>
        </p:nvSpPr>
        <p:spPr>
          <a:xfrm>
            <a:off x="7486650" y="5547360"/>
            <a:ext cx="643890" cy="655320"/>
          </a:xfrm>
          <a:prstGeom prst="leftUpArrow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 derecha 12"/>
          <p:cNvSpPr/>
          <p:nvPr/>
        </p:nvSpPr>
        <p:spPr>
          <a:xfrm>
            <a:off x="5157152" y="4440728"/>
            <a:ext cx="727077" cy="346364"/>
          </a:xfrm>
          <a:prstGeom prst="rightArrow">
            <a:avLst/>
          </a:prstGeom>
          <a:solidFill>
            <a:srgbClr val="9AA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7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12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Development of </a:t>
            </a:r>
            <a:r>
              <a:rPr lang="en-US" dirty="0"/>
              <a:t>the 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583" y="1841500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TED into </a:t>
            </a:r>
            <a:r>
              <a:rPr lang="en-US" sz="16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(summary)</a:t>
            </a:r>
          </a:p>
          <a:p>
            <a:pPr lvl="1">
              <a:buClr>
                <a:srgbClr val="9AAE04"/>
              </a:buClr>
            </a:pP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t="20963" r="2500" b="7778"/>
          <a:stretch/>
        </p:blipFill>
        <p:spPr>
          <a:xfrm>
            <a:off x="0" y="2266315"/>
            <a:ext cx="8915400" cy="36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13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Development of </a:t>
            </a:r>
            <a:r>
              <a:rPr lang="en-US" dirty="0"/>
              <a:t>the 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950" y="2677220"/>
            <a:ext cx="83502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Queries and how to execute them:</a:t>
            </a:r>
          </a:p>
          <a:p>
            <a:pPr marL="1200150" lvl="2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the Graph store</a:t>
            </a:r>
            <a:r>
              <a:rPr lang="en-US" sz="16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http://34.245.181.248:7200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Edit/paste the queries in the SPARQL endpoint query editor</a:t>
            </a:r>
          </a:p>
          <a:p>
            <a:pPr marL="1200150" lvl="2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the queries</a:t>
            </a:r>
          </a:p>
          <a:p>
            <a:pPr lvl="1">
              <a:buClr>
                <a:srgbClr val="9AAE04"/>
              </a:buClr>
            </a:pP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14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Development of </a:t>
            </a:r>
            <a:r>
              <a:rPr lang="en-US" dirty="0"/>
              <a:t>the 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>
            <a:off x="-163513" y="1841500"/>
            <a:ext cx="83502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execution of Competency Questions (CQ)</a:t>
            </a:r>
          </a:p>
          <a:p>
            <a:pPr marL="742950" lvl="1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CQ: For a given  period of time, get the number of  SMEs awarded</a:t>
            </a:r>
          </a:p>
          <a:p>
            <a:pPr marL="742950" lvl="1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buClr>
                <a:srgbClr val="9AAE04"/>
              </a:buClr>
            </a:pP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9AAE04"/>
              </a:buClr>
            </a:pP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1486" y="3195146"/>
            <a:ext cx="840105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  <a:p>
            <a:r>
              <a:rPr lang="es-ES" sz="1400" dirty="0"/>
              <a:t>PREFIX : &lt;http://data.europa.eu/ePO/ontology#&gt;</a:t>
            </a:r>
          </a:p>
          <a:p>
            <a:r>
              <a:rPr lang="es-ES" sz="1400" dirty="0"/>
              <a:t>PREFIX </a:t>
            </a:r>
            <a:r>
              <a:rPr lang="es-ES" sz="1400" dirty="0" err="1"/>
              <a:t>rov</a:t>
            </a:r>
            <a:r>
              <a:rPr lang="es-ES" sz="1400" dirty="0"/>
              <a:t>: &lt;http://www.w3.org/ns/regorg#&gt;</a:t>
            </a:r>
          </a:p>
          <a:p>
            <a:r>
              <a:rPr lang="es-ES" sz="1400" dirty="0"/>
              <a:t>PREFIX </a:t>
            </a:r>
            <a:r>
              <a:rPr lang="es-ES" sz="1400" dirty="0" err="1"/>
              <a:t>dcterms</a:t>
            </a:r>
            <a:r>
              <a:rPr lang="es-ES" sz="1400" dirty="0"/>
              <a:t>: &lt;http://purl.org/dc/terms/&gt;</a:t>
            </a:r>
          </a:p>
          <a:p>
            <a:r>
              <a:rPr lang="es-ES" sz="1400" dirty="0"/>
              <a:t>PREFIX </a:t>
            </a:r>
            <a:r>
              <a:rPr lang="es-ES" sz="1400" dirty="0" err="1"/>
              <a:t>rdf</a:t>
            </a:r>
            <a:r>
              <a:rPr lang="es-ES" sz="1400" dirty="0"/>
              <a:t>: &lt;http://www.w3.org/1999/02/22-rdf-syntax-ns#&gt;</a:t>
            </a:r>
          </a:p>
          <a:p>
            <a:r>
              <a:rPr lang="es-ES" sz="1400" dirty="0"/>
              <a:t>PREFIX </a:t>
            </a:r>
            <a:r>
              <a:rPr lang="es-ES" sz="1400" dirty="0" err="1"/>
              <a:t>rdfs</a:t>
            </a:r>
            <a:r>
              <a:rPr lang="es-ES" sz="1400" dirty="0"/>
              <a:t>: &lt;http://www.w3.org/2000/01/rdf-schema#&gt;</a:t>
            </a:r>
          </a:p>
          <a:p>
            <a:endParaRPr lang="es-ES" sz="1400" dirty="0"/>
          </a:p>
          <a:p>
            <a:r>
              <a:rPr lang="es-ES" sz="1400" dirty="0" err="1"/>
              <a:t>select</a:t>
            </a:r>
            <a:r>
              <a:rPr lang="es-ES" sz="1400" dirty="0"/>
              <a:t> (</a:t>
            </a:r>
            <a:r>
              <a:rPr lang="es-ES" sz="1400" dirty="0" err="1"/>
              <a:t>count</a:t>
            </a:r>
            <a:r>
              <a:rPr lang="es-ES" sz="1400" dirty="0"/>
              <a:t>(?</a:t>
            </a:r>
            <a:r>
              <a:rPr lang="es-ES" sz="1400" dirty="0" err="1"/>
              <a:t>Award_Date</a:t>
            </a:r>
            <a:r>
              <a:rPr lang="es-ES" sz="1400" dirty="0"/>
              <a:t>) as ?NUMBER_OF_AWARDED_SME) </a:t>
            </a:r>
            <a:r>
              <a:rPr lang="es-ES" sz="1400" dirty="0" err="1"/>
              <a:t>where</a:t>
            </a:r>
            <a:r>
              <a:rPr lang="es-ES" sz="1400" dirty="0"/>
              <a:t> { </a:t>
            </a:r>
          </a:p>
          <a:p>
            <a:r>
              <a:rPr lang="es-ES" sz="1400" dirty="0"/>
              <a:t>	?</a:t>
            </a:r>
            <a:r>
              <a:rPr lang="es-ES" sz="1400" dirty="0" err="1"/>
              <a:t>Award_Result</a:t>
            </a:r>
            <a:r>
              <a:rPr lang="es-ES" sz="1400" dirty="0"/>
              <a:t> :</a:t>
            </a:r>
            <a:r>
              <a:rPr lang="es-ES" sz="1400" dirty="0" err="1"/>
              <a:t>hasWinner</a:t>
            </a:r>
            <a:r>
              <a:rPr lang="es-ES" sz="1400" dirty="0"/>
              <a:t> ?</a:t>
            </a:r>
            <a:r>
              <a:rPr lang="es-ES" sz="1400" dirty="0" err="1"/>
              <a:t>Winner</a:t>
            </a:r>
            <a:r>
              <a:rPr lang="es-ES" sz="1400" dirty="0"/>
              <a:t> ;</a:t>
            </a:r>
          </a:p>
          <a:p>
            <a:r>
              <a:rPr lang="es-ES" sz="1400" dirty="0"/>
              <a:t>              :</a:t>
            </a:r>
            <a:r>
              <a:rPr lang="es-ES" sz="1400" dirty="0" err="1"/>
              <a:t>hasAwardResultDateOfConclusion</a:t>
            </a:r>
            <a:r>
              <a:rPr lang="es-ES" sz="1400" dirty="0"/>
              <a:t> ?</a:t>
            </a:r>
            <a:r>
              <a:rPr lang="es-ES" sz="1400" dirty="0" err="1"/>
              <a:t>Award_Date</a:t>
            </a:r>
            <a:r>
              <a:rPr lang="es-ES" sz="1400" dirty="0"/>
              <a:t> .</a:t>
            </a:r>
          </a:p>
          <a:p>
            <a:r>
              <a:rPr lang="es-ES" sz="1400" dirty="0"/>
              <a:t>    ?</a:t>
            </a:r>
            <a:r>
              <a:rPr lang="es-ES" sz="1400" dirty="0" err="1"/>
              <a:t>Winner</a:t>
            </a:r>
            <a:r>
              <a:rPr lang="es-ES" sz="1400" dirty="0"/>
              <a:t> :</a:t>
            </a:r>
            <a:r>
              <a:rPr lang="es-ES" sz="1400" dirty="0" err="1"/>
              <a:t>usesEOIndustryClassificationType</a:t>
            </a:r>
            <a:r>
              <a:rPr lang="es-ES" sz="1400" dirty="0"/>
              <a:t> :SME .</a:t>
            </a:r>
          </a:p>
          <a:p>
            <a:r>
              <a:rPr lang="es-ES" sz="1400" dirty="0"/>
              <a:t> </a:t>
            </a:r>
          </a:p>
          <a:p>
            <a:r>
              <a:rPr lang="es-ES" sz="1400" dirty="0"/>
              <a:t>    FILTER (?</a:t>
            </a:r>
            <a:r>
              <a:rPr lang="es-ES" sz="1400" dirty="0" err="1"/>
              <a:t>Award_Date</a:t>
            </a:r>
            <a:r>
              <a:rPr lang="es-ES" sz="1400" dirty="0"/>
              <a:t> &gt; "2015-01-01"^^</a:t>
            </a:r>
            <a:r>
              <a:rPr lang="es-ES" sz="1400" dirty="0" err="1"/>
              <a:t>xsd:dateTime</a:t>
            </a:r>
            <a:r>
              <a:rPr lang="es-ES" sz="1400" dirty="0"/>
              <a:t> &amp;&amp; ?</a:t>
            </a:r>
            <a:r>
              <a:rPr lang="es-ES" sz="1400" dirty="0" err="1"/>
              <a:t>Award_Date</a:t>
            </a:r>
            <a:r>
              <a:rPr lang="es-ES" sz="1400" dirty="0"/>
              <a:t> &lt; "2018-12-31"^^</a:t>
            </a:r>
            <a:r>
              <a:rPr lang="es-ES" sz="1400" dirty="0" err="1"/>
              <a:t>xsd:dateTime</a:t>
            </a:r>
            <a:r>
              <a:rPr lang="es-ES" sz="1400" dirty="0"/>
              <a:t>)	</a:t>
            </a:r>
          </a:p>
          <a:p>
            <a:r>
              <a:rPr lang="es-E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545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15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Development of </a:t>
            </a:r>
            <a:r>
              <a:rPr lang="en-US" dirty="0"/>
              <a:t>the 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>
            <a:off x="-163513" y="1841500"/>
            <a:ext cx="83502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execution of Competency Questions (CQ)</a:t>
            </a:r>
          </a:p>
          <a:p>
            <a:pPr marL="742950" lvl="1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CQ: The number of contracts awarded for each CPV</a:t>
            </a:r>
          </a:p>
          <a:p>
            <a:pPr marL="742950" lvl="1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buClr>
                <a:srgbClr val="9AAE04"/>
              </a:buClr>
            </a:pP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9AAE04"/>
              </a:buClr>
            </a:pP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71474" y="3393966"/>
            <a:ext cx="84010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PREFIX : &lt;http://data.europa.eu/ePO/ontology#&gt;</a:t>
            </a:r>
          </a:p>
          <a:p>
            <a:endParaRPr lang="en-US" sz="1400" dirty="0"/>
          </a:p>
          <a:p>
            <a:r>
              <a:rPr lang="en-US" sz="1400" dirty="0"/>
              <a:t>SELECT ?</a:t>
            </a:r>
            <a:r>
              <a:rPr lang="en-US" sz="1400" dirty="0" err="1"/>
              <a:t>cpv</a:t>
            </a:r>
            <a:r>
              <a:rPr lang="en-US" sz="1400" dirty="0"/>
              <a:t> (COUNT(DISTINCT(?contract)) AS ?</a:t>
            </a:r>
            <a:r>
              <a:rPr lang="en-US" sz="1400" dirty="0" err="1"/>
              <a:t>number_contracts</a:t>
            </a:r>
            <a:r>
              <a:rPr lang="en-US" sz="1400" dirty="0"/>
              <a:t>) where { </a:t>
            </a:r>
          </a:p>
          <a:p>
            <a:r>
              <a:rPr lang="en-US" sz="1400" dirty="0"/>
              <a:t>	?contract :</a:t>
            </a:r>
            <a:r>
              <a:rPr lang="en-US" sz="1400" dirty="0" err="1"/>
              <a:t>refersToLot</a:t>
            </a:r>
            <a:r>
              <a:rPr lang="en-US" sz="1400" dirty="0"/>
              <a:t> ?lot.</a:t>
            </a:r>
          </a:p>
          <a:p>
            <a:r>
              <a:rPr lang="en-US" sz="1400" dirty="0"/>
              <a:t>    ?lot :</a:t>
            </a:r>
            <a:r>
              <a:rPr lang="en-US" sz="1400" dirty="0" err="1"/>
              <a:t>hasPurpose</a:t>
            </a:r>
            <a:r>
              <a:rPr lang="en-US" sz="1400" dirty="0"/>
              <a:t> ?purpose.</a:t>
            </a:r>
          </a:p>
          <a:p>
            <a:r>
              <a:rPr lang="en-US" sz="1400" dirty="0"/>
              <a:t>    ?purpose :</a:t>
            </a:r>
            <a:r>
              <a:rPr lang="en-US" sz="1400" dirty="0" err="1"/>
              <a:t>hasCPVCode</a:t>
            </a:r>
            <a:r>
              <a:rPr lang="en-US" sz="1400" dirty="0"/>
              <a:t> ?</a:t>
            </a:r>
            <a:r>
              <a:rPr lang="en-US" sz="1400" dirty="0" err="1"/>
              <a:t>cpv</a:t>
            </a:r>
            <a:r>
              <a:rPr lang="en-US" sz="1400" dirty="0"/>
              <a:t>.</a:t>
            </a:r>
          </a:p>
          <a:p>
            <a:r>
              <a:rPr lang="en-US" sz="1400" dirty="0"/>
              <a:t>    ?contract a :Contract.</a:t>
            </a:r>
          </a:p>
          <a:p>
            <a:r>
              <a:rPr lang="en-US" sz="1400" dirty="0"/>
              <a:t>} group by ?</a:t>
            </a:r>
            <a:r>
              <a:rPr lang="en-US" sz="1400" dirty="0" err="1"/>
              <a:t>cpv</a:t>
            </a:r>
            <a:r>
              <a:rPr lang="en-US" sz="1400" dirty="0"/>
              <a:t> order by </a:t>
            </a:r>
            <a:r>
              <a:rPr lang="en-US" sz="1400" dirty="0" err="1"/>
              <a:t>desc</a:t>
            </a:r>
            <a:r>
              <a:rPr lang="en-US" sz="1400" dirty="0"/>
              <a:t>(?</a:t>
            </a:r>
            <a:r>
              <a:rPr lang="en-US" sz="1400" dirty="0" err="1"/>
              <a:t>number_contracts</a:t>
            </a:r>
            <a:r>
              <a:rPr lang="en-US" sz="1400" dirty="0"/>
              <a:t>)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92918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16</a:t>
            </a:fld>
            <a:endParaRPr lang="en-US"/>
          </a:p>
        </p:txBody>
      </p:sp>
      <p:sp>
        <p:nvSpPr>
          <p:cNvPr id="5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call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the </a:t>
            </a:r>
            <a:r>
              <a:rPr lang="en-US" sz="1800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other business</a:t>
            </a:r>
          </a:p>
        </p:txBody>
      </p:sp>
    </p:spTree>
    <p:extLst>
      <p:ext uri="{BB962C8B-B14F-4D97-AF65-F5344CB8AC3E}">
        <p14:creationId xmlns:p14="http://schemas.microsoft.com/office/powerpoint/2010/main" val="345155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17</a:t>
            </a:fld>
            <a:endParaRPr lang="en-US"/>
          </a:p>
        </p:txBody>
      </p:sp>
      <p:sp>
        <p:nvSpPr>
          <p:cNvPr id="5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call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the </a:t>
            </a:r>
            <a:r>
              <a:rPr lang="en-US" sz="1800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other business</a:t>
            </a:r>
          </a:p>
        </p:txBody>
      </p:sp>
    </p:spTree>
    <p:extLst>
      <p:ext uri="{BB962C8B-B14F-4D97-AF65-F5344CB8AC3E}">
        <p14:creationId xmlns:p14="http://schemas.microsoft.com/office/powerpoint/2010/main" val="305565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2</a:t>
            </a:fld>
            <a:endParaRPr lang="en-US"/>
          </a:p>
        </p:txBody>
      </p:sp>
      <p:sp>
        <p:nvSpPr>
          <p:cNvPr id="5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call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endParaRPr lang="en-US" sz="18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sz="14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other business</a:t>
            </a:r>
          </a:p>
        </p:txBody>
      </p:sp>
    </p:spTree>
    <p:extLst>
      <p:ext uri="{BB962C8B-B14F-4D97-AF65-F5344CB8AC3E}">
        <p14:creationId xmlns:p14="http://schemas.microsoft.com/office/powerpoint/2010/main" val="8731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3</a:t>
            </a:fld>
            <a:endParaRPr lang="en-US"/>
          </a:p>
        </p:txBody>
      </p:sp>
      <p:sp>
        <p:nvSpPr>
          <p:cNvPr id="5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call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18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endParaRPr lang="en-US" sz="18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sz="14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other business</a:t>
            </a:r>
          </a:p>
        </p:txBody>
      </p:sp>
    </p:spTree>
    <p:extLst>
      <p:ext uri="{BB962C8B-B14F-4D97-AF65-F5344CB8AC3E}">
        <p14:creationId xmlns:p14="http://schemas.microsoft.com/office/powerpoint/2010/main" val="348208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4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2. Glossary</a:t>
            </a:r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617582" y="1841500"/>
            <a:ext cx="777076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Glossary is being perfected on the basis of the weekly meeting with Members of the WG (every Friday from 10:00 to 12:00 hrs.);</a:t>
            </a:r>
          </a:p>
          <a:p>
            <a:pPr marL="742950" lvl="1" indent="-285750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Terms and definitions agreed by the attendants are published on the </a:t>
            </a:r>
            <a:r>
              <a:rPr lang="en-US" sz="16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revision of the </a:t>
            </a:r>
            <a:r>
              <a:rPr lang="en-US" sz="16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glossary has fed relevant insights that contributed to perfect the </a:t>
            </a:r>
            <a:r>
              <a:rPr lang="en-US" sz="16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Conceptual Data Model;</a:t>
            </a:r>
          </a:p>
          <a:p>
            <a:pPr marL="742950" lvl="1" indent="-285750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result is that the ontology is right now quite aligned to the terms of glossary reviewed up now.</a:t>
            </a:r>
          </a:p>
          <a:p>
            <a:pPr marL="742950" lvl="1" indent="-285750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glossary is being updated weekly with the help of WG members. To 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which terms and definitions have been approved by the WG 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column D (“WG Approval Date”) of the online spread-sheet  (just click on the </a:t>
            </a:r>
            <a:r>
              <a:rPr lang="en-US" sz="16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/wiki </a:t>
            </a:r>
            <a:r>
              <a:rPr lang="en-US" sz="16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ePO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Glossary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link and then on one entry of the glossary.</a:t>
            </a:r>
          </a:p>
          <a:p>
            <a:pPr lvl="1" algn="just">
              <a:buClr>
                <a:srgbClr val="9AAE04"/>
              </a:buClr>
            </a:pP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0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5</a:t>
            </a:fld>
            <a:endParaRPr lang="en-US"/>
          </a:p>
        </p:txBody>
      </p:sp>
      <p:sp>
        <p:nvSpPr>
          <p:cNvPr id="5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call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</a:t>
            </a: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endParaRPr lang="en-US" sz="18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sz="14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other business</a:t>
            </a:r>
          </a:p>
        </p:txBody>
      </p:sp>
    </p:spTree>
    <p:extLst>
      <p:ext uri="{BB962C8B-B14F-4D97-AF65-F5344CB8AC3E}">
        <p14:creationId xmlns:p14="http://schemas.microsoft.com/office/powerpoint/2010/main" val="37372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6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2. </a:t>
            </a:r>
            <a:r>
              <a:rPr lang="en-US" dirty="0"/>
              <a:t>Conceptual Data Model</a:t>
            </a:r>
          </a:p>
        </p:txBody>
      </p:sp>
      <p:sp>
        <p:nvSpPr>
          <p:cNvPr id="8" name="Rectangle 6"/>
          <p:cNvSpPr/>
          <p:nvPr/>
        </p:nvSpPr>
        <p:spPr>
          <a:xfrm>
            <a:off x="617582" y="1841500"/>
            <a:ext cx="77707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Conceptual Data Model is being improved taking into account the inputs from the </a:t>
            </a:r>
            <a:r>
              <a:rPr lang="en-US" sz="16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Glossary and, also, the development and results of the </a:t>
            </a:r>
            <a:r>
              <a:rPr lang="en-US" sz="16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r>
              <a:rPr lang="en-US" sz="16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general overview and 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fourteen topic-diagrams 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all the classes and properties designed until now (in the scope of </a:t>
            </a:r>
            <a:r>
              <a:rPr lang="en-US" sz="16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eNotification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eAccess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742950" lvl="1" indent="-285750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diagrams are represented in the 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EAP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and as a standard 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XMI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lvl="1" algn="just">
              <a:buClr>
                <a:srgbClr val="9AAE04"/>
              </a:buClr>
            </a:pPr>
            <a:endParaRPr lang="en-US" sz="16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hlinkClick r:id="rId2"/>
          </p:cNvPr>
          <p:cNvPicPr>
            <a:picLocks noChangeAspect="1"/>
          </p:cNvPicPr>
          <p:nvPr/>
        </p:nvPicPr>
        <p:blipFill rotWithShape="1">
          <a:blip r:embed="rId4"/>
          <a:srcRect l="935" r="11046"/>
          <a:stretch/>
        </p:blipFill>
        <p:spPr>
          <a:xfrm>
            <a:off x="369210" y="3911523"/>
            <a:ext cx="4624251" cy="2955189"/>
          </a:xfrm>
          <a:prstGeom prst="rect">
            <a:avLst/>
          </a:prstGeom>
        </p:spPr>
      </p:pic>
      <p:pic>
        <p:nvPicPr>
          <p:cNvPr id="10" name="Imagen 9">
            <a:hlinkClick r:id="rId3"/>
          </p:cNvPr>
          <p:cNvPicPr>
            <a:picLocks noChangeAspect="1"/>
          </p:cNvPicPr>
          <p:nvPr/>
        </p:nvPicPr>
        <p:blipFill rotWithShape="1">
          <a:blip r:embed="rId5"/>
          <a:srcRect l="21314" r="22963"/>
          <a:stretch/>
        </p:blipFill>
        <p:spPr>
          <a:xfrm>
            <a:off x="5625737" y="3902813"/>
            <a:ext cx="2586446" cy="295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7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2. </a:t>
            </a:r>
            <a:r>
              <a:rPr lang="en-US" dirty="0"/>
              <a:t>Conceptual Data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284116" y="1790600"/>
            <a:ext cx="39591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diagram of the Conceptual Data Model contains a 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short description</a:t>
            </a:r>
            <a:r>
              <a:rPr lang="en-US" sz="16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how to read the diagram in a business-comprehensible manner.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 rotWithShape="1">
          <a:blip r:embed="rId3"/>
          <a:srcRect l="64167" t="34163" r="14306" b="2702"/>
          <a:stretch/>
        </p:blipFill>
        <p:spPr>
          <a:xfrm>
            <a:off x="4941843" y="2353456"/>
            <a:ext cx="4152900" cy="4002895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/>
          </p:cNvPicPr>
          <p:nvPr/>
        </p:nvPicPr>
        <p:blipFill rotWithShape="1">
          <a:blip r:embed="rId3"/>
          <a:srcRect l="64645" t="8038" r="15097" b="65052"/>
          <a:stretch/>
        </p:blipFill>
        <p:spPr>
          <a:xfrm>
            <a:off x="26016" y="4527565"/>
            <a:ext cx="5201587" cy="227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8</a:t>
            </a:fld>
            <a:endParaRPr lang="en-US"/>
          </a:p>
        </p:txBody>
      </p:sp>
      <p:sp>
        <p:nvSpPr>
          <p:cNvPr id="5" name="2 Marcador de texto"/>
          <p:cNvSpPr txBox="1">
            <a:spLocks/>
          </p:cNvSpPr>
          <p:nvPr/>
        </p:nvSpPr>
        <p:spPr bwMode="auto">
          <a:xfrm>
            <a:off x="2627313" y="2349500"/>
            <a:ext cx="5976937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4013" indent="-3540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call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Glossary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</a:t>
            </a: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2800" b="1" dirty="0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the </a:t>
            </a:r>
            <a:r>
              <a:rPr lang="en-US" sz="2800" b="1" dirty="0" err="1">
                <a:solidFill>
                  <a:srgbClr val="9AAE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endParaRPr lang="en-US" sz="2800" b="1" dirty="0">
              <a:solidFill>
                <a:srgbClr val="9AAE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sz="14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AAE04"/>
              </a:buClr>
              <a:buFont typeface="Calibri" panose="020F0502020204030204" pitchFamily="34" charset="0"/>
              <a:buAutoNum type="arabicPeriod"/>
            </a:pPr>
            <a:r>
              <a:rPr lang="en-US" sz="18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other business</a:t>
            </a:r>
          </a:p>
        </p:txBody>
      </p:sp>
    </p:spTree>
    <p:extLst>
      <p:ext uri="{BB962C8B-B14F-4D97-AF65-F5344CB8AC3E}">
        <p14:creationId xmlns:p14="http://schemas.microsoft.com/office/powerpoint/2010/main" val="542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9</a:t>
            </a:fld>
            <a:endParaRPr lang="en-US"/>
          </a:p>
        </p:txBody>
      </p:sp>
      <p:sp>
        <p:nvSpPr>
          <p:cNvPr id="5" name="4 Título"/>
          <p:cNvSpPr txBox="1">
            <a:spLocks/>
          </p:cNvSpPr>
          <p:nvPr/>
        </p:nvSpPr>
        <p:spPr>
          <a:xfrm>
            <a:off x="107950" y="1196975"/>
            <a:ext cx="8280400" cy="6445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Development of </a:t>
            </a:r>
            <a:r>
              <a:rPr lang="en-US" dirty="0"/>
              <a:t>the 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" y="1650270"/>
            <a:ext cx="39243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goals of the </a:t>
            </a:r>
            <a:r>
              <a:rPr lang="en-US" sz="11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</a:p>
          <a:p>
            <a:pPr marL="742950" lvl="1" indent="-285750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lvl="2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come up with the OWL (Turtle) implementation of the </a:t>
            </a:r>
            <a:r>
              <a:rPr lang="en-US" sz="11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</a:t>
            </a: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Conceptual Data Model (</a:t>
            </a: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This was done manually using Protégé (the DED has not been used to generate the OWL automatically because the CM is still being improved);</a:t>
            </a:r>
          </a:p>
          <a:p>
            <a:pPr marL="449263" lvl="2" indent="-285750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1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the model and improve </a:t>
            </a: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it;</a:t>
            </a:r>
          </a:p>
          <a:p>
            <a:pPr marL="163513" lvl="2" algn="just">
              <a:buClr>
                <a:srgbClr val="9AAE04"/>
              </a:buClr>
            </a:pPr>
            <a:endParaRPr lang="en-US" sz="11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-293687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1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OWL implementation has implied</a:t>
            </a: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indent="-293687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lvl="1" indent="-285750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exhaustive mapping between the source of the data (TED XML) and the </a:t>
            </a:r>
            <a:r>
              <a:rPr lang="en-US" sz="1100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</a:t>
            </a:r>
            <a:r>
              <a:rPr lang="en-US" sz="11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CM;</a:t>
            </a:r>
          </a:p>
          <a:p>
            <a:pPr marL="449263" lvl="1" indent="-285750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1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an ETL </a:t>
            </a: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(Extraction of the data from TED, the Transformation of the XML elements into Turtle syntax and the Loading of the data </a:t>
            </a: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Graph store.</a:t>
            </a:r>
          </a:p>
          <a:p>
            <a:pPr marL="449263" lvl="1" indent="-285750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93687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way of executing the </a:t>
            </a:r>
            <a:r>
              <a:rPr lang="en-US" sz="1100" dirty="0" err="1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consists in</a:t>
            </a: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-293687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93687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</a:t>
            </a: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Competency Questions</a:t>
            </a: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proposed as examples, SPARQL Queries are produced.</a:t>
            </a:r>
          </a:p>
          <a:p>
            <a:pPr lvl="1" indent="-293687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Graph store populated with the data from TED is </a:t>
            </a: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publicly available</a:t>
            </a: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indent="-293687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SPARQL Queries can be edited in </a:t>
            </a: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public SPARQL endpoint, </a:t>
            </a:r>
            <a:r>
              <a:rPr lang="en-US" sz="1100" dirty="0" smtClean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executed.</a:t>
            </a:r>
          </a:p>
          <a:p>
            <a:pPr lvl="1" indent="-293687" algn="just">
              <a:buClr>
                <a:srgbClr val="9AAE04"/>
              </a:buClr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Clr>
                <a:srgbClr val="9AAE04"/>
              </a:buClr>
            </a:pPr>
            <a:endParaRPr lang="en-US" sz="1100" dirty="0" smtClean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504" y="1734049"/>
            <a:ext cx="4947202" cy="4240459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996940" y="6034624"/>
            <a:ext cx="16514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PoC</a:t>
            </a:r>
            <a:r>
              <a:rPr lang="es-ES" sz="1100" dirty="0" smtClean="0"/>
              <a:t> </a:t>
            </a:r>
            <a:r>
              <a:rPr lang="es-ES" sz="1100" dirty="0" err="1" smtClean="0"/>
              <a:t>Workflow</a:t>
            </a:r>
            <a:r>
              <a:rPr lang="es-ES" sz="1100" dirty="0" smtClean="0"/>
              <a:t> (</a:t>
            </a:r>
            <a:r>
              <a:rPr lang="es-ES" sz="1100" dirty="0" err="1" smtClean="0"/>
              <a:t>reminder</a:t>
            </a:r>
            <a:r>
              <a:rPr lang="es-ES" sz="1100" dirty="0" smtClean="0"/>
              <a:t>)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5865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FFFFFF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0A01FC211A0A44AF46DCFC7788647F" ma:contentTypeVersion="5" ma:contentTypeDescription="Crear nuevo documento." ma:contentTypeScope="" ma:versionID="23650f269a4f802b9061fc52eb8e101b">
  <xsd:schema xmlns:xsd="http://www.w3.org/2001/XMLSchema" xmlns:xs="http://www.w3.org/2001/XMLSchema" xmlns:p="http://schemas.microsoft.com/office/2006/metadata/properties" xmlns:ns2="8a9dc265-2a70-4a01-bf40-b0bb55b38d64" xmlns:ns3="56068758-a483-4a4b-84d7-1662caf98f10" targetNamespace="http://schemas.microsoft.com/office/2006/metadata/properties" ma:root="true" ma:fieldsID="aa4ee0dac0b67b675697d216c81baeee" ns2:_="" ns3:_="">
    <xsd:import namespace="8a9dc265-2a70-4a01-bf40-b0bb55b38d64"/>
    <xsd:import namespace="56068758-a483-4a4b-84d7-1662caf98f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dc265-2a70-4a01-bf40-b0bb55b38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068758-a483-4a4b-84d7-1662caf98f1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3A57C8-CC04-41D0-8E21-752F0344F7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dc265-2a70-4a01-bf40-b0bb55b38d64"/>
    <ds:schemaRef ds:uri="56068758-a483-4a4b-84d7-1662caf98f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F93185-A91A-4472-A3F4-1E1B892525F0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56068758-a483-4a4b-84d7-1662caf98f10"/>
    <ds:schemaRef ds:uri="8a9dc265-2a70-4a01-bf40-b0bb55b38d64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1DCCD54-CEB7-4D93-B603-FE1660D0B3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751</Words>
  <Application>Microsoft Office PowerPoint</Application>
  <PresentationFormat>Presentación en pantalla (4:3)</PresentationFormat>
  <Paragraphs>145</Paragraphs>
  <Slides>17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Laia Bota Porta</dc:creator>
  <cp:lastModifiedBy>Enric Staromiejski Torregrosa</cp:lastModifiedBy>
  <cp:revision>58</cp:revision>
  <dcterms:modified xsi:type="dcterms:W3CDTF">2018-06-21T06:54:40Z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0x0101001D0A01FC211A0A44AF46DCFC7788647F</vt:lpwstr>
  </property>
  <property fmtid="{D5CDD505-2E9C-101B-9397-08002B2CF9AE}" pid="3" name="File Modified">
    <vt:filetime>2018-02-22T16:11:26Z</vt:filetime>
  </property>
  <property fmtid="{D5CDD505-2E9C-101B-9397-08002B2CF9AE}" pid="4" name="JustUploaded">
    <vt:bool>false</vt:bool>
  </property>
</Properties>
</file>