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notesMasterIdLst>
    <p:notesMasterId r:id="rId14"/>
  </p:notesMasterIdLst>
  <p:handoutMasterIdLst>
    <p:handoutMasterId r:id="rId15"/>
  </p:handoutMasterIdLst>
  <p:sldIdLst>
    <p:sldId id="256" r:id="rId8"/>
    <p:sldId id="294" r:id="rId9"/>
    <p:sldId id="295" r:id="rId10"/>
    <p:sldId id="293" r:id="rId11"/>
    <p:sldId id="267" r:id="rId12"/>
    <p:sldId id="275" r:id="rId1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STA NUNES Miguel" initials="CNM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FF"/>
    <a:srgbClr val="FF66FF"/>
    <a:srgbClr val="17A959"/>
    <a:srgbClr val="FF0066"/>
    <a:srgbClr val="B7E7BC"/>
    <a:srgbClr val="F7AFA7"/>
    <a:srgbClr val="BBA4FA"/>
    <a:srgbClr val="FFCC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85" autoAdjust="0"/>
  </p:normalViewPr>
  <p:slideViewPr>
    <p:cSldViewPr>
      <p:cViewPr varScale="1">
        <p:scale>
          <a:sx n="111" d="100"/>
          <a:sy n="111" d="100"/>
        </p:scale>
        <p:origin x="16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736D5-4AC4-4497-ABC3-4775702B3905}" type="datetimeFigureOut">
              <a:rPr lang="fr-BE" smtClean="0"/>
              <a:t>14-06-19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27F71-1243-4418-8CFC-7BC94F95DC4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03110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4F0CAF2-D4F4-4048-AE4E-14567BAAFF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557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0CAF2-D4F4-4048-AE4E-14567BAAFF01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51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lan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6350"/>
            <a:ext cx="9158288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65425" y="3295650"/>
            <a:ext cx="5830888" cy="1298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ts val="3200"/>
              </a:lnSpc>
              <a:defRPr sz="3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65425" y="3789363"/>
            <a:ext cx="5838825" cy="175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ts val="2000"/>
              </a:lnSpc>
              <a:buFont typeface="Wingdings" pitchFamily="2" charset="2"/>
              <a:buNone/>
              <a:defRPr>
                <a:solidFill>
                  <a:srgbClr val="36AADE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68961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C3EB5-C042-47A3-962F-DC6F4E47F41F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chemeClr val="accent2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278033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70563" y="744538"/>
            <a:ext cx="1754187" cy="5400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744538"/>
            <a:ext cx="51149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E2EF0-3705-4ECD-B497-9F5FE48C4BA0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chemeClr val="accent2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303486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D982FD2A-6ED5-42AD-8DED-541423A1FB19}" type="slidenum">
              <a:rPr lang="en-GB" smtClean="0"/>
              <a:pPr>
                <a:defRPr/>
              </a:pPr>
              <a:t>‹#›</a:t>
            </a:fld>
            <a:r>
              <a:rPr lang="en-GB" dirty="0" smtClean="0">
                <a:solidFill>
                  <a:schemeClr val="accent2"/>
                </a:solidFill>
              </a:rPr>
              <a:t>/15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30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1129F-854D-4ACA-89FD-8E57A9FA6DDA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chemeClr val="accent2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2333822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619250"/>
            <a:ext cx="34337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9400" y="1619250"/>
            <a:ext cx="34353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E31DE-69C0-42FB-951D-754A74B26128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chemeClr val="accent2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143164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3CBA5-12ED-41F2-A2F3-D2539451A42F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chemeClr val="accent2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207505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56078391-D02F-479F-AA86-EEE0BAAB0703}" type="slidenum">
              <a:rPr lang="en-GB" smtClean="0"/>
              <a:pPr>
                <a:defRPr/>
              </a:pPr>
              <a:t>‹#›</a:t>
            </a:fld>
            <a:r>
              <a:rPr lang="en-GB" dirty="0" smtClean="0">
                <a:solidFill>
                  <a:schemeClr val="accent2"/>
                </a:solidFill>
              </a:rPr>
              <a:t>/x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96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27F2D-C269-43BB-B57C-AB3894118E5B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chemeClr val="accent2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352852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C6183-D6A9-4357-B2D8-0A2DA8E495C2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chemeClr val="accent2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274106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02011-3CCD-4E9C-A4D1-BD3807B7E223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chemeClr val="accent2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244240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aster blan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44538"/>
            <a:ext cx="7021512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title style</a:t>
            </a:r>
            <a:endParaRPr lang="en-GB" altLang="fr-FR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19250"/>
            <a:ext cx="702151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text styles</a:t>
            </a:r>
          </a:p>
          <a:p>
            <a:pPr lvl="1"/>
            <a:r>
              <a:rPr lang="en-US" altLang="fr-FR" smtClean="0"/>
              <a:t>Second level</a:t>
            </a:r>
          </a:p>
          <a:p>
            <a:pPr lvl="2"/>
            <a:r>
              <a:rPr lang="en-US" altLang="fr-FR" smtClean="0"/>
              <a:t>Third level</a:t>
            </a:r>
          </a:p>
          <a:p>
            <a:pPr lvl="3"/>
            <a:r>
              <a:rPr lang="en-US" altLang="fr-FR" smtClean="0"/>
              <a:t>Fourth level</a:t>
            </a:r>
          </a:p>
          <a:p>
            <a:pPr lvl="4"/>
            <a:r>
              <a:rPr lang="en-US" altLang="fr-FR" smtClean="0"/>
              <a:t>Fifth level</a:t>
            </a:r>
            <a:endParaRPr lang="en-GB" altLang="fr-FR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0538" y="61801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rgbClr val="003399"/>
                </a:solidFill>
                <a:ea typeface="ＭＳ Ｐゴシック" pitchFamily="-106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40650" y="620713"/>
            <a:ext cx="1152525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650" y="442913"/>
            <a:ext cx="9715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rgbClr val="00ADD6"/>
                </a:solidFill>
              </a:defRPr>
            </a:lvl1pPr>
          </a:lstStyle>
          <a:p>
            <a:pPr>
              <a:defRPr/>
            </a:pPr>
            <a:fld id="{ABD749D2-F115-456D-A84E-4AE0201D45AB}" type="slidenum">
              <a:rPr lang="en-GB"/>
              <a:pPr>
                <a:defRPr/>
              </a:pPr>
              <a:t>‹#›</a:t>
            </a:fld>
            <a:r>
              <a:rPr lang="en-GB">
                <a:solidFill>
                  <a:schemeClr val="accent2"/>
                </a:solidFill>
              </a:rPr>
              <a:t>/x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spcBef>
          <a:spcPts val="600"/>
        </a:spcBef>
        <a:spcAft>
          <a:spcPct val="0"/>
        </a:spcAft>
        <a:buFont typeface="Wingdings" pitchFamily="2" charset="2"/>
        <a:buChar char="n"/>
        <a:defRPr>
          <a:solidFill>
            <a:srgbClr val="5F5F5F"/>
          </a:solidFill>
          <a:latin typeface="+mn-lt"/>
          <a:ea typeface="+mn-ea"/>
          <a:cs typeface="+mn-cs"/>
        </a:defRPr>
      </a:lvl1pPr>
      <a:lvl2pPr marL="457200" indent="-217488" algn="l" rtl="0" eaLnBrk="1" fontAlgn="base" hangingPunct="1">
        <a:spcBef>
          <a:spcPts val="400"/>
        </a:spcBef>
        <a:spcAft>
          <a:spcPct val="0"/>
        </a:spcAft>
        <a:buFont typeface="Wingdings" pitchFamily="2" charset="2"/>
        <a:buChar char="§"/>
        <a:defRPr>
          <a:solidFill>
            <a:srgbClr val="5F5F5F"/>
          </a:solidFill>
          <a:latin typeface="+mn-lt"/>
        </a:defRPr>
      </a:lvl2pPr>
      <a:lvl3pPr marL="979488" indent="-174625" algn="l" rtl="0" eaLnBrk="1" fontAlgn="base" hangingPunct="1">
        <a:spcBef>
          <a:spcPts val="4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</a:defRPr>
      </a:lvl3pPr>
      <a:lvl4pPr marL="1393825" indent="-141288" algn="l" rtl="0" eaLnBrk="1" fontAlgn="base" hangingPunct="1">
        <a:spcBef>
          <a:spcPts val="400"/>
        </a:spcBef>
        <a:spcAft>
          <a:spcPct val="0"/>
        </a:spcAft>
        <a:buChar char="–"/>
        <a:defRPr sz="1600">
          <a:solidFill>
            <a:srgbClr val="5F5F5F"/>
          </a:solidFill>
          <a:latin typeface="+mn-lt"/>
        </a:defRPr>
      </a:lvl4pPr>
      <a:lvl5pPr marL="1862138" indent="-163513" algn="l" rtl="0" eaLnBrk="1" fontAlgn="base" hangingPunct="1">
        <a:spcBef>
          <a:spcPts val="300"/>
        </a:spcBef>
        <a:spcAft>
          <a:spcPct val="0"/>
        </a:spcAft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319338" indent="-163513" algn="l" rtl="0" eaLnBrk="1" fontAlgn="base" hangingPunct="1">
        <a:spcBef>
          <a:spcPts val="300"/>
        </a:spcBef>
        <a:spcAft>
          <a:spcPct val="0"/>
        </a:spcAft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776538" indent="-163513" algn="l" rtl="0" eaLnBrk="1" fontAlgn="base" hangingPunct="1">
        <a:spcBef>
          <a:spcPts val="300"/>
        </a:spcBef>
        <a:spcAft>
          <a:spcPct val="0"/>
        </a:spcAft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233738" indent="-163513" algn="l" rtl="0" eaLnBrk="1" fontAlgn="base" hangingPunct="1">
        <a:spcBef>
          <a:spcPts val="300"/>
        </a:spcBef>
        <a:spcAft>
          <a:spcPct val="0"/>
        </a:spcAft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690938" indent="-163513" algn="l" rtl="0" eaLnBrk="1" fontAlgn="base" hangingPunct="1">
        <a:spcBef>
          <a:spcPts val="300"/>
        </a:spcBef>
        <a:spcAft>
          <a:spcPct val="0"/>
        </a:spcAft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cwacs.webex.com/meet/nmuri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rocurementontology/eprocurementontology/wiki/eProcurement-Glossa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Natalie.muric@pubications.europa.eu" TargetMode="External"/><Relationship Id="rId5" Type="http://schemas.openxmlformats.org/officeDocument/2006/relationships/hyperlink" Target="mailto:OP-EPROCUREMENT-ONTOLOGY@publications.europa.eu" TargetMode="External"/><Relationship Id="rId4" Type="http://schemas.openxmlformats.org/officeDocument/2006/relationships/hyperlink" Target="https://joinup.ec.europa.eu/solution/eprocurement-ontology/abou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59832" y="3284984"/>
            <a:ext cx="5830888" cy="1298575"/>
          </a:xfrm>
        </p:spPr>
        <p:txBody>
          <a:bodyPr/>
          <a:lstStyle/>
          <a:p>
            <a:r>
              <a:rPr lang="fr-BE" b="1" dirty="0" err="1"/>
              <a:t>eProcurement</a:t>
            </a:r>
            <a:r>
              <a:rPr lang="fr-BE" b="1" dirty="0"/>
              <a:t> </a:t>
            </a:r>
            <a:r>
              <a:rPr lang="fr-BE" b="1" dirty="0" err="1"/>
              <a:t>ontology</a:t>
            </a:r>
            <a:r>
              <a:rPr lang="fr-BE" b="1" dirty="0"/>
              <a:t> </a:t>
            </a:r>
            <a:endParaRPr lang="en-US" altLang="fr-FR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99792" y="3789040"/>
            <a:ext cx="5838825" cy="1752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 altLang="fr-FR" dirty="0" smtClean="0">
              <a:solidFill>
                <a:srgbClr val="339933"/>
              </a:solidFill>
              <a:latin typeface="Trebuchet MS" pitchFamily="34" charset="0"/>
            </a:endParaRPr>
          </a:p>
          <a:p>
            <a:r>
              <a:rPr lang="en-US" altLang="fr-FR" dirty="0">
                <a:solidFill>
                  <a:srgbClr val="339933"/>
                </a:solidFill>
                <a:latin typeface="Trebuchet MS" pitchFamily="34" charset="0"/>
              </a:rPr>
              <a:t>9</a:t>
            </a:r>
            <a:r>
              <a:rPr lang="en-US" altLang="fr-FR" baseline="30000" dirty="0" smtClean="0">
                <a:solidFill>
                  <a:srgbClr val="339933"/>
                </a:solidFill>
                <a:latin typeface="Trebuchet MS" pitchFamily="34" charset="0"/>
              </a:rPr>
              <a:t>th</a:t>
            </a:r>
            <a:r>
              <a:rPr lang="en-US" altLang="fr-FR" dirty="0" smtClean="0">
                <a:solidFill>
                  <a:srgbClr val="339933"/>
                </a:solidFill>
                <a:latin typeface="Trebuchet MS" pitchFamily="34" charset="0"/>
              </a:rPr>
              <a:t> Working group meeting</a:t>
            </a:r>
          </a:p>
          <a:p>
            <a:endParaRPr lang="en-US" altLang="fr-FR" dirty="0">
              <a:solidFill>
                <a:srgbClr val="339933"/>
              </a:solidFill>
              <a:latin typeface="Trebuchet MS" pitchFamily="34" charset="0"/>
            </a:endParaRPr>
          </a:p>
          <a:p>
            <a:r>
              <a:rPr lang="en-GB" altLang="en-US" dirty="0">
                <a:solidFill>
                  <a:srgbClr val="339933"/>
                </a:solidFill>
                <a:latin typeface="Trebuchet MS" pitchFamily="34" charset="0"/>
              </a:rPr>
              <a:t>Natalie Muric</a:t>
            </a:r>
          </a:p>
          <a:p>
            <a:r>
              <a:rPr lang="en-GB" altLang="en-US" dirty="0" smtClean="0">
                <a:solidFill>
                  <a:srgbClr val="339933"/>
                </a:solidFill>
                <a:latin typeface="Trebuchet MS" pitchFamily="34" charset="0"/>
              </a:rPr>
              <a:t>23 May 2019</a:t>
            </a:r>
            <a:endParaRPr lang="en-GB" altLang="en-US" dirty="0">
              <a:solidFill>
                <a:srgbClr val="339933"/>
              </a:solidFill>
              <a:latin typeface="Trebuchet MS" pitchFamily="34" charset="0"/>
            </a:endParaRPr>
          </a:p>
          <a:p>
            <a:r>
              <a:rPr lang="fr-BE" altLang="en-US" dirty="0" smtClean="0">
                <a:solidFill>
                  <a:srgbClr val="339933"/>
                </a:solidFill>
                <a:latin typeface="Trebuchet MS" pitchFamily="34" charset="0"/>
              </a:rPr>
              <a:t>Brussels</a:t>
            </a:r>
            <a:endParaRPr lang="en-GB" altLang="en-US" dirty="0" smtClean="0">
              <a:solidFill>
                <a:srgbClr val="339933"/>
              </a:solidFill>
              <a:latin typeface="Trebuchet MS" pitchFamily="34" charset="0"/>
            </a:endParaRPr>
          </a:p>
          <a:p>
            <a:endParaRPr lang="en-GB" altLang="en-US" dirty="0">
              <a:solidFill>
                <a:srgbClr val="339933"/>
              </a:solidFill>
              <a:latin typeface="Trebuchet MS" pitchFamily="34" charset="0"/>
            </a:endParaRPr>
          </a:p>
          <a:p>
            <a:endParaRPr lang="en-US" altLang="fr-FR" dirty="0">
              <a:solidFill>
                <a:srgbClr val="339933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Agenda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>
                <a:solidFill>
                  <a:srgbClr val="00B050"/>
                </a:solidFill>
              </a:rPr>
              <a:t>4 </a:t>
            </a:r>
            <a:r>
              <a:rPr lang="fr-BE" dirty="0" err="1" smtClean="0">
                <a:solidFill>
                  <a:srgbClr val="00B050"/>
                </a:solidFill>
              </a:rPr>
              <a:t>models</a:t>
            </a:r>
            <a:r>
              <a:rPr lang="fr-BE" dirty="0" smtClean="0">
                <a:solidFill>
                  <a:srgbClr val="00B050"/>
                </a:solidFill>
              </a:rPr>
              <a:t> to </a:t>
            </a:r>
            <a:r>
              <a:rPr lang="fr-BE" dirty="0" err="1" smtClean="0">
                <a:solidFill>
                  <a:srgbClr val="00B050"/>
                </a:solidFill>
              </a:rPr>
              <a:t>be</a:t>
            </a:r>
            <a:r>
              <a:rPr lang="fr-BE" dirty="0" smtClean="0">
                <a:solidFill>
                  <a:srgbClr val="00B050"/>
                </a:solidFill>
              </a:rPr>
              <a:t> </a:t>
            </a:r>
            <a:r>
              <a:rPr lang="fr-BE" dirty="0" err="1" smtClean="0">
                <a:solidFill>
                  <a:srgbClr val="00B050"/>
                </a:solidFill>
              </a:rPr>
              <a:t>reviewed</a:t>
            </a:r>
            <a:r>
              <a:rPr lang="fr-BE" dirty="0" smtClean="0">
                <a:solidFill>
                  <a:srgbClr val="00B050"/>
                </a:solidFill>
              </a:rPr>
              <a:t> in </a:t>
            </a:r>
            <a:r>
              <a:rPr lang="fr-BE" dirty="0" err="1" smtClean="0">
                <a:solidFill>
                  <a:srgbClr val="00B050"/>
                </a:solidFill>
              </a:rPr>
              <a:t>eNotification</a:t>
            </a:r>
            <a:r>
              <a:rPr lang="fr-BE" dirty="0" smtClean="0">
                <a:solidFill>
                  <a:srgbClr val="00B050"/>
                </a:solidFill>
              </a:rPr>
              <a:t> &amp; </a:t>
            </a:r>
            <a:r>
              <a:rPr lang="fr-BE" dirty="0" err="1" smtClean="0">
                <a:solidFill>
                  <a:srgbClr val="00B050"/>
                </a:solidFill>
              </a:rPr>
              <a:t>eAccess</a:t>
            </a:r>
            <a:endParaRPr lang="fr-BE" dirty="0" smtClean="0">
              <a:solidFill>
                <a:srgbClr val="00B050"/>
              </a:solidFill>
            </a:endParaRPr>
          </a:p>
          <a:p>
            <a:endParaRPr lang="fr-BE" dirty="0" smtClean="0">
              <a:solidFill>
                <a:srgbClr val="00B050"/>
              </a:solidFill>
            </a:endParaRPr>
          </a:p>
          <a:p>
            <a:pPr lvl="1"/>
            <a:r>
              <a:rPr lang="fr-BE" dirty="0" smtClean="0">
                <a:solidFill>
                  <a:srgbClr val="00B050"/>
                </a:solidFill>
              </a:rPr>
              <a:t>Documents</a:t>
            </a:r>
          </a:p>
          <a:p>
            <a:pPr lvl="1"/>
            <a:r>
              <a:rPr lang="fr-BE" dirty="0" err="1" smtClean="0">
                <a:solidFill>
                  <a:srgbClr val="00B050"/>
                </a:solidFill>
              </a:rPr>
              <a:t>Contract</a:t>
            </a:r>
            <a:r>
              <a:rPr lang="fr-BE" dirty="0" smtClean="0">
                <a:solidFill>
                  <a:srgbClr val="00B050"/>
                </a:solidFill>
              </a:rPr>
              <a:t> </a:t>
            </a:r>
            <a:r>
              <a:rPr lang="fr-BE" dirty="0" err="1" smtClean="0">
                <a:solidFill>
                  <a:srgbClr val="00B050"/>
                </a:solidFill>
              </a:rPr>
              <a:t>Award</a:t>
            </a:r>
            <a:r>
              <a:rPr lang="fr-BE" dirty="0" smtClean="0">
                <a:solidFill>
                  <a:srgbClr val="00B050"/>
                </a:solidFill>
              </a:rPr>
              <a:t> Notice</a:t>
            </a:r>
          </a:p>
          <a:p>
            <a:pPr lvl="1"/>
            <a:r>
              <a:rPr lang="fr-BE" dirty="0" err="1" smtClean="0">
                <a:solidFill>
                  <a:srgbClr val="00B050"/>
                </a:solidFill>
              </a:rPr>
              <a:t>Contract</a:t>
            </a:r>
            <a:r>
              <a:rPr lang="fr-BE" dirty="0" smtClean="0">
                <a:solidFill>
                  <a:srgbClr val="00B050"/>
                </a:solidFill>
              </a:rPr>
              <a:t> Data Types</a:t>
            </a:r>
          </a:p>
          <a:p>
            <a:pPr lvl="1"/>
            <a:r>
              <a:rPr lang="fr-BE" dirty="0" smtClean="0">
                <a:solidFill>
                  <a:srgbClr val="00B050"/>
                </a:solidFill>
              </a:rPr>
              <a:t>Data types</a:t>
            </a:r>
          </a:p>
          <a:p>
            <a:pPr lvl="1"/>
            <a:endParaRPr lang="fr-BE" dirty="0" smtClean="0">
              <a:solidFill>
                <a:srgbClr val="00B050"/>
              </a:solidFill>
            </a:endParaRPr>
          </a:p>
          <a:p>
            <a:r>
              <a:rPr lang="fr-BE" dirty="0" err="1" smtClean="0">
                <a:solidFill>
                  <a:srgbClr val="00B050"/>
                </a:solidFill>
              </a:rPr>
              <a:t>Only</a:t>
            </a:r>
            <a:r>
              <a:rPr lang="fr-BE" dirty="0" smtClean="0">
                <a:solidFill>
                  <a:srgbClr val="00B050"/>
                </a:solidFill>
              </a:rPr>
              <a:t> </a:t>
            </a:r>
            <a:r>
              <a:rPr lang="fr-BE" dirty="0" err="1" smtClean="0">
                <a:solidFill>
                  <a:srgbClr val="00B050"/>
                </a:solidFill>
              </a:rPr>
              <a:t>reviewed</a:t>
            </a:r>
            <a:r>
              <a:rPr lang="fr-BE" dirty="0" smtClean="0">
                <a:solidFill>
                  <a:srgbClr val="00B050"/>
                </a:solidFill>
              </a:rPr>
              <a:t> as far as </a:t>
            </a:r>
            <a:r>
              <a:rPr lang="fr-BE" dirty="0" err="1" smtClean="0">
                <a:solidFill>
                  <a:srgbClr val="00B050"/>
                </a:solidFill>
              </a:rPr>
              <a:t>eNotification</a:t>
            </a:r>
            <a:r>
              <a:rPr lang="fr-BE" dirty="0" smtClean="0">
                <a:solidFill>
                  <a:srgbClr val="00B050"/>
                </a:solidFill>
              </a:rPr>
              <a:t> &amp; </a:t>
            </a:r>
            <a:r>
              <a:rPr lang="fr-BE" dirty="0" err="1" smtClean="0">
                <a:solidFill>
                  <a:srgbClr val="00B050"/>
                </a:solidFill>
              </a:rPr>
              <a:t>eAccess</a:t>
            </a:r>
            <a:r>
              <a:rPr lang="fr-BE" dirty="0" smtClean="0">
                <a:solidFill>
                  <a:srgbClr val="00B050"/>
                </a:solidFill>
              </a:rPr>
              <a:t> </a:t>
            </a:r>
            <a:r>
              <a:rPr lang="fr-BE" dirty="0" err="1" smtClean="0">
                <a:solidFill>
                  <a:srgbClr val="00B050"/>
                </a:solidFill>
              </a:rPr>
              <a:t>concerned</a:t>
            </a:r>
            <a:endParaRPr lang="fr-BE" dirty="0" smtClean="0">
              <a:solidFill>
                <a:srgbClr val="00B050"/>
              </a:solidFill>
            </a:endParaRPr>
          </a:p>
          <a:p>
            <a:r>
              <a:rPr lang="fr-BE" dirty="0" err="1" smtClean="0">
                <a:solidFill>
                  <a:srgbClr val="00B050"/>
                </a:solidFill>
              </a:rPr>
              <a:t>Overview</a:t>
            </a:r>
            <a:r>
              <a:rPr lang="fr-BE" dirty="0" smtClean="0">
                <a:solidFill>
                  <a:srgbClr val="00B050"/>
                </a:solidFill>
              </a:rPr>
              <a:t> to </a:t>
            </a:r>
            <a:r>
              <a:rPr lang="fr-BE" dirty="0" err="1" smtClean="0">
                <a:solidFill>
                  <a:srgbClr val="00B050"/>
                </a:solidFill>
              </a:rPr>
              <a:t>be</a:t>
            </a:r>
            <a:r>
              <a:rPr lang="fr-BE" dirty="0" smtClean="0">
                <a:solidFill>
                  <a:srgbClr val="00B050"/>
                </a:solidFill>
              </a:rPr>
              <a:t> </a:t>
            </a:r>
            <a:r>
              <a:rPr lang="fr-BE" dirty="0" err="1" smtClean="0">
                <a:solidFill>
                  <a:srgbClr val="00B050"/>
                </a:solidFill>
              </a:rPr>
              <a:t>structured</a:t>
            </a:r>
            <a:r>
              <a:rPr lang="fr-BE" dirty="0" smtClean="0">
                <a:solidFill>
                  <a:srgbClr val="00B050"/>
                </a:solidFill>
              </a:rPr>
              <a:t> over </a:t>
            </a:r>
            <a:r>
              <a:rPr lang="fr-BE" dirty="0" err="1" smtClean="0">
                <a:solidFill>
                  <a:srgbClr val="00B050"/>
                </a:solidFill>
              </a:rPr>
              <a:t>summer</a:t>
            </a:r>
            <a:endParaRPr lang="fr-BE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2FD2A-6ED5-42AD-8DED-541423A1FB19}" type="slidenum">
              <a:rPr lang="en-GB" smtClean="0"/>
              <a:pPr>
                <a:defRPr/>
              </a:pPr>
              <a:t>2</a:t>
            </a:fld>
            <a:r>
              <a:rPr lang="en-GB" dirty="0" smtClean="0">
                <a:solidFill>
                  <a:schemeClr val="accent2"/>
                </a:solidFill>
              </a:rPr>
              <a:t>/6</a:t>
            </a:r>
          </a:p>
          <a:p>
            <a:pPr>
              <a:defRPr/>
            </a:pP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16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Further</a:t>
            </a:r>
            <a:r>
              <a:rPr lang="fr-BE" dirty="0" smtClean="0"/>
              <a:t> points to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reviewed</a:t>
            </a:r>
            <a:r>
              <a:rPr lang="fr-BE" dirty="0" smtClean="0"/>
              <a:t> &amp; </a:t>
            </a:r>
            <a:r>
              <a:rPr lang="fr-BE" dirty="0" err="1" smtClean="0"/>
              <a:t>planned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>
                <a:solidFill>
                  <a:srgbClr val="00B050"/>
                </a:solidFill>
              </a:rPr>
              <a:t>Lots &amp; groups of lots </a:t>
            </a:r>
          </a:p>
          <a:p>
            <a:r>
              <a:rPr lang="fr-BE" dirty="0" smtClean="0">
                <a:solidFill>
                  <a:srgbClr val="00B050"/>
                </a:solidFill>
              </a:rPr>
              <a:t>Tender</a:t>
            </a:r>
          </a:p>
          <a:p>
            <a:r>
              <a:rPr lang="fr-BE" dirty="0" err="1" smtClean="0">
                <a:solidFill>
                  <a:srgbClr val="00B050"/>
                </a:solidFill>
              </a:rPr>
              <a:t>Mapping</a:t>
            </a:r>
            <a:r>
              <a:rPr lang="fr-BE" dirty="0" smtClean="0">
                <a:solidFill>
                  <a:srgbClr val="00B050"/>
                </a:solidFill>
              </a:rPr>
              <a:t> back of concepts </a:t>
            </a:r>
            <a:r>
              <a:rPr lang="fr-BE" dirty="0" err="1" smtClean="0">
                <a:solidFill>
                  <a:srgbClr val="00B050"/>
                </a:solidFill>
              </a:rPr>
              <a:t>from</a:t>
            </a:r>
            <a:r>
              <a:rPr lang="fr-BE" dirty="0" smtClean="0">
                <a:solidFill>
                  <a:srgbClr val="00B050"/>
                </a:solidFill>
              </a:rPr>
              <a:t> documents</a:t>
            </a:r>
          </a:p>
          <a:p>
            <a:r>
              <a:rPr lang="fr-BE" dirty="0" err="1" smtClean="0">
                <a:solidFill>
                  <a:srgbClr val="00B050"/>
                </a:solidFill>
              </a:rPr>
              <a:t>Review</a:t>
            </a:r>
            <a:r>
              <a:rPr lang="fr-BE" dirty="0" smtClean="0">
                <a:solidFill>
                  <a:srgbClr val="00B050"/>
                </a:solidFill>
              </a:rPr>
              <a:t> </a:t>
            </a:r>
            <a:r>
              <a:rPr lang="fr-BE" dirty="0" err="1" smtClean="0">
                <a:solidFill>
                  <a:srgbClr val="00B050"/>
                </a:solidFill>
              </a:rPr>
              <a:t>definitions</a:t>
            </a:r>
            <a:endParaRPr lang="fr-BE" dirty="0" smtClean="0">
              <a:solidFill>
                <a:srgbClr val="00B050"/>
              </a:solidFill>
            </a:endParaRPr>
          </a:p>
          <a:p>
            <a:r>
              <a:rPr lang="fr-BE" dirty="0" err="1" smtClean="0">
                <a:solidFill>
                  <a:srgbClr val="00B050"/>
                </a:solidFill>
              </a:rPr>
              <a:t>Next</a:t>
            </a:r>
            <a:r>
              <a:rPr lang="fr-BE" dirty="0" smtClean="0">
                <a:solidFill>
                  <a:srgbClr val="00B050"/>
                </a:solidFill>
              </a:rPr>
              <a:t> meetings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2FD2A-6ED5-42AD-8DED-541423A1FB19}" type="slidenum">
              <a:rPr lang="en-GB" smtClean="0"/>
              <a:pPr>
                <a:defRPr/>
              </a:pPr>
              <a:t>3</a:t>
            </a:fld>
            <a:r>
              <a:rPr lang="en-GB" dirty="0" smtClean="0">
                <a:solidFill>
                  <a:schemeClr val="accent2"/>
                </a:solidFill>
              </a:rPr>
              <a:t>/6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55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The road </a:t>
            </a:r>
            <a:r>
              <a:rPr lang="fr-BE" dirty="0" err="1" smtClean="0"/>
              <a:t>ahead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olidFill>
                  <a:srgbClr val="00B050"/>
                </a:solidFill>
              </a:rPr>
              <a:t>Continue </a:t>
            </a:r>
            <a:r>
              <a:rPr lang="fr-BE" dirty="0" err="1">
                <a:solidFill>
                  <a:srgbClr val="00B050"/>
                </a:solidFill>
              </a:rPr>
              <a:t>twice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 err="1">
                <a:solidFill>
                  <a:srgbClr val="00B050"/>
                </a:solidFill>
              </a:rPr>
              <a:t>weekly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 err="1">
                <a:solidFill>
                  <a:srgbClr val="00B050"/>
                </a:solidFill>
              </a:rPr>
              <a:t>conference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 smtClean="0">
                <a:solidFill>
                  <a:srgbClr val="00B050"/>
                </a:solidFill>
              </a:rPr>
              <a:t>calls</a:t>
            </a:r>
          </a:p>
          <a:p>
            <a:pPr lvl="1"/>
            <a:r>
              <a:rPr lang="fr-BE" dirty="0">
                <a:solidFill>
                  <a:srgbClr val="00B050"/>
                </a:solidFill>
                <a:hlinkClick r:id="rId2"/>
              </a:rPr>
              <a:t>https://</a:t>
            </a:r>
            <a:r>
              <a:rPr lang="fr-BE" dirty="0" smtClean="0">
                <a:solidFill>
                  <a:srgbClr val="00B050"/>
                </a:solidFill>
                <a:hlinkClick r:id="rId2"/>
              </a:rPr>
              <a:t>ecwacs.webex.com/meet/nmuric</a:t>
            </a:r>
            <a:endParaRPr lang="fr-BE" dirty="0" smtClean="0">
              <a:solidFill>
                <a:srgbClr val="00B050"/>
              </a:solidFill>
            </a:endParaRPr>
          </a:p>
          <a:p>
            <a:pPr lvl="2">
              <a:spcBef>
                <a:spcPts val="600"/>
              </a:spcBef>
            </a:pPr>
            <a:r>
              <a:rPr lang="fr-BE" dirty="0" err="1" smtClean="0">
                <a:solidFill>
                  <a:srgbClr val="92D050"/>
                </a:solidFill>
                <a:ea typeface="+mn-ea"/>
                <a:cs typeface="+mn-cs"/>
              </a:rPr>
              <a:t>Tuesday’s</a:t>
            </a:r>
            <a:r>
              <a:rPr lang="fr-BE" dirty="0" smtClean="0">
                <a:solidFill>
                  <a:srgbClr val="92D050"/>
                </a:solidFill>
                <a:ea typeface="+mn-ea"/>
                <a:cs typeface="+mn-cs"/>
              </a:rPr>
              <a:t> 14:30-16:30               </a:t>
            </a:r>
            <a:endParaRPr lang="fr-BE" dirty="0">
              <a:solidFill>
                <a:srgbClr val="92D050"/>
              </a:solidFill>
              <a:ea typeface="+mn-ea"/>
              <a:cs typeface="+mn-cs"/>
            </a:endParaRPr>
          </a:p>
          <a:p>
            <a:pPr lvl="2">
              <a:spcBef>
                <a:spcPts val="600"/>
              </a:spcBef>
            </a:pPr>
            <a:r>
              <a:rPr lang="fr-BE" dirty="0" smtClean="0">
                <a:solidFill>
                  <a:srgbClr val="92D050"/>
                </a:solidFill>
                <a:ea typeface="+mn-ea"/>
                <a:cs typeface="+mn-cs"/>
              </a:rPr>
              <a:t>Thursdays 14:30-17:30     </a:t>
            </a:r>
          </a:p>
          <a:p>
            <a:pPr lvl="2">
              <a:spcBef>
                <a:spcPts val="600"/>
              </a:spcBef>
            </a:pPr>
            <a:endParaRPr lang="fr-BE" dirty="0" smtClean="0">
              <a:solidFill>
                <a:srgbClr val="92D050"/>
              </a:solidFill>
              <a:ea typeface="+mn-ea"/>
              <a:cs typeface="+mn-cs"/>
            </a:endParaRPr>
          </a:p>
          <a:p>
            <a:r>
              <a:rPr lang="fr-BE" dirty="0" err="1" smtClean="0">
                <a:solidFill>
                  <a:srgbClr val="00B050"/>
                </a:solidFill>
              </a:rPr>
              <a:t>Review</a:t>
            </a:r>
            <a:r>
              <a:rPr lang="fr-BE" dirty="0" smtClean="0">
                <a:solidFill>
                  <a:srgbClr val="00B050"/>
                </a:solidFill>
              </a:rPr>
              <a:t> </a:t>
            </a:r>
            <a:r>
              <a:rPr lang="fr-BE" dirty="0" err="1" smtClean="0">
                <a:solidFill>
                  <a:srgbClr val="00B050"/>
                </a:solidFill>
              </a:rPr>
              <a:t>eNotification</a:t>
            </a:r>
            <a:r>
              <a:rPr lang="fr-BE" dirty="0" smtClean="0">
                <a:solidFill>
                  <a:srgbClr val="00B050"/>
                </a:solidFill>
              </a:rPr>
              <a:t> and </a:t>
            </a:r>
            <a:r>
              <a:rPr lang="fr-BE" dirty="0" err="1" smtClean="0">
                <a:solidFill>
                  <a:srgbClr val="00B050"/>
                </a:solidFill>
              </a:rPr>
              <a:t>eAccess</a:t>
            </a:r>
            <a:r>
              <a:rPr lang="fr-BE" dirty="0" smtClean="0">
                <a:solidFill>
                  <a:srgbClr val="00B050"/>
                </a:solidFill>
              </a:rPr>
              <a:t> </a:t>
            </a:r>
            <a:r>
              <a:rPr lang="fr-BE" dirty="0" err="1" smtClean="0">
                <a:solidFill>
                  <a:srgbClr val="00B050"/>
                </a:solidFill>
              </a:rPr>
              <a:t>models</a:t>
            </a:r>
            <a:r>
              <a:rPr lang="fr-BE" dirty="0" smtClean="0">
                <a:solidFill>
                  <a:srgbClr val="00B050"/>
                </a:solidFill>
              </a:rPr>
              <a:t> over the </a:t>
            </a:r>
            <a:r>
              <a:rPr lang="fr-BE" dirty="0" err="1" smtClean="0">
                <a:solidFill>
                  <a:srgbClr val="00B050"/>
                </a:solidFill>
              </a:rPr>
              <a:t>summer</a:t>
            </a:r>
            <a:endParaRPr lang="fr-BE" dirty="0" smtClean="0">
              <a:solidFill>
                <a:srgbClr val="00B050"/>
              </a:solidFill>
            </a:endParaRPr>
          </a:p>
          <a:p>
            <a:endParaRPr lang="fr-BE" dirty="0">
              <a:solidFill>
                <a:srgbClr val="00B050"/>
              </a:solidFill>
            </a:endParaRPr>
          </a:p>
          <a:p>
            <a:r>
              <a:rPr lang="fr-BE" dirty="0" smtClean="0">
                <a:solidFill>
                  <a:srgbClr val="00B050"/>
                </a:solidFill>
              </a:rPr>
              <a:t>2 </a:t>
            </a:r>
            <a:r>
              <a:rPr lang="fr-BE" dirty="0" err="1" smtClean="0">
                <a:solidFill>
                  <a:srgbClr val="00B050"/>
                </a:solidFill>
              </a:rPr>
              <a:t>day</a:t>
            </a:r>
            <a:r>
              <a:rPr lang="fr-BE" dirty="0" smtClean="0">
                <a:solidFill>
                  <a:srgbClr val="00B050"/>
                </a:solidFill>
              </a:rPr>
              <a:t> Face-Face meeting </a:t>
            </a:r>
            <a:r>
              <a:rPr lang="fr-BE" dirty="0" err="1" smtClean="0">
                <a:solidFill>
                  <a:srgbClr val="00B050"/>
                </a:solidFill>
              </a:rPr>
              <a:t>September-October</a:t>
            </a:r>
            <a:r>
              <a:rPr lang="fr-BE" dirty="0" smtClean="0">
                <a:solidFill>
                  <a:srgbClr val="00B050"/>
                </a:solidFill>
              </a:rPr>
              <a:t> – May 2019</a:t>
            </a:r>
          </a:p>
          <a:p>
            <a:pPr marL="0" indent="0">
              <a:buNone/>
            </a:pPr>
            <a:endParaRPr lang="fr-BE" dirty="0" smtClean="0">
              <a:solidFill>
                <a:srgbClr val="00B050"/>
              </a:solidFill>
            </a:endParaRPr>
          </a:p>
          <a:p>
            <a:r>
              <a:rPr lang="fr-BE" dirty="0" err="1" smtClean="0">
                <a:solidFill>
                  <a:srgbClr val="00B050"/>
                </a:solidFill>
              </a:rPr>
              <a:t>Approve</a:t>
            </a:r>
            <a:r>
              <a:rPr lang="fr-BE" dirty="0" smtClean="0">
                <a:solidFill>
                  <a:srgbClr val="00B050"/>
                </a:solidFill>
              </a:rPr>
              <a:t> </a:t>
            </a:r>
            <a:r>
              <a:rPr lang="fr-BE" dirty="0" err="1" smtClean="0">
                <a:solidFill>
                  <a:srgbClr val="00B050"/>
                </a:solidFill>
              </a:rPr>
              <a:t>eNotification</a:t>
            </a:r>
            <a:r>
              <a:rPr lang="fr-BE" dirty="0" smtClean="0">
                <a:solidFill>
                  <a:srgbClr val="00B050"/>
                </a:solidFill>
              </a:rPr>
              <a:t> &amp; </a:t>
            </a:r>
            <a:r>
              <a:rPr lang="fr-BE" dirty="0" err="1" smtClean="0">
                <a:solidFill>
                  <a:srgbClr val="00B050"/>
                </a:solidFill>
              </a:rPr>
              <a:t>eAccess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 smtClean="0">
                <a:solidFill>
                  <a:srgbClr val="00B050"/>
                </a:solidFill>
              </a:rPr>
              <a:t>model at </a:t>
            </a:r>
            <a:r>
              <a:rPr lang="fr-BE" dirty="0" err="1" smtClean="0">
                <a:solidFill>
                  <a:srgbClr val="00B050"/>
                </a:solidFill>
              </a:rPr>
              <a:t>next</a:t>
            </a:r>
            <a:r>
              <a:rPr lang="fr-BE" dirty="0" smtClean="0">
                <a:solidFill>
                  <a:srgbClr val="00B050"/>
                </a:solidFill>
              </a:rPr>
              <a:t> Face-Face meeting</a:t>
            </a:r>
          </a:p>
          <a:p>
            <a:endParaRPr lang="fr-BE" dirty="0">
              <a:solidFill>
                <a:srgbClr val="00B050"/>
              </a:solidFill>
            </a:endParaRPr>
          </a:p>
          <a:p>
            <a:r>
              <a:rPr lang="fr-BE" dirty="0" smtClean="0">
                <a:solidFill>
                  <a:srgbClr val="00B050"/>
                </a:solidFill>
              </a:rPr>
              <a:t>Continue </a:t>
            </a:r>
            <a:r>
              <a:rPr lang="fr-BE" dirty="0" err="1" smtClean="0">
                <a:solidFill>
                  <a:srgbClr val="00B050"/>
                </a:solidFill>
              </a:rPr>
              <a:t>with</a:t>
            </a:r>
            <a:r>
              <a:rPr lang="fr-BE" dirty="0" smtClean="0">
                <a:solidFill>
                  <a:srgbClr val="00B050"/>
                </a:solidFill>
              </a:rPr>
              <a:t> </a:t>
            </a:r>
            <a:r>
              <a:rPr lang="fr-BE" dirty="0" err="1" smtClean="0">
                <a:solidFill>
                  <a:srgbClr val="00B050"/>
                </a:solidFill>
              </a:rPr>
              <a:t>other</a:t>
            </a:r>
            <a:r>
              <a:rPr lang="fr-BE" dirty="0" smtClean="0">
                <a:solidFill>
                  <a:srgbClr val="00B050"/>
                </a:solidFill>
              </a:rPr>
              <a:t> phases of </a:t>
            </a:r>
            <a:r>
              <a:rPr lang="fr-BE" dirty="0" err="1" smtClean="0">
                <a:solidFill>
                  <a:srgbClr val="00B050"/>
                </a:solidFill>
              </a:rPr>
              <a:t>eProcurement</a:t>
            </a:r>
            <a:endParaRPr lang="fr-BE" dirty="0" smtClean="0">
              <a:solidFill>
                <a:srgbClr val="00B050"/>
              </a:solidFill>
            </a:endParaRPr>
          </a:p>
          <a:p>
            <a:endParaRPr lang="fr-BE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BE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2550" y="404813"/>
            <a:ext cx="971550" cy="177800"/>
          </a:xfrm>
        </p:spPr>
        <p:txBody>
          <a:bodyPr/>
          <a:lstStyle/>
          <a:p>
            <a:pPr>
              <a:defRPr/>
            </a:pPr>
            <a:fld id="{D982FD2A-6ED5-42AD-8DED-541423A1FB19}" type="slidenum">
              <a:rPr lang="en-GB" smtClean="0"/>
              <a:pPr>
                <a:defRPr/>
              </a:pPr>
              <a:t>4</a:t>
            </a:fld>
            <a:r>
              <a:rPr lang="en-GB" dirty="0" smtClean="0">
                <a:solidFill>
                  <a:schemeClr val="accent2"/>
                </a:solidFill>
              </a:rPr>
              <a:t>/6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 smtClean="0"/>
              <a:t>The eProcurement Ontology Working group</a:t>
            </a: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4294967295"/>
          </p:nvPr>
        </p:nvSpPr>
        <p:spPr>
          <a:xfrm>
            <a:off x="899592" y="1844675"/>
            <a:ext cx="7330008" cy="4837113"/>
          </a:xfrm>
        </p:spPr>
        <p:txBody>
          <a:bodyPr/>
          <a:lstStyle/>
          <a:p>
            <a:pPr marL="0" lvl="1" indent="0">
              <a:spcBef>
                <a:spcPts val="600"/>
              </a:spcBef>
              <a:buNone/>
              <a:defRPr/>
            </a:pPr>
            <a:endParaRPr lang="en-GB" dirty="0">
              <a:solidFill>
                <a:srgbClr val="00B050"/>
              </a:solidFill>
              <a:ea typeface="+mn-ea"/>
              <a:cs typeface="+mn-cs"/>
            </a:endParaRPr>
          </a:p>
          <a:p>
            <a:pPr marL="228600" lvl="1" indent="-228600">
              <a:spcBef>
                <a:spcPts val="600"/>
              </a:spcBef>
              <a:buFont typeface="Wingdings" pitchFamily="2" charset="2"/>
              <a:buChar char="n"/>
              <a:defRPr/>
            </a:pPr>
            <a:r>
              <a:rPr lang="en-GB" dirty="0" smtClean="0">
                <a:solidFill>
                  <a:srgbClr val="333399"/>
                </a:solidFill>
                <a:ea typeface="+mn-ea"/>
                <a:cs typeface="+mn-cs"/>
              </a:rPr>
              <a:t>Links</a:t>
            </a:r>
          </a:p>
          <a:p>
            <a:pPr marL="542925" lvl="2" indent="-180975">
              <a:spcBef>
                <a:spcPts val="600"/>
              </a:spcBef>
              <a:buFont typeface="Wingdings" pitchFamily="2" charset="2"/>
              <a:buChar char="n"/>
              <a:defRPr/>
            </a:pPr>
            <a:r>
              <a:rPr lang="en-GB" dirty="0" smtClean="0">
                <a:solidFill>
                  <a:srgbClr val="333399"/>
                </a:solidFill>
                <a:ea typeface="+mn-ea"/>
                <a:cs typeface="+mn-cs"/>
              </a:rPr>
              <a:t>On </a:t>
            </a:r>
            <a:r>
              <a:rPr lang="en-GB" dirty="0" err="1" smtClean="0">
                <a:solidFill>
                  <a:srgbClr val="333399"/>
                </a:solidFill>
                <a:ea typeface="+mn-ea"/>
                <a:cs typeface="+mn-cs"/>
              </a:rPr>
              <a:t>github</a:t>
            </a:r>
            <a:r>
              <a:rPr lang="en-GB" dirty="0">
                <a:solidFill>
                  <a:srgbClr val="333399"/>
                </a:solidFill>
                <a:ea typeface="+mn-ea"/>
                <a:cs typeface="+mn-cs"/>
              </a:rPr>
              <a:t>: </a:t>
            </a:r>
            <a:r>
              <a:rPr lang="en-GB" dirty="0">
                <a:solidFill>
                  <a:srgbClr val="333399"/>
                </a:solidFill>
                <a:ea typeface="+mn-ea"/>
                <a:cs typeface="+mn-cs"/>
                <a:hlinkClick r:id="rId3"/>
              </a:rPr>
              <a:t>https://github.com/eprocurementontology/eprocurementontology/wiki</a:t>
            </a:r>
            <a:endParaRPr lang="en-GB" dirty="0" smtClean="0">
              <a:solidFill>
                <a:srgbClr val="333399"/>
              </a:solidFill>
              <a:ea typeface="+mn-ea"/>
              <a:cs typeface="+mn-cs"/>
            </a:endParaRPr>
          </a:p>
          <a:p>
            <a:pPr marL="542925" lvl="2" indent="-180975">
              <a:spcBef>
                <a:spcPts val="600"/>
              </a:spcBef>
              <a:buFont typeface="Wingdings" pitchFamily="2" charset="2"/>
              <a:buChar char="n"/>
              <a:defRPr/>
            </a:pPr>
            <a:r>
              <a:rPr lang="en-GB" dirty="0">
                <a:solidFill>
                  <a:srgbClr val="333399"/>
                </a:solidFill>
                <a:ea typeface="+mn-ea"/>
                <a:cs typeface="+mn-cs"/>
              </a:rPr>
              <a:t>On join-up</a:t>
            </a:r>
            <a:r>
              <a:rPr lang="en-GB" dirty="0" smtClean="0">
                <a:solidFill>
                  <a:srgbClr val="333399"/>
                </a:solidFill>
                <a:ea typeface="+mn-ea"/>
                <a:cs typeface="+mn-cs"/>
              </a:rPr>
              <a:t>:</a:t>
            </a:r>
          </a:p>
          <a:p>
            <a:pPr marL="542925" lvl="2" indent="-180975">
              <a:spcBef>
                <a:spcPts val="600"/>
              </a:spcBef>
              <a:buFont typeface="Wingdings" pitchFamily="2" charset="2"/>
              <a:buChar char="n"/>
              <a:defRPr/>
            </a:pPr>
            <a:r>
              <a:rPr lang="en-GB" dirty="0" smtClean="0">
                <a:solidFill>
                  <a:srgbClr val="333399"/>
                </a:solidFill>
                <a:ea typeface="+mn-ea"/>
                <a:cs typeface="+mn-cs"/>
                <a:hlinkClick r:id="rId4"/>
              </a:rPr>
              <a:t>https</a:t>
            </a:r>
            <a:r>
              <a:rPr lang="en-GB" dirty="0">
                <a:solidFill>
                  <a:srgbClr val="333399"/>
                </a:solidFill>
                <a:ea typeface="+mn-ea"/>
                <a:cs typeface="+mn-cs"/>
                <a:hlinkClick r:id="rId4"/>
              </a:rPr>
              <a:t>://joinup.ec.europa.eu/solution/eprocurement-ontology/about</a:t>
            </a:r>
            <a:endParaRPr lang="en-GB" dirty="0" smtClean="0">
              <a:solidFill>
                <a:srgbClr val="333399"/>
              </a:solidFill>
              <a:ea typeface="+mn-ea"/>
              <a:cs typeface="+mn-cs"/>
            </a:endParaRPr>
          </a:p>
          <a:p>
            <a:pPr marL="522288" lvl="2" indent="0">
              <a:spcBef>
                <a:spcPts val="600"/>
              </a:spcBef>
              <a:buNone/>
              <a:defRPr/>
            </a:pPr>
            <a:endParaRPr lang="en-GB" dirty="0" smtClean="0">
              <a:solidFill>
                <a:srgbClr val="333399"/>
              </a:solidFill>
              <a:ea typeface="+mn-ea"/>
              <a:cs typeface="+mn-cs"/>
            </a:endParaRPr>
          </a:p>
          <a:p>
            <a:pPr marL="228600" lvl="1" indent="-228600">
              <a:spcBef>
                <a:spcPts val="600"/>
              </a:spcBef>
              <a:buFont typeface="Wingdings" pitchFamily="2" charset="2"/>
              <a:buChar char="n"/>
              <a:defRPr/>
            </a:pPr>
            <a:r>
              <a:rPr lang="en-GB" dirty="0" smtClean="0">
                <a:solidFill>
                  <a:srgbClr val="333399"/>
                </a:solidFill>
                <a:ea typeface="+mn-ea"/>
                <a:cs typeface="+mn-cs"/>
              </a:rPr>
              <a:t>Contact us at:</a:t>
            </a:r>
          </a:p>
          <a:p>
            <a:pPr marL="542925" lvl="2" indent="-180975">
              <a:spcBef>
                <a:spcPts val="600"/>
              </a:spcBef>
              <a:buFont typeface="Wingdings" pitchFamily="2" charset="2"/>
              <a:buChar char="n"/>
              <a:defRPr/>
            </a:pPr>
            <a:r>
              <a:rPr lang="en-GB" dirty="0" smtClean="0">
                <a:solidFill>
                  <a:srgbClr val="333399"/>
                </a:solidFill>
                <a:ea typeface="+mn-ea"/>
                <a:cs typeface="+mn-cs"/>
                <a:hlinkClick r:id="rId5"/>
              </a:rPr>
              <a:t>OP-EPROCUREMENT-ONTOLOGY@publications.europa.eu</a:t>
            </a:r>
            <a:endParaRPr lang="en-GB" dirty="0" smtClean="0">
              <a:solidFill>
                <a:srgbClr val="333399"/>
              </a:solidFill>
              <a:ea typeface="+mn-ea"/>
              <a:cs typeface="+mn-cs"/>
            </a:endParaRPr>
          </a:p>
          <a:p>
            <a:pPr marL="542925" lvl="2" indent="-180975">
              <a:spcBef>
                <a:spcPts val="600"/>
              </a:spcBef>
              <a:buFont typeface="Wingdings" pitchFamily="2" charset="2"/>
              <a:buChar char="n"/>
              <a:defRPr/>
            </a:pPr>
            <a:r>
              <a:rPr lang="en-GB" dirty="0" smtClean="0">
                <a:solidFill>
                  <a:srgbClr val="333399"/>
                </a:solidFill>
                <a:ea typeface="+mn-ea"/>
                <a:cs typeface="+mn-cs"/>
                <a:hlinkClick r:id="rId6"/>
              </a:rPr>
              <a:t>Natalie.muric@pubications.europa.eu</a:t>
            </a:r>
            <a:endParaRPr lang="en-GB" dirty="0" smtClean="0">
              <a:solidFill>
                <a:srgbClr val="333399"/>
              </a:solidFill>
              <a:ea typeface="+mn-ea"/>
              <a:cs typeface="+mn-cs"/>
            </a:endParaRPr>
          </a:p>
          <a:p>
            <a:pPr marL="361950" lvl="2" indent="0">
              <a:spcBef>
                <a:spcPts val="600"/>
              </a:spcBef>
              <a:buNone/>
              <a:defRPr/>
            </a:pPr>
            <a:endParaRPr lang="en-GB" dirty="0">
              <a:solidFill>
                <a:srgbClr val="333399"/>
              </a:solidFill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78391-D02F-479F-AA86-EEE0BAAB0703}" type="slidenum">
              <a:rPr lang="en-GB" smtClean="0"/>
              <a:pPr>
                <a:defRPr/>
              </a:pPr>
              <a:t>5</a:t>
            </a:fld>
            <a:r>
              <a:rPr lang="en-GB" dirty="0" smtClean="0">
                <a:solidFill>
                  <a:schemeClr val="accent2"/>
                </a:solidFill>
              </a:rPr>
              <a:t>/6</a:t>
            </a:r>
            <a:endParaRPr lang="en-GB" dirty="0">
              <a:solidFill>
                <a:schemeClr val="accent2"/>
              </a:solidFill>
            </a:endParaRPr>
          </a:p>
          <a:p>
            <a:pPr>
              <a:defRPr/>
            </a:pP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0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30" y="564230"/>
            <a:ext cx="7021512" cy="853505"/>
          </a:xfrm>
        </p:spPr>
        <p:txBody>
          <a:bodyPr/>
          <a:lstStyle/>
          <a:p>
            <a:r>
              <a:rPr lang="fr-BE" dirty="0" err="1" smtClean="0"/>
              <a:t>Let’s</a:t>
            </a:r>
            <a:r>
              <a:rPr lang="fr-BE" dirty="0" smtClean="0"/>
              <a:t> </a:t>
            </a:r>
            <a:r>
              <a:rPr lang="fr-BE" dirty="0" err="1" smtClean="0"/>
              <a:t>create</a:t>
            </a:r>
            <a:r>
              <a:rPr lang="fr-BE" dirty="0" smtClean="0"/>
              <a:t> the </a:t>
            </a:r>
            <a:r>
              <a:rPr lang="fr-BE" dirty="0" err="1" smtClean="0"/>
              <a:t>eProcurement</a:t>
            </a:r>
            <a:r>
              <a:rPr lang="fr-BE" dirty="0" smtClean="0"/>
              <a:t> </a:t>
            </a:r>
            <a:r>
              <a:rPr lang="fr-BE" dirty="0" err="1" smtClean="0"/>
              <a:t>ontology</a:t>
            </a:r>
            <a:r>
              <a:rPr lang="fr-BE" dirty="0" smtClean="0"/>
              <a:t> </a:t>
            </a:r>
            <a:r>
              <a:rPr lang="fr-BE" dirty="0" err="1" smtClean="0"/>
              <a:t>together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78391-D02F-479F-AA86-EEE0BAAB0703}" type="slidenum">
              <a:rPr lang="en-GB" smtClean="0"/>
              <a:pPr>
                <a:defRPr/>
              </a:pPr>
              <a:t>6</a:t>
            </a:fld>
            <a:r>
              <a:rPr lang="en-GB" dirty="0" smtClean="0">
                <a:solidFill>
                  <a:schemeClr val="accent2"/>
                </a:solidFill>
              </a:rPr>
              <a:t>/6</a:t>
            </a:r>
          </a:p>
          <a:p>
            <a:pPr>
              <a:defRPr/>
            </a:pPr>
            <a:endParaRPr lang="en-GB" dirty="0">
              <a:solidFill>
                <a:schemeClr val="accent2"/>
              </a:solidFill>
            </a:endParaRPr>
          </a:p>
          <a:p>
            <a:pPr>
              <a:defRPr/>
            </a:pPr>
            <a:endParaRPr lang="en-GB" dirty="0">
              <a:solidFill>
                <a:schemeClr val="accent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929745" y="2298550"/>
            <a:ext cx="1592756" cy="1592756"/>
            <a:chOff x="2454821" y="178981"/>
            <a:chExt cx="1592756" cy="1592756"/>
          </a:xfrm>
          <a:solidFill>
            <a:srgbClr val="FFC000"/>
          </a:solidFill>
        </p:grpSpPr>
        <p:sp>
          <p:nvSpPr>
            <p:cNvPr id="8" name="Shape 7"/>
            <p:cNvSpPr/>
            <p:nvPr/>
          </p:nvSpPr>
          <p:spPr>
            <a:xfrm rot="20700000">
              <a:off x="2454821" y="178981"/>
              <a:ext cx="1592756" cy="1592756"/>
            </a:xfrm>
            <a:prstGeom prst="gear6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Shape 4"/>
            <p:cNvSpPr/>
            <p:nvPr/>
          </p:nvSpPr>
          <p:spPr>
            <a:xfrm>
              <a:off x="2804160" y="528320"/>
              <a:ext cx="894080" cy="8940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BE" sz="2400" kern="1200"/>
            </a:p>
          </p:txBody>
        </p:sp>
      </p:grpSp>
      <p:sp>
        <p:nvSpPr>
          <p:cNvPr id="11" name="Shape 10"/>
          <p:cNvSpPr/>
          <p:nvPr/>
        </p:nvSpPr>
        <p:spPr>
          <a:xfrm rot="20700000">
            <a:off x="3402112" y="2276873"/>
            <a:ext cx="1592756" cy="1592756"/>
          </a:xfrm>
          <a:prstGeom prst="gear6">
            <a:avLst/>
          </a:prstGeom>
          <a:solidFill>
            <a:srgbClr val="17A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 rot="20009668">
            <a:off x="2329051" y="2852936"/>
            <a:ext cx="89407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Consip</a:t>
            </a:r>
            <a:endParaRPr lang="fr-BE" dirty="0"/>
          </a:p>
        </p:txBody>
      </p:sp>
      <p:sp>
        <p:nvSpPr>
          <p:cNvPr id="6" name="Rectangle 5"/>
          <p:cNvSpPr/>
          <p:nvPr/>
        </p:nvSpPr>
        <p:spPr>
          <a:xfrm>
            <a:off x="3751450" y="2924944"/>
            <a:ext cx="96456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APMEP</a:t>
            </a:r>
            <a:endParaRPr lang="fr-BE" dirty="0"/>
          </a:p>
        </p:txBody>
      </p:sp>
      <p:grpSp>
        <p:nvGrpSpPr>
          <p:cNvPr id="38" name="Group 37"/>
          <p:cNvGrpSpPr/>
          <p:nvPr/>
        </p:nvGrpSpPr>
        <p:grpSpPr>
          <a:xfrm>
            <a:off x="4655321" y="2894466"/>
            <a:ext cx="1592756" cy="1592756"/>
            <a:chOff x="5615078" y="2599870"/>
            <a:chExt cx="1592756" cy="1592756"/>
          </a:xfrm>
        </p:grpSpPr>
        <p:sp>
          <p:nvSpPr>
            <p:cNvPr id="13" name="Shape 12"/>
            <p:cNvSpPr/>
            <p:nvPr/>
          </p:nvSpPr>
          <p:spPr>
            <a:xfrm rot="20700000">
              <a:off x="5615078" y="2599870"/>
              <a:ext cx="1592756" cy="1592756"/>
            </a:xfrm>
            <a:prstGeom prst="gear6">
              <a:avLst/>
            </a:prstGeom>
            <a:solidFill>
              <a:srgbClr val="BBA4F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6156176" y="3284984"/>
              <a:ext cx="576064" cy="235307"/>
            </a:xfrm>
            <a:prstGeom prst="rect">
              <a:avLst/>
            </a:prstGeom>
            <a:solidFill>
              <a:srgbClr val="BBA4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smtClean="0"/>
                <a:t>OP</a:t>
              </a:r>
              <a:endParaRPr lang="fr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91818" y="3607192"/>
            <a:ext cx="1592756" cy="1592756"/>
            <a:chOff x="3271566" y="3928766"/>
            <a:chExt cx="1592756" cy="1592756"/>
          </a:xfrm>
          <a:solidFill>
            <a:srgbClr val="7030A0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3271566" y="3928766"/>
              <a:ext cx="1592756" cy="1592756"/>
              <a:chOff x="2454821" y="178981"/>
              <a:chExt cx="1592756" cy="1592756"/>
            </a:xfrm>
            <a:grpFill/>
          </p:grpSpPr>
          <p:sp>
            <p:nvSpPr>
              <p:cNvPr id="17" name="Shape 16"/>
              <p:cNvSpPr/>
              <p:nvPr/>
            </p:nvSpPr>
            <p:spPr>
              <a:xfrm rot="20700000">
                <a:off x="2454821" y="178981"/>
                <a:ext cx="1592756" cy="1592756"/>
              </a:xfrm>
              <a:prstGeom prst="gear6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Shap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BE" sz="2400" kern="120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751450" y="4509120"/>
              <a:ext cx="604526" cy="369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Difi</a:t>
              </a:r>
              <a:endParaRPr lang="fr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36295" y="3032955"/>
            <a:ext cx="1592756" cy="1592756"/>
            <a:chOff x="2454821" y="178981"/>
            <a:chExt cx="1592756" cy="1592756"/>
          </a:xfrm>
          <a:solidFill>
            <a:srgbClr val="00B050"/>
          </a:solidFill>
        </p:grpSpPr>
        <p:sp>
          <p:nvSpPr>
            <p:cNvPr id="21" name="Shape 20"/>
            <p:cNvSpPr/>
            <p:nvPr/>
          </p:nvSpPr>
          <p:spPr>
            <a:xfrm rot="20700000">
              <a:off x="2454821" y="178981"/>
              <a:ext cx="1592756" cy="1592756"/>
            </a:xfrm>
            <a:prstGeom prst="gear6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Shape 4"/>
            <p:cNvSpPr/>
            <p:nvPr/>
          </p:nvSpPr>
          <p:spPr>
            <a:xfrm>
              <a:off x="2804160" y="528320"/>
              <a:ext cx="894080" cy="8940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BE" sz="2400" kern="1200"/>
            </a:p>
          </p:txBody>
        </p:sp>
      </p:grpSp>
      <p:sp>
        <p:nvSpPr>
          <p:cNvPr id="15" name="Rectangle 14"/>
          <p:cNvSpPr/>
          <p:nvPr/>
        </p:nvSpPr>
        <p:spPr>
          <a:xfrm rot="20401736">
            <a:off x="1032908" y="3610057"/>
            <a:ext cx="894080" cy="438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DG GROW</a:t>
            </a:r>
            <a:endParaRPr lang="fr-BE" dirty="0"/>
          </a:p>
        </p:txBody>
      </p:sp>
      <p:grpSp>
        <p:nvGrpSpPr>
          <p:cNvPr id="28" name="Group 27"/>
          <p:cNvGrpSpPr/>
          <p:nvPr/>
        </p:nvGrpSpPr>
        <p:grpSpPr>
          <a:xfrm>
            <a:off x="683568" y="1697576"/>
            <a:ext cx="1592756" cy="1592756"/>
            <a:chOff x="2454821" y="178981"/>
            <a:chExt cx="1592756" cy="15927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" name="Shape 28"/>
            <p:cNvSpPr/>
            <p:nvPr/>
          </p:nvSpPr>
          <p:spPr>
            <a:xfrm rot="20700000">
              <a:off x="2454821" y="178981"/>
              <a:ext cx="1592756" cy="1592756"/>
            </a:xfrm>
            <a:prstGeom prst="gear6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Shape 4"/>
            <p:cNvSpPr/>
            <p:nvPr/>
          </p:nvSpPr>
          <p:spPr>
            <a:xfrm>
              <a:off x="2804160" y="528320"/>
              <a:ext cx="894080" cy="8940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BE" sz="2400" kern="1200"/>
            </a:p>
          </p:txBody>
        </p:sp>
      </p:grpSp>
      <p:sp>
        <p:nvSpPr>
          <p:cNvPr id="23" name="Rectangle 22"/>
          <p:cNvSpPr/>
          <p:nvPr/>
        </p:nvSpPr>
        <p:spPr>
          <a:xfrm rot="19898161">
            <a:off x="1009736" y="2259348"/>
            <a:ext cx="8940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AGID</a:t>
            </a:r>
            <a:endParaRPr lang="fr-BE" dirty="0"/>
          </a:p>
        </p:txBody>
      </p:sp>
      <p:grpSp>
        <p:nvGrpSpPr>
          <p:cNvPr id="32" name="Group 31"/>
          <p:cNvGrpSpPr/>
          <p:nvPr/>
        </p:nvGrpSpPr>
        <p:grpSpPr>
          <a:xfrm>
            <a:off x="4817414" y="1570504"/>
            <a:ext cx="1592756" cy="1592756"/>
            <a:chOff x="2454821" y="178981"/>
            <a:chExt cx="1592756" cy="1592756"/>
          </a:xfrm>
          <a:solidFill>
            <a:srgbClr val="FF66FF"/>
          </a:solidFill>
        </p:grpSpPr>
        <p:sp>
          <p:nvSpPr>
            <p:cNvPr id="33" name="Shape 32"/>
            <p:cNvSpPr/>
            <p:nvPr/>
          </p:nvSpPr>
          <p:spPr>
            <a:xfrm rot="20700000">
              <a:off x="2454821" y="178981"/>
              <a:ext cx="1592756" cy="1592756"/>
            </a:xfrm>
            <a:prstGeom prst="gear6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Shape 4"/>
            <p:cNvSpPr/>
            <p:nvPr/>
          </p:nvSpPr>
          <p:spPr>
            <a:xfrm>
              <a:off x="2804160" y="528320"/>
              <a:ext cx="894080" cy="8940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BE" sz="2400" kern="1200"/>
            </a:p>
          </p:txBody>
        </p:sp>
      </p:grpSp>
      <p:sp>
        <p:nvSpPr>
          <p:cNvPr id="27" name="Rectangle 26"/>
          <p:cNvSpPr/>
          <p:nvPr/>
        </p:nvSpPr>
        <p:spPr>
          <a:xfrm rot="1518984">
            <a:off x="5160810" y="2262922"/>
            <a:ext cx="893832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OCP</a:t>
            </a:r>
            <a:endParaRPr lang="fr-BE" dirty="0"/>
          </a:p>
        </p:txBody>
      </p:sp>
      <p:sp>
        <p:nvSpPr>
          <p:cNvPr id="36" name="Shape 35"/>
          <p:cNvSpPr/>
          <p:nvPr/>
        </p:nvSpPr>
        <p:spPr>
          <a:xfrm rot="20700000">
            <a:off x="2692656" y="1133970"/>
            <a:ext cx="1592756" cy="1592756"/>
          </a:xfrm>
          <a:prstGeom prst="gear6">
            <a:avLst/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Rectangle 30"/>
          <p:cNvSpPr/>
          <p:nvPr/>
        </p:nvSpPr>
        <p:spPr>
          <a:xfrm rot="891206">
            <a:off x="2999010" y="1751042"/>
            <a:ext cx="1037562" cy="325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France</a:t>
            </a:r>
            <a:endParaRPr lang="fr-BE" dirty="0"/>
          </a:p>
        </p:txBody>
      </p:sp>
      <p:sp>
        <p:nvSpPr>
          <p:cNvPr id="43" name="Curved Right Arrow 42"/>
          <p:cNvSpPr/>
          <p:nvPr/>
        </p:nvSpPr>
        <p:spPr>
          <a:xfrm rot="5020936" flipV="1">
            <a:off x="5105676" y="721344"/>
            <a:ext cx="318832" cy="1239900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44" name="Curved Right Arrow 43"/>
          <p:cNvSpPr/>
          <p:nvPr/>
        </p:nvSpPr>
        <p:spPr>
          <a:xfrm>
            <a:off x="381348" y="3284984"/>
            <a:ext cx="374228" cy="1184329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48" name="Circular Arrow 47"/>
          <p:cNvSpPr/>
          <p:nvPr/>
        </p:nvSpPr>
        <p:spPr>
          <a:xfrm rot="4606903" flipV="1">
            <a:off x="2376371" y="5300246"/>
            <a:ext cx="995188" cy="821704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52" name="Circular Arrow 51"/>
          <p:cNvSpPr/>
          <p:nvPr/>
        </p:nvSpPr>
        <p:spPr>
          <a:xfrm rot="17647209">
            <a:off x="4439368" y="1791197"/>
            <a:ext cx="691786" cy="670501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54" name="Curved Right Arrow 53"/>
          <p:cNvSpPr/>
          <p:nvPr/>
        </p:nvSpPr>
        <p:spPr>
          <a:xfrm rot="3745608">
            <a:off x="924605" y="1120497"/>
            <a:ext cx="374228" cy="1184329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883136" y="2366882"/>
            <a:ext cx="1592756" cy="1592756"/>
            <a:chOff x="5615078" y="2599870"/>
            <a:chExt cx="1592756" cy="1592756"/>
          </a:xfrm>
          <a:solidFill>
            <a:srgbClr val="FFCC66"/>
          </a:solidFill>
        </p:grpSpPr>
        <p:sp>
          <p:nvSpPr>
            <p:cNvPr id="56" name="Shape 55"/>
            <p:cNvSpPr/>
            <p:nvPr/>
          </p:nvSpPr>
          <p:spPr>
            <a:xfrm rot="20700000">
              <a:off x="5615078" y="2599870"/>
              <a:ext cx="1592756" cy="1592756"/>
            </a:xfrm>
            <a:prstGeom prst="gear6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ctangle 56"/>
            <p:cNvSpPr/>
            <p:nvPr/>
          </p:nvSpPr>
          <p:spPr>
            <a:xfrm rot="19971495">
              <a:off x="6007276" y="3284984"/>
              <a:ext cx="864096" cy="235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smtClean="0"/>
                <a:t>EBRD</a:t>
              </a:r>
              <a:endParaRPr lang="fr-BE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638432" y="4473104"/>
            <a:ext cx="1592756" cy="1592756"/>
            <a:chOff x="5615078" y="2599870"/>
            <a:chExt cx="1592756" cy="1592756"/>
          </a:xfrm>
        </p:grpSpPr>
        <p:sp>
          <p:nvSpPr>
            <p:cNvPr id="59" name="Shape 58"/>
            <p:cNvSpPr/>
            <p:nvPr/>
          </p:nvSpPr>
          <p:spPr>
            <a:xfrm rot="20700000">
              <a:off x="5615078" y="2599870"/>
              <a:ext cx="1592756" cy="1592756"/>
            </a:xfrm>
            <a:prstGeom prst="gear6">
              <a:avLst/>
            </a:prstGeom>
            <a:solidFill>
              <a:srgbClr val="B7E7B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ectangle 59"/>
            <p:cNvSpPr/>
            <p:nvPr/>
          </p:nvSpPr>
          <p:spPr>
            <a:xfrm>
              <a:off x="5965703" y="3284984"/>
              <a:ext cx="894079" cy="2353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smtClean="0"/>
                <a:t>ANAC</a:t>
              </a:r>
              <a:endParaRPr lang="fr-BE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395015" y="3561276"/>
            <a:ext cx="1592756" cy="1592756"/>
            <a:chOff x="4934303" y="3934871"/>
            <a:chExt cx="1592756" cy="1592756"/>
          </a:xfrm>
        </p:grpSpPr>
        <p:grpSp>
          <p:nvGrpSpPr>
            <p:cNvPr id="64" name="Group 63"/>
            <p:cNvGrpSpPr/>
            <p:nvPr/>
          </p:nvGrpSpPr>
          <p:grpSpPr>
            <a:xfrm>
              <a:off x="4934303" y="3934871"/>
              <a:ext cx="1592756" cy="1592756"/>
              <a:chOff x="2180031" y="91581"/>
              <a:chExt cx="1592756" cy="1592756"/>
            </a:xfrm>
          </p:grpSpPr>
          <p:sp>
            <p:nvSpPr>
              <p:cNvPr id="66" name="Shape 65"/>
              <p:cNvSpPr/>
              <p:nvPr/>
            </p:nvSpPr>
            <p:spPr>
              <a:xfrm rot="20700000">
                <a:off x="2180031" y="91581"/>
                <a:ext cx="1592756" cy="1592756"/>
              </a:xfrm>
              <a:prstGeom prst="gear6">
                <a:avLst/>
              </a:prstGeom>
              <a:solidFill>
                <a:srgbClr val="0070C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7" name="Shape 4"/>
              <p:cNvSpPr/>
              <p:nvPr/>
            </p:nvSpPr>
            <p:spPr>
              <a:xfrm>
                <a:off x="2804160" y="528320"/>
                <a:ext cx="894080" cy="8940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BE" sz="2400" kern="1200"/>
              </a:p>
            </p:txBody>
          </p:sp>
        </p:grpSp>
        <p:sp>
          <p:nvSpPr>
            <p:cNvPr id="65" name="Rectangle 64"/>
            <p:cNvSpPr/>
            <p:nvPr/>
          </p:nvSpPr>
          <p:spPr>
            <a:xfrm rot="1320822">
              <a:off x="5240797" y="4541272"/>
              <a:ext cx="903860" cy="364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smtClean="0"/>
                <a:t>DIGIT</a:t>
              </a:r>
              <a:endParaRPr lang="fr-BE" dirty="0"/>
            </a:p>
          </p:txBody>
        </p:sp>
      </p:grpSp>
      <p:sp>
        <p:nvSpPr>
          <p:cNvPr id="71" name="Shape 70"/>
          <p:cNvSpPr/>
          <p:nvPr/>
        </p:nvSpPr>
        <p:spPr>
          <a:xfrm rot="20700000">
            <a:off x="5831103" y="3682692"/>
            <a:ext cx="1592756" cy="1592756"/>
          </a:xfrm>
          <a:prstGeom prst="gear6">
            <a:avLst/>
          </a:prstGeom>
          <a:solidFill>
            <a:srgbClr val="FF006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3" name="Rectangle 72"/>
          <p:cNvSpPr/>
          <p:nvPr/>
        </p:nvSpPr>
        <p:spPr>
          <a:xfrm>
            <a:off x="6029180" y="4222753"/>
            <a:ext cx="1063100" cy="37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 smtClean="0"/>
              <a:t>CEN TC 434</a:t>
            </a:r>
            <a:endParaRPr lang="fr-BE" sz="14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6081002" y="990621"/>
            <a:ext cx="1592756" cy="1592756"/>
            <a:chOff x="2454821" y="178981"/>
            <a:chExt cx="1592756" cy="1592756"/>
          </a:xfrm>
          <a:solidFill>
            <a:srgbClr val="92D050"/>
          </a:solidFill>
        </p:grpSpPr>
        <p:sp>
          <p:nvSpPr>
            <p:cNvPr id="75" name="Shape 74"/>
            <p:cNvSpPr/>
            <p:nvPr/>
          </p:nvSpPr>
          <p:spPr>
            <a:xfrm rot="20700000">
              <a:off x="2454821" y="178981"/>
              <a:ext cx="1592756" cy="1592756"/>
            </a:xfrm>
            <a:prstGeom prst="gear6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Shape 4"/>
            <p:cNvSpPr/>
            <p:nvPr/>
          </p:nvSpPr>
          <p:spPr>
            <a:xfrm>
              <a:off x="2804160" y="528320"/>
              <a:ext cx="894080" cy="8940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BE" sz="2400" kern="1200"/>
            </a:p>
          </p:txBody>
        </p:sp>
      </p:grpSp>
      <p:sp>
        <p:nvSpPr>
          <p:cNvPr id="77" name="Curved Right Arrow 76"/>
          <p:cNvSpPr/>
          <p:nvPr/>
        </p:nvSpPr>
        <p:spPr>
          <a:xfrm rot="9795291">
            <a:off x="7602842" y="1344571"/>
            <a:ext cx="374228" cy="1184329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78" name="Circular Arrow 77"/>
          <p:cNvSpPr/>
          <p:nvPr/>
        </p:nvSpPr>
        <p:spPr>
          <a:xfrm rot="16200000" flipV="1">
            <a:off x="6720612" y="2854316"/>
            <a:ext cx="1229859" cy="1214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041763"/>
              <a:gd name="adj5" fmla="val 125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79" name="Circular Arrow 78"/>
          <p:cNvSpPr/>
          <p:nvPr/>
        </p:nvSpPr>
        <p:spPr>
          <a:xfrm rot="3193537">
            <a:off x="3020049" y="3474094"/>
            <a:ext cx="691786" cy="681586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80" name="Circular Arrow 79"/>
          <p:cNvSpPr/>
          <p:nvPr/>
        </p:nvSpPr>
        <p:spPr>
          <a:xfrm rot="1790346">
            <a:off x="4907127" y="4197211"/>
            <a:ext cx="691786" cy="681586"/>
          </a:xfrm>
          <a:prstGeom prst="circular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81" name="Circular Arrow 80"/>
          <p:cNvSpPr/>
          <p:nvPr/>
        </p:nvSpPr>
        <p:spPr>
          <a:xfrm rot="16200000">
            <a:off x="4699824" y="2517684"/>
            <a:ext cx="691786" cy="670501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82" name="Circular Arrow 81"/>
          <p:cNvSpPr/>
          <p:nvPr/>
        </p:nvSpPr>
        <p:spPr>
          <a:xfrm rot="11245334" flipV="1">
            <a:off x="2130068" y="1827544"/>
            <a:ext cx="854799" cy="821704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20509320">
            <a:off x="6539912" y="1592696"/>
            <a:ext cx="91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 smtClean="0">
                <a:solidFill>
                  <a:schemeClr val="bg1"/>
                </a:solidFill>
              </a:rPr>
              <a:t>everis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85" name="Curved Up Arrow 84"/>
          <p:cNvSpPr/>
          <p:nvPr/>
        </p:nvSpPr>
        <p:spPr>
          <a:xfrm rot="18786643">
            <a:off x="5678153" y="5726581"/>
            <a:ext cx="1152127" cy="460509"/>
          </a:xfrm>
          <a:prstGeom prst="curvedUpArrow">
            <a:avLst>
              <a:gd name="adj1" fmla="val 25000"/>
              <a:gd name="adj2" fmla="val 50000"/>
              <a:gd name="adj3" fmla="val 3327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 rot="21041186">
            <a:off x="2905104" y="4923079"/>
            <a:ext cx="1592756" cy="1592756"/>
            <a:chOff x="3275750" y="3957876"/>
            <a:chExt cx="1592756" cy="1592756"/>
          </a:xfrm>
          <a:solidFill>
            <a:srgbClr val="FF0000"/>
          </a:solidFill>
        </p:grpSpPr>
        <p:grpSp>
          <p:nvGrpSpPr>
            <p:cNvPr id="87" name="Group 86"/>
            <p:cNvGrpSpPr/>
            <p:nvPr/>
          </p:nvGrpSpPr>
          <p:grpSpPr>
            <a:xfrm>
              <a:off x="3275750" y="3957876"/>
              <a:ext cx="1592756" cy="1592756"/>
              <a:chOff x="2459005" y="208091"/>
              <a:chExt cx="1592756" cy="1592756"/>
            </a:xfrm>
            <a:grpFill/>
          </p:grpSpPr>
          <p:sp>
            <p:nvSpPr>
              <p:cNvPr id="89" name="Shape 88"/>
              <p:cNvSpPr/>
              <p:nvPr/>
            </p:nvSpPr>
            <p:spPr>
              <a:xfrm rot="20700000">
                <a:off x="2459005" y="208091"/>
                <a:ext cx="1592756" cy="1592756"/>
              </a:xfrm>
              <a:prstGeom prst="gear6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0" name="Shape 4"/>
              <p:cNvSpPr/>
              <p:nvPr/>
            </p:nvSpPr>
            <p:spPr>
              <a:xfrm>
                <a:off x="2808343" y="557429"/>
                <a:ext cx="894080" cy="894080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BE" sz="2400" kern="1200"/>
              </a:p>
            </p:txBody>
          </p:sp>
        </p:grpSp>
        <p:sp>
          <p:nvSpPr>
            <p:cNvPr id="88" name="Rectangle 87"/>
            <p:cNvSpPr/>
            <p:nvPr/>
          </p:nvSpPr>
          <p:spPr>
            <a:xfrm rot="18181755">
              <a:off x="3218757" y="4627813"/>
              <a:ext cx="1372731" cy="2408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600" dirty="0" err="1" smtClean="0"/>
                <a:t>Quintagroup</a:t>
              </a:r>
              <a:endParaRPr lang="fr-B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94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OPwhi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esNumber xmlns="http://schemas.microsoft.com/sharepoint/v3">
      <Url xsi:nil="true"/>
      <Description xsi:nil="true"/>
    </AresNumber>
    <Document_x0020_Description xmlns="http://schemas.microsoft.com/sharepoint/v3" xsi:nil="true"/>
    <Unit_Dir0_tax xmlns="http://schemas.microsoft.com/sharepoint/v3/fields">
      <Terms xmlns="http://schemas.microsoft.com/office/infopath/2007/PartnerControls"/>
    </Unit_Dir0_tax>
    <TaxCatchAll xmlns="f35f5637-fabd-4565-b1d5-90ce7b582d39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P Document" ma:contentTypeID="0x010100AAE994419BC24CED8BF9A98B0A371F990017A88DF331AD644593F8539DE8063C57" ma:contentTypeVersion="62" ma:contentTypeDescription="Create in this document library a blank document" ma:contentTypeScope="" ma:versionID="3593b262fa03f1d9b866c55d4b8338ad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f35f5637-fabd-4565-b1d5-90ce7b582d39" targetNamespace="http://schemas.microsoft.com/office/2006/metadata/properties" ma:root="true" ma:fieldsID="419bf95d33474cc0abbef48644714d41" ns1:_="" ns2:_="" ns3:_="">
    <xsd:import namespace="http://schemas.microsoft.com/sharepoint/v3"/>
    <xsd:import namespace="http://schemas.microsoft.com/sharepoint/v3/fields"/>
    <xsd:import namespace="f35f5637-fabd-4565-b1d5-90ce7b582d39"/>
    <xsd:element name="properties">
      <xsd:complexType>
        <xsd:sequence>
          <xsd:element name="documentManagement">
            <xsd:complexType>
              <xsd:all>
                <xsd:element ref="ns1:AresNumber" minOccurs="0"/>
                <xsd:element ref="ns1:Document_x0020_Description" minOccurs="0"/>
                <xsd:element ref="ns2:Unit_Dir0_tax" minOccurs="0"/>
                <xsd:element ref="ns3:TaxCatchAll" minOccurs="0"/>
                <xsd:element ref="ns3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resNumber" ma:index="8" nillable="true" ma:displayName="Ares number" ma:description="The number of this document in ARES" ma:format="Hyperlink" ma:internalName="AresNumber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Document_x0020_Description" ma:index="9" nillable="true" ma:displayName="Doc. description" ma:description="A general description about the current document" ma:internalName="DocDescription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Unit_Dir0_tax" ma:index="11" nillable="true" ma:taxonomy="true" ma:internalName="Unit_Dir0_tax" ma:taxonomyFieldName="Unit_Directorates_tax" ma:displayName="Unit and Directorates" ma:fieldId="{6b607fa4-dfae-4254-9f92-65a5b8fe44e9}" ma:sspId="c2ecfd70-f0a7-4227-9d3f-c0584232298e" ma:termSetId="7d1f3413-d8cf-4e24-8496-d417936084da" ma:anchorId="0b0c2009-ebf3-4690-9416-0db79d357c27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5f5637-fabd-4565-b1d5-90ce7b582d3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477164e-60d4-4fa4-bb6f-3a4946498adf}" ma:internalName="TaxCatchAll" ma:showField="CatchAllData" ma:web="0be604ac-4ae5-454f-b8cb-86fed94294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hidden="true" ma:list="{e477164e-60d4-4fa4-bb6f-3a4946498adf}" ma:internalName="TaxCatchAllLabel" ma:readOnly="true" ma:showField="CatchAllDataLabel" ma:web="0be604ac-4ae5-454f-b8cb-86fed94294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1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?mso-contentType ?>
<SharedContentType xmlns="Microsoft.SharePoint.Taxonomy.ContentTypeSync" SourceId="c2ecfd70-f0a7-4227-9d3f-c0584232298e" ContentTypeId="0x010100AAE994419BC24CED8BF9A98B0A371F99" PreviousValue="false"/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C5CEB2B1-0D8F-4A95-B264-6E96EB8FF3EC}">
  <ds:schemaRefs>
    <ds:schemaRef ds:uri="http://schemas.microsoft.com/office/infopath/2007/PartnerControls"/>
    <ds:schemaRef ds:uri="f35f5637-fabd-4565-b1d5-90ce7b582d39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A18AFB6-F69B-4D62-8AA2-6EDDC16CE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f35f5637-fabd-4565-b1d5-90ce7b582d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83295E-5139-4C9D-9112-298E54A54E39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1C030075-9547-4A28-A972-60F23E2A6903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0F7F7CCC-9752-44A5-9081-D92056CCE0F5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30B8D0CE-2F7F-41CB-9765-F673E28EE37B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2259</TotalTime>
  <Words>168</Words>
  <Application>Microsoft Office PowerPoint</Application>
  <PresentationFormat>On-screen Show (4:3)</PresentationFormat>
  <Paragraphs>67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Trebuchet MS</vt:lpstr>
      <vt:lpstr>Wingdings</vt:lpstr>
      <vt:lpstr>pptOPwhite</vt:lpstr>
      <vt:lpstr>eProcurement ontology </vt:lpstr>
      <vt:lpstr>Agenda </vt:lpstr>
      <vt:lpstr>Further points to be reviewed &amp; planned</vt:lpstr>
      <vt:lpstr>The road ahead</vt:lpstr>
      <vt:lpstr>The eProcurement Ontology Working group</vt:lpstr>
      <vt:lpstr>Let’s create the eProcurement ontology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eProcurement ontology - conceptual data model, glossary, code lists</dc:title>
  <dc:creator>MURIC Natalie (OP)</dc:creator>
  <cp:keywords>template; modèle; présentation; powerpoint</cp:keywords>
  <cp:lastModifiedBy>BABALIGEA Ana-Maria (OP-EXT)</cp:lastModifiedBy>
  <cp:revision>129</cp:revision>
  <dcterms:created xsi:type="dcterms:W3CDTF">2018-05-14T06:03:46Z</dcterms:created>
  <dcterms:modified xsi:type="dcterms:W3CDTF">2019-06-14T13:58:59Z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DTemplate">
    <vt:lpwstr>28</vt:lpwstr>
  </property>
  <property fmtid="{D5CDD505-2E9C-101B-9397-08002B2CF9AE}" pid="3" name="Doc. description">
    <vt:lpwstr>Modèle pour présentation sur fond blanc</vt:lpwstr>
  </property>
  <property fmtid="{D5CDD505-2E9C-101B-9397-08002B2CF9AE}" pid="4" name="Doc. language">
    <vt:lpwstr>;#FR;#EN;#DE;#</vt:lpwstr>
  </property>
  <property fmtid="{D5CDD505-2E9C-101B-9397-08002B2CF9AE}" pid="5" name="ContentType">
    <vt:lpwstr>OPOCE Templates</vt:lpwstr>
  </property>
  <property fmtid="{D5CDD505-2E9C-101B-9397-08002B2CF9AE}" pid="6" name="xd_Signature">
    <vt:lpwstr/>
  </property>
  <property fmtid="{D5CDD505-2E9C-101B-9397-08002B2CF9AE}" pid="7" name="TemplateUrl">
    <vt:lpwstr/>
  </property>
  <property fmtid="{D5CDD505-2E9C-101B-9397-08002B2CF9AE}" pid="8" name="xd_ProgID">
    <vt:lpwstr/>
  </property>
  <property fmtid="{D5CDD505-2E9C-101B-9397-08002B2CF9AE}" pid="9" name="Domain">
    <vt:lpwstr>Presentations</vt:lpwstr>
  </property>
  <property fmtid="{D5CDD505-2E9C-101B-9397-08002B2CF9AE}" pid="10" name="ContentTypeId">
    <vt:lpwstr>0x010100AAE994419BC24CED8BF9A98B0A371F990017A88DF331AD644593F8539DE8063C57</vt:lpwstr>
  </property>
  <property fmtid="{D5CDD505-2E9C-101B-9397-08002B2CF9AE}" pid="11" name="Unit_Directorates_tax">
    <vt:lpwstr/>
  </property>
</Properties>
</file>