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99" r:id="rId5"/>
    <p:sldId id="479" r:id="rId6"/>
    <p:sldId id="300" r:id="rId7"/>
    <p:sldId id="425" r:id="rId8"/>
    <p:sldId id="487" r:id="rId9"/>
    <p:sldId id="480" r:id="rId10"/>
    <p:sldId id="488" r:id="rId11"/>
    <p:sldId id="485" r:id="rId12"/>
    <p:sldId id="434" r:id="rId13"/>
    <p:sldId id="482" r:id="rId14"/>
    <p:sldId id="484" r:id="rId15"/>
    <p:sldId id="483" r:id="rId16"/>
    <p:sldId id="334" r:id="rId17"/>
    <p:sldId id="437" r:id="rId18"/>
    <p:sldId id="43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CBF9B0-E13E-6B17-CC93-9F37A0A71FE5}" name="Alba Colomer Padrosa" initials="ACP" userId="S::acolomer@everis.com::24701b79-64c8-45ea-9d2a-51b2814d80e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ba Colomer Padrosa" initials="ACP" lastIdx="1" clrIdx="6">
    <p:extLst>
      <p:ext uri="{19B8F6BF-5375-455C-9EA6-DF929625EA0E}">
        <p15:presenceInfo xmlns:p15="http://schemas.microsoft.com/office/powerpoint/2012/main" userId="S-1-5-21-2915997116-4131603029-1789207793-14614" providerId="AD"/>
      </p:ext>
    </p:extLst>
  </p:cmAuthor>
  <p:cmAuthor id="1" name="Virginia Gomariz Gonzalez" initials="VGG" lastIdx="2" clrIdx="0">
    <p:extLst>
      <p:ext uri="{19B8F6BF-5375-455C-9EA6-DF929625EA0E}">
        <p15:presenceInfo xmlns:p15="http://schemas.microsoft.com/office/powerpoint/2012/main" userId="S-1-5-21-2915997116-4131603029-1789207793-69685" providerId="AD"/>
      </p:ext>
    </p:extLst>
  </p:cmAuthor>
  <p:cmAuthor id="8" name="Didac Cabus Segui" initials="DCS" lastIdx="6" clrIdx="7">
    <p:extLst>
      <p:ext uri="{19B8F6BF-5375-455C-9EA6-DF929625EA0E}">
        <p15:presenceInfo xmlns:p15="http://schemas.microsoft.com/office/powerpoint/2012/main" userId="S-1-5-21-2915997116-4131603029-1789207793-526398" providerId="AD"/>
      </p:ext>
    </p:extLst>
  </p:cmAuthor>
  <p:cmAuthor id="2" name="Mireia Beas Moix" initials="MBM" lastIdx="1" clrIdx="1">
    <p:extLst>
      <p:ext uri="{19B8F6BF-5375-455C-9EA6-DF929625EA0E}">
        <p15:presenceInfo xmlns:p15="http://schemas.microsoft.com/office/powerpoint/2012/main" userId="S-1-5-21-2915997116-4131603029-1789207793-434095" providerId="AD"/>
      </p:ext>
    </p:extLst>
  </p:cmAuthor>
  <p:cmAuthor id="3" name="Hector Rico Lorenzo" initials="HRL" lastIdx="16" clrIdx="2">
    <p:extLst>
      <p:ext uri="{19B8F6BF-5375-455C-9EA6-DF929625EA0E}">
        <p15:presenceInfo xmlns:p15="http://schemas.microsoft.com/office/powerpoint/2012/main" userId="S-1-5-21-2915997116-4131603029-1789207793-470148" providerId="AD"/>
      </p:ext>
    </p:extLst>
  </p:cmAuthor>
  <p:cmAuthor id="4" name="Maria Font Sanchez" initials="MFS" lastIdx="5" clrIdx="3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  <p:cmAuthor id="5" name="Pedro Soto Fernandez" initials="PSF" lastIdx="25" clrIdx="4">
    <p:extLst>
      <p:ext uri="{19B8F6BF-5375-455C-9EA6-DF929625EA0E}">
        <p15:presenceInfo xmlns:p15="http://schemas.microsoft.com/office/powerpoint/2012/main" userId="S-1-5-21-2915997116-4131603029-1789207793-425209" providerId="AD"/>
      </p:ext>
    </p:extLst>
  </p:cmAuthor>
  <p:cmAuthor id="6" name="Héctor Rico" initials="Everis" lastIdx="10" clrIdx="5">
    <p:extLst>
      <p:ext uri="{19B8F6BF-5375-455C-9EA6-DF929625EA0E}">
        <p15:presenceInfo xmlns:p15="http://schemas.microsoft.com/office/powerpoint/2012/main" userId="Héctor 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AEFF7"/>
    <a:srgbClr val="9BAF04"/>
    <a:srgbClr val="004494"/>
    <a:srgbClr val="FBE5D6"/>
    <a:srgbClr val="BFBFBF"/>
    <a:srgbClr val="F2FDA1"/>
    <a:srgbClr val="E0FA22"/>
    <a:srgbClr val="528CC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E3804-34C6-4A25-9934-5D63F937C542}" v="19" dt="2022-04-25T13:00:11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5016" autoAdjust="0"/>
  </p:normalViewPr>
  <p:slideViewPr>
    <p:cSldViewPr snapToGrid="0">
      <p:cViewPr varScale="1">
        <p:scale>
          <a:sx n="70" d="100"/>
          <a:sy n="70" d="100"/>
        </p:scale>
        <p:origin x="1398" y="6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5693-BD7B-D64E-A502-45C643A30F1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BBC5-7A13-0C43-B9A0-047FFA3481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B97-A3AD-4716-8E75-2C110C28987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1651-EBBD-46D2-9860-19D52AC33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77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10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76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1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6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85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15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0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8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5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9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4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2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32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2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0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F623-16FB-444B-9F8C-C635F18F94F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09EB-B672-4F80-8A85-F60EDEBED5B1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DE5-2D40-4646-A793-3907CC224EBE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r="16767" b="8564"/>
          <a:stretch/>
        </p:blipFill>
        <p:spPr>
          <a:xfrm>
            <a:off x="3508221" y="2852938"/>
            <a:ext cx="5635780" cy="4005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2" y="-21927"/>
            <a:ext cx="9202474" cy="690185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00393" y="616022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31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360-F74C-4FA9-A735-08ACDAB2127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6596" y="230189"/>
            <a:ext cx="1212251" cy="8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714-61AB-42F6-B580-2530B86B20E4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AD00-B8FB-4BA3-B933-E1C7EFE3AD1F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3AB6-6E99-4C2E-B214-DE68B45F4EC8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CB8B-DB92-4448-B90F-D77C0BAB80DA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E6CE-08FD-4B62-BF9A-6BB3AE6778B8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9931-F6BC-42DD-B6AC-52F4E0E131D2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4444-AB74-4E9C-8539-C1088E4BF09F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3C20-7873-4C67-8F38-391952C6498D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-TED/ESPD-EDM/issues/320" TargetMode="External"/><Relationship Id="rId3" Type="http://schemas.openxmlformats.org/officeDocument/2006/relationships/hyperlink" Target="https://github.com/OP-TED/ESPD-EDM/issues/330" TargetMode="External"/><Relationship Id="rId7" Type="http://schemas.openxmlformats.org/officeDocument/2006/relationships/hyperlink" Target="https://github.com/OP-TED/ESPD-EDM/issues/325" TargetMode="External"/><Relationship Id="rId12" Type="http://schemas.openxmlformats.org/officeDocument/2006/relationships/hyperlink" Target="https://github.com/OP-TED/ESPD-EDM/issues/25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-TED/ESPD-EDM/issues/327" TargetMode="External"/><Relationship Id="rId11" Type="http://schemas.openxmlformats.org/officeDocument/2006/relationships/hyperlink" Target="https://github.com/OP-TED/ESPD-EDM/issues/287" TargetMode="External"/><Relationship Id="rId5" Type="http://schemas.openxmlformats.org/officeDocument/2006/relationships/hyperlink" Target="https://github.com/OP-TED/ESPD-EDM/issues/328" TargetMode="External"/><Relationship Id="rId10" Type="http://schemas.openxmlformats.org/officeDocument/2006/relationships/hyperlink" Target="https://github.com/OP-TED/ESPD-EDM/issues/307" TargetMode="External"/><Relationship Id="rId4" Type="http://schemas.openxmlformats.org/officeDocument/2006/relationships/hyperlink" Target="https://github.com/OP-TED/ESPD-EDM/issues/329" TargetMode="External"/><Relationship Id="rId9" Type="http://schemas.openxmlformats.org/officeDocument/2006/relationships/hyperlink" Target="https://github.com/OP-TED/ESPD-EDM/issues/3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gate.ec.europa.eu/fpfis/wikis/pages/viewpage.action?spaceKey=EPROC&amp;title=eProc+Matrix+mid-202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OPESPD@publications.europa.eu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PESPD@publications.europa.e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d.europa.eu/espd-ouc/20220331_OUC%20meeting%20repor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SPD/ESPD-EDM/issues/25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ocs.ted.europa.eu/home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ted.europa.eu/ESPD-EDM/3.0.1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-TED/ESPD-EDM/issues/196" TargetMode="External"/><Relationship Id="rId3" Type="http://schemas.openxmlformats.org/officeDocument/2006/relationships/hyperlink" Target="https://github.com/OP-TED/ESPD-EDM/issues/326" TargetMode="External"/><Relationship Id="rId7" Type="http://schemas.openxmlformats.org/officeDocument/2006/relationships/hyperlink" Target="https://github.com/OP-TED/ESPD-EDM/issues/32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-TED/ESPD-EDM/issues/322" TargetMode="External"/><Relationship Id="rId5" Type="http://schemas.openxmlformats.org/officeDocument/2006/relationships/hyperlink" Target="https://github.com/OP-TED/ESPD-EDM/issues/323" TargetMode="External"/><Relationship Id="rId4" Type="http://schemas.openxmlformats.org/officeDocument/2006/relationships/hyperlink" Target="https://github.com/OP-TED/ESPD-EDM/issues/3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96566" y="1814286"/>
            <a:ext cx="7278313" cy="26096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96566" y="2194044"/>
            <a:ext cx="733186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1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evolution of the ESPD EDM</a:t>
            </a:r>
            <a:endParaRPr lang="en-GB" sz="2100" b="1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en-GB" sz="1600" b="1" i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Office – C.3</a:t>
            </a:r>
          </a:p>
          <a:p>
            <a:pPr hangingPunct="0"/>
            <a:endParaRPr lang="en-GB" sz="1600" b="1" i="1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en-US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ESPD Meeting OP-GROW with Open User Community (OUC)</a:t>
            </a:r>
            <a:endParaRPr lang="en-GB" sz="21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88272" y="4123827"/>
            <a:ext cx="61260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28</a:t>
            </a:r>
            <a:r>
              <a:rPr lang="en-GB" sz="13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GB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April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96566" cy="6858000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40" y="5269659"/>
            <a:ext cx="1804572" cy="682811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43EF4524-5CAD-4CCF-8C1E-016CD0A7CA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5753" y="5365172"/>
            <a:ext cx="1932013" cy="4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GitHub issues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10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Currently open issues (10 issues)</a:t>
            </a:r>
            <a:endParaRPr lang="en-US" sz="1600" dirty="0"/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F7EB54F8-BB8E-44E8-90BA-1E289F5B6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28116"/>
              </p:ext>
            </p:extLst>
          </p:nvPr>
        </p:nvGraphicFramePr>
        <p:xfrm>
          <a:off x="490632" y="1751127"/>
          <a:ext cx="8170768" cy="45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val="2919675864"/>
                    </a:ext>
                  </a:extLst>
                </a:gridCol>
                <a:gridCol w="7296426">
                  <a:extLst>
                    <a:ext uri="{9D8B030D-6E8A-4147-A177-3AD203B41FA5}">
                      <a16:colId xmlns:a16="http://schemas.microsoft.com/office/drawing/2014/main" val="1984609001"/>
                    </a:ext>
                  </a:extLst>
                </a:gridCol>
              </a:tblGrid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kern="1200" noProof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kern="1200" noProof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Title of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95570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3"/>
                        </a:rPr>
                        <a:t>330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Compulsory attributes of the code elements (datatype=Code)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0498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4"/>
                        </a:rPr>
                        <a:t>329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Wording/Spelling issues in the technical handbook v3.0.1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60697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5"/>
                        </a:rPr>
                        <a:t>328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Cardinality issue for the element </a:t>
                      </a:r>
                      <a:r>
                        <a:rPr lang="en-U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cac:ProcurementProjectLotReference</a:t>
                      </a: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cbc:ID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69559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6"/>
                        </a:rPr>
                        <a:t>327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Groups with same UUID and different cardinality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56152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7"/>
                        </a:rPr>
                        <a:t>325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Incorrect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element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code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in ESPD-criterion.xlsx v3.0.1 for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Criterion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#27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27571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8"/>
                        </a:rPr>
                        <a:t>320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Duplicate "Question Group UUID" in the same Criterion and the Question Groups have different structures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99652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9"/>
                        </a:rPr>
                        <a:t>312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Question on UUID for Repeatable Question Sub Group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85198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10"/>
                        </a:rPr>
                        <a:t>307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New Code list 'occupation'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57357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11"/>
                        </a:rPr>
                        <a:t>287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Part IV: Selection criteria, C: Technical and professional ability (CA`s)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76250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12"/>
                        </a:rPr>
                        <a:t>251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Link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eCertis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and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ESPD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3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1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29497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itchFamily="34" charset="0"/>
              </a:rPr>
              <a:t>5. ESPD versions used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dirty="0" smtClean="0"/>
              <a:t>11</a:t>
            </a:fld>
            <a:endParaRPr lang="en-US"/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79E4DA16-3E4F-4F62-A926-977290E8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83923"/>
              </p:ext>
            </p:extLst>
          </p:nvPr>
        </p:nvGraphicFramePr>
        <p:xfrm>
          <a:off x="532263" y="1279225"/>
          <a:ext cx="8024883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970">
                  <a:extLst>
                    <a:ext uri="{9D8B030D-6E8A-4147-A177-3AD203B41FA5}">
                      <a16:colId xmlns:a16="http://schemas.microsoft.com/office/drawing/2014/main" val="4144822203"/>
                    </a:ext>
                  </a:extLst>
                </a:gridCol>
                <a:gridCol w="6610913">
                  <a:extLst>
                    <a:ext uri="{9D8B030D-6E8A-4147-A177-3AD203B41FA5}">
                      <a16:colId xmlns:a16="http://schemas.microsoft.com/office/drawing/2014/main" val="116291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Version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Countries</a:t>
                      </a:r>
                      <a:r>
                        <a:rPr lang="es-ES" dirty="0"/>
                        <a:t>*</a:t>
                      </a:r>
                      <a:endParaRPr lang="ca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0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v1</a:t>
                      </a:r>
                      <a:endParaRPr lang="ca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Austria (AT)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err="1"/>
                        <a:t>Belgium</a:t>
                      </a:r>
                      <a:r>
                        <a:rPr lang="es-ES" sz="1600" dirty="0"/>
                        <a:t> (BE)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Bulgaria (BG)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Czechia</a:t>
                      </a:r>
                      <a:r>
                        <a:rPr lang="ca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(CZ)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r>
                        <a:rPr lang="ca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Denmark</a:t>
                      </a:r>
                      <a:r>
                        <a:rPr lang="ca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dirty="0" err="1"/>
                        <a:t>Greece</a:t>
                      </a:r>
                      <a:r>
                        <a:rPr lang="ca-ES" sz="1600" dirty="0"/>
                        <a:t> (EL)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ca-ES" sz="1600" dirty="0"/>
                        <a:t>France (FR)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Croatia</a:t>
                      </a:r>
                      <a:r>
                        <a:rPr lang="ca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458729"/>
                  </a:ext>
                </a:extLst>
              </a:tr>
              <a:tr h="361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v2</a:t>
                      </a:r>
                      <a:endParaRPr lang="ca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/>
                        <a:t>Austria (AT)</a:t>
                      </a:r>
                      <a:endParaRPr lang="ca-E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  <a:r>
                        <a:rPr lang="ca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Denmark</a:t>
                      </a:r>
                      <a:r>
                        <a:rPr lang="ca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(DK)</a:t>
                      </a:r>
                      <a:endParaRPr lang="ca-ES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ca-E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Estonia</a:t>
                      </a:r>
                      <a:r>
                        <a:rPr lang="ca-E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(EE)</a:t>
                      </a:r>
                      <a:endParaRPr lang="ca-ES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ca-ES" sz="1600" dirty="0" err="1"/>
                        <a:t>Greece</a:t>
                      </a:r>
                      <a:r>
                        <a:rPr lang="ca-ES" sz="1600" dirty="0"/>
                        <a:t> (EL)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dirty="0"/>
                        <a:t>España (ES)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88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v3</a:t>
                      </a:r>
                      <a:endParaRPr lang="ca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a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8179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4BCE805-AEBF-43FB-93FD-A3D028CCE904}"/>
              </a:ext>
            </a:extLst>
          </p:cNvPr>
          <p:cNvSpPr txBox="1"/>
          <p:nvPr/>
        </p:nvSpPr>
        <p:spPr>
          <a:xfrm>
            <a:off x="4080677" y="1651380"/>
            <a:ext cx="2866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Hungary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(HU)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Ireland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Lithuania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Luxembourg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(LU)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Latvia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(LV)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Malta (MT)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Netherlands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(NL)</a:t>
            </a:r>
            <a:endParaRPr lang="ca-E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Norway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Poland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(PL)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6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ca-ES" sz="1600" b="0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DE1B38-FFD3-43BC-ACCC-16B2CF28BC18}"/>
              </a:ext>
            </a:extLst>
          </p:cNvPr>
          <p:cNvSpPr txBox="1"/>
          <p:nvPr/>
        </p:nvSpPr>
        <p:spPr>
          <a:xfrm>
            <a:off x="6624277" y="1651380"/>
            <a:ext cx="1843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Sweden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Slovenia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Slovakia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(SK)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C7900E4-57B7-4CED-8905-ACB61D6C0DE8}"/>
              </a:ext>
            </a:extLst>
          </p:cNvPr>
          <p:cNvSpPr txBox="1"/>
          <p:nvPr/>
        </p:nvSpPr>
        <p:spPr>
          <a:xfrm>
            <a:off x="4080677" y="3926499"/>
            <a:ext cx="3440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a-ES" sz="1600" dirty="0" err="1"/>
              <a:t>Finland</a:t>
            </a:r>
            <a:r>
              <a:rPr lang="ca-ES" sz="1600" dirty="0"/>
              <a:t> (FI)</a:t>
            </a:r>
            <a:endParaRPr lang="ca-ES" sz="1600" dirty="0">
              <a:solidFill>
                <a:srgbClr val="FF000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Italy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(IT)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a-ES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Latvia</a:t>
            </a: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(LV)</a:t>
            </a:r>
            <a:endParaRPr lang="ca-ES" sz="1600" b="0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Malta (MT)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Portugal (PT)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a-ES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Romania (RO)</a:t>
            </a:r>
            <a:endParaRPr lang="ca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sz="1600" b="0" i="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BBEFA8-6F77-4AA6-BE3F-5B881F5861D8}"/>
              </a:ext>
            </a:extLst>
          </p:cNvPr>
          <p:cNvSpPr txBox="1"/>
          <p:nvPr/>
        </p:nvSpPr>
        <p:spPr>
          <a:xfrm>
            <a:off x="489202" y="6020962"/>
            <a:ext cx="1091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*</a:t>
            </a:r>
            <a:r>
              <a:rPr lang="es-ES" sz="1200" i="1" dirty="0" err="1"/>
              <a:t>Source</a:t>
            </a:r>
            <a:r>
              <a:rPr lang="es-ES" sz="1200" i="1" dirty="0"/>
              <a:t>:</a:t>
            </a:r>
            <a:r>
              <a:rPr lang="es-ES" sz="1200" dirty="0"/>
              <a:t> </a:t>
            </a:r>
            <a:r>
              <a:rPr lang="es-ES" sz="1200" dirty="0">
                <a:hlinkClick r:id="rId3"/>
              </a:rPr>
              <a:t>https://webgate.ec.europa.eu/fpfis/wikis/pages/viewpage.action?spaceKey=EPROC&amp;title=eProc+Matrix+mid-2021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98005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29497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444" y="1139311"/>
            <a:ext cx="8534249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rgbClr val="9BAF04"/>
              </a:buClr>
            </a:pPr>
            <a:endParaRPr lang="en-GB" sz="1600" b="1" dirty="0"/>
          </a:p>
          <a:p>
            <a:pPr marL="742950" lvl="1" indent="-285750" algn="just">
              <a:spcBef>
                <a:spcPts val="1200"/>
              </a:spcBef>
              <a:spcAft>
                <a:spcPts val="1800"/>
              </a:spcAft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GB" dirty="0"/>
              <a:t>New </a:t>
            </a:r>
            <a:r>
              <a:rPr lang="en-US" dirty="0"/>
              <a:t>metadata validation rules for technical code lists</a:t>
            </a:r>
          </a:p>
          <a:p>
            <a:pPr marL="742950" lvl="1" indent="-285750" algn="just">
              <a:spcBef>
                <a:spcPts val="1200"/>
              </a:spcBef>
              <a:spcAft>
                <a:spcPts val="1800"/>
              </a:spcAft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US" dirty="0"/>
              <a:t>Validation of all mandatory fields </a:t>
            </a:r>
          </a:p>
          <a:p>
            <a:pPr marL="742950" lvl="1" indent="-285750" algn="just">
              <a:spcBef>
                <a:spcPts val="1200"/>
              </a:spcBef>
              <a:spcAft>
                <a:spcPts val="1800"/>
              </a:spcAft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US" dirty="0"/>
              <a:t>Use of ESCO occupation codes as </a:t>
            </a:r>
            <a:r>
              <a:rPr lang="en-US" dirty="0" err="1"/>
              <a:t>genericodes</a:t>
            </a:r>
            <a:r>
              <a:rPr lang="en-US" dirty="0"/>
              <a:t> in EU Vocabularies</a:t>
            </a:r>
          </a:p>
          <a:p>
            <a:pPr marL="742950" lvl="1" indent="-285750" algn="just">
              <a:spcBef>
                <a:spcPts val="1200"/>
              </a:spcBef>
              <a:spcAft>
                <a:spcPts val="1800"/>
              </a:spcAft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US" dirty="0"/>
              <a:t>Update of online documentation</a:t>
            </a:r>
          </a:p>
          <a:p>
            <a:pPr marL="742950" lvl="1" indent="-285750" algn="just">
              <a:spcBef>
                <a:spcPts val="1200"/>
              </a:spcBef>
              <a:spcAft>
                <a:spcPts val="1800"/>
              </a:spcAft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GB" dirty="0"/>
              <a:t>Removal of external references from online documentation and release files</a:t>
            </a:r>
          </a:p>
          <a:p>
            <a:pPr marL="742950" lvl="1" indent="-285750" algn="just">
              <a:spcBef>
                <a:spcPts val="1200"/>
              </a:spcBef>
              <a:spcAft>
                <a:spcPts val="1800"/>
              </a:spcAft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US" dirty="0"/>
              <a:t>Fixes related to issues</a:t>
            </a:r>
            <a:endParaRPr lang="en-GB" sz="1600" dirty="0"/>
          </a:p>
        </p:txBody>
      </p:sp>
      <p:sp>
        <p:nvSpPr>
          <p:cNvPr id="7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itchFamily="34" charset="0"/>
              </a:rPr>
              <a:t>6. Next ESPD release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dirty="0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29497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444" y="1139311"/>
            <a:ext cx="8534249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 algn="just">
              <a:buClr>
                <a:srgbClr val="9BAF04"/>
              </a:buClr>
            </a:pPr>
            <a:endParaRPr lang="en-GB" sz="1600" b="1" dirty="0"/>
          </a:p>
          <a:p>
            <a:pPr lvl="1" algn="just">
              <a:buClr>
                <a:srgbClr val="9BAF04"/>
              </a:buClr>
            </a:pPr>
            <a:endParaRPr lang="en-GB" sz="1600" b="1" dirty="0"/>
          </a:p>
          <a:p>
            <a:pPr marL="742950" lvl="1" indent="-285750" algn="just"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GB" b="1" dirty="0"/>
              <a:t>Next OUC meetings:</a:t>
            </a:r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b="1" dirty="0"/>
          </a:p>
          <a:p>
            <a:pPr marL="1200150" lvl="2" indent="-285750" algn="just">
              <a:spcBef>
                <a:spcPts val="1200"/>
              </a:spcBef>
              <a:spcAft>
                <a:spcPts val="1200"/>
              </a:spcAft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n-GB" dirty="0"/>
              <a:t>June 16</a:t>
            </a:r>
            <a:r>
              <a:rPr lang="en-GB" baseline="30000" dirty="0"/>
              <a:t>th</a:t>
            </a:r>
            <a:r>
              <a:rPr lang="en-GB" dirty="0"/>
              <a:t>, 10.00 – 11.30</a:t>
            </a:r>
          </a:p>
          <a:p>
            <a:pPr marL="1200150" lvl="2" indent="-285750" algn="just">
              <a:spcBef>
                <a:spcPts val="1200"/>
              </a:spcBef>
              <a:spcAft>
                <a:spcPts val="1200"/>
              </a:spcAft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n-GB" dirty="0"/>
              <a:t>September 22</a:t>
            </a:r>
            <a:r>
              <a:rPr lang="en-GB" baseline="30000" dirty="0"/>
              <a:t>nd</a:t>
            </a:r>
            <a:r>
              <a:rPr lang="en-GB" dirty="0"/>
              <a:t>, 10.00-11.30</a:t>
            </a:r>
          </a:p>
          <a:p>
            <a:pPr lvl="2" algn="just">
              <a:buClr>
                <a:srgbClr val="9BAF04"/>
              </a:buClr>
            </a:pPr>
            <a:endParaRPr lang="en-GB" dirty="0"/>
          </a:p>
          <a:p>
            <a:pPr lvl="2" algn="just">
              <a:buClr>
                <a:srgbClr val="9BAF04"/>
              </a:buClr>
            </a:pPr>
            <a:endParaRPr lang="en-GB" dirty="0"/>
          </a:p>
          <a:p>
            <a:pPr marL="1200150" lvl="2" indent="-285750" algn="just">
              <a:buClr>
                <a:srgbClr val="9BAF04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lvl="1" algn="just">
              <a:buClr>
                <a:srgbClr val="9BAF04"/>
              </a:buClr>
            </a:pPr>
            <a:endParaRPr lang="en-GB" sz="1600" dirty="0"/>
          </a:p>
        </p:txBody>
      </p:sp>
      <p:sp>
        <p:nvSpPr>
          <p:cNvPr id="7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itchFamily="34" charset="0"/>
              </a:rPr>
              <a:t>7. Next meetings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dirty="0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29497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itchFamily="34" charset="0"/>
              </a:rPr>
              <a:t>8. AOB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dirty="0" smtClean="0"/>
              <a:t>14</a:t>
            </a:fld>
            <a:endParaRPr lang="en-US"/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68DA6562-3098-4D5C-96FF-BC04899DD9D0}"/>
              </a:ext>
            </a:extLst>
          </p:cNvPr>
          <p:cNvSpPr txBox="1"/>
          <p:nvPr/>
        </p:nvSpPr>
        <p:spPr>
          <a:xfrm>
            <a:off x="1338471" y="226609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hangingPunct="0">
              <a:defRPr sz="2400" b="1">
                <a:solidFill>
                  <a:srgbClr val="004494"/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5400"/>
              <a:t>Questions</a:t>
            </a:r>
            <a:r>
              <a:rPr lang="en-GB" sz="3600"/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A8260C-AB67-4647-B7B2-E5701F6140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67" y="2266090"/>
            <a:ext cx="601463" cy="1162910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4C27AD88-AA00-435E-B085-8C278ED6523B}"/>
              </a:ext>
            </a:extLst>
          </p:cNvPr>
          <p:cNvSpPr txBox="1"/>
          <p:nvPr/>
        </p:nvSpPr>
        <p:spPr>
          <a:xfrm>
            <a:off x="1080654" y="4469661"/>
            <a:ext cx="553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err="1"/>
              <a:t>Please</a:t>
            </a:r>
            <a:r>
              <a:rPr lang="fr-BE" i="1" dirty="0"/>
              <a:t> </a:t>
            </a:r>
            <a:r>
              <a:rPr lang="fr-BE" i="1" dirty="0" err="1"/>
              <a:t>feel</a:t>
            </a:r>
            <a:r>
              <a:rPr lang="fr-BE" i="1" dirty="0"/>
              <a:t> free to </a:t>
            </a:r>
            <a:r>
              <a:rPr lang="fr-BE" i="1" dirty="0" err="1"/>
              <a:t>send</a:t>
            </a:r>
            <a:r>
              <a:rPr lang="fr-BE" i="1" dirty="0"/>
              <a:t> </a:t>
            </a:r>
            <a:r>
              <a:rPr lang="fr-BE" i="1" dirty="0" err="1"/>
              <a:t>any</a:t>
            </a:r>
            <a:r>
              <a:rPr lang="fr-BE" i="1" dirty="0"/>
              <a:t> questions </a:t>
            </a:r>
            <a:r>
              <a:rPr lang="fr-BE" i="1" dirty="0" err="1"/>
              <a:t>you</a:t>
            </a:r>
            <a:r>
              <a:rPr lang="fr-BE" i="1" dirty="0"/>
              <a:t> have to</a:t>
            </a:r>
          </a:p>
          <a:p>
            <a:endParaRPr lang="fr-BE" i="1" dirty="0"/>
          </a:p>
          <a:p>
            <a:r>
              <a:rPr lang="fr-BE" dirty="0">
                <a:hlinkClick r:id="rId4"/>
              </a:rPr>
              <a:t>OPESPD@publications.europa.eu</a:t>
            </a:r>
            <a:endParaRPr lang="fr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9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29497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5" name="5 CuadroTexto">
            <a:extLst>
              <a:ext uri="{FF2B5EF4-FFF2-40B4-BE49-F238E27FC236}">
                <a16:creationId xmlns:a16="http://schemas.microsoft.com/office/drawing/2014/main" id="{FF54DAAA-CDC1-4BD3-BFC8-5443DC850FB6}"/>
              </a:ext>
            </a:extLst>
          </p:cNvPr>
          <p:cNvSpPr txBox="1"/>
          <p:nvPr/>
        </p:nvSpPr>
        <p:spPr>
          <a:xfrm>
            <a:off x="1338471" y="226609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hangingPunct="0">
              <a:defRPr sz="2400" b="1">
                <a:solidFill>
                  <a:srgbClr val="004494"/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5400"/>
              <a:t>Thank you!</a:t>
            </a:r>
            <a:r>
              <a:rPr lang="en-GB" sz="360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dirty="0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682389" y="1819736"/>
            <a:ext cx="77806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GB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Data Protection Regulation, the list of attendees of the meeting will only be published if 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there are no objections from any of the participants</a:t>
            </a:r>
            <a:r>
              <a:rPr lang="en-GB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GB" dirty="0"/>
              <a:t>Objections can be sent during this meeting to </a:t>
            </a:r>
            <a:r>
              <a:rPr lang="fr-BE" dirty="0">
                <a:hlinkClick r:id="rId3"/>
              </a:rPr>
              <a:t>OPESPD@publications.europa.eu</a:t>
            </a:r>
            <a:r>
              <a:rPr lang="en-GB" dirty="0"/>
              <a:t>.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85AB2A-470B-4E67-8BDE-C86CDEEEC5CE}"/>
              </a:ext>
            </a:extLst>
          </p:cNvPr>
          <p:cNvSpPr/>
          <p:nvPr/>
        </p:nvSpPr>
        <p:spPr>
          <a:xfrm>
            <a:off x="380427" y="1282890"/>
            <a:ext cx="8383146" cy="259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82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31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400" b="1">
                <a:solidFill>
                  <a:srgbClr val="004494"/>
                </a:solidFill>
                <a:cs typeface="Arial" panose="020B0604020202020204" pitchFamily="34" charset="0"/>
              </a:rPr>
              <a:t>Table of contents</a:t>
            </a:r>
            <a:endParaRPr lang="en-US" b="1" i="1">
              <a:solidFill>
                <a:srgbClr val="004494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263" y="1243209"/>
            <a:ext cx="756597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5B9BD5"/>
              </a:buClr>
              <a:buFont typeface="+mj-lt"/>
              <a:buAutoNum type="arabicPeriod"/>
            </a:pPr>
            <a:r>
              <a:rPr lang="en-GB" dirty="0">
                <a:solidFill>
                  <a:srgbClr val="595959"/>
                </a:solidFill>
              </a:rPr>
              <a:t>Summary of last meeting on 31</a:t>
            </a:r>
            <a:r>
              <a:rPr lang="en-GB" baseline="30000" dirty="0">
                <a:solidFill>
                  <a:srgbClr val="595959"/>
                </a:solidFill>
              </a:rPr>
              <a:t>st</a:t>
            </a:r>
            <a:r>
              <a:rPr lang="en-GB" dirty="0">
                <a:solidFill>
                  <a:srgbClr val="595959"/>
                </a:solidFill>
              </a:rPr>
              <a:t> March 2022</a:t>
            </a:r>
          </a:p>
          <a:p>
            <a:pPr marL="342900" indent="-342900">
              <a:lnSpc>
                <a:spcPct val="150000"/>
              </a:lnSpc>
              <a:buClr>
                <a:srgbClr val="5B9BD5"/>
              </a:buClr>
              <a:buFont typeface="+mj-lt"/>
              <a:buAutoNum type="arabicPeriod"/>
            </a:pPr>
            <a:r>
              <a:rPr lang="en-US" dirty="0">
                <a:solidFill>
                  <a:srgbClr val="595959"/>
                </a:solidFill>
              </a:rPr>
              <a:t>Changes on the ESPD-EDM webpages</a:t>
            </a:r>
          </a:p>
          <a:p>
            <a:pPr marL="342900" indent="-342900">
              <a:lnSpc>
                <a:spcPct val="150000"/>
              </a:lnSpc>
              <a:buClr>
                <a:srgbClr val="5B9BD5"/>
              </a:buClr>
              <a:buFont typeface="+mj-lt"/>
              <a:buAutoNum type="arabicPeriod"/>
            </a:pPr>
            <a:r>
              <a:rPr lang="ca-ES" dirty="0" err="1">
                <a:solidFill>
                  <a:srgbClr val="595959"/>
                </a:solidFill>
              </a:rPr>
              <a:t>Code</a:t>
            </a:r>
            <a:r>
              <a:rPr lang="ca-ES" dirty="0">
                <a:solidFill>
                  <a:srgbClr val="595959"/>
                </a:solidFill>
              </a:rPr>
              <a:t> </a:t>
            </a:r>
            <a:r>
              <a:rPr lang="ca-ES" dirty="0" err="1">
                <a:solidFill>
                  <a:srgbClr val="595959"/>
                </a:solidFill>
              </a:rPr>
              <a:t>list</a:t>
            </a:r>
            <a:r>
              <a:rPr lang="ca-ES" dirty="0">
                <a:solidFill>
                  <a:srgbClr val="595959"/>
                </a:solidFill>
              </a:rPr>
              <a:t> </a:t>
            </a:r>
            <a:r>
              <a:rPr lang="ca-ES" dirty="0" err="1">
                <a:solidFill>
                  <a:srgbClr val="595959"/>
                </a:solidFill>
              </a:rPr>
              <a:t>DocRefContentType</a:t>
            </a:r>
            <a:endParaRPr lang="ca-ES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5B9BD5"/>
              </a:buClr>
              <a:buFont typeface="+mj-lt"/>
              <a:buAutoNum type="arabicPeriod"/>
            </a:pPr>
            <a:r>
              <a:rPr lang="ca-ES" dirty="0">
                <a:solidFill>
                  <a:srgbClr val="595959"/>
                </a:solidFill>
              </a:rPr>
              <a:t>GitHub </a:t>
            </a:r>
            <a:r>
              <a:rPr lang="ca-ES" dirty="0" err="1">
                <a:solidFill>
                  <a:srgbClr val="595959"/>
                </a:solidFill>
              </a:rPr>
              <a:t>issues</a:t>
            </a:r>
            <a:endParaRPr lang="ca-ES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5B9BD5"/>
              </a:buClr>
              <a:buFont typeface="+mj-lt"/>
              <a:buAutoNum type="arabicPeriod"/>
            </a:pPr>
            <a:r>
              <a:rPr lang="ca-ES" dirty="0">
                <a:solidFill>
                  <a:srgbClr val="595959"/>
                </a:solidFill>
              </a:rPr>
              <a:t>ESPD versions </a:t>
            </a:r>
            <a:r>
              <a:rPr lang="ca-ES" dirty="0" err="1">
                <a:solidFill>
                  <a:srgbClr val="595959"/>
                </a:solidFill>
              </a:rPr>
              <a:t>used</a:t>
            </a:r>
            <a:endParaRPr lang="ca-ES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5B9BD5"/>
              </a:buClr>
              <a:buFont typeface="+mj-lt"/>
              <a:buAutoNum type="arabicPeriod"/>
            </a:pPr>
            <a:r>
              <a:rPr lang="ca-ES" dirty="0" err="1">
                <a:solidFill>
                  <a:srgbClr val="595959"/>
                </a:solidFill>
              </a:rPr>
              <a:t>Next</a:t>
            </a:r>
            <a:r>
              <a:rPr lang="ca-ES" dirty="0">
                <a:solidFill>
                  <a:srgbClr val="595959"/>
                </a:solidFill>
              </a:rPr>
              <a:t> ESPD release</a:t>
            </a:r>
          </a:p>
          <a:p>
            <a:pPr marL="342900" indent="-342900">
              <a:lnSpc>
                <a:spcPct val="150000"/>
              </a:lnSpc>
              <a:buClr>
                <a:srgbClr val="5B9BD5"/>
              </a:buClr>
              <a:buFont typeface="+mj-lt"/>
              <a:buAutoNum type="arabicPeriod"/>
            </a:pPr>
            <a:r>
              <a:rPr lang="es-ES" dirty="0">
                <a:solidFill>
                  <a:srgbClr val="595959"/>
                </a:solidFill>
              </a:rPr>
              <a:t>Next meetings</a:t>
            </a:r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5B9BD5"/>
              </a:buClr>
              <a:buFont typeface="+mj-lt"/>
              <a:buAutoNum type="arabicPeriod"/>
            </a:pPr>
            <a:r>
              <a:rPr lang="es-ES" dirty="0">
                <a:solidFill>
                  <a:srgbClr val="595959"/>
                </a:solidFill>
              </a:rPr>
              <a:t>AOB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321848"/>
            <a:ext cx="8534249" cy="360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Meeting </a:t>
            </a:r>
            <a:r>
              <a:rPr lang="es-ES" sz="1600" b="1" dirty="0" err="1"/>
              <a:t>report</a:t>
            </a:r>
            <a:r>
              <a:rPr lang="es-ES" sz="1600" dirty="0"/>
              <a:t>:</a:t>
            </a:r>
            <a:r>
              <a:rPr lang="ca-ES" sz="1600" b="1" dirty="0"/>
              <a:t> </a:t>
            </a:r>
          </a:p>
          <a:p>
            <a:pPr lvl="1" algn="ctr">
              <a:spcBef>
                <a:spcPts val="600"/>
              </a:spcBef>
              <a:spcAft>
                <a:spcPts val="600"/>
              </a:spcAft>
              <a:buClr>
                <a:srgbClr val="9BAF04"/>
              </a:buClr>
            </a:pPr>
            <a:r>
              <a:rPr lang="en-GB" sz="1600" dirty="0">
                <a:hlinkClick r:id="rId3"/>
              </a:rPr>
              <a:t>https://docs.ted.europa.eu/espd-ouc/20220331_OUC%20meeting%20report.html</a:t>
            </a:r>
            <a:endParaRPr lang="en-GB" sz="1600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b="1" dirty="0"/>
          </a:p>
          <a:p>
            <a:pPr marL="742950" lvl="1" indent="-285750" algn="just"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GB" sz="1600" b="1" dirty="0"/>
              <a:t>Main topics</a:t>
            </a:r>
            <a:r>
              <a:rPr lang="en-GB" sz="1600" dirty="0"/>
              <a:t>:</a:t>
            </a:r>
            <a:endParaRPr lang="en-GB" sz="1200" dirty="0">
              <a:solidFill>
                <a:srgbClr val="595959"/>
              </a:solidFill>
              <a:hlinkClick r:id="rId4"/>
            </a:endParaRP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Problem statement</a:t>
            </a: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Business requirements</a:t>
            </a: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Example of the current situation</a:t>
            </a:r>
          </a:p>
          <a:p>
            <a:pPr marL="1200150" lvl="2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Proposed solution</a:t>
            </a: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1. Summary of last meeting on 31</a:t>
            </a:r>
            <a:r>
              <a:rPr lang="en-GB" sz="2400" b="1" baseline="30000" dirty="0">
                <a:solidFill>
                  <a:srgbClr val="004494"/>
                </a:solidFill>
                <a:cs typeface="Arial" panose="020B0604020202020204" pitchFamily="34" charset="0"/>
              </a:rPr>
              <a:t>st</a:t>
            </a:r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 March 2022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Changes on the ESPD-EDM webpages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490632" y="1537756"/>
            <a:ext cx="80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For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v3.0.1, lateral 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navigation menu has been updated: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744340-BEA1-4714-95F3-4696C70D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9946" r="76627" b="46528"/>
          <a:stretch/>
        </p:blipFill>
        <p:spPr>
          <a:xfrm>
            <a:off x="1147218" y="1977396"/>
            <a:ext cx="2743310" cy="2872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634A2A68-E270-4DA6-89B4-902E014A7081}"/>
              </a:ext>
            </a:extLst>
          </p:cNvPr>
          <p:cNvSpPr txBox="1"/>
          <p:nvPr/>
        </p:nvSpPr>
        <p:spPr>
          <a:xfrm>
            <a:off x="490631" y="4968084"/>
            <a:ext cx="83676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24292F"/>
                </a:solidFill>
                <a:latin typeface="-apple-system"/>
              </a:rPr>
              <a:t>Previous versions available through drop-down menus at the upper right corner of the screen and at the bottom of the navigation menu.</a:t>
            </a:r>
            <a:endParaRPr lang="en-US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dirty="0"/>
              <a:t>Links to </a:t>
            </a:r>
            <a:r>
              <a:rPr lang="en-US" dirty="0" err="1"/>
              <a:t>eForms</a:t>
            </a:r>
            <a:r>
              <a:rPr lang="en-US" dirty="0"/>
              <a:t> and EPO projects have been removed (still accessible from </a:t>
            </a:r>
            <a:r>
              <a:rPr lang="en-US" dirty="0">
                <a:hlinkClick r:id="rId4"/>
              </a:rPr>
              <a:t>https://docs.ted.europa.eu/home/index.html</a:t>
            </a:r>
            <a:r>
              <a:rPr lang="en-US" dirty="0"/>
              <a:t>).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9D69A1-79A1-4372-81E3-1686DCED74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76" r="76568" b="50000"/>
          <a:stretch/>
        </p:blipFill>
        <p:spPr>
          <a:xfrm>
            <a:off x="5158860" y="1977395"/>
            <a:ext cx="3043450" cy="29007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440BF621-15DD-4195-9FF5-8F78E5A96E1A}"/>
              </a:ext>
            </a:extLst>
          </p:cNvPr>
          <p:cNvSpPr/>
          <p:nvPr/>
        </p:nvSpPr>
        <p:spPr>
          <a:xfrm>
            <a:off x="4285399" y="3248164"/>
            <a:ext cx="532263" cy="382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74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4C7B900F-3268-4F87-9379-01C227857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65" r="597" b="6795"/>
          <a:stretch/>
        </p:blipFill>
        <p:spPr>
          <a:xfrm>
            <a:off x="27296" y="2315684"/>
            <a:ext cx="9089408" cy="43307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Changes on the ESPD-EDM webpages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490632" y="1319388"/>
            <a:ext cx="802471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ESPD EDM  v3.0.1 webpage:</a:t>
            </a:r>
            <a:r>
              <a:rPr lang="ca-ES" sz="1800" dirty="0">
                <a:effectLst/>
                <a:latin typeface="Calibri" panose="020F0502020204030204" pitchFamily="34" charset="0"/>
                <a:hlinkClick r:id="rId4"/>
              </a:rPr>
              <a:t> </a:t>
            </a:r>
            <a:endParaRPr lang="ca-ES" dirty="0">
              <a:latin typeface="Calibri" panose="020F0502020204030204" pitchFamily="34" charset="0"/>
              <a:hlinkClick r:id="rId4"/>
            </a:endParaRPr>
          </a:p>
          <a:p>
            <a:pPr algn="ctr">
              <a:spcBef>
                <a:spcPts val="600"/>
              </a:spcBef>
              <a:buClr>
                <a:srgbClr val="0070C0"/>
              </a:buClr>
            </a:pPr>
            <a:r>
              <a:rPr lang="ca-ES" sz="1800" dirty="0">
                <a:effectLst/>
                <a:latin typeface="Calibri" panose="020F0502020204030204" pitchFamily="34" charset="0"/>
                <a:hlinkClick r:id="rId4"/>
              </a:rPr>
              <a:t>https://docs.ted.europa.eu/ESPD-EDM/3.0.1/index.html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8BC275A-DD7C-47F3-AE07-E9E29DC316C1}"/>
              </a:ext>
            </a:extLst>
          </p:cNvPr>
          <p:cNvSpPr/>
          <p:nvPr/>
        </p:nvSpPr>
        <p:spPr>
          <a:xfrm>
            <a:off x="8392517" y="2674964"/>
            <a:ext cx="628651" cy="518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0B18E03-255B-4D71-BB70-B94994882197}"/>
              </a:ext>
            </a:extLst>
          </p:cNvPr>
          <p:cNvSpPr/>
          <p:nvPr/>
        </p:nvSpPr>
        <p:spPr>
          <a:xfrm>
            <a:off x="1420788" y="6271101"/>
            <a:ext cx="628651" cy="518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5562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Changes on the ESPD-EDM webpages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490632" y="1319388"/>
            <a:ext cx="802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Previous versions: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E395ED-3F9D-4302-AD96-D51FF9CF8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21" r="2089" b="9207"/>
          <a:stretch/>
        </p:blipFill>
        <p:spPr>
          <a:xfrm>
            <a:off x="91103" y="1949885"/>
            <a:ext cx="8952931" cy="41730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81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3.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Code list </a:t>
            </a:r>
            <a:r>
              <a:rPr lang="en-US" sz="2400" b="1" dirty="0" err="1">
                <a:solidFill>
                  <a:srgbClr val="004494"/>
                </a:solidFill>
                <a:cs typeface="Arial" panose="020B0604020202020204" pitchFamily="34" charset="0"/>
              </a:rPr>
              <a:t>DocRefContentType</a:t>
            </a:r>
            <a:endParaRPr lang="en-US" sz="2400" b="1" dirty="0">
              <a:solidFill>
                <a:srgbClr val="004494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490632" y="1251154"/>
            <a:ext cx="817569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ca-ES" b="0" i="0" dirty="0">
                <a:solidFill>
                  <a:srgbClr val="24292F"/>
                </a:solidFill>
                <a:effectLst/>
                <a:latin typeface="-apple-system"/>
              </a:rPr>
              <a:t>Elements of </a:t>
            </a:r>
            <a:r>
              <a:rPr lang="ca-ES" b="0" i="0" dirty="0" err="1">
                <a:solidFill>
                  <a:srgbClr val="24292F"/>
                </a:solidFill>
                <a:effectLst/>
                <a:latin typeface="-apple-system"/>
              </a:rPr>
              <a:t>the</a:t>
            </a:r>
            <a:r>
              <a:rPr lang="ca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ca-ES" b="0" i="0" dirty="0" err="1">
                <a:solidFill>
                  <a:srgbClr val="24292F"/>
                </a:solidFill>
                <a:effectLst/>
                <a:latin typeface="-apple-system"/>
              </a:rPr>
              <a:t>code</a:t>
            </a:r>
            <a:r>
              <a:rPr lang="ca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ca-ES" b="0" i="0" dirty="0" err="1">
                <a:solidFill>
                  <a:srgbClr val="24292F"/>
                </a:solidFill>
                <a:effectLst/>
                <a:latin typeface="-apple-system"/>
              </a:rPr>
              <a:t>list</a:t>
            </a:r>
            <a:r>
              <a:rPr lang="ca-E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ca-ES" b="0" i="0" dirty="0" err="1">
                <a:solidFill>
                  <a:srgbClr val="24292F"/>
                </a:solidFill>
                <a:effectLst/>
                <a:latin typeface="-apple-system"/>
              </a:rPr>
              <a:t>DocRefContentType</a:t>
            </a:r>
            <a:r>
              <a:rPr lang="ca-ES" b="0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Contract notice published in TED (Tenders Electronic Daily)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European Single Procurement Document Request issued by a CA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Letter</a:t>
            </a:r>
            <a:r>
              <a:rPr lang="ca-E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 of intent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Status of the legal entity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Notice of appointment of the persons </a:t>
            </a:r>
            <a:r>
              <a:rPr lang="en-U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authorised</a:t>
            </a: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 to represent the tenderer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ca-E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VAT </a:t>
            </a: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registration</a:t>
            </a:r>
            <a:r>
              <a:rPr lang="ca-E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 document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Identity</a:t>
            </a:r>
            <a:r>
              <a:rPr lang="ca-E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 document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Reason</a:t>
            </a:r>
            <a:r>
              <a:rPr lang="ca-E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 for VAT </a:t>
            </a: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exemption</a:t>
            </a:r>
            <a:endParaRPr lang="ca-ES" sz="1400" b="0" i="0" kern="1200" dirty="0">
              <a:solidFill>
                <a:srgbClr val="24292F"/>
              </a:solidFill>
              <a:effectLst/>
              <a:latin typeface="-apple-system"/>
              <a:ea typeface="+mn-ea"/>
              <a:cs typeface="+mn-cs"/>
            </a:endParaRP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Subcontracting</a:t>
            </a:r>
            <a:r>
              <a:rPr lang="ca-E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 </a:t>
            </a: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justification</a:t>
            </a:r>
            <a:endParaRPr lang="ca-ES" sz="1400" b="0" i="0" kern="1200" dirty="0">
              <a:solidFill>
                <a:srgbClr val="24292F"/>
              </a:solidFill>
              <a:effectLst/>
              <a:latin typeface="-apple-system"/>
              <a:ea typeface="+mn-ea"/>
              <a:cs typeface="+mn-cs"/>
            </a:endParaRP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Power</a:t>
            </a:r>
            <a:r>
              <a:rPr lang="ca-E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 of </a:t>
            </a: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attorney</a:t>
            </a:r>
            <a:endParaRPr lang="ca-ES" sz="1400" b="0" i="0" kern="1200" dirty="0">
              <a:solidFill>
                <a:srgbClr val="24292F"/>
              </a:solidFill>
              <a:effectLst/>
              <a:latin typeface="-apple-system"/>
              <a:ea typeface="+mn-ea"/>
              <a:cs typeface="+mn-cs"/>
            </a:endParaRP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Contract notice published on a national government official journal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Contract notice published on a regional government official journal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Contract notice published on a local government official journal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Prior information notice published on a national government official journal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Prior information notice published on a regional government official journal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Prior information notice published on a local government official journal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Contract award notice published on a national government official journal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Contract award notice published on a regional government official journal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Contract notice published on a local government official journal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Prior information notice published in TED (Tenders Electronic Daily)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ca-ES" sz="1400" b="0" i="0" kern="1200" dirty="0" err="1">
                <a:solidFill>
                  <a:srgbClr val="24292F"/>
                </a:solidFill>
                <a:effectLst/>
                <a:latin typeface="-apple-system"/>
                <a:ea typeface="+mn-ea"/>
                <a:cs typeface="+mn-cs"/>
              </a:rPr>
              <a:t>Other</a:t>
            </a:r>
            <a:endParaRPr lang="en-GB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GB" i="1" dirty="0">
                <a:solidFill>
                  <a:srgbClr val="FF0000"/>
                </a:solidFill>
                <a:latin typeface="-apple-system"/>
              </a:rPr>
              <a:t>Is this code list or any of its elements being used?</a:t>
            </a:r>
          </a:p>
        </p:txBody>
      </p:sp>
    </p:spTree>
    <p:extLst>
      <p:ext uri="{BB962C8B-B14F-4D97-AF65-F5344CB8AC3E}">
        <p14:creationId xmlns:p14="http://schemas.microsoft.com/office/powerpoint/2010/main" val="33933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GitHub issues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9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5B9BD5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Closed issues (7 issues)</a:t>
            </a:r>
            <a:endParaRPr lang="en-US" sz="1600" dirty="0"/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F7EB54F8-BB8E-44E8-90BA-1E289F5B6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34220"/>
              </p:ext>
            </p:extLst>
          </p:nvPr>
        </p:nvGraphicFramePr>
        <p:xfrm>
          <a:off x="490632" y="1846663"/>
          <a:ext cx="8170768" cy="322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42">
                  <a:extLst>
                    <a:ext uri="{9D8B030D-6E8A-4147-A177-3AD203B41FA5}">
                      <a16:colId xmlns:a16="http://schemas.microsoft.com/office/drawing/2014/main" val="2919675864"/>
                    </a:ext>
                  </a:extLst>
                </a:gridCol>
                <a:gridCol w="7296426">
                  <a:extLst>
                    <a:ext uri="{9D8B030D-6E8A-4147-A177-3AD203B41FA5}">
                      <a16:colId xmlns:a16="http://schemas.microsoft.com/office/drawing/2014/main" val="1984609001"/>
                    </a:ext>
                  </a:extLst>
                </a:gridCol>
              </a:tblGrid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kern="1200" noProof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kern="1200" noProof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Title of the issue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95570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3"/>
                        </a:rPr>
                        <a:t>326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Question of type EVIDENCE_IDENTIFIER with different cardinality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0498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4"/>
                        </a:rPr>
                        <a:t>324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ProfileID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version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27571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5"/>
                        </a:rPr>
                        <a:t>323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C#59 - QUESTION of type CODE without the code list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99652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6"/>
                        </a:rPr>
                        <a:t>322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data misplacement for Criteria #52 and #53 in ESPD-criterion-V3.0.0.xlsx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85198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7"/>
                        </a:rPr>
                        <a:t>321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Questions about LOT management elements in ESPD EDM v3.0.0/v3.0.1 draft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57357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3"/>
                        </a:rPr>
                        <a:t>319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Evidences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External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Reference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76250"/>
                  </a:ext>
                </a:extLst>
              </a:tr>
              <a:tr h="40336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8"/>
                        </a:rPr>
                        <a:t>196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schemeID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e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schemeAgencyID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6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0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E4EC354ADFB40AC5D4FC129E379BA" ma:contentTypeVersion="8" ma:contentTypeDescription="Create a new document." ma:contentTypeScope="" ma:versionID="29f822455ff5391d2c7c2dfd7717ecba">
  <xsd:schema xmlns:xsd="http://www.w3.org/2001/XMLSchema" xmlns:xs="http://www.w3.org/2001/XMLSchema" xmlns:p="http://schemas.microsoft.com/office/2006/metadata/properties" xmlns:ns2="541a8a8b-b856-4d35-a5c7-7f2c0ec3d499" targetNamespace="http://schemas.microsoft.com/office/2006/metadata/properties" ma:root="true" ma:fieldsID="35e6952e7efa586d011e824f69a654f2" ns2:_="">
    <xsd:import namespace="541a8a8b-b856-4d35-a5c7-7f2c0ec3d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a8a8b-b856-4d35-a5c7-7f2c0ec3d4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DCCD54-CEB7-4D93-B603-FE1660D0B3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647C93-41DD-456C-9E9C-2D5D384AB0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1a8a8b-b856-4d35-a5c7-7f2c0ec3d4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F93185-A91A-4472-A3F4-1E1B892525F0}">
  <ds:schemaRefs>
    <ds:schemaRef ds:uri="541a8a8b-b856-4d35-a5c7-7f2c0ec3d499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4334</TotalTime>
  <Words>930</Words>
  <Application>Microsoft Office PowerPoint</Application>
  <PresentationFormat>Presentación en pantalla (4:3)</PresentationFormat>
  <Paragraphs>199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Segoe UI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Sanchez</dc:creator>
  <cp:lastModifiedBy>Alba Colomer Padrosa</cp:lastModifiedBy>
  <cp:revision>78</cp:revision>
  <dcterms:created xsi:type="dcterms:W3CDTF">2015-02-05T09:24:16Z</dcterms:created>
  <dcterms:modified xsi:type="dcterms:W3CDTF">2022-04-27T12:55:20Z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0x010100087E4EC354ADFB40AC5D4FC129E379BA</vt:lpwstr>
  </property>
  <property fmtid="{D5CDD505-2E9C-101B-9397-08002B2CF9AE}" pid="3" name="MSIP_Label_6bd9ddd1-4d20-43f6-abfa-fc3c07406f94_Enabled">
    <vt:lpwstr>true</vt:lpwstr>
  </property>
  <property fmtid="{D5CDD505-2E9C-101B-9397-08002B2CF9AE}" pid="4" name="MSIP_Label_6bd9ddd1-4d20-43f6-abfa-fc3c07406f94_SetDate">
    <vt:lpwstr>2022-04-21T13:11:19Z</vt:lpwstr>
  </property>
  <property fmtid="{D5CDD505-2E9C-101B-9397-08002B2CF9AE}" pid="5" name="MSIP_Label_6bd9ddd1-4d20-43f6-abfa-fc3c07406f94_Method">
    <vt:lpwstr>Standard</vt:lpwstr>
  </property>
  <property fmtid="{D5CDD505-2E9C-101B-9397-08002B2CF9AE}" pid="6" name="MSIP_Label_6bd9ddd1-4d20-43f6-abfa-fc3c07406f94_Name">
    <vt:lpwstr>Commission Use</vt:lpwstr>
  </property>
  <property fmtid="{D5CDD505-2E9C-101B-9397-08002B2CF9AE}" pid="7" name="MSIP_Label_6bd9ddd1-4d20-43f6-abfa-fc3c07406f94_SiteId">
    <vt:lpwstr>b24c8b06-522c-46fe-9080-70926f8dddb1</vt:lpwstr>
  </property>
  <property fmtid="{D5CDD505-2E9C-101B-9397-08002B2CF9AE}" pid="8" name="MSIP_Label_6bd9ddd1-4d20-43f6-abfa-fc3c07406f94_ActionId">
    <vt:lpwstr>fac5fd91-8c03-4bf3-9c92-9378931d4e6e</vt:lpwstr>
  </property>
  <property fmtid="{D5CDD505-2E9C-101B-9397-08002B2CF9AE}" pid="9" name="MSIP_Label_6bd9ddd1-4d20-43f6-abfa-fc3c07406f94_ContentBits">
    <vt:lpwstr>0</vt:lpwstr>
  </property>
</Properties>
</file>