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25E1-6C22-1E85-2E66-DB2DA5E8F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EFFAF-6E94-084A-4181-4EC55B5D2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6D222-6599-7AB6-7634-61207069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3490C-6883-30E3-8F36-4283ACAD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84F3-87F7-88A8-9727-5668E429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3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4C55-716B-6278-5EBB-516B929F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1A07A-B699-8FBB-9BE3-F2D951713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70F0A-FFAA-DC71-855A-7A7F6F27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956A7-9166-5BFE-14B2-C6E3DF88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509B4-D1AF-F936-3BB7-C3336530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82281-37F1-1175-32B3-D49E162D0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E536D-AC3C-47CF-BB77-AD7DED009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4A594-F315-380A-D76D-A0D4FD91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FFF7-149C-370E-A4F4-C170568F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18873-0661-5768-C171-E5DD0ECC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1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7D7C-3A54-ECB3-7757-9B93E170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1549-60D0-BA1D-2489-DDF21724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9A333-0E92-C905-FA39-FD9E8357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DCA5B-029C-37D4-591D-46EA7326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355BD-EDD6-DB1E-02A0-450CFEA8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8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803F-8C74-5602-1A47-0F8A55F5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3CDFE-FDC0-2839-180D-60A0B0769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2B02E-102F-FE82-638E-C0976351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53855-19B8-C860-0C61-9A91C3B6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11CFF-D3AA-5F68-FEEB-C0CB22E4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5319-ADAA-BA30-21AB-9C3C9FC1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A1F0-A241-EF30-EDF3-61A1D9B1D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D5898-E2CD-90B8-C58C-1D7DF0575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6A07C-B3C9-EBA8-355A-A8B07A29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904BC-1897-5447-4D7D-B27CC8AB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F3EDF-E277-0359-6F6C-7B44AB45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0D18-E676-954C-BF1B-67C23301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6805D-B89F-7B27-BD29-53069209F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68F7-F7C0-6E8F-C191-F4335129D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0D22E-A44A-C279-66B1-318A509D3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BCF25-4E51-8862-ED4C-1392B5A63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BC96B-52D9-C891-A1DC-652B4EF9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06DC8-87D6-3890-3BF0-C8A14A12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C4E96-DA45-609F-09E9-18CABEA2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3D44-3333-164A-7525-BB43106B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05809-A1B4-EFEB-C04D-1945048B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F3332-3E78-7398-EC9D-46701276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9F6A2-2EC8-A8B6-E928-2A348510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6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A40B0-29F7-9AB4-4EA1-F96512A0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E0320-6D7C-76D8-056F-65F94558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D2AD4-F7F9-6EBA-3828-234CFB27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6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5933-0D0C-3195-DF66-35E88166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17520-E67C-16D7-7586-DAC3C9CA5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3B3CA-ED70-813B-77CF-9DC07C734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D353E-6C83-E3B7-EB5A-8F4F6D12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7364B-11D3-4C7E-6AB2-7D7BC8BC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CDD4B-0F9E-8C06-1021-432139EE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7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885F-05E2-D5E9-87F6-FC579EF9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91333-8D9A-2349-CA8A-86B2EE001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E1F19-66F7-4F0C-19D2-9F1FDF9E9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5869A-E077-C6BE-2728-7B35FE00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EB66E-26BC-6C43-829D-FECE40D4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5DE1D-CA27-5044-D29F-FEEB768A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5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9F0E8-02DA-F60F-EC37-5C5A9A6E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595F6-800F-AD4B-94B2-AB584AD1D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51F26-9553-8B7B-6A77-B3D6FB0F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4D40B-336F-47B0-AEDC-08A70838D01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F2D0-6C54-E007-5365-0BAE604F4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2CF4-E5A7-78FA-2C1E-870017D7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0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views/FraudovertheYears/Fraudfor1990-2000?:language=en-US&amp;:display_count=n&amp;:origin=viz_share_link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ublic.tableau.com/views/FraudovertheYears2011/Fraudfor2011-2019?:language=en-US&amp;publish=yes&amp;:display_count=n&amp;:origin=viz_share_link" TargetMode="External"/><Relationship Id="rId4" Type="http://schemas.openxmlformats.org/officeDocument/2006/relationships/hyperlink" Target="https://public.tableau.com/views/FraudovertheYears2001/Fraudfor2001-2010?:language=en-US&amp;publish=yes&amp;:display_count=n&amp;:origin=viz_share_lin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ethub.com/edu/cc/credit-debit-card-fraud-statistics/2572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ocklandtrust.com/learning-center/popular-links/reporting-fraud" TargetMode="External"/><Relationship Id="rId5" Type="http://schemas.openxmlformats.org/officeDocument/2006/relationships/hyperlink" Target="https://diamondvalleyfcu.org/blog/5-ways-avoid-credit-card-fraud" TargetMode="External"/><Relationship Id="rId4" Type="http://schemas.openxmlformats.org/officeDocument/2006/relationships/hyperlink" Target="https://www.kaggle.com/datasets/ealtman2019/credit-card-transactio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8434-text-symbol-question-mark-computer-graphics-3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C4E1-F267-8114-DC74-0F2C961A0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Predicting Credit Card Fraud</a:t>
            </a:r>
          </a:p>
        </p:txBody>
      </p:sp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B38F5-C6FD-F31B-91C7-39E5A2ECD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62" r="1215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96585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DEE461C-98A6-FFE5-06DD-DC8CB15A28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 r="1" b="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46" name="Rectangle 2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56BC1-C01D-C482-B95D-728692456D65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Section 1: Quantify the problem with credit card fraud.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7E6A3-4812-837C-9CC4-A48BC7348F31}"/>
              </a:ext>
            </a:extLst>
          </p:cNvPr>
          <p:cNvSpPr txBox="1"/>
          <p:nvPr/>
        </p:nvSpPr>
        <p:spPr>
          <a:xfrm>
            <a:off x="1166649" y="3379979"/>
            <a:ext cx="3874685" cy="31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bg1"/>
                </a:solidFill>
                <a:effectLst/>
              </a:rPr>
              <a:t>By 2023, estimates indicate retailers will lose $130 billion each year on fraudulent sales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bg1"/>
                </a:solidFill>
                <a:effectLst/>
              </a:rPr>
              <a:t>Only 54% of these businesses are "somewhat confident" they would be able to detect fraudulent activity on time                       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bg1"/>
                </a:solidFill>
                <a:effectLst/>
              </a:rPr>
              <a:t>The amount of credit card data available on the dark web increased by 135% last year                       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bg1"/>
                </a:solidFill>
                <a:effectLst/>
              </a:rPr>
              <a:t>As many as 9 Million Americans have their credit card information stolen each year.  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198455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407E161-D694-DC1A-9C67-C411743F63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 r="1" b="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A50165-404F-11FE-C79E-7951CEC29D35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Section 2: Visualizations to depict some of these quantifications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18DE5-E36A-50BD-99EA-060C0665C260}"/>
              </a:ext>
            </a:extLst>
          </p:cNvPr>
          <p:cNvSpPr txBox="1"/>
          <p:nvPr/>
        </p:nvSpPr>
        <p:spPr>
          <a:xfrm>
            <a:off x="1166649" y="3379979"/>
            <a:ext cx="3874685" cy="31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 Notes for talking points on each viz in Waynette’s workbooks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Visit the html page(s) as  to show viz’s</a:t>
            </a:r>
          </a:p>
        </p:txBody>
      </p:sp>
    </p:spTree>
    <p:extLst>
      <p:ext uri="{BB962C8B-B14F-4D97-AF65-F5344CB8AC3E}">
        <p14:creationId xmlns:p14="http://schemas.microsoft.com/office/powerpoint/2010/main" val="420420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0684E11-6126-FEAF-D543-8018B6B7CD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 r="1" b="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D512BA-B62E-58C1-F934-CD55A6B54546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Section 3: Visualization to show locations of these issues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52E48-C962-51FA-ACF6-EC20E2F965B2}"/>
              </a:ext>
            </a:extLst>
          </p:cNvPr>
          <p:cNvSpPr txBox="1"/>
          <p:nvPr/>
        </p:nvSpPr>
        <p:spPr>
          <a:xfrm>
            <a:off x="1166649" y="3379979"/>
            <a:ext cx="3874685" cy="31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1990-200</a:t>
            </a:r>
            <a:r>
              <a:rPr lang="en-US" dirty="0">
                <a:solidFill>
                  <a:schemeClr val="bg1"/>
                </a:solidFill>
              </a:rPr>
              <a:t> there was little fraud happening in the US most of it was in Mexico, Algeria and Fiji.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2001-2010</a:t>
            </a:r>
            <a:r>
              <a:rPr lang="en-US" dirty="0">
                <a:solidFill>
                  <a:schemeClr val="bg1"/>
                </a:solidFill>
              </a:rPr>
              <a:t> there was more fraud in the US and all over the country. But the bulk of it happened in Algeria, Turkey, and Haiti.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2011-2019</a:t>
            </a:r>
            <a:r>
              <a:rPr lang="en-US" dirty="0">
                <a:solidFill>
                  <a:schemeClr val="bg1"/>
                </a:solidFill>
              </a:rPr>
              <a:t> you can see most of the fraud in the US happened on the eastern side of the country. But the bulk of it was in Rome. </a:t>
            </a:r>
          </a:p>
        </p:txBody>
      </p:sp>
    </p:spTree>
    <p:extLst>
      <p:ext uri="{BB962C8B-B14F-4D97-AF65-F5344CB8AC3E}">
        <p14:creationId xmlns:p14="http://schemas.microsoft.com/office/powerpoint/2010/main" val="215456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A057E03-85CF-536E-F978-CF7A7BAD4B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 r="1" b="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5407F5-C0B7-BE11-FC51-9840E9058B18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Section 4: Prevention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B78AA-6FBA-AE7E-85A6-3DC3D820D7E0}"/>
              </a:ext>
            </a:extLst>
          </p:cNvPr>
          <p:cNvSpPr txBox="1"/>
          <p:nvPr/>
        </p:nvSpPr>
        <p:spPr>
          <a:xfrm>
            <a:off x="1166649" y="3379979"/>
            <a:ext cx="3874685" cy="31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EAA56-01A6-67B5-6E11-D3D169FC64BF}"/>
              </a:ext>
            </a:extLst>
          </p:cNvPr>
          <p:cNvSpPr txBox="1"/>
          <p:nvPr/>
        </p:nvSpPr>
        <p:spPr>
          <a:xfrm>
            <a:off x="632561" y="2869325"/>
            <a:ext cx="478733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Don’t use unsecure websites.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Beware of phishing scams.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Be on the lookout for skimmers.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Don’t post sensitive information on social media.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Get comfortable with mobile payment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Shop in stores that have chip readers.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Don’t save your credit card information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 a virtual credit card number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 a password manager.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Get a chip card with PIN capacity.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Don’t trust public Wi-Fi for financial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Set up a fraud alert or credit freeze if your card is lost or stolen.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Review your credit reports regularly.</a:t>
            </a:r>
          </a:p>
        </p:txBody>
      </p:sp>
    </p:spTree>
    <p:extLst>
      <p:ext uri="{BB962C8B-B14F-4D97-AF65-F5344CB8AC3E}">
        <p14:creationId xmlns:p14="http://schemas.microsoft.com/office/powerpoint/2010/main" val="97930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B58D520-5C39-ED44-E439-0FDD14F0E9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 r="1" b="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5407F5-C0B7-BE11-FC51-9840E9058B18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Section 5: Bank Early Detection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B78AA-6FBA-AE7E-85A6-3DC3D820D7E0}"/>
              </a:ext>
            </a:extLst>
          </p:cNvPr>
          <p:cNvSpPr txBox="1"/>
          <p:nvPr/>
        </p:nvSpPr>
        <p:spPr>
          <a:xfrm>
            <a:off x="1166649" y="3379979"/>
            <a:ext cx="3874685" cy="31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Talk about Aaron’s Model for the prediction of fraudulent transactions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Notes for the model here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Visit html page for screenshots of finished model</a:t>
            </a:r>
          </a:p>
        </p:txBody>
      </p:sp>
    </p:spTree>
    <p:extLst>
      <p:ext uri="{BB962C8B-B14F-4D97-AF65-F5344CB8AC3E}">
        <p14:creationId xmlns:p14="http://schemas.microsoft.com/office/powerpoint/2010/main" val="205767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EA1633A-27CF-056F-962D-ED8982F145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 r="1" b="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30CD5-CB61-F624-DFEB-F4753D454313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Section 6: 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036F4-88AD-4797-7276-8A04D3B632B7}"/>
              </a:ext>
            </a:extLst>
          </p:cNvPr>
          <p:cNvSpPr txBox="1"/>
          <p:nvPr/>
        </p:nvSpPr>
        <p:spPr>
          <a:xfrm>
            <a:off x="1166649" y="3379979"/>
            <a:ext cx="3874685" cy="31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Facts on Fraud: </a:t>
            </a:r>
            <a:r>
              <a:rPr lang="en-US" sz="1500">
                <a:solidFill>
                  <a:schemeClr val="bg1"/>
                </a:solidFill>
                <a:hlinkClick r:id="rId3"/>
              </a:rPr>
              <a:t>https://wallethub.com/edu/cc/credit-debit-card-fraud-statistics/25725</a:t>
            </a:r>
            <a:endParaRPr lang="en-US" sz="15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Simulated Data: </a:t>
            </a:r>
            <a:r>
              <a:rPr lang="en-US" sz="1500">
                <a:solidFill>
                  <a:schemeClr val="bg1"/>
                </a:solidFill>
                <a:hlinkClick r:id="rId4"/>
              </a:rPr>
              <a:t>https://www.kaggle.com/datasets/ealtman2019/credit-card-transactions</a:t>
            </a:r>
            <a:endParaRPr lang="en-US" sz="15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Preventing Fraud: </a:t>
            </a:r>
            <a:r>
              <a:rPr lang="en-US" sz="1500">
                <a:solidFill>
                  <a:schemeClr val="bg1"/>
                </a:solidFill>
                <a:hlinkClick r:id="rId5"/>
              </a:rPr>
              <a:t>https://diamondvalleyfcu.org/blog/5-ways-avoid-credit-card-fraud</a:t>
            </a:r>
            <a:endParaRPr lang="en-US" sz="15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Reporting Fraud: </a:t>
            </a:r>
            <a:r>
              <a:rPr lang="en-US" sz="1500">
                <a:solidFill>
                  <a:schemeClr val="bg1"/>
                </a:solidFill>
                <a:hlinkClick r:id="rId6"/>
              </a:rPr>
              <a:t>https://www.rocklandtrust.com/learning-center/popular-links/reporting-fraud</a:t>
            </a:r>
            <a:endParaRPr lang="en-US" sz="15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0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A picture containing toy, vector graphics&#10;&#10;Description automatically generated">
            <a:extLst>
              <a:ext uri="{FF2B5EF4-FFF2-40B4-BE49-F238E27FC236}">
                <a16:creationId xmlns:a16="http://schemas.microsoft.com/office/drawing/2014/main" id="{956096FF-9312-B370-7F08-B74921912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572" b="16454"/>
          <a:stretch/>
        </p:blipFill>
        <p:spPr>
          <a:xfrm>
            <a:off x="2295484" y="923330"/>
            <a:ext cx="8118427" cy="6005529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27B606-FACB-1534-5DAE-CC9D0DE3BB62}"/>
              </a:ext>
            </a:extLst>
          </p:cNvPr>
          <p:cNvSpPr/>
          <p:nvPr/>
        </p:nvSpPr>
        <p:spPr>
          <a:xfrm>
            <a:off x="3725679" y="0"/>
            <a:ext cx="47406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72080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404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Predicting Credit Card Fraud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Credit Card Fraud</dc:title>
  <dc:creator>jess ermovick</dc:creator>
  <cp:lastModifiedBy>Thomas Garcia</cp:lastModifiedBy>
  <cp:revision>12</cp:revision>
  <dcterms:created xsi:type="dcterms:W3CDTF">2022-12-02T00:18:20Z</dcterms:created>
  <dcterms:modified xsi:type="dcterms:W3CDTF">2022-12-07T00:58:33Z</dcterms:modified>
</cp:coreProperties>
</file>