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25E1-6C22-1E85-2E66-DB2DA5E8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FFAF-6E94-084A-4181-4EC55B5D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D222-6599-7AB6-7634-61207069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490C-6883-30E3-8F36-4283ACAD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84F3-87F7-88A8-9727-5668E429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4C55-716B-6278-5EBB-516B929F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1A07A-B699-8FBB-9BE3-F2D95171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0F0A-FFAA-DC71-855A-7A7F6F27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56A7-9166-5BFE-14B2-C6E3DF88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09B4-D1AF-F936-3BB7-C333653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82281-37F1-1175-32B3-D49E162D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E536D-AC3C-47CF-BB77-AD7DED00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A594-F315-380A-D76D-A0D4FD91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FFF7-149C-370E-A4F4-C170568F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8873-0661-5768-C171-E5DD0ECC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D7C-3A54-ECB3-7757-9B93E170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1549-60D0-BA1D-2489-DDF21724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A333-0E92-C905-FA39-FD9E8357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CA5B-029C-37D4-591D-46EA7326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55BD-EDD6-DB1E-02A0-450CFEA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803F-8C74-5602-1A47-0F8A55F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3CDFE-FDC0-2839-180D-60A0B076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B02E-102F-FE82-638E-C0976351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3855-19B8-C860-0C61-9A91C3B6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1CFF-D3AA-5F68-FEEB-C0CB22E4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5319-ADAA-BA30-21AB-9C3C9FC1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A1F0-A241-EF30-EDF3-61A1D9B1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5898-E2CD-90B8-C58C-1D7DF057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A07C-B3C9-EBA8-355A-A8B07A2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04BC-1897-5447-4D7D-B27CC8AB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3EDF-E277-0359-6F6C-7B44AB4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D18-E676-954C-BF1B-67C23301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805D-B89F-7B27-BD29-53069209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68F7-F7C0-6E8F-C191-F4335129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0D22E-A44A-C279-66B1-318A509D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BCF25-4E51-8862-ED4C-1392B5A63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BC96B-52D9-C891-A1DC-652B4EF9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06DC8-87D6-3890-3BF0-C8A14A12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C4E96-DA45-609F-09E9-18CABEA2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3D44-3333-164A-7525-BB43106B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05809-A1B4-EFEB-C04D-1945048B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3332-3E78-7398-EC9D-46701276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F6A2-2EC8-A8B6-E928-2A348510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A40B0-29F7-9AB4-4EA1-F96512A0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E0320-6D7C-76D8-056F-65F9455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D2AD4-F7F9-6EBA-3828-234CFB27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5933-0D0C-3195-DF66-35E88166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7520-E67C-16D7-7586-DAC3C9CA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3B3CA-ED70-813B-77CF-9DC07C734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D353E-6C83-E3B7-EB5A-8F4F6D12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7364B-11D3-4C7E-6AB2-7D7BC8BC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DD4B-0F9E-8C06-1021-432139EE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885F-05E2-D5E9-87F6-FC579EF9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91333-8D9A-2349-CA8A-86B2EE00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E1F19-66F7-4F0C-19D2-9F1FDF9E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869A-E077-C6BE-2728-7B35FE00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B66E-26BC-6C43-829D-FECE40D4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DE1D-CA27-5044-D29F-FEEB768A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9F0E8-02DA-F60F-EC37-5C5A9A6E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95F6-800F-AD4B-94B2-AB584AD1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1F26-9553-8B7B-6A77-B3D6FB0F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F2D0-6C54-E007-5365-0BAE604F4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2CF4-E5A7-78FA-2C1E-870017D7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amondvalleyfcu.org/blog/5-ways-avoid-credit-card-frau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4E1-F267-8114-DC74-0F2C961A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Predicting Credit Card Fraud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B38F5-C6FD-F31B-91C7-39E5A2ECD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2" r="121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658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56BC1-C01D-C482-B95D-728692456D65}"/>
              </a:ext>
            </a:extLst>
          </p:cNvPr>
          <p:cNvSpPr txBox="1"/>
          <p:nvPr/>
        </p:nvSpPr>
        <p:spPr>
          <a:xfrm>
            <a:off x="1438699" y="358159"/>
            <a:ext cx="9314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Section 1: Quantify the problem with credit card fraud.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5B906-5616-0035-2BD4-DFEE1A613BB8}"/>
              </a:ext>
            </a:extLst>
          </p:cNvPr>
          <p:cNvSpPr txBox="1"/>
          <p:nvPr/>
        </p:nvSpPr>
        <p:spPr>
          <a:xfrm>
            <a:off x="9300622" y="2803850"/>
            <a:ext cx="2255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https://www.fool.com/the-ascent/research/identity-theft-credit-card-fraud-statistics/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E6A3-4812-837C-9CC4-A48BC7348F31}"/>
              </a:ext>
            </a:extLst>
          </p:cNvPr>
          <p:cNvSpPr txBox="1"/>
          <p:nvPr/>
        </p:nvSpPr>
        <p:spPr>
          <a:xfrm>
            <a:off x="2345636" y="1869563"/>
            <a:ext cx="53487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were 1,686,121 reports of identity theft in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Government documents or benefits fraud was the most common type of identity theft in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Those aged 30 to 39 reported the most cases of identity theft.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Rhode Island, Kansas, and Illinois were the top three states for identity theft per capita.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card fraud declined by 1% from 2020 levels, with 389,845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were 1,862 data breaches in 2021, a 68% increase from 2020 and an all-time high.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number of people affected by data breaches decreased from 2020, with 293,927,708 people impacted in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losses of $56 billion</a:t>
            </a:r>
            <a:r>
              <a:rPr lang="en-US" dirty="0"/>
              <a:t> in 2021</a:t>
            </a:r>
          </a:p>
        </p:txBody>
      </p:sp>
    </p:spTree>
    <p:extLst>
      <p:ext uri="{BB962C8B-B14F-4D97-AF65-F5344CB8AC3E}">
        <p14:creationId xmlns:p14="http://schemas.microsoft.com/office/powerpoint/2010/main" val="19845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50165-404F-11FE-C79E-7951CEC29D35}"/>
              </a:ext>
            </a:extLst>
          </p:cNvPr>
          <p:cNvSpPr txBox="1"/>
          <p:nvPr/>
        </p:nvSpPr>
        <p:spPr>
          <a:xfrm>
            <a:off x="908612" y="305150"/>
            <a:ext cx="10790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Section 2: Visualizations to depict some of these quantifications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18DE5-E36A-50BD-99EA-060C0665C260}"/>
              </a:ext>
            </a:extLst>
          </p:cNvPr>
          <p:cNvSpPr txBox="1"/>
          <p:nvPr/>
        </p:nvSpPr>
        <p:spPr>
          <a:xfrm>
            <a:off x="3495666" y="2739887"/>
            <a:ext cx="591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Notes for talking points on each viz in </a:t>
            </a:r>
            <a:r>
              <a:rPr lang="en-US" dirty="0" err="1"/>
              <a:t>Waynette’s</a:t>
            </a:r>
            <a:r>
              <a:rPr lang="en-US" dirty="0"/>
              <a:t> workbooks</a:t>
            </a:r>
          </a:p>
          <a:p>
            <a:r>
              <a:rPr lang="en-US" dirty="0"/>
              <a:t>Visit the html page(s) as  to show </a:t>
            </a:r>
            <a:r>
              <a:rPr lang="en-US" dirty="0" err="1"/>
              <a:t>viz’s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512BA-B62E-58C1-F934-CD55A6B54546}"/>
              </a:ext>
            </a:extLst>
          </p:cNvPr>
          <p:cNvSpPr txBox="1"/>
          <p:nvPr/>
        </p:nvSpPr>
        <p:spPr>
          <a:xfrm>
            <a:off x="908612" y="305150"/>
            <a:ext cx="95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Section 3: Visualization to show locations of these 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52E48-C962-51FA-ACF6-EC20E2F965B2}"/>
              </a:ext>
            </a:extLst>
          </p:cNvPr>
          <p:cNvSpPr txBox="1"/>
          <p:nvPr/>
        </p:nvSpPr>
        <p:spPr>
          <a:xfrm>
            <a:off x="3495666" y="2739887"/>
            <a:ext cx="481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Notes for talking points on Ariana’s visualizations</a:t>
            </a:r>
          </a:p>
          <a:p>
            <a:r>
              <a:rPr lang="en-US" dirty="0"/>
              <a:t>Visit tableau public for display of </a:t>
            </a:r>
            <a:r>
              <a:rPr lang="en-US" dirty="0" err="1"/>
              <a:t>viz’s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6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407F5-C0B7-BE11-FC51-9840E9058B18}"/>
              </a:ext>
            </a:extLst>
          </p:cNvPr>
          <p:cNvSpPr txBox="1"/>
          <p:nvPr/>
        </p:nvSpPr>
        <p:spPr>
          <a:xfrm>
            <a:off x="908612" y="305150"/>
            <a:ext cx="3734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Section 4: Prevention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B78AA-6FBA-AE7E-85A6-3DC3D820D7E0}"/>
              </a:ext>
            </a:extLst>
          </p:cNvPr>
          <p:cNvSpPr txBox="1"/>
          <p:nvPr/>
        </p:nvSpPr>
        <p:spPr>
          <a:xfrm>
            <a:off x="3260035" y="1789043"/>
            <a:ext cx="6414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 about preventing credit card fraud: notes here</a:t>
            </a:r>
          </a:p>
          <a:p>
            <a:r>
              <a:rPr lang="en-US" dirty="0">
                <a:hlinkClick r:id="rId2"/>
              </a:rPr>
              <a:t>https://diamondvalleyfcu.org/blog/5-ways-avoid-credit-card-fraud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add a html page for this if desired</a:t>
            </a:r>
          </a:p>
        </p:txBody>
      </p:sp>
    </p:spTree>
    <p:extLst>
      <p:ext uri="{BB962C8B-B14F-4D97-AF65-F5344CB8AC3E}">
        <p14:creationId xmlns:p14="http://schemas.microsoft.com/office/powerpoint/2010/main" val="97930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407F5-C0B7-BE11-FC51-9840E9058B18}"/>
              </a:ext>
            </a:extLst>
          </p:cNvPr>
          <p:cNvSpPr txBox="1"/>
          <p:nvPr/>
        </p:nvSpPr>
        <p:spPr>
          <a:xfrm>
            <a:off x="908612" y="305150"/>
            <a:ext cx="5373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Section 5: Bank Early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B78AA-6FBA-AE7E-85A6-3DC3D820D7E0}"/>
              </a:ext>
            </a:extLst>
          </p:cNvPr>
          <p:cNvSpPr txBox="1"/>
          <p:nvPr/>
        </p:nvSpPr>
        <p:spPr>
          <a:xfrm>
            <a:off x="3260035" y="1789043"/>
            <a:ext cx="674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 about Aaron’s Model for the prediction of fraudulent transactions</a:t>
            </a:r>
          </a:p>
          <a:p>
            <a:r>
              <a:rPr lang="en-US" dirty="0"/>
              <a:t>Notes for the model here</a:t>
            </a:r>
          </a:p>
          <a:p>
            <a:r>
              <a:rPr lang="en-US" dirty="0"/>
              <a:t>Visit html page for screenshots of finished model</a:t>
            </a:r>
          </a:p>
        </p:txBody>
      </p:sp>
    </p:spTree>
    <p:extLst>
      <p:ext uri="{BB962C8B-B14F-4D97-AF65-F5344CB8AC3E}">
        <p14:creationId xmlns:p14="http://schemas.microsoft.com/office/powerpoint/2010/main" val="205767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30CD5-CB61-F624-DFEB-F4753D454313}"/>
              </a:ext>
            </a:extLst>
          </p:cNvPr>
          <p:cNvSpPr txBox="1"/>
          <p:nvPr/>
        </p:nvSpPr>
        <p:spPr>
          <a:xfrm>
            <a:off x="908612" y="305150"/>
            <a:ext cx="1019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Section 6: Site Sources here(see previous slides to fill this in)</a:t>
            </a:r>
          </a:p>
        </p:txBody>
      </p:sp>
    </p:spTree>
    <p:extLst>
      <p:ext uri="{BB962C8B-B14F-4D97-AF65-F5344CB8AC3E}">
        <p14:creationId xmlns:p14="http://schemas.microsoft.com/office/powerpoint/2010/main" val="471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956096FF-9312-B370-7F08-B74921912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72" b="16454"/>
          <a:stretch/>
        </p:blipFill>
        <p:spPr>
          <a:xfrm>
            <a:off x="2295484" y="923330"/>
            <a:ext cx="8118427" cy="6005529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27B606-FACB-1534-5DAE-CC9D0DE3BB62}"/>
              </a:ext>
            </a:extLst>
          </p:cNvPr>
          <p:cNvSpPr/>
          <p:nvPr/>
        </p:nvSpPr>
        <p:spPr>
          <a:xfrm>
            <a:off x="3725679" y="0"/>
            <a:ext cx="47406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2080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Credit Card Fraud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Fraud</dc:title>
  <dc:creator>jess ermovick</dc:creator>
  <cp:lastModifiedBy>jess ermovick</cp:lastModifiedBy>
  <cp:revision>2</cp:revision>
  <dcterms:created xsi:type="dcterms:W3CDTF">2022-12-02T00:18:20Z</dcterms:created>
  <dcterms:modified xsi:type="dcterms:W3CDTF">2022-12-02T00:36:39Z</dcterms:modified>
</cp:coreProperties>
</file>