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7" r:id="rId4"/>
    <p:sldId id="258" r:id="rId5"/>
    <p:sldId id="272" r:id="rId6"/>
    <p:sldId id="273" r:id="rId7"/>
    <p:sldId id="267" r:id="rId8"/>
    <p:sldId id="274" r:id="rId9"/>
    <p:sldId id="275" r:id="rId10"/>
    <p:sldId id="268" r:id="rId11"/>
    <p:sldId id="280" r:id="rId12"/>
    <p:sldId id="278" r:id="rId13"/>
    <p:sldId id="281" r:id="rId14"/>
    <p:sldId id="282" r:id="rId15"/>
    <p:sldId id="284" r:id="rId16"/>
    <p:sldId id="285" r:id="rId17"/>
    <p:sldId id="271" r:id="rId18"/>
    <p:sldId id="259" r:id="rId19"/>
    <p:sldId id="264" r:id="rId20"/>
    <p:sldId id="276" r:id="rId21"/>
    <p:sldId id="277" r:id="rId22"/>
    <p:sldId id="279" r:id="rId23"/>
    <p:sldId id="260" r:id="rId24"/>
    <p:sldId id="262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FBAFE2-7D9E-D62C-E936-6F1E7F65D756}" name="Chloe Ann Valverde (student)" initials="C(" userId="S::chloeann.valverde@my.utsa.edu::30db0ce7-7fac-4ac6-b5bc-f12ce0ba6f5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0C2E3-2DEA-4083-B877-89D3C64AFE94}" v="422" dt="2022-08-08T07:04:32.679"/>
    <p1510:client id="{AA5F9237-CE91-335F-7CB1-679A3D83AF36}" v="1038" dt="2022-08-11T00:22:46.375"/>
    <p1510:client id="{AA609FE9-1FF0-4F16-BE70-2010AFFE1099}" v="1" dt="2022-08-10T21:44:29.691"/>
    <p1510:client id="{BC33D489-A946-4067-BD95-8818B3680AC4}" v="690" dt="2022-08-10T23:18:13.304"/>
    <p1510:client id="{FAB3285D-A57E-4BFA-91D7-07302F241FB1}" v="47" dt="2022-08-08T21:33:5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E524D-7E49-4397-9A01-0213A71F0A47}" type="datetimeFigureOut"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27D09-1F7B-4775-9983-C2C37BA5D5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3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Conclusion :</a:t>
            </a:r>
            <a:r>
              <a:rPr lang="en-US" err="1">
                <a:cs typeface="Calibri"/>
              </a:rPr>
              <a:t>chloe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Chloe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Aaron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Paul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0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Austin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8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6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Austin 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27D09-1F7B-4775-9983-C2C37BA5D5E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Income Inequality Near Universities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Do UNIVERSITY AREAS HAVE A HIGH-INCOME DISPARITY?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DE5CC-5001-C200-D265-C9E05933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Raw 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E1F0-6463-A247-D1B5-873B3AA86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/>
              <a:t>Dataset of wealth brackets of </a:t>
            </a:r>
            <a:r>
              <a:rPr lang="en-US" b="1" cap="all"/>
              <a:t>random zip-codes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C6929D7-D37D-E287-3919-84AEB8E0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71137" y="1118755"/>
            <a:ext cx="8648601" cy="2702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5257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F4E118-B4DC-98E7-E375-E3A7FFA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LOCATION MAP OF RANDOM CITIES USED</a:t>
            </a: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B249F952-3E55-CEFE-98F7-9EDCBD4D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1579" y="2015732"/>
            <a:ext cx="884772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180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7B436-D987-35CC-D6BC-8EBF68A0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Poverty level of universities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1DE15-CF4B-73D0-109A-7F9EA085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/>
              <a:t>Respondents of each university zip-code.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31D5F68-34C6-74E7-F850-9B73B9771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955550"/>
            <a:ext cx="4960442" cy="43608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9263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8B9BE4-1A71-C624-41BD-57DC8AA4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Map of poverty level of random zip-codes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0184-1A78-2BAD-1E09-ED0BC0CF7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Poverty level of randomly selected zip-codes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3B770E1-8247-8F2A-C9FA-C06AB004D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330986"/>
            <a:ext cx="4960442" cy="36099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74308"/>
      </p:ext>
    </p:extLst>
  </p:cSld>
  <p:clrMapOvr>
    <a:masterClrMapping/>
  </p:clrMapOvr>
  <p:transition spd="slow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DC698A-8321-668D-8F41-8139FC81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Random zip-codes above poverty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87D68-5E4B-6652-9644-B672E78F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B88F175-9BFF-33EB-23CC-F0757711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25467"/>
            <a:ext cx="4960442" cy="34209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5420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32C4-4F3D-4F38-7E9C-9478E24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Comparing Poverty levels of random zip-codes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34A12C-2062-8B1B-5D4C-EC2FE1DC6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002204" y="1753790"/>
            <a:ext cx="3692411" cy="2616230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107C5E8-D5A9-AD34-80CC-ED534CA159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858342" y="1788660"/>
            <a:ext cx="3692411" cy="25464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65381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1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1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23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25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FB6914-02C7-0E64-0339-80B60127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University zip-codes vs random zip-codes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285B42-7BB3-7E04-706F-0682A67B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91" y="481108"/>
            <a:ext cx="3613131" cy="2491815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02867C07-3E11-475B-8605-357859C55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65691" y="3137516"/>
            <a:ext cx="3607930" cy="249287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8E4CBCC-4E0F-3AEA-3DA8-E905A1B6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6457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Zip-codes of that live above poverty in both random samples and university zip-codes.</a:t>
            </a:r>
          </a:p>
        </p:txBody>
      </p:sp>
      <p:pic>
        <p:nvPicPr>
          <p:cNvPr id="53" name="Picture 29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81356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680C4-2F38-E384-5AF1-39D4003E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/>
              <a:t>Chart of Above Poverty level Near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C2BB-2088-4CFC-BC42-0A71E546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Bar chart of above poverty level near universities.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CF78E98-B4EB-447D-064A-8927977B4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029" y="1294400"/>
            <a:ext cx="4960442" cy="368312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1999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3940A-CDF6-79FE-6884-DDEB95EA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Map of poverty near universities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51979-ACA7-E2DC-5C4A-7A4E4C13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/>
              <a:t>Poverty near universities.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2DC7E93-D9E9-2E55-2205-0D6E47AB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1" y="1486617"/>
            <a:ext cx="4960442" cy="3298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0277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D203-29C4-E78B-288D-91C45ADB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300"/>
              <a:t>Comparisons of Maps above and below poverty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6B1C275-42D9-DFDC-4B50-495B45798F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02204" y="1691097"/>
            <a:ext cx="3692411" cy="2741615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472A70B-F85D-EA94-3D56-D75025854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858342" y="1719159"/>
            <a:ext cx="3936826" cy="27142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5060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0801-EC5D-0646-D7E2-CC5E8F21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7D5-F968-E0C7-BF18-A7763717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Austin Calvo: Graphs</a:t>
            </a:r>
          </a:p>
          <a:p>
            <a:r>
              <a:rPr lang="en-US"/>
              <a:t>Aaron DeVore: Introduction and datasets</a:t>
            </a:r>
          </a:p>
          <a:p>
            <a:r>
              <a:rPr lang="en-US">
                <a:ea typeface="+mn-lt"/>
                <a:cs typeface="+mn-lt"/>
              </a:rPr>
              <a:t>Paul Serna: Graphs</a:t>
            </a:r>
          </a:p>
          <a:p>
            <a:r>
              <a:rPr lang="en-US"/>
              <a:t>Chloe Valverde: Conclusions</a:t>
            </a:r>
          </a:p>
        </p:txBody>
      </p:sp>
    </p:spTree>
    <p:extLst>
      <p:ext uri="{BB962C8B-B14F-4D97-AF65-F5344CB8AC3E}">
        <p14:creationId xmlns:p14="http://schemas.microsoft.com/office/powerpoint/2010/main" val="9061867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6D797-1F6C-D1C9-360D-9B056188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Wealth equality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4F88-6E3D-6632-607A-5A341D97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/>
              <a:t>When wealth rises, poverty also rises.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647AF90-6876-B546-AD3D-28F3E8F2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9001" y="830164"/>
            <a:ext cx="4743778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23144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80BE-6C28-CCE5-A132-525B9DCC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Zip code poverty levels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96B5463-FD8B-B8C2-72C6-22522A4153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71137" y="1012720"/>
            <a:ext cx="4242437" cy="2757584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5C0F143D-430F-E5CE-5CA6-CBB2FC232E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71060" y="1013063"/>
            <a:ext cx="4242437" cy="2756897"/>
          </a:xfrm>
          <a:prstGeom prst="rect">
            <a:avLst/>
          </a:prstGeom>
        </p:spPr>
      </p:pic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23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210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C5B3A2-08D0-0F8D-9BEF-E8012419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HEAT MAP OF poverty near UNIVERSITIES</a:t>
            </a:r>
          </a:p>
        </p:txBody>
      </p:sp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14407370-FAD7-3952-4E4C-E5980B7A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51579" y="2015732"/>
            <a:ext cx="884772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368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353A-8E87-0BB5-0D29-AC77BB20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7540-5872-A6B0-D672-CAE0DB99F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main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E9EE6-77CF-FD06-ADAF-7F6F74C5AE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What are the areas with the greatest levels of disparity?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Which area has the greatest poverty?</a:t>
            </a:r>
          </a:p>
          <a:p>
            <a:r>
              <a:rPr lang="en-US">
                <a:ea typeface="+mn-lt"/>
                <a:cs typeface="+mn-lt"/>
              </a:rPr>
              <a:t>Do education levels differ between zip codes containing these Universities and the randomly selected zip codes?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BA275-8B9C-2B25-C8BC-5E2114AB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Answers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9CC1C-4A16-C18F-C6F7-F2EFB151DF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/>
          </a:p>
          <a:p>
            <a:r>
              <a:rPr lang="en-US"/>
              <a:t>California has the highest rate of wealth disparity.</a:t>
            </a:r>
          </a:p>
          <a:p>
            <a:r>
              <a:rPr lang="en-US"/>
              <a:t>California has the greatest amount of poverty.</a:t>
            </a:r>
          </a:p>
          <a:p>
            <a:r>
              <a:rPr lang="en-US"/>
              <a:t>The education levels widely differ between the zip-codes.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527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7176-C6CC-0BE8-35EF-3E5DC37B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C4B8-EE91-547E-3A40-60CCAC4F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wealth increases, so does the poverty levels.</a:t>
            </a:r>
          </a:p>
          <a:p>
            <a:r>
              <a:rPr lang="en-US"/>
              <a:t>The disparity grows anytime wealth grows.</a:t>
            </a:r>
          </a:p>
          <a:p>
            <a:r>
              <a:rPr lang="en-US"/>
              <a:t>If a person lives near a university, they are more likely to be in poverty due to the high cost ares surrounding the universities.</a:t>
            </a:r>
          </a:p>
          <a:p>
            <a:r>
              <a:rPr lang="en-US"/>
              <a:t>If you want to go to a highly ranked university, expect to see a large amount of poverty near them.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0846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BEA0-1C9F-2B96-4D3D-23FBA4A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B5BF-AFB9-2228-F87C-0D03B9781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https://www.census.gov/programs-surveys/saipe/data/api.html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https://www.census.gov/data/developers/data-sets/acs-5year/2020.html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https://developers.google.com/maps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https://developers.google.com/maps/documentation/javascript/tutorials</a:t>
            </a:r>
          </a:p>
          <a:p>
            <a:r>
              <a:rPr lang="en-US">
                <a:ea typeface="+mn-lt"/>
                <a:cs typeface="+mn-lt"/>
              </a:rPr>
              <a:t>https://pandas.pydata.org/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https://matplotlib.org/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7190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9B7E-5334-9816-88AC-9AF6A7A6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5374-1979-75AA-8004-5F9C11C7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 hypothesize that the zip codes containing prestigious universities will have higher levels of income disparity than those that are randomly selected.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968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7FC3-41F4-6595-243B-01EAF33F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Raw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5B90D-D9A0-9D9E-3C2D-B8127EAE4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Dataset of 10 random universities and their zip codes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3938A98-02E5-B600-FDB7-0243541DF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9772" y="805583"/>
            <a:ext cx="4209720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236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C1766-145C-646E-B305-BEAF021E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Raw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056B-62AD-1325-DD7A-67D62E870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cap="all"/>
              <a:t>Dataset of university and their </a:t>
            </a:r>
            <a:r>
              <a:rPr lang="en-US" sz="1400" b="1" cap="all"/>
              <a:t>adjacent zip-codes </a:t>
            </a:r>
            <a:r>
              <a:rPr lang="en-US" sz="1400" cap="all"/>
              <a:t>poverty level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BA9DB23-DCFB-29CB-98B3-34E236866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1118755"/>
            <a:ext cx="8648601" cy="2702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7760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BB19F-01F9-3408-0DE4-A72558C4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Raw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905F-5891-1311-A5C7-B8AC5B80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/>
              <a:t>Dataset of poverty level of </a:t>
            </a:r>
            <a:r>
              <a:rPr lang="en-US" b="1" cap="all"/>
              <a:t>random zip codes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6EEF976-5516-C230-3D71-EDBB02D1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1151188"/>
            <a:ext cx="8648601" cy="263782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8675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7F52E-3F57-554F-0E17-414BE702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Raw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BD24C-018C-D8F8-553A-D29121A6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 anchor="t">
            <a:normAutofit fontScale="85000" lnSpcReduction="10000"/>
          </a:bodyPr>
          <a:lstStyle/>
          <a:p>
            <a:r>
              <a:rPr lang="en-US" cap="all"/>
              <a:t>Dataset of education levels with their respective poverty rates of </a:t>
            </a:r>
            <a:r>
              <a:rPr lang="en-US" b="1" cap="all"/>
              <a:t>adjacent zip-codes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6F86B7D-61E5-59EE-D294-CDCAB06B1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664704"/>
            <a:ext cx="8648601" cy="36107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542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5C427-4FED-FEE7-DC2E-76351812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Raw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6720D-A069-2145-156E-98F60DB8D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cap="all"/>
              <a:t>Dataset of education levels with their respective poverty rates of </a:t>
            </a:r>
            <a:r>
              <a:rPr lang="en-US" sz="1400" b="1" cap="all"/>
              <a:t>random zip-codes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3DFB516-76D4-C25B-61D5-64B719A8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967404"/>
            <a:ext cx="8648601" cy="30053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14523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645D1-A659-7205-24A1-729B0CE5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Raw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599D-6B52-6325-5A5B-8F731C6B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all"/>
              <a:t>DATASET OF WEALTH BRACKETS OF </a:t>
            </a:r>
            <a:r>
              <a:rPr lang="en-US" b="1" cap="all"/>
              <a:t>adjacent ZIP-CODES</a:t>
            </a:r>
          </a:p>
        </p:txBody>
      </p:sp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D36DBA47-C863-DDFB-6F0B-7E8B7449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1140376"/>
            <a:ext cx="8648601" cy="265944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2923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25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Gallery</vt:lpstr>
      <vt:lpstr>Income Inequality Near Universities</vt:lpstr>
      <vt:lpstr>introductions</vt:lpstr>
      <vt:lpstr>Proposal</vt:lpstr>
      <vt:lpstr>Raw datasets</vt:lpstr>
      <vt:lpstr>Raw dataset</vt:lpstr>
      <vt:lpstr>Raw dataset</vt:lpstr>
      <vt:lpstr>Raw dataset</vt:lpstr>
      <vt:lpstr>Raw dataset</vt:lpstr>
      <vt:lpstr>Raw dataset</vt:lpstr>
      <vt:lpstr>Raw datasets</vt:lpstr>
      <vt:lpstr>LOCATION MAP OF RANDOM CITIES USED</vt:lpstr>
      <vt:lpstr>Poverty level of universities</vt:lpstr>
      <vt:lpstr>Map of poverty level of random zip-codes</vt:lpstr>
      <vt:lpstr>Random zip-codes above poverty</vt:lpstr>
      <vt:lpstr>Comparing Poverty levels of random zip-codes</vt:lpstr>
      <vt:lpstr>University zip-codes vs random zip-codes</vt:lpstr>
      <vt:lpstr>Chart of Above Poverty level Near University</vt:lpstr>
      <vt:lpstr>Map of poverty near universities</vt:lpstr>
      <vt:lpstr>Comparisons of Maps above and below poverty</vt:lpstr>
      <vt:lpstr>Wealth equality</vt:lpstr>
      <vt:lpstr>Zip code poverty levels</vt:lpstr>
      <vt:lpstr>HEAT MAP OF poverty near UNIVERSITIES</vt:lpstr>
      <vt:lpstr>Results</vt:lpstr>
      <vt:lpstr>Conclusions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2022-08-08T06:19:03Z</dcterms:created>
  <dcterms:modified xsi:type="dcterms:W3CDTF">2022-08-11T04:40:55Z</dcterms:modified>
</cp:coreProperties>
</file>