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5"/>
  </p:sldMasterIdLst>
  <p:notesMasterIdLst>
    <p:notesMasterId r:id="rId25"/>
  </p:notesMasterIdLst>
  <p:handoutMasterIdLst>
    <p:handoutMasterId r:id="rId26"/>
  </p:handoutMasterIdLst>
  <p:sldIdLst>
    <p:sldId id="256" r:id="rId6"/>
    <p:sldId id="258" r:id="rId7"/>
    <p:sldId id="259" r:id="rId8"/>
    <p:sldId id="7953" r:id="rId9"/>
    <p:sldId id="260" r:id="rId10"/>
    <p:sldId id="261" r:id="rId11"/>
    <p:sldId id="262" r:id="rId12"/>
    <p:sldId id="263" r:id="rId13"/>
    <p:sldId id="264" r:id="rId14"/>
    <p:sldId id="265" r:id="rId15"/>
    <p:sldId id="266" r:id="rId16"/>
    <p:sldId id="267" r:id="rId17"/>
    <p:sldId id="269" r:id="rId18"/>
    <p:sldId id="270" r:id="rId19"/>
    <p:sldId id="274" r:id="rId20"/>
    <p:sldId id="272" r:id="rId21"/>
    <p:sldId id="273" r:id="rId22"/>
    <p:sldId id="268" r:id="rId23"/>
    <p:sldId id="27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ongqun He" initials="" lastIdx="2" clrIdx="0"/>
  <p:cmAuthor id="1" name="Wes Schafer" initials="" lastIdx="3" clrIdx="1"/>
  <p:cmAuthor id="2" name="Antonucci, Vincent" initials="AV" lastIdx="11" clrIdx="2">
    <p:extLst>
      <p:ext uri="{19B8F6BF-5375-455C-9EA6-DF929625EA0E}">
        <p15:presenceInfo xmlns:p15="http://schemas.microsoft.com/office/powerpoint/2012/main" userId="S::Antonucc@merck.com::97417926-b01d-4fc0-a164-be746273cc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7BD23C-7802-45C7-8F31-DA7C6EF3E8C5}">
  <a:tblStyle styleId="{EC7BD23C-7802-45C7-8F31-DA7C6EF3E8C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8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8A43E0-41F4-40F7-8642-A10945A7D4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022A10-6418-4D67-8263-7A5A19ABBB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31E53C-3152-4371-8DF9-E4FC9C1792F1}" type="datetimeFigureOut">
              <a:rPr lang="en-US" smtClean="0"/>
              <a:t>10/16/2020</a:t>
            </a:fld>
            <a:endParaRPr lang="en-US"/>
          </a:p>
        </p:txBody>
      </p:sp>
      <p:sp>
        <p:nvSpPr>
          <p:cNvPr id="4" name="Footer Placeholder 3">
            <a:extLst>
              <a:ext uri="{FF2B5EF4-FFF2-40B4-BE49-F238E27FC236}">
                <a16:creationId xmlns:a16="http://schemas.microsoft.com/office/drawing/2014/main" id="{A07FB44F-572B-4F78-8D26-2144929AD7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33CA10-B5F3-4A43-93EE-0D9106D0CE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FAB9D-D271-459F-89F0-0D6BCA3C8758}" type="slidenum">
              <a:rPr lang="en-US" smtClean="0"/>
              <a:t>‹#›</a:t>
            </a:fld>
            <a:endParaRPr lang="en-US"/>
          </a:p>
        </p:txBody>
      </p:sp>
    </p:spTree>
    <p:extLst>
      <p:ext uri="{BB962C8B-B14F-4D97-AF65-F5344CB8AC3E}">
        <p14:creationId xmlns:p14="http://schemas.microsoft.com/office/powerpoint/2010/main" val="491299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3fdf01af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93fdf01af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3fdf01af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3fdf01af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3fdf01a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93fdf01a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3fdf01af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93fdf01af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586dcea44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586dcea4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3fdf01af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3fdf01af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586dcea44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586dcea44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5413563ed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5413563ed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3fdf01af7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3fdf01af7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3fdf01af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3fdf01af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3fdf01af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3fdf01af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3fdf01a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3fdf01a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GB"/>
          </a:p>
        </p:txBody>
      </p:sp>
      <p:sp>
        <p:nvSpPr>
          <p:cNvPr id="5" name="Footer Placeholder 4"/>
          <p:cNvSpPr>
            <a:spLocks noGrp="1"/>
          </p:cNvSpPr>
          <p:nvPr>
            <p:ph type="ftr" sz="quarter" idx="4"/>
          </p:nvPr>
        </p:nvSpPr>
        <p:spPr/>
        <p:txBody>
          <a:bodyPr/>
          <a:lstStyle/>
          <a:p>
            <a:endParaRPr lang="en-GB"/>
          </a:p>
        </p:txBody>
      </p:sp>
      <p:sp>
        <p:nvSpPr>
          <p:cNvPr id="6" name="Slide Number Placeholder 5"/>
          <p:cNvSpPr>
            <a:spLocks noGrp="1"/>
          </p:cNvSpPr>
          <p:nvPr>
            <p:ph type="sldNum" sz="quarter" idx="5"/>
          </p:nvPr>
        </p:nvSpPr>
        <p:spPr/>
        <p:txBody>
          <a:bodyPr/>
          <a:lstStyle/>
          <a:p>
            <a:fld id="{A2DD403B-0F6A-4C1F-AE63-FA1FF361F76A}" type="slidenum">
              <a:rPr lang="en-GB" smtClean="0"/>
              <a:t>4</a:t>
            </a:fld>
            <a:endParaRPr lang="en-GB"/>
          </a:p>
        </p:txBody>
      </p:sp>
    </p:spTree>
    <p:extLst>
      <p:ext uri="{BB962C8B-B14F-4D97-AF65-F5344CB8AC3E}">
        <p14:creationId xmlns:p14="http://schemas.microsoft.com/office/powerpoint/2010/main" val="335043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3fdf01af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3fdf01af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3fdf01af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3fdf01af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3fdf01af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3fdf01af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3fdf01af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3fdf01af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3fdf01af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3fdf01af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83369" y="1444228"/>
            <a:ext cx="2705696" cy="3342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Proprietary icons go here (Go to Insert &gt; Header &amp; Footer to remove this text)</a:t>
            </a:r>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19152" y="1444227"/>
            <a:ext cx="2705696" cy="3342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54936" y="1444227"/>
            <a:ext cx="2705696" cy="3342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0488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purl.allotrope.org/ontologies/result#AFR_0001120"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ebi.ac.uk/ols/ontologies/chm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SA-8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docs.allotrope.org/" TargetMode="External"/><Relationship Id="rId4" Type="http://schemas.openxmlformats.org/officeDocument/2006/relationships/hyperlink" Target="https://arxiv.org/abs/2002.0384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19150"/>
            <a:ext cx="8426396" cy="17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t>Extending </a:t>
            </a:r>
            <a:r>
              <a:rPr lang="en" sz="3000" dirty="0" smtClean="0"/>
              <a:t>the Allotrope Foundation Ontology: </a:t>
            </a:r>
            <a:r>
              <a:rPr lang="en" sz="3000" dirty="0"/>
              <a:t>An Ontological Representation and Analysis of </a:t>
            </a:r>
            <a:endParaRPr sz="3000" dirty="0"/>
          </a:p>
          <a:p>
            <a:pPr marL="0" lvl="0" indent="0" algn="ctr" rtl="0">
              <a:spcBef>
                <a:spcPts val="0"/>
              </a:spcBef>
              <a:spcAft>
                <a:spcPts val="0"/>
              </a:spcAft>
              <a:buNone/>
            </a:pPr>
            <a:r>
              <a:rPr lang="en" sz="3000" dirty="0"/>
              <a:t>Process Chemistry</a:t>
            </a:r>
            <a:endParaRPr sz="3000" dirty="0"/>
          </a:p>
        </p:txBody>
      </p:sp>
      <p:sp>
        <p:nvSpPr>
          <p:cNvPr id="55" name="Google Shape;55;p13"/>
          <p:cNvSpPr txBox="1">
            <a:spLocks noGrp="1"/>
          </p:cNvSpPr>
          <p:nvPr>
            <p:ph type="subTitle" idx="1"/>
          </p:nvPr>
        </p:nvSpPr>
        <p:spPr>
          <a:xfrm>
            <a:off x="302175" y="26245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Oliver He, Wes Schafer</a:t>
            </a:r>
            <a:endParaRPr/>
          </a:p>
        </p:txBody>
      </p:sp>
      <p:pic>
        <p:nvPicPr>
          <p:cNvPr id="56" name="Google Shape;56;p13"/>
          <p:cNvPicPr preferRelativeResize="0"/>
          <p:nvPr/>
        </p:nvPicPr>
        <p:blipFill>
          <a:blip r:embed="rId3">
            <a:alphaModFix/>
          </a:blip>
          <a:stretch>
            <a:fillRect/>
          </a:stretch>
        </p:blipFill>
        <p:spPr>
          <a:xfrm>
            <a:off x="2924175" y="3930125"/>
            <a:ext cx="970725" cy="582425"/>
          </a:xfrm>
          <a:prstGeom prst="rect">
            <a:avLst/>
          </a:prstGeom>
          <a:noFill/>
          <a:ln>
            <a:noFill/>
          </a:ln>
        </p:spPr>
      </p:pic>
      <p:pic>
        <p:nvPicPr>
          <p:cNvPr id="3" name="Picture 2" descr="A close up of a logo&#10;&#10;Description automatically generated">
            <a:extLst>
              <a:ext uri="{FF2B5EF4-FFF2-40B4-BE49-F238E27FC236}">
                <a16:creationId xmlns:a16="http://schemas.microsoft.com/office/drawing/2014/main" id="{6C73498E-14F4-45BD-8020-0D539C6054D5}"/>
              </a:ext>
            </a:extLst>
          </p:cNvPr>
          <p:cNvPicPr>
            <a:picLocks noChangeAspect="1"/>
          </p:cNvPicPr>
          <p:nvPr/>
        </p:nvPicPr>
        <p:blipFill>
          <a:blip r:embed="rId4"/>
          <a:stretch>
            <a:fillRect/>
          </a:stretch>
        </p:blipFill>
        <p:spPr>
          <a:xfrm>
            <a:off x="4572000" y="3603099"/>
            <a:ext cx="2536723" cy="119199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5D7A22E1-7E0D-4F38-94D6-175E44EC424E}"/>
              </a:ext>
            </a:extLst>
          </p:cNvPr>
          <p:cNvPicPr>
            <a:picLocks noChangeAspect="1"/>
          </p:cNvPicPr>
          <p:nvPr/>
        </p:nvPicPr>
        <p:blipFill>
          <a:blip r:embed="rId3"/>
          <a:stretch>
            <a:fillRect/>
          </a:stretch>
        </p:blipFill>
        <p:spPr>
          <a:xfrm>
            <a:off x="443006" y="1296100"/>
            <a:ext cx="7966033" cy="3695254"/>
          </a:xfrm>
          <a:prstGeom prst="rect">
            <a:avLst/>
          </a:prstGeom>
        </p:spPr>
      </p:pic>
      <p:sp>
        <p:nvSpPr>
          <p:cNvPr id="116" name="Google Shape;116;p22"/>
          <p:cNvSpPr/>
          <p:nvPr/>
        </p:nvSpPr>
        <p:spPr>
          <a:xfrm>
            <a:off x="443006" y="1259100"/>
            <a:ext cx="8020744" cy="1699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txBox="1">
            <a:spLocks noGrp="1"/>
          </p:cNvSpPr>
          <p:nvPr>
            <p:ph type="title"/>
          </p:nvPr>
        </p:nvSpPr>
        <p:spPr>
          <a:xfrm>
            <a:off x="311700" y="162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Top-Down: Define Upper level of OPC</a:t>
            </a:r>
            <a:endParaRPr/>
          </a:p>
        </p:txBody>
      </p:sp>
      <p:sp>
        <p:nvSpPr>
          <p:cNvPr id="118" name="Google Shape;118;p22"/>
          <p:cNvSpPr txBox="1">
            <a:spLocks noGrp="1"/>
          </p:cNvSpPr>
          <p:nvPr>
            <p:ph type="body" idx="1"/>
          </p:nvPr>
        </p:nvSpPr>
        <p:spPr>
          <a:xfrm>
            <a:off x="311700" y="772600"/>
            <a:ext cx="8520600" cy="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Align with BFO</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OPC design pattern for a chemical process</a:t>
            </a:r>
            <a:endParaRPr/>
          </a:p>
        </p:txBody>
      </p:sp>
      <p:sp>
        <p:nvSpPr>
          <p:cNvPr id="125" name="Google Shape;125;p23"/>
          <p:cNvSpPr txBox="1"/>
          <p:nvPr/>
        </p:nvSpPr>
        <p:spPr>
          <a:xfrm>
            <a:off x="952500" y="543000"/>
            <a:ext cx="7337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BFO compliant, consistent with AFO</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713" y="981689"/>
            <a:ext cx="6665312" cy="392279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124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OPC unit operation processes detail syntheses</a:t>
            </a:r>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696825"/>
            <a:ext cx="7813200" cy="52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Leveraging existing vocabularies (ontologies when available) </a:t>
            </a:r>
            <a:endParaRPr/>
          </a:p>
        </p:txBody>
      </p:sp>
      <p:pic>
        <p:nvPicPr>
          <p:cNvPr id="132" name="Google Shape;132;p24"/>
          <p:cNvPicPr preferRelativeResize="0"/>
          <p:nvPr/>
        </p:nvPicPr>
        <p:blipFill>
          <a:blip r:embed="rId3">
            <a:alphaModFix/>
          </a:blip>
          <a:stretch>
            <a:fillRect/>
          </a:stretch>
        </p:blipFill>
        <p:spPr>
          <a:xfrm>
            <a:off x="748425" y="1224825"/>
            <a:ext cx="7407175" cy="3228775"/>
          </a:xfrm>
          <a:prstGeom prst="rect">
            <a:avLst/>
          </a:prstGeom>
          <a:noFill/>
          <a:ln>
            <a:noFill/>
          </a:ln>
        </p:spPr>
      </p:pic>
      <p:sp>
        <p:nvSpPr>
          <p:cNvPr id="133" name="Google Shape;133;p24"/>
          <p:cNvSpPr txBox="1">
            <a:spLocks noGrp="1"/>
          </p:cNvSpPr>
          <p:nvPr>
            <p:ph type="body" idx="1"/>
          </p:nvPr>
        </p:nvSpPr>
        <p:spPr>
          <a:xfrm>
            <a:off x="4631175" y="4048900"/>
            <a:ext cx="3931500" cy="1042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More unit operations: crystallization, salt formation, pH adjustment, etc. </a:t>
            </a:r>
            <a:endParaRPr sz="17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207175" y="60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Vetting Workflows - Bottom-Up General Process</a:t>
            </a:r>
            <a:endParaRPr/>
          </a:p>
        </p:txBody>
      </p:sp>
      <p:pic>
        <p:nvPicPr>
          <p:cNvPr id="146" name="Google Shape;146;p26"/>
          <p:cNvPicPr preferRelativeResize="0"/>
          <p:nvPr/>
        </p:nvPicPr>
        <p:blipFill>
          <a:blip r:embed="rId3">
            <a:alphaModFix/>
          </a:blip>
          <a:stretch>
            <a:fillRect/>
          </a:stretch>
        </p:blipFill>
        <p:spPr>
          <a:xfrm>
            <a:off x="5407700" y="742150"/>
            <a:ext cx="2763389" cy="1409400"/>
          </a:xfrm>
          <a:prstGeom prst="rect">
            <a:avLst/>
          </a:prstGeom>
          <a:noFill/>
          <a:ln>
            <a:noFill/>
          </a:ln>
        </p:spPr>
      </p:pic>
      <p:sp>
        <p:nvSpPr>
          <p:cNvPr id="147" name="Google Shape;147;p26"/>
          <p:cNvSpPr txBox="1"/>
          <p:nvPr/>
        </p:nvSpPr>
        <p:spPr>
          <a:xfrm>
            <a:off x="207175" y="818350"/>
            <a:ext cx="4803000" cy="424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Engage SME’s:  identify key published material to avoid proprietary issues.</a:t>
            </a:r>
            <a:endParaRPr sz="1800" dirty="0"/>
          </a:p>
          <a:p>
            <a:pPr marL="457200" lvl="0" indent="-342900" algn="l" rtl="0">
              <a:spcBef>
                <a:spcPts val="0"/>
              </a:spcBef>
              <a:spcAft>
                <a:spcPts val="0"/>
              </a:spcAft>
              <a:buSzPts val="1800"/>
              <a:buChar char="●"/>
            </a:pPr>
            <a:r>
              <a:rPr lang="en" sz="1800" dirty="0"/>
              <a:t>Parse terms from articles (2-4). </a:t>
            </a:r>
            <a:endParaRPr sz="1800" dirty="0"/>
          </a:p>
          <a:p>
            <a:pPr marL="457200" lvl="0" indent="0" algn="l" rtl="0">
              <a:spcBef>
                <a:spcPts val="0"/>
              </a:spcBef>
              <a:spcAft>
                <a:spcPts val="0"/>
              </a:spcAft>
              <a:buNone/>
            </a:pPr>
            <a:endParaRPr sz="1800" dirty="0"/>
          </a:p>
          <a:p>
            <a:pPr marL="457200" lvl="0" indent="0" algn="l" rtl="0">
              <a:spcBef>
                <a:spcPts val="0"/>
              </a:spcBef>
              <a:spcAft>
                <a:spcPts val="0"/>
              </a:spcAft>
              <a:buNone/>
            </a:pP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dirty="0"/>
              <a:t>Survey existing terms (OBO </a:t>
            </a:r>
            <a:r>
              <a:rPr lang="en" sz="1800" dirty="0" smtClean="0"/>
              <a:t>Foundry</a:t>
            </a:r>
            <a:r>
              <a:rPr lang="en" sz="1800" dirty="0"/>
              <a:t>, AFO, IUPAC) / identify gaps.</a:t>
            </a:r>
            <a:endParaRPr sz="1800" dirty="0"/>
          </a:p>
          <a:p>
            <a:pPr marL="457200" lvl="0" indent="0" algn="l" rtl="0">
              <a:spcBef>
                <a:spcPts val="0"/>
              </a:spcBef>
              <a:spcAft>
                <a:spcPts val="0"/>
              </a:spcAft>
              <a:buNone/>
            </a:pPr>
            <a:r>
              <a:rPr lang="en" sz="1800" dirty="0"/>
              <a:t> </a:t>
            </a:r>
            <a:endParaRPr sz="1800" dirty="0"/>
          </a:p>
          <a:p>
            <a:pPr marL="457200" lvl="0" indent="0" algn="l" rtl="0">
              <a:spcBef>
                <a:spcPts val="0"/>
              </a:spcBef>
              <a:spcAft>
                <a:spcPts val="0"/>
              </a:spcAft>
              <a:buNone/>
            </a:pP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dirty="0"/>
              <a:t>Build “scaffold” CMAP to facilitate ontology development (OWL definitions)</a:t>
            </a:r>
            <a:endParaRPr sz="1800" dirty="0"/>
          </a:p>
        </p:txBody>
      </p:sp>
      <p:pic>
        <p:nvPicPr>
          <p:cNvPr id="148" name="Google Shape;148;p26"/>
          <p:cNvPicPr preferRelativeResize="0"/>
          <p:nvPr/>
        </p:nvPicPr>
        <p:blipFill>
          <a:blip r:embed="rId4">
            <a:alphaModFix/>
          </a:blip>
          <a:stretch>
            <a:fillRect/>
          </a:stretch>
        </p:blipFill>
        <p:spPr>
          <a:xfrm>
            <a:off x="5636300" y="2227750"/>
            <a:ext cx="1706625" cy="1534974"/>
          </a:xfrm>
          <a:prstGeom prst="rect">
            <a:avLst/>
          </a:prstGeom>
          <a:noFill/>
          <a:ln>
            <a:noFill/>
          </a:ln>
        </p:spPr>
      </p:pic>
      <p:pic>
        <p:nvPicPr>
          <p:cNvPr id="149" name="Google Shape;149;p26"/>
          <p:cNvPicPr preferRelativeResize="0"/>
          <p:nvPr/>
        </p:nvPicPr>
        <p:blipFill>
          <a:blip r:embed="rId5">
            <a:alphaModFix/>
          </a:blip>
          <a:stretch>
            <a:fillRect/>
          </a:stretch>
        </p:blipFill>
        <p:spPr>
          <a:xfrm>
            <a:off x="6568575" y="2337100"/>
            <a:ext cx="2297300" cy="1307925"/>
          </a:xfrm>
          <a:prstGeom prst="rect">
            <a:avLst/>
          </a:prstGeom>
          <a:noFill/>
          <a:ln>
            <a:noFill/>
          </a:ln>
        </p:spPr>
      </p:pic>
      <p:pic>
        <p:nvPicPr>
          <p:cNvPr id="150" name="Google Shape;150;p26"/>
          <p:cNvPicPr preferRelativeResize="0"/>
          <p:nvPr/>
        </p:nvPicPr>
        <p:blipFill>
          <a:blip r:embed="rId6">
            <a:alphaModFix/>
          </a:blip>
          <a:stretch>
            <a:fillRect/>
          </a:stretch>
        </p:blipFill>
        <p:spPr>
          <a:xfrm>
            <a:off x="5453500" y="3775016"/>
            <a:ext cx="2466074" cy="1214224"/>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715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Use Case 1:  DoE Studies</a:t>
            </a:r>
            <a:endParaRPr dirty="0"/>
          </a:p>
        </p:txBody>
      </p:sp>
      <p:sp>
        <p:nvSpPr>
          <p:cNvPr id="4" name="TextBox 3">
            <a:extLst>
              <a:ext uri="{FF2B5EF4-FFF2-40B4-BE49-F238E27FC236}">
                <a16:creationId xmlns:a16="http://schemas.microsoft.com/office/drawing/2014/main" id="{F8DE10D5-744B-4162-AA39-F5824B9959D2}"/>
              </a:ext>
            </a:extLst>
          </p:cNvPr>
          <p:cNvSpPr txBox="1"/>
          <p:nvPr/>
        </p:nvSpPr>
        <p:spPr>
          <a:xfrm>
            <a:off x="186169" y="2728614"/>
            <a:ext cx="2783134" cy="1600438"/>
          </a:xfrm>
          <a:prstGeom prst="rect">
            <a:avLst/>
          </a:prstGeom>
          <a:noFill/>
        </p:spPr>
        <p:txBody>
          <a:bodyPr wrap="none" rtlCol="0">
            <a:spAutoFit/>
          </a:bodyPr>
          <a:lstStyle/>
          <a:p>
            <a:r>
              <a:rPr lang="en" b="1" dirty="0"/>
              <a:t>DoE Stud</a:t>
            </a:r>
            <a:r>
              <a:rPr lang="en-US" b="1" dirty="0"/>
              <a:t>y Implementation</a:t>
            </a:r>
            <a:endParaRPr lang="en" b="1" dirty="0"/>
          </a:p>
          <a:p>
            <a:pPr marL="285750" indent="-285750">
              <a:buFont typeface="Arial" panose="020B0604020202020204" pitchFamily="34" charset="0"/>
              <a:buChar char="•"/>
            </a:pPr>
            <a:r>
              <a:rPr lang="en-US" dirty="0"/>
              <a:t>Objective Definition</a:t>
            </a:r>
          </a:p>
          <a:p>
            <a:pPr marL="285750" indent="-285750">
              <a:buFont typeface="Arial" panose="020B0604020202020204" pitchFamily="34" charset="0"/>
              <a:buChar char="•"/>
            </a:pPr>
            <a:r>
              <a:rPr lang="en-US" dirty="0"/>
              <a:t>Factor and Range Definition</a:t>
            </a:r>
          </a:p>
          <a:p>
            <a:pPr marL="285750" indent="-285750">
              <a:buFont typeface="Arial" panose="020B0604020202020204" pitchFamily="34" charset="0"/>
              <a:buChar char="•"/>
            </a:pPr>
            <a:r>
              <a:rPr lang="en-US" dirty="0"/>
              <a:t>Response Definition</a:t>
            </a:r>
          </a:p>
          <a:p>
            <a:pPr marL="285750" indent="-285750">
              <a:buFont typeface="Arial" panose="020B0604020202020204" pitchFamily="34" charset="0"/>
              <a:buChar char="•"/>
            </a:pPr>
            <a:r>
              <a:rPr lang="en-US" dirty="0"/>
              <a:t>Experimental Data Collection</a:t>
            </a:r>
          </a:p>
          <a:p>
            <a:pPr marL="285750" indent="-285750">
              <a:buFont typeface="Arial" panose="020B0604020202020204" pitchFamily="34" charset="0"/>
              <a:buChar char="•"/>
            </a:pPr>
            <a:r>
              <a:rPr lang="en-US" dirty="0"/>
              <a:t>Data Analysis</a:t>
            </a:r>
          </a:p>
          <a:p>
            <a:pPr marL="285750" indent="-285750">
              <a:buFont typeface="Arial" panose="020B0604020202020204" pitchFamily="34" charset="0"/>
              <a:buChar char="•"/>
            </a:pPr>
            <a:r>
              <a:rPr lang="en-US" dirty="0"/>
              <a:t>Confirmatory Reactions</a:t>
            </a:r>
          </a:p>
        </p:txBody>
      </p:sp>
      <p:pic>
        <p:nvPicPr>
          <p:cNvPr id="36" name="Picture 35">
            <a:extLst>
              <a:ext uri="{FF2B5EF4-FFF2-40B4-BE49-F238E27FC236}">
                <a16:creationId xmlns:a16="http://schemas.microsoft.com/office/drawing/2014/main" id="{A7EE6BAA-529E-452B-BFB0-D7ED818DD346}"/>
              </a:ext>
            </a:extLst>
          </p:cNvPr>
          <p:cNvPicPr>
            <a:picLocks noChangeAspect="1"/>
          </p:cNvPicPr>
          <p:nvPr/>
        </p:nvPicPr>
        <p:blipFill>
          <a:blip r:embed="rId3"/>
          <a:stretch>
            <a:fillRect/>
          </a:stretch>
        </p:blipFill>
        <p:spPr>
          <a:xfrm>
            <a:off x="3286104" y="3002307"/>
            <a:ext cx="2081184" cy="2076145"/>
          </a:xfrm>
          <a:prstGeom prst="rect">
            <a:avLst/>
          </a:prstGeom>
        </p:spPr>
      </p:pic>
      <p:pic>
        <p:nvPicPr>
          <p:cNvPr id="37" name="Picture 36">
            <a:extLst>
              <a:ext uri="{FF2B5EF4-FFF2-40B4-BE49-F238E27FC236}">
                <a16:creationId xmlns:a16="http://schemas.microsoft.com/office/drawing/2014/main" id="{63BA14C5-1966-43A8-87D9-004FB6E6E91B}"/>
              </a:ext>
            </a:extLst>
          </p:cNvPr>
          <p:cNvPicPr>
            <a:picLocks noChangeAspect="1"/>
          </p:cNvPicPr>
          <p:nvPr/>
        </p:nvPicPr>
        <p:blipFill>
          <a:blip r:embed="rId4"/>
          <a:stretch>
            <a:fillRect/>
          </a:stretch>
        </p:blipFill>
        <p:spPr>
          <a:xfrm>
            <a:off x="189140" y="572700"/>
            <a:ext cx="1363395" cy="1758003"/>
          </a:xfrm>
          <a:prstGeom prst="rect">
            <a:avLst/>
          </a:prstGeom>
        </p:spPr>
      </p:pic>
      <p:sp>
        <p:nvSpPr>
          <p:cNvPr id="38" name="TextBox 37">
            <a:extLst>
              <a:ext uri="{FF2B5EF4-FFF2-40B4-BE49-F238E27FC236}">
                <a16:creationId xmlns:a16="http://schemas.microsoft.com/office/drawing/2014/main" id="{EAC1B69E-FA58-483F-863F-E26DB4CBD0DF}"/>
              </a:ext>
            </a:extLst>
          </p:cNvPr>
          <p:cNvSpPr txBox="1"/>
          <p:nvPr/>
        </p:nvSpPr>
        <p:spPr>
          <a:xfrm>
            <a:off x="1590605" y="671587"/>
            <a:ext cx="4717849" cy="830997"/>
          </a:xfrm>
          <a:prstGeom prst="rect">
            <a:avLst/>
          </a:prstGeom>
          <a:noFill/>
        </p:spPr>
        <p:txBody>
          <a:bodyPr wrap="square" rtlCol="0">
            <a:spAutoFit/>
          </a:bodyPr>
          <a:lstStyle/>
          <a:p>
            <a:r>
              <a:rPr lang="en-US" sz="1200" dirty="0"/>
              <a:t>“Quality by Design (</a:t>
            </a:r>
            <a:r>
              <a:rPr lang="en-US" sz="1200" dirty="0" err="1"/>
              <a:t>QbD</a:t>
            </a:r>
            <a:r>
              <a:rPr lang="en-US" sz="1200" dirty="0"/>
              <a:t>): A systematic approach to development that begins with predefined objectives and emphasizes product and process understanding and process control, based on sound science and quality risk management.” </a:t>
            </a:r>
          </a:p>
        </p:txBody>
      </p:sp>
      <p:sp>
        <p:nvSpPr>
          <p:cNvPr id="39" name="TextBox 38">
            <a:extLst>
              <a:ext uri="{FF2B5EF4-FFF2-40B4-BE49-F238E27FC236}">
                <a16:creationId xmlns:a16="http://schemas.microsoft.com/office/drawing/2014/main" id="{45994C95-1608-4509-AD6C-8292527DE534}"/>
              </a:ext>
            </a:extLst>
          </p:cNvPr>
          <p:cNvSpPr txBox="1"/>
          <p:nvPr/>
        </p:nvSpPr>
        <p:spPr>
          <a:xfrm>
            <a:off x="3196088" y="1856650"/>
            <a:ext cx="2558902" cy="1169551"/>
          </a:xfrm>
          <a:prstGeom prst="rect">
            <a:avLst/>
          </a:prstGeom>
          <a:noFill/>
        </p:spPr>
        <p:txBody>
          <a:bodyPr wrap="square" rtlCol="0">
            <a:spAutoFit/>
          </a:bodyPr>
          <a:lstStyle/>
          <a:p>
            <a:r>
              <a:rPr lang="en-US" b="1" dirty="0"/>
              <a:t>Factorial Design</a:t>
            </a:r>
          </a:p>
          <a:p>
            <a:r>
              <a:rPr lang="en-US" i="1" dirty="0"/>
              <a:t>Multi-dimensional approach to</a:t>
            </a:r>
          </a:p>
          <a:p>
            <a:r>
              <a:rPr lang="en-US" i="1" dirty="0"/>
              <a:t>understanding key factors / variables  and their interdependence</a:t>
            </a:r>
          </a:p>
        </p:txBody>
      </p:sp>
      <p:pic>
        <p:nvPicPr>
          <p:cNvPr id="43" name="Picture 42">
            <a:extLst>
              <a:ext uri="{FF2B5EF4-FFF2-40B4-BE49-F238E27FC236}">
                <a16:creationId xmlns:a16="http://schemas.microsoft.com/office/drawing/2014/main" id="{9A0A7CEA-009C-4A2F-95C9-88CD1911BECA}"/>
              </a:ext>
            </a:extLst>
          </p:cNvPr>
          <p:cNvPicPr>
            <a:picLocks noChangeAspect="1"/>
          </p:cNvPicPr>
          <p:nvPr/>
        </p:nvPicPr>
        <p:blipFill>
          <a:blip r:embed="rId5"/>
          <a:stretch>
            <a:fillRect/>
          </a:stretch>
        </p:blipFill>
        <p:spPr>
          <a:xfrm>
            <a:off x="5932642" y="3021567"/>
            <a:ext cx="1941557" cy="1927307"/>
          </a:xfrm>
          <a:prstGeom prst="rect">
            <a:avLst/>
          </a:prstGeom>
        </p:spPr>
      </p:pic>
      <p:sp>
        <p:nvSpPr>
          <p:cNvPr id="45" name="TextBox 44">
            <a:extLst>
              <a:ext uri="{FF2B5EF4-FFF2-40B4-BE49-F238E27FC236}">
                <a16:creationId xmlns:a16="http://schemas.microsoft.com/office/drawing/2014/main" id="{0E1844AC-D848-47C9-9A7E-981723FCB841}"/>
              </a:ext>
            </a:extLst>
          </p:cNvPr>
          <p:cNvSpPr txBox="1"/>
          <p:nvPr/>
        </p:nvSpPr>
        <p:spPr>
          <a:xfrm>
            <a:off x="7716556" y="3448721"/>
            <a:ext cx="1512130" cy="707886"/>
          </a:xfrm>
          <a:prstGeom prst="rect">
            <a:avLst/>
          </a:prstGeom>
          <a:noFill/>
        </p:spPr>
        <p:txBody>
          <a:bodyPr wrap="square" rtlCol="0">
            <a:spAutoFit/>
          </a:bodyPr>
          <a:lstStyle/>
          <a:p>
            <a:r>
              <a:rPr lang="en-US" sz="1000" dirty="0"/>
              <a:t>Variable interactions can be modeled by graphs</a:t>
            </a:r>
          </a:p>
          <a:p>
            <a:r>
              <a:rPr lang="en-US" sz="1000" dirty="0" err="1"/>
              <a:t>A</a:t>
            </a:r>
            <a:r>
              <a:rPr lang="en-US" sz="1000" baseline="-25000" dirty="0" err="1"/>
              <a:t>i</a:t>
            </a:r>
            <a:r>
              <a:rPr lang="en-US" sz="1000" dirty="0" err="1"/>
              <a:t>i</a:t>
            </a:r>
            <a:r>
              <a:rPr lang="en-US" sz="1000" dirty="0"/>
              <a:t> + A</a:t>
            </a:r>
            <a:r>
              <a:rPr lang="en-US" sz="1000" baseline="-25000" dirty="0"/>
              <a:t>j1j2</a:t>
            </a:r>
            <a:r>
              <a:rPr lang="en-US" sz="1000" dirty="0"/>
              <a:t>j+ </a:t>
            </a:r>
            <a:r>
              <a:rPr lang="en-US" sz="1000" dirty="0" err="1"/>
              <a:t>A</a:t>
            </a:r>
            <a:r>
              <a:rPr lang="en-US" sz="1000" i="1" baseline="-25000" dirty="0" err="1"/>
              <a:t>f</a:t>
            </a:r>
            <a:r>
              <a:rPr lang="en-US" sz="1000" i="1" baseline="-25000" dirty="0"/>
              <a:t>(k1,k2)</a:t>
            </a:r>
            <a:r>
              <a:rPr lang="en-US" sz="1000" dirty="0"/>
              <a:t>k</a:t>
            </a:r>
          </a:p>
        </p:txBody>
      </p:sp>
      <p:sp>
        <p:nvSpPr>
          <p:cNvPr id="2" name="TextBox 1">
            <a:extLst>
              <a:ext uri="{FF2B5EF4-FFF2-40B4-BE49-F238E27FC236}">
                <a16:creationId xmlns:a16="http://schemas.microsoft.com/office/drawing/2014/main" id="{A053FB05-62B8-4B76-AD16-8B5754FC1187}"/>
              </a:ext>
            </a:extLst>
          </p:cNvPr>
          <p:cNvSpPr txBox="1"/>
          <p:nvPr/>
        </p:nvSpPr>
        <p:spPr>
          <a:xfrm rot="16002184">
            <a:off x="5144211" y="3824668"/>
            <a:ext cx="1705916" cy="246221"/>
          </a:xfrm>
          <a:prstGeom prst="rect">
            <a:avLst/>
          </a:prstGeom>
          <a:noFill/>
        </p:spPr>
        <p:txBody>
          <a:bodyPr wrap="none" rtlCol="0">
            <a:spAutoFit/>
          </a:bodyPr>
          <a:lstStyle/>
          <a:p>
            <a:r>
              <a:rPr lang="en-US" sz="1000" dirty="0"/>
              <a:t>area percent -&gt; conversion</a:t>
            </a:r>
          </a:p>
        </p:txBody>
      </p:sp>
      <p:sp>
        <p:nvSpPr>
          <p:cNvPr id="12" name="TextBox 11">
            <a:extLst>
              <a:ext uri="{FF2B5EF4-FFF2-40B4-BE49-F238E27FC236}">
                <a16:creationId xmlns:a16="http://schemas.microsoft.com/office/drawing/2014/main" id="{05B6587C-C810-4B94-8B65-FE73DDA0CB4C}"/>
              </a:ext>
            </a:extLst>
          </p:cNvPr>
          <p:cNvSpPr txBox="1"/>
          <p:nvPr/>
        </p:nvSpPr>
        <p:spPr>
          <a:xfrm rot="519892">
            <a:off x="6153354" y="4731974"/>
            <a:ext cx="1085554" cy="246221"/>
          </a:xfrm>
          <a:prstGeom prst="rect">
            <a:avLst/>
          </a:prstGeom>
          <a:noFill/>
        </p:spPr>
        <p:txBody>
          <a:bodyPr wrap="none" rtlCol="0">
            <a:spAutoFit/>
          </a:bodyPr>
          <a:lstStyle/>
          <a:p>
            <a:r>
              <a:rPr lang="en-US" sz="1000" dirty="0" err="1"/>
              <a:t>rxn</a:t>
            </a:r>
            <a:r>
              <a:rPr lang="en-US" sz="1000" dirty="0"/>
              <a:t> temperature</a:t>
            </a:r>
          </a:p>
        </p:txBody>
      </p:sp>
      <p:sp>
        <p:nvSpPr>
          <p:cNvPr id="13" name="TextBox 12">
            <a:extLst>
              <a:ext uri="{FF2B5EF4-FFF2-40B4-BE49-F238E27FC236}">
                <a16:creationId xmlns:a16="http://schemas.microsoft.com/office/drawing/2014/main" id="{14F9035D-D62D-4F43-AA02-D98E7A4C3D86}"/>
              </a:ext>
            </a:extLst>
          </p:cNvPr>
          <p:cNvSpPr txBox="1"/>
          <p:nvPr/>
        </p:nvSpPr>
        <p:spPr>
          <a:xfrm rot="17534644">
            <a:off x="7339890" y="4493934"/>
            <a:ext cx="639919" cy="246221"/>
          </a:xfrm>
          <a:prstGeom prst="rect">
            <a:avLst/>
          </a:prstGeom>
          <a:noFill/>
        </p:spPr>
        <p:txBody>
          <a:bodyPr wrap="none" rtlCol="0">
            <a:spAutoFit/>
          </a:bodyPr>
          <a:lstStyle/>
          <a:p>
            <a:r>
              <a:rPr lang="en-US" sz="1000" dirty="0" err="1"/>
              <a:t>rxn</a:t>
            </a:r>
            <a:r>
              <a:rPr lang="en-US" sz="1000" dirty="0"/>
              <a:t> time</a:t>
            </a:r>
          </a:p>
        </p:txBody>
      </p:sp>
      <p:sp>
        <p:nvSpPr>
          <p:cNvPr id="3" name="TextBox 2">
            <a:extLst>
              <a:ext uri="{FF2B5EF4-FFF2-40B4-BE49-F238E27FC236}">
                <a16:creationId xmlns:a16="http://schemas.microsoft.com/office/drawing/2014/main" id="{B19D6931-44A8-4692-966D-079644DA4C7F}"/>
              </a:ext>
            </a:extLst>
          </p:cNvPr>
          <p:cNvSpPr txBox="1"/>
          <p:nvPr/>
        </p:nvSpPr>
        <p:spPr>
          <a:xfrm>
            <a:off x="5880012" y="1860737"/>
            <a:ext cx="3398660" cy="954107"/>
          </a:xfrm>
          <a:prstGeom prst="rect">
            <a:avLst/>
          </a:prstGeom>
          <a:noFill/>
        </p:spPr>
        <p:txBody>
          <a:bodyPr wrap="square" rtlCol="0">
            <a:spAutoFit/>
          </a:bodyPr>
          <a:lstStyle/>
          <a:p>
            <a:r>
              <a:rPr lang="en-US" b="1" i="1" dirty="0"/>
              <a:t>Response Curves </a:t>
            </a:r>
          </a:p>
          <a:p>
            <a:r>
              <a:rPr lang="en-US" i="1" dirty="0"/>
              <a:t>aggregate experimental meta data with analytical (instrument) results to enable decision making (design space).</a:t>
            </a:r>
          </a:p>
        </p:txBody>
      </p:sp>
      <p:sp>
        <p:nvSpPr>
          <p:cNvPr id="5" name="Rectangle 4">
            <a:extLst>
              <a:ext uri="{FF2B5EF4-FFF2-40B4-BE49-F238E27FC236}">
                <a16:creationId xmlns:a16="http://schemas.microsoft.com/office/drawing/2014/main" id="{B2958A46-2D5C-4BF5-97D3-0425A0BBBA4A}"/>
              </a:ext>
            </a:extLst>
          </p:cNvPr>
          <p:cNvSpPr/>
          <p:nvPr/>
        </p:nvSpPr>
        <p:spPr>
          <a:xfrm>
            <a:off x="7503886" y="823019"/>
            <a:ext cx="1363395"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e.g. Allotrope PAT and chromatography </a:t>
            </a:r>
            <a:r>
              <a:rPr lang="en-US" sz="1200" dirty="0" smtClean="0">
                <a:solidFill>
                  <a:schemeClr val="tx1"/>
                </a:solidFill>
              </a:rPr>
              <a:t>data models</a:t>
            </a:r>
            <a:r>
              <a:rPr lang="en-US" sz="1200" dirty="0" smtClean="0"/>
              <a:t> </a:t>
            </a:r>
            <a:endParaRPr lang="en-US" sz="1200" dirty="0"/>
          </a:p>
        </p:txBody>
      </p:sp>
      <p:cxnSp>
        <p:nvCxnSpPr>
          <p:cNvPr id="7" name="Straight Arrow Connector 6">
            <a:extLst>
              <a:ext uri="{FF2B5EF4-FFF2-40B4-BE49-F238E27FC236}">
                <a16:creationId xmlns:a16="http://schemas.microsoft.com/office/drawing/2014/main" id="{7D3FE692-4470-4D79-A66E-628FB1FCAF97}"/>
              </a:ext>
            </a:extLst>
          </p:cNvPr>
          <p:cNvCxnSpPr>
            <a:cxnSpLocks/>
            <a:endCxn id="5" idx="2"/>
          </p:cNvCxnSpPr>
          <p:nvPr/>
        </p:nvCxnSpPr>
        <p:spPr>
          <a:xfrm flipV="1">
            <a:off x="7682700" y="1654015"/>
            <a:ext cx="502884" cy="74119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2" name="Google Shape;182;p31"/>
          <p:cNvPicPr preferRelativeResize="0"/>
          <p:nvPr/>
        </p:nvPicPr>
        <p:blipFill>
          <a:blip r:embed="rId3">
            <a:alphaModFix/>
          </a:blip>
          <a:stretch>
            <a:fillRect/>
          </a:stretch>
        </p:blipFill>
        <p:spPr>
          <a:xfrm>
            <a:off x="990025" y="2778050"/>
            <a:ext cx="5207000" cy="2345425"/>
          </a:xfrm>
          <a:prstGeom prst="rect">
            <a:avLst/>
          </a:prstGeom>
          <a:noFill/>
          <a:ln>
            <a:noFill/>
          </a:ln>
        </p:spPr>
      </p:pic>
      <p:pic>
        <p:nvPicPr>
          <p:cNvPr id="183" name="Google Shape;183;p31"/>
          <p:cNvPicPr preferRelativeResize="0"/>
          <p:nvPr/>
        </p:nvPicPr>
        <p:blipFill>
          <a:blip r:embed="rId4">
            <a:alphaModFix/>
          </a:blip>
          <a:stretch>
            <a:fillRect/>
          </a:stretch>
        </p:blipFill>
        <p:spPr>
          <a:xfrm>
            <a:off x="6589476" y="1819525"/>
            <a:ext cx="2242824" cy="2571238"/>
          </a:xfrm>
          <a:prstGeom prst="rect">
            <a:avLst/>
          </a:prstGeom>
          <a:noFill/>
          <a:ln>
            <a:noFill/>
          </a:ln>
        </p:spPr>
      </p:pic>
      <p:cxnSp>
        <p:nvCxnSpPr>
          <p:cNvPr id="184" name="Google Shape;184;p31"/>
          <p:cNvCxnSpPr/>
          <p:nvPr/>
        </p:nvCxnSpPr>
        <p:spPr>
          <a:xfrm rot="10800000" flipH="1">
            <a:off x="5398275" y="2378800"/>
            <a:ext cx="1556100" cy="2106900"/>
          </a:xfrm>
          <a:prstGeom prst="straightConnector1">
            <a:avLst/>
          </a:prstGeom>
          <a:noFill/>
          <a:ln w="9525" cap="flat" cmpd="sng">
            <a:solidFill>
              <a:srgbClr val="FF0000"/>
            </a:solidFill>
            <a:prstDash val="solid"/>
            <a:round/>
            <a:headEnd type="none" w="med" len="med"/>
            <a:tailEnd type="none" w="med" len="med"/>
          </a:ln>
        </p:spPr>
      </p:cxnSp>
      <p:cxnSp>
        <p:nvCxnSpPr>
          <p:cNvPr id="185" name="Google Shape;185;p31"/>
          <p:cNvCxnSpPr/>
          <p:nvPr/>
        </p:nvCxnSpPr>
        <p:spPr>
          <a:xfrm rot="10800000" flipH="1">
            <a:off x="5916950" y="3358125"/>
            <a:ext cx="1037400" cy="1367700"/>
          </a:xfrm>
          <a:prstGeom prst="straightConnector1">
            <a:avLst/>
          </a:prstGeom>
          <a:noFill/>
          <a:ln w="9525" cap="flat" cmpd="sng">
            <a:solidFill>
              <a:srgbClr val="FF0000"/>
            </a:solidFill>
            <a:prstDash val="solid"/>
            <a:round/>
            <a:headEnd type="none" w="med" len="med"/>
            <a:tailEnd type="none" w="med" len="med"/>
          </a:ln>
        </p:spPr>
      </p:cxnSp>
      <p:pic>
        <p:nvPicPr>
          <p:cNvPr id="10" name="Picture 9">
            <a:extLst>
              <a:ext uri="{FF2B5EF4-FFF2-40B4-BE49-F238E27FC236}">
                <a16:creationId xmlns:a16="http://schemas.microsoft.com/office/drawing/2014/main" id="{06DB3E99-FB93-4605-9A37-DBE7090D935E}"/>
              </a:ext>
            </a:extLst>
          </p:cNvPr>
          <p:cNvPicPr>
            <a:picLocks noChangeAspect="1"/>
          </p:cNvPicPr>
          <p:nvPr/>
        </p:nvPicPr>
        <p:blipFill>
          <a:blip r:embed="rId5"/>
          <a:stretch>
            <a:fillRect/>
          </a:stretch>
        </p:blipFill>
        <p:spPr>
          <a:xfrm>
            <a:off x="55107" y="719758"/>
            <a:ext cx="6534369" cy="1963355"/>
          </a:xfrm>
          <a:prstGeom prst="rect">
            <a:avLst/>
          </a:prstGeom>
        </p:spPr>
      </p:pic>
      <p:sp>
        <p:nvSpPr>
          <p:cNvPr id="9" name="Google Shape;174;p30"/>
          <p:cNvSpPr txBox="1">
            <a:spLocks noGrp="1"/>
          </p:cNvSpPr>
          <p:nvPr>
            <p:ph type="title"/>
          </p:nvPr>
        </p:nvSpPr>
        <p:spPr>
          <a:xfrm>
            <a:off x="239982" y="8198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Example terms from Use Case 1: DoE Studies</a:t>
            </a:r>
            <a:endParaRPr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95125" y="73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 2: Fate and Purge Studies</a:t>
            </a:r>
            <a:endParaRPr/>
          </a:p>
        </p:txBody>
      </p:sp>
      <p:pic>
        <p:nvPicPr>
          <p:cNvPr id="169" name="Google Shape;169;p29"/>
          <p:cNvPicPr preferRelativeResize="0"/>
          <p:nvPr/>
        </p:nvPicPr>
        <p:blipFill>
          <a:blip r:embed="rId3">
            <a:alphaModFix/>
          </a:blip>
          <a:stretch>
            <a:fillRect/>
          </a:stretch>
        </p:blipFill>
        <p:spPr>
          <a:xfrm>
            <a:off x="152400" y="2389323"/>
            <a:ext cx="8839202" cy="2470407"/>
          </a:xfrm>
          <a:prstGeom prst="rect">
            <a:avLst/>
          </a:prstGeom>
          <a:noFill/>
          <a:ln>
            <a:noFill/>
          </a:ln>
        </p:spPr>
      </p:pic>
      <p:pic>
        <p:nvPicPr>
          <p:cNvPr id="2" name="Picture 1">
            <a:extLst>
              <a:ext uri="{FF2B5EF4-FFF2-40B4-BE49-F238E27FC236}">
                <a16:creationId xmlns:a16="http://schemas.microsoft.com/office/drawing/2014/main" id="{8BFD86D0-E627-4044-9797-B5224E029F65}"/>
              </a:ext>
            </a:extLst>
          </p:cNvPr>
          <p:cNvPicPr>
            <a:picLocks noChangeAspect="1"/>
          </p:cNvPicPr>
          <p:nvPr/>
        </p:nvPicPr>
        <p:blipFill>
          <a:blip r:embed="rId4"/>
          <a:stretch>
            <a:fillRect/>
          </a:stretch>
        </p:blipFill>
        <p:spPr>
          <a:xfrm>
            <a:off x="381890" y="601749"/>
            <a:ext cx="1540311" cy="1970001"/>
          </a:xfrm>
          <a:prstGeom prst="rect">
            <a:avLst/>
          </a:prstGeom>
        </p:spPr>
      </p:pic>
      <p:sp>
        <p:nvSpPr>
          <p:cNvPr id="3" name="Rectangle 2">
            <a:extLst>
              <a:ext uri="{FF2B5EF4-FFF2-40B4-BE49-F238E27FC236}">
                <a16:creationId xmlns:a16="http://schemas.microsoft.com/office/drawing/2014/main" id="{0EDC326B-4758-4621-87CE-E6A45E2564A7}"/>
              </a:ext>
            </a:extLst>
          </p:cNvPr>
          <p:cNvSpPr/>
          <p:nvPr/>
        </p:nvSpPr>
        <p:spPr>
          <a:xfrm>
            <a:off x="2123850" y="646475"/>
            <a:ext cx="6638260" cy="954107"/>
          </a:xfrm>
          <a:prstGeom prst="rect">
            <a:avLst/>
          </a:prstGeom>
        </p:spPr>
        <p:txBody>
          <a:bodyPr wrap="square">
            <a:spAutoFit/>
          </a:bodyPr>
          <a:lstStyle/>
          <a:p>
            <a:r>
              <a:rPr lang="en-US" dirty="0"/>
              <a:t>“It is important to understand the formation, fate (whether the impurity reacts and changes its chemical structure), and purge (whether the impurity is removed by, for example, crystallization, extraction), as well as their relationship to the resulting impurities that end up in the drug substance as CQAs”</a:t>
            </a:r>
          </a:p>
        </p:txBody>
      </p:sp>
      <p:sp>
        <p:nvSpPr>
          <p:cNvPr id="4" name="TextBox 3">
            <a:extLst>
              <a:ext uri="{FF2B5EF4-FFF2-40B4-BE49-F238E27FC236}">
                <a16:creationId xmlns:a16="http://schemas.microsoft.com/office/drawing/2014/main" id="{EE927313-32A8-4670-B332-CABA15483B77}"/>
              </a:ext>
            </a:extLst>
          </p:cNvPr>
          <p:cNvSpPr txBox="1"/>
          <p:nvPr/>
        </p:nvSpPr>
        <p:spPr>
          <a:xfrm>
            <a:off x="0" y="4033351"/>
            <a:ext cx="1922201" cy="738664"/>
          </a:xfrm>
          <a:prstGeom prst="rect">
            <a:avLst/>
          </a:prstGeom>
          <a:noFill/>
        </p:spPr>
        <p:txBody>
          <a:bodyPr wrap="square" rtlCol="0">
            <a:spAutoFit/>
          </a:bodyPr>
          <a:lstStyle/>
          <a:p>
            <a:r>
              <a:rPr lang="en-US" dirty="0"/>
              <a:t>Impurity Purging by Simple Crystallization Process</a:t>
            </a:r>
          </a:p>
        </p:txBody>
      </p:sp>
      <p:sp>
        <p:nvSpPr>
          <p:cNvPr id="7" name="TextBox 6">
            <a:extLst>
              <a:ext uri="{FF2B5EF4-FFF2-40B4-BE49-F238E27FC236}">
                <a16:creationId xmlns:a16="http://schemas.microsoft.com/office/drawing/2014/main" id="{A79DA557-E4A7-457C-AD73-F92B45B14F89}"/>
              </a:ext>
            </a:extLst>
          </p:cNvPr>
          <p:cNvSpPr txBox="1"/>
          <p:nvPr/>
        </p:nvSpPr>
        <p:spPr>
          <a:xfrm>
            <a:off x="3464966" y="4141073"/>
            <a:ext cx="2099406" cy="1231106"/>
          </a:xfrm>
          <a:prstGeom prst="rect">
            <a:avLst/>
          </a:prstGeom>
          <a:noFill/>
        </p:spPr>
        <p:txBody>
          <a:bodyPr wrap="square" rtlCol="0">
            <a:spAutoFit/>
          </a:bodyPr>
          <a:lstStyle/>
          <a:p>
            <a:r>
              <a:rPr lang="en-US" sz="1200" i="1" dirty="0"/>
              <a:t>Unreacted reagents, reaction by-products</a:t>
            </a:r>
          </a:p>
          <a:p>
            <a:r>
              <a:rPr lang="en-US" sz="1200" i="1" dirty="0"/>
              <a:t>and degradation of impurities complicate fate analyses</a:t>
            </a:r>
          </a:p>
          <a:p>
            <a:r>
              <a:rPr lang="en-US" dirty="0"/>
              <a:t> </a:t>
            </a:r>
          </a:p>
        </p:txBody>
      </p:sp>
      <p:sp>
        <p:nvSpPr>
          <p:cNvPr id="8" name="TextBox 7">
            <a:extLst>
              <a:ext uri="{FF2B5EF4-FFF2-40B4-BE49-F238E27FC236}">
                <a16:creationId xmlns:a16="http://schemas.microsoft.com/office/drawing/2014/main" id="{5F443A05-992A-41C0-8E92-3DAE200607B4}"/>
              </a:ext>
            </a:extLst>
          </p:cNvPr>
          <p:cNvSpPr txBox="1"/>
          <p:nvPr/>
        </p:nvSpPr>
        <p:spPr>
          <a:xfrm>
            <a:off x="5764601" y="4423394"/>
            <a:ext cx="3102748" cy="646331"/>
          </a:xfrm>
          <a:prstGeom prst="rect">
            <a:avLst/>
          </a:prstGeom>
          <a:noFill/>
        </p:spPr>
        <p:txBody>
          <a:bodyPr wrap="square" rtlCol="0">
            <a:spAutoFit/>
          </a:bodyPr>
          <a:lstStyle/>
          <a:p>
            <a:r>
              <a:rPr lang="en-US" sz="1200" i="1" dirty="0"/>
              <a:t>Complicated Synthetic Processes push the capabilities of relational models  (Graphs are Scalable)</a:t>
            </a:r>
          </a:p>
        </p:txBody>
      </p:sp>
      <p:sp>
        <p:nvSpPr>
          <p:cNvPr id="9" name="TextBox 8">
            <a:extLst>
              <a:ext uri="{FF2B5EF4-FFF2-40B4-BE49-F238E27FC236}">
                <a16:creationId xmlns:a16="http://schemas.microsoft.com/office/drawing/2014/main" id="{87D1AA35-B62A-439B-A040-BD9C5C42708B}"/>
              </a:ext>
            </a:extLst>
          </p:cNvPr>
          <p:cNvSpPr txBox="1"/>
          <p:nvPr/>
        </p:nvSpPr>
        <p:spPr>
          <a:xfrm>
            <a:off x="3464966" y="1876874"/>
            <a:ext cx="2099406" cy="830997"/>
          </a:xfrm>
          <a:prstGeom prst="rect">
            <a:avLst/>
          </a:prstGeom>
          <a:noFill/>
        </p:spPr>
        <p:txBody>
          <a:bodyPr wrap="square" rtlCol="0">
            <a:spAutoFit/>
          </a:bodyPr>
          <a:lstStyle/>
          <a:p>
            <a:r>
              <a:rPr lang="en-US" sz="1200" b="1" dirty="0"/>
              <a:t>Analytical analyses of process streams  determines purge factors of individual steps</a:t>
            </a:r>
          </a:p>
        </p:txBody>
      </p:sp>
      <p:sp>
        <p:nvSpPr>
          <p:cNvPr id="10" name="TextBox 9">
            <a:extLst>
              <a:ext uri="{FF2B5EF4-FFF2-40B4-BE49-F238E27FC236}">
                <a16:creationId xmlns:a16="http://schemas.microsoft.com/office/drawing/2014/main" id="{D11FB0D9-9265-4415-93D6-8CCE8CB653C5}"/>
              </a:ext>
            </a:extLst>
          </p:cNvPr>
          <p:cNvSpPr txBox="1"/>
          <p:nvPr/>
        </p:nvSpPr>
        <p:spPr>
          <a:xfrm>
            <a:off x="5777858" y="1973824"/>
            <a:ext cx="2949286" cy="830997"/>
          </a:xfrm>
          <a:prstGeom prst="rect">
            <a:avLst/>
          </a:prstGeom>
          <a:noFill/>
        </p:spPr>
        <p:txBody>
          <a:bodyPr wrap="square" rtlCol="0">
            <a:spAutoFit/>
          </a:bodyPr>
          <a:lstStyle/>
          <a:p>
            <a:r>
              <a:rPr lang="en-US" sz="1200" b="1" dirty="0"/>
              <a:t>Aggregation of experimental data tells the whole story of the ultimate fate of impurities and overall purge factors </a:t>
            </a:r>
          </a:p>
        </p:txBody>
      </p:sp>
      <p:sp>
        <p:nvSpPr>
          <p:cNvPr id="11" name="Rectangle 10">
            <a:extLst>
              <a:ext uri="{FF2B5EF4-FFF2-40B4-BE49-F238E27FC236}">
                <a16:creationId xmlns:a16="http://schemas.microsoft.com/office/drawing/2014/main" id="{10666E94-202A-41B5-B99B-FFE31A267A1C}"/>
              </a:ext>
            </a:extLst>
          </p:cNvPr>
          <p:cNvSpPr/>
          <p:nvPr/>
        </p:nvSpPr>
        <p:spPr>
          <a:xfrm>
            <a:off x="4156443" y="1539252"/>
            <a:ext cx="3460710" cy="289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e.g. Allotrope chromatography and SQD models</a:t>
            </a:r>
            <a:r>
              <a:rPr lang="en-US" sz="1200" dirty="0"/>
              <a:t> </a:t>
            </a:r>
          </a:p>
        </p:txBody>
      </p:sp>
      <p:cxnSp>
        <p:nvCxnSpPr>
          <p:cNvPr id="6" name="Straight Arrow Connector 5">
            <a:extLst>
              <a:ext uri="{FF2B5EF4-FFF2-40B4-BE49-F238E27FC236}">
                <a16:creationId xmlns:a16="http://schemas.microsoft.com/office/drawing/2014/main" id="{6AAF2E3E-C5D3-4C0A-A946-7B5994F27FDA}"/>
              </a:ext>
            </a:extLst>
          </p:cNvPr>
          <p:cNvCxnSpPr>
            <a:cxnSpLocks/>
            <a:endCxn id="11" idx="2"/>
          </p:cNvCxnSpPr>
          <p:nvPr/>
        </p:nvCxnSpPr>
        <p:spPr>
          <a:xfrm flipV="1">
            <a:off x="4548702" y="1828842"/>
            <a:ext cx="1338096" cy="1661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155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Example terms from Use Case </a:t>
            </a:r>
            <a:r>
              <a:rPr lang="en" sz="2400" dirty="0"/>
              <a:t>2: Fate and Purge Studies</a:t>
            </a:r>
            <a:endParaRPr sz="2400" dirty="0"/>
          </a:p>
        </p:txBody>
      </p:sp>
      <p:pic>
        <p:nvPicPr>
          <p:cNvPr id="175" name="Google Shape;175;p30"/>
          <p:cNvPicPr preferRelativeResize="0"/>
          <p:nvPr/>
        </p:nvPicPr>
        <p:blipFill>
          <a:blip r:embed="rId3">
            <a:alphaModFix/>
          </a:blip>
          <a:stretch>
            <a:fillRect/>
          </a:stretch>
        </p:blipFill>
        <p:spPr>
          <a:xfrm>
            <a:off x="2957476" y="691785"/>
            <a:ext cx="5293389" cy="1921170"/>
          </a:xfrm>
          <a:prstGeom prst="rect">
            <a:avLst/>
          </a:prstGeom>
          <a:noFill/>
          <a:ln>
            <a:noFill/>
          </a:ln>
        </p:spPr>
      </p:pic>
      <p:sp>
        <p:nvSpPr>
          <p:cNvPr id="2" name="TextBox 1">
            <a:extLst>
              <a:ext uri="{FF2B5EF4-FFF2-40B4-BE49-F238E27FC236}">
                <a16:creationId xmlns:a16="http://schemas.microsoft.com/office/drawing/2014/main" id="{0BC9C82D-6F14-4428-9E8D-63BB74817BD7}"/>
              </a:ext>
            </a:extLst>
          </p:cNvPr>
          <p:cNvSpPr txBox="1"/>
          <p:nvPr/>
        </p:nvSpPr>
        <p:spPr>
          <a:xfrm>
            <a:off x="311700" y="791028"/>
            <a:ext cx="1915909" cy="954107"/>
          </a:xfrm>
          <a:prstGeom prst="rect">
            <a:avLst/>
          </a:prstGeom>
          <a:noFill/>
        </p:spPr>
        <p:txBody>
          <a:bodyPr wrap="none" rtlCol="0">
            <a:spAutoFit/>
          </a:bodyPr>
          <a:lstStyle/>
          <a:p>
            <a:r>
              <a:rPr lang="en-US" dirty="0"/>
              <a:t>Purge Factor</a:t>
            </a:r>
          </a:p>
          <a:p>
            <a:r>
              <a:rPr lang="en-US" dirty="0"/>
              <a:t>Overall Purge Factor</a:t>
            </a:r>
          </a:p>
          <a:p>
            <a:r>
              <a:rPr lang="en-US" dirty="0"/>
              <a:t>Carryover</a:t>
            </a:r>
          </a:p>
          <a:p>
            <a:r>
              <a:rPr lang="en-US" dirty="0"/>
              <a:t>Cumulative Carryover</a:t>
            </a:r>
          </a:p>
        </p:txBody>
      </p:sp>
      <p:pic>
        <p:nvPicPr>
          <p:cNvPr id="3" name="Picture 2">
            <a:extLst>
              <a:ext uri="{FF2B5EF4-FFF2-40B4-BE49-F238E27FC236}">
                <a16:creationId xmlns:a16="http://schemas.microsoft.com/office/drawing/2014/main" id="{279534B0-CC2B-416B-B233-768D2A6A4827}"/>
              </a:ext>
            </a:extLst>
          </p:cNvPr>
          <p:cNvPicPr>
            <a:picLocks noChangeAspect="1"/>
          </p:cNvPicPr>
          <p:nvPr/>
        </p:nvPicPr>
        <p:blipFill>
          <a:blip r:embed="rId4"/>
          <a:stretch>
            <a:fillRect/>
          </a:stretch>
        </p:blipFill>
        <p:spPr>
          <a:xfrm>
            <a:off x="1269654" y="3119216"/>
            <a:ext cx="2057400" cy="790575"/>
          </a:xfrm>
          <a:prstGeom prst="rect">
            <a:avLst/>
          </a:prstGeom>
        </p:spPr>
      </p:pic>
      <p:pic>
        <p:nvPicPr>
          <p:cNvPr id="4" name="Picture 3">
            <a:extLst>
              <a:ext uri="{FF2B5EF4-FFF2-40B4-BE49-F238E27FC236}">
                <a16:creationId xmlns:a16="http://schemas.microsoft.com/office/drawing/2014/main" id="{8B0A74F2-9D2B-439E-8AFD-D2AE804F69B9}"/>
              </a:ext>
            </a:extLst>
          </p:cNvPr>
          <p:cNvPicPr>
            <a:picLocks noChangeAspect="1"/>
          </p:cNvPicPr>
          <p:nvPr/>
        </p:nvPicPr>
        <p:blipFill>
          <a:blip r:embed="rId5"/>
          <a:stretch>
            <a:fillRect/>
          </a:stretch>
        </p:blipFill>
        <p:spPr>
          <a:xfrm>
            <a:off x="3566574" y="2612955"/>
            <a:ext cx="4684291" cy="218908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04680" y="0"/>
            <a:ext cx="924867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700" dirty="0"/>
              <a:t>“Pressure Test”: Does Ontology Support Reaction Kinetics?</a:t>
            </a:r>
            <a:endParaRPr sz="2700" dirty="0"/>
          </a:p>
        </p:txBody>
      </p:sp>
      <p:sp>
        <p:nvSpPr>
          <p:cNvPr id="139" name="Google Shape;139;p25"/>
          <p:cNvSpPr txBox="1">
            <a:spLocks noGrp="1"/>
          </p:cNvSpPr>
          <p:nvPr>
            <p:ph type="body" idx="1"/>
          </p:nvPr>
        </p:nvSpPr>
        <p:spPr>
          <a:xfrm>
            <a:off x="-104679" y="933450"/>
            <a:ext cx="3643800" cy="4053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Modeling of a reaction that has two input materials A and B. The reaction rate kinetics formula is then: </a:t>
            </a:r>
            <a:endParaRPr dirty="0"/>
          </a:p>
          <a:p>
            <a:pPr marL="457200" lvl="0" indent="0" algn="l" rtl="0">
              <a:spcBef>
                <a:spcPts val="1600"/>
              </a:spcBef>
              <a:spcAft>
                <a:spcPts val="0"/>
              </a:spcAft>
              <a:buNone/>
            </a:pPr>
            <a:r>
              <a:rPr lang="en" dirty="0"/>
              <a:t>Reaction Rate = k [A]</a:t>
            </a:r>
            <a:r>
              <a:rPr lang="en" baseline="30000" dirty="0"/>
              <a:t>x</a:t>
            </a:r>
            <a:r>
              <a:rPr lang="en" dirty="0"/>
              <a:t>[B]</a:t>
            </a:r>
            <a:r>
              <a:rPr lang="en" baseline="30000" dirty="0"/>
              <a:t>y</a:t>
            </a:r>
            <a:endParaRPr baseline="30000" dirty="0"/>
          </a:p>
          <a:p>
            <a:pPr marL="457200" lvl="0" indent="-342900" algn="l" rtl="0">
              <a:spcBef>
                <a:spcPts val="1600"/>
              </a:spcBef>
              <a:spcAft>
                <a:spcPts val="0"/>
              </a:spcAft>
              <a:buSzPts val="1800"/>
              <a:buChar char="-"/>
            </a:pPr>
            <a:r>
              <a:rPr lang="en" dirty="0"/>
              <a:t>The values including A molar concentration [A], B molar concentration [B], and molar concentration of the output product will be measured</a:t>
            </a:r>
            <a:endParaRPr dirty="0"/>
          </a:p>
        </p:txBody>
      </p:sp>
      <p:pic>
        <p:nvPicPr>
          <p:cNvPr id="5" name="Picture 4" descr="A close up of a map&#10;&#10;Description automatically generated">
            <a:extLst>
              <a:ext uri="{FF2B5EF4-FFF2-40B4-BE49-F238E27FC236}">
                <a16:creationId xmlns:a16="http://schemas.microsoft.com/office/drawing/2014/main" id="{75D244BB-E977-43F7-96F0-0F74DC0FE05D}"/>
              </a:ext>
            </a:extLst>
          </p:cNvPr>
          <p:cNvPicPr>
            <a:picLocks noChangeAspect="1"/>
          </p:cNvPicPr>
          <p:nvPr/>
        </p:nvPicPr>
        <p:blipFill>
          <a:blip r:embed="rId3"/>
          <a:stretch>
            <a:fillRect/>
          </a:stretch>
        </p:blipFill>
        <p:spPr>
          <a:xfrm>
            <a:off x="3618855" y="687457"/>
            <a:ext cx="5329202" cy="4231171"/>
          </a:xfrm>
          <a:prstGeom prst="rect">
            <a:avLst/>
          </a:prstGeom>
        </p:spPr>
      </p:pic>
      <p:sp>
        <p:nvSpPr>
          <p:cNvPr id="6" name="Rectangle 5">
            <a:extLst>
              <a:ext uri="{FF2B5EF4-FFF2-40B4-BE49-F238E27FC236}">
                <a16:creationId xmlns:a16="http://schemas.microsoft.com/office/drawing/2014/main" id="{3EF7042E-770B-4F07-B93D-A8F6ED60411C}"/>
              </a:ext>
            </a:extLst>
          </p:cNvPr>
          <p:cNvSpPr/>
          <p:nvPr/>
        </p:nvSpPr>
        <p:spPr>
          <a:xfrm>
            <a:off x="5424362" y="2798017"/>
            <a:ext cx="1718187" cy="35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b="1" dirty="0">
                <a:solidFill>
                  <a:schemeClr val="tx1"/>
                </a:solidFill>
              </a:rPr>
              <a:t>Rate equation</a:t>
            </a:r>
          </a:p>
          <a:p>
            <a:pPr lvl="0" algn="ctr"/>
            <a:r>
              <a:rPr lang="en-US" sz="1200" b="1" dirty="0">
                <a:solidFill>
                  <a:schemeClr val="tx1"/>
                </a:solidFill>
              </a:rPr>
              <a:t>Rate = k[A]</a:t>
            </a:r>
            <a:r>
              <a:rPr lang="en-US" sz="1200" b="1" baseline="30000" dirty="0">
                <a:solidFill>
                  <a:schemeClr val="tx1"/>
                </a:solidFill>
              </a:rPr>
              <a:t>x</a:t>
            </a:r>
            <a:r>
              <a:rPr lang="en-US" sz="1200" b="1" dirty="0">
                <a:solidFill>
                  <a:schemeClr val="tx1"/>
                </a:solidFill>
              </a:rPr>
              <a:t>[B]</a:t>
            </a:r>
            <a:r>
              <a:rPr lang="en-US" sz="1200" b="1" baseline="30000" dirty="0">
                <a:solidFill>
                  <a:schemeClr val="tx1"/>
                </a:solidFill>
              </a:rPr>
              <a: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 &amp; Discussion</a:t>
            </a:r>
            <a:endParaRPr dirty="0"/>
          </a:p>
          <a:p>
            <a:pPr marL="0" lvl="0" indent="0" algn="l" rtl="0">
              <a:spcBef>
                <a:spcPts val="0"/>
              </a:spcBef>
              <a:spcAft>
                <a:spcPts val="0"/>
              </a:spcAft>
              <a:buNone/>
            </a:pPr>
            <a:endParaRPr dirty="0"/>
          </a:p>
        </p:txBody>
      </p:sp>
      <p:sp>
        <p:nvSpPr>
          <p:cNvPr id="191" name="Google Shape;191;p32"/>
          <p:cNvSpPr txBox="1">
            <a:spLocks noGrp="1"/>
          </p:cNvSpPr>
          <p:nvPr>
            <p:ph type="body" idx="1"/>
          </p:nvPr>
        </p:nvSpPr>
        <p:spPr>
          <a:xfrm>
            <a:off x="205374" y="538050"/>
            <a:ext cx="8520600" cy="4440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Summary:</a:t>
            </a:r>
            <a:endParaRPr dirty="0"/>
          </a:p>
          <a:p>
            <a:pPr marL="914400" lvl="1" indent="-330200" algn="l" rtl="0">
              <a:spcBef>
                <a:spcPts val="0"/>
              </a:spcBef>
              <a:spcAft>
                <a:spcPts val="0"/>
              </a:spcAft>
              <a:buSzPts val="1600"/>
              <a:buChar char="-"/>
            </a:pPr>
            <a:r>
              <a:rPr lang="en" sz="1600" dirty="0"/>
              <a:t>A thorough survey on process chemistry ontology </a:t>
            </a:r>
            <a:endParaRPr sz="1600" dirty="0"/>
          </a:p>
          <a:p>
            <a:pPr marL="914400" lvl="1" indent="-330200" algn="l" rtl="0">
              <a:spcBef>
                <a:spcPts val="0"/>
              </a:spcBef>
              <a:spcAft>
                <a:spcPts val="0"/>
              </a:spcAft>
              <a:buSzPts val="1600"/>
              <a:buChar char="-"/>
            </a:pPr>
            <a:r>
              <a:rPr lang="en" sz="1600" dirty="0"/>
              <a:t>A new OPC proposed </a:t>
            </a:r>
            <a:endParaRPr sz="1600" dirty="0"/>
          </a:p>
          <a:p>
            <a:pPr lvl="2" indent="-330200">
              <a:spcBef>
                <a:spcPts val="0"/>
              </a:spcBef>
              <a:buSzPts val="1600"/>
              <a:buChar char="-"/>
            </a:pPr>
            <a:r>
              <a:rPr lang="en" sz="1600" dirty="0"/>
              <a:t>OPC development strategy, method, top-level design, and design patterns</a:t>
            </a:r>
            <a:endParaRPr sz="1600" dirty="0"/>
          </a:p>
          <a:p>
            <a:pPr lvl="2" indent="-330200">
              <a:spcBef>
                <a:spcPts val="0"/>
              </a:spcBef>
              <a:buSzPts val="1600"/>
              <a:buChar char="-"/>
            </a:pPr>
            <a:r>
              <a:rPr lang="en" sz="1600" dirty="0"/>
              <a:t>OPC maintains its interoperability with Allotrope </a:t>
            </a:r>
            <a:r>
              <a:rPr lang="en" sz="1600" dirty="0" smtClean="0"/>
              <a:t>Foundation ontologies</a:t>
            </a:r>
          </a:p>
          <a:p>
            <a:pPr lvl="1" indent="-330200">
              <a:spcBef>
                <a:spcPts val="0"/>
              </a:spcBef>
              <a:buSzPts val="1600"/>
              <a:buChar char="-"/>
            </a:pPr>
            <a:r>
              <a:rPr lang="en" sz="1600" dirty="0" smtClean="0"/>
              <a:t>OPC development just began</a:t>
            </a:r>
          </a:p>
          <a:p>
            <a:pPr indent="-330200">
              <a:buSzPts val="1600"/>
              <a:buChar char="-"/>
            </a:pPr>
            <a:r>
              <a:rPr lang="en" dirty="0" smtClean="0"/>
              <a:t>Discussion</a:t>
            </a:r>
            <a:r>
              <a:rPr lang="en" dirty="0"/>
              <a:t>:</a:t>
            </a:r>
            <a:endParaRPr dirty="0"/>
          </a:p>
          <a:p>
            <a:pPr marL="914400" lvl="1" indent="-330200" algn="l" rtl="0">
              <a:spcBef>
                <a:spcPts val="0"/>
              </a:spcBef>
              <a:spcAft>
                <a:spcPts val="0"/>
              </a:spcAft>
              <a:buSzPts val="1600"/>
              <a:buChar char="-"/>
            </a:pPr>
            <a:r>
              <a:rPr lang="en" sz="1600" dirty="0"/>
              <a:t>OPC could be developed as a standalone ontology and/or become part of Allotrope </a:t>
            </a:r>
            <a:r>
              <a:rPr lang="en" sz="1600" dirty="0" smtClean="0"/>
              <a:t>Foundation Ontologies. </a:t>
            </a:r>
          </a:p>
          <a:p>
            <a:pPr lvl="2" indent="-330200">
              <a:spcBef>
                <a:spcPts val="0"/>
              </a:spcBef>
              <a:buSzPts val="1600"/>
              <a:buChar char="-"/>
            </a:pPr>
            <a:r>
              <a:rPr lang="en-US" sz="1600" dirty="0" smtClean="0"/>
              <a:t>Incorporation </a:t>
            </a:r>
            <a:r>
              <a:rPr lang="en-US" sz="1600" dirty="0"/>
              <a:t>into AFO subject to governance and acquiring permission sources used in OPC ontology</a:t>
            </a:r>
            <a:endParaRPr sz="1600" dirty="0"/>
          </a:p>
          <a:p>
            <a:pPr marL="914400" lvl="1" indent="-330200" algn="l" rtl="0">
              <a:spcBef>
                <a:spcPts val="0"/>
              </a:spcBef>
              <a:spcAft>
                <a:spcPts val="0"/>
              </a:spcAft>
              <a:buSzPts val="1600"/>
              <a:buChar char="-"/>
            </a:pPr>
            <a:r>
              <a:rPr lang="en" sz="1600" dirty="0"/>
              <a:t>Are others interested in participating</a:t>
            </a:r>
            <a:r>
              <a:rPr lang="en" sz="1600" dirty="0" smtClean="0"/>
              <a:t>?</a:t>
            </a:r>
            <a:endParaRPr lang="en" sz="1600" dirty="0"/>
          </a:p>
          <a:p>
            <a:pPr marL="584200" lvl="1" indent="0" algn="l" rtl="0">
              <a:spcBef>
                <a:spcPts val="0"/>
              </a:spcBef>
              <a:spcAft>
                <a:spcPts val="0"/>
              </a:spcAft>
              <a:buSzPts val="1600"/>
              <a:buNone/>
            </a:pPr>
            <a:endParaRPr lang="en" sz="500" i="1" dirty="0"/>
          </a:p>
          <a:p>
            <a:pPr marL="127000" indent="0">
              <a:buSzPts val="1600"/>
              <a:buNone/>
            </a:pPr>
            <a:endParaRPr lang="en" sz="1200" i="1" dirty="0" smtClean="0"/>
          </a:p>
          <a:p>
            <a:pPr marL="127000" indent="0">
              <a:buSzPts val="1600"/>
              <a:buNone/>
            </a:pPr>
            <a:r>
              <a:rPr lang="en" sz="1600" i="1" dirty="0" smtClean="0"/>
              <a:t>The </a:t>
            </a:r>
            <a:r>
              <a:rPr lang="en" sz="1600" i="1" dirty="0"/>
              <a:t>University of Michigan acknowledg</a:t>
            </a:r>
            <a:r>
              <a:rPr lang="en-US" sz="1600" i="1" dirty="0"/>
              <a:t>es financial support from Merck for this collaboration.</a:t>
            </a:r>
            <a:endParaRPr sz="1600" i="1"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65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69" name="Google Shape;69;p15"/>
          <p:cNvSpPr txBox="1">
            <a:spLocks noGrp="1"/>
          </p:cNvSpPr>
          <p:nvPr>
            <p:ph type="body" idx="1"/>
          </p:nvPr>
        </p:nvSpPr>
        <p:spPr>
          <a:xfrm>
            <a:off x="855400" y="866500"/>
            <a:ext cx="7816500" cy="392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Acknowledgements </a:t>
            </a:r>
            <a:endParaRPr dirty="0"/>
          </a:p>
          <a:p>
            <a:pPr marL="457200" lvl="0" indent="-342900" algn="l" rtl="0">
              <a:spcBef>
                <a:spcPts val="0"/>
              </a:spcBef>
              <a:spcAft>
                <a:spcPts val="0"/>
              </a:spcAft>
              <a:buSzPts val="1800"/>
              <a:buChar char="-"/>
            </a:pPr>
            <a:r>
              <a:rPr lang="en" dirty="0"/>
              <a:t>The </a:t>
            </a:r>
            <a:r>
              <a:rPr lang="en-US" dirty="0"/>
              <a:t>I</a:t>
            </a:r>
            <a:r>
              <a:rPr lang="en" dirty="0"/>
              <a:t>mportance of </a:t>
            </a:r>
            <a:r>
              <a:rPr lang="en-US" dirty="0"/>
              <a:t>C</a:t>
            </a:r>
            <a:r>
              <a:rPr lang="en" dirty="0"/>
              <a:t>ontext</a:t>
            </a:r>
            <a:endParaRPr dirty="0"/>
          </a:p>
          <a:p>
            <a:pPr marL="457200" lvl="0" indent="-342900" algn="l" rtl="0">
              <a:spcBef>
                <a:spcPts val="0"/>
              </a:spcBef>
              <a:spcAft>
                <a:spcPts val="0"/>
              </a:spcAft>
              <a:buSzPts val="1800"/>
              <a:buChar char="-"/>
            </a:pPr>
            <a:r>
              <a:rPr lang="en-US" dirty="0"/>
              <a:t>The Scope of </a:t>
            </a:r>
            <a:r>
              <a:rPr lang="en" dirty="0"/>
              <a:t>Process </a:t>
            </a:r>
            <a:r>
              <a:rPr lang="en-US" dirty="0"/>
              <a:t>Chemistry</a:t>
            </a:r>
            <a:endParaRPr dirty="0"/>
          </a:p>
          <a:p>
            <a:pPr marL="457200" lvl="0" indent="-342900" algn="l" rtl="0">
              <a:spcBef>
                <a:spcPts val="0"/>
              </a:spcBef>
              <a:spcAft>
                <a:spcPts val="0"/>
              </a:spcAft>
              <a:buSzPts val="1800"/>
              <a:buChar char="-"/>
            </a:pPr>
            <a:r>
              <a:rPr lang="en" dirty="0"/>
              <a:t>Survey of </a:t>
            </a:r>
            <a:r>
              <a:rPr lang="en-US" dirty="0"/>
              <a:t>E</a:t>
            </a:r>
            <a:r>
              <a:rPr lang="en" dirty="0"/>
              <a:t>xisting Ontologies and </a:t>
            </a:r>
            <a:r>
              <a:rPr lang="en-US" dirty="0"/>
              <a:t>T</a:t>
            </a:r>
            <a:r>
              <a:rPr lang="en" dirty="0"/>
              <a:t>erminologies   </a:t>
            </a:r>
            <a:endParaRPr dirty="0"/>
          </a:p>
          <a:p>
            <a:pPr marL="457200" lvl="0" indent="-342900" algn="l" rtl="0">
              <a:spcBef>
                <a:spcPts val="0"/>
              </a:spcBef>
              <a:spcAft>
                <a:spcPts val="0"/>
              </a:spcAft>
              <a:buSzPts val="1800"/>
              <a:buChar char="-"/>
            </a:pPr>
            <a:r>
              <a:rPr lang="en" dirty="0"/>
              <a:t>Proposal for Process Chemistry Ontolog</a:t>
            </a:r>
            <a:r>
              <a:rPr lang="en-US" dirty="0"/>
              <a:t>y</a:t>
            </a:r>
            <a:endParaRPr dirty="0"/>
          </a:p>
          <a:p>
            <a:pPr lvl="1" indent="-342900">
              <a:spcBef>
                <a:spcPts val="0"/>
              </a:spcBef>
              <a:buSzPts val="1800"/>
              <a:buChar char="-"/>
            </a:pPr>
            <a:r>
              <a:rPr lang="en" dirty="0"/>
              <a:t>OPC development strategy and methodology</a:t>
            </a:r>
            <a:endParaRPr dirty="0"/>
          </a:p>
          <a:p>
            <a:pPr lvl="1" indent="-342900">
              <a:spcBef>
                <a:spcPts val="0"/>
              </a:spcBef>
              <a:buSzPts val="1800"/>
              <a:buChar char="-"/>
            </a:pPr>
            <a:r>
              <a:rPr lang="en" dirty="0"/>
              <a:t>Upper level hierarchy and design patterns</a:t>
            </a:r>
            <a:endParaRPr dirty="0"/>
          </a:p>
          <a:p>
            <a:pPr marL="457200" lvl="0" indent="-342900" algn="l" rtl="0">
              <a:spcBef>
                <a:spcPts val="0"/>
              </a:spcBef>
              <a:spcAft>
                <a:spcPts val="0"/>
              </a:spcAft>
              <a:buSzPts val="1800"/>
              <a:buChar char="-"/>
            </a:pPr>
            <a:r>
              <a:rPr lang="en" dirty="0"/>
              <a:t>2 Use </a:t>
            </a:r>
            <a:r>
              <a:rPr lang="en-US" dirty="0"/>
              <a:t>C</a:t>
            </a:r>
            <a:r>
              <a:rPr lang="en" dirty="0"/>
              <a:t>ases </a:t>
            </a:r>
            <a:endParaRPr dirty="0"/>
          </a:p>
          <a:p>
            <a:pPr marL="914400" lvl="1" indent="-317500" algn="l" rtl="0">
              <a:spcBef>
                <a:spcPts val="0"/>
              </a:spcBef>
              <a:spcAft>
                <a:spcPts val="0"/>
              </a:spcAft>
              <a:buSzPts val="1400"/>
              <a:buChar char="-"/>
            </a:pPr>
            <a:r>
              <a:rPr lang="en" dirty="0"/>
              <a:t>Fate and purge </a:t>
            </a:r>
            <a:endParaRPr dirty="0"/>
          </a:p>
          <a:p>
            <a:pPr marL="914400" lvl="1" indent="-317500" algn="l" rtl="0">
              <a:spcBef>
                <a:spcPts val="0"/>
              </a:spcBef>
              <a:spcAft>
                <a:spcPts val="0"/>
              </a:spcAft>
              <a:buSzPts val="1400"/>
              <a:buChar char="-"/>
            </a:pPr>
            <a:r>
              <a:rPr lang="en" dirty="0"/>
              <a:t>DoE: Design of Experiment  </a:t>
            </a:r>
            <a:endParaRPr dirty="0"/>
          </a:p>
          <a:p>
            <a:pPr marL="457200" lvl="0" indent="-342900" algn="l" rtl="0">
              <a:spcBef>
                <a:spcPts val="0"/>
              </a:spcBef>
              <a:spcAft>
                <a:spcPts val="0"/>
              </a:spcAft>
              <a:buSzPts val="1800"/>
              <a:buChar char="-"/>
            </a:pPr>
            <a:r>
              <a:rPr lang="en-US" dirty="0"/>
              <a:t>Example </a:t>
            </a:r>
            <a:r>
              <a:rPr lang="en" dirty="0"/>
              <a:t>OWL </a:t>
            </a:r>
            <a:r>
              <a:rPr lang="en-US" dirty="0"/>
              <a:t>D</a:t>
            </a:r>
            <a:r>
              <a:rPr lang="en" dirty="0"/>
              <a:t>efinition</a:t>
            </a:r>
            <a:r>
              <a:rPr lang="en-US" dirty="0"/>
              <a:t>s</a:t>
            </a:r>
            <a:r>
              <a:rPr lang="en" dirty="0"/>
              <a:t> </a:t>
            </a:r>
            <a:endParaRPr dirty="0"/>
          </a:p>
          <a:p>
            <a:pPr marL="457200" lvl="0" indent="-342900" algn="l" rtl="0">
              <a:spcBef>
                <a:spcPts val="0"/>
              </a:spcBef>
              <a:spcAft>
                <a:spcPts val="0"/>
              </a:spcAft>
              <a:buSzPts val="1800"/>
              <a:buChar char="-"/>
            </a:pPr>
            <a:r>
              <a:rPr lang="en" dirty="0"/>
              <a:t>Summary &amp; Discussion</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08075" y="917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Importance of Context</a:t>
            </a:r>
            <a:endParaRPr dirty="0"/>
          </a:p>
        </p:txBody>
      </p:sp>
      <p:pic>
        <p:nvPicPr>
          <p:cNvPr id="75" name="Google Shape;75;p16"/>
          <p:cNvPicPr preferRelativeResize="0"/>
          <p:nvPr/>
        </p:nvPicPr>
        <p:blipFill>
          <a:blip r:embed="rId3">
            <a:alphaModFix/>
          </a:blip>
          <a:stretch>
            <a:fillRect/>
          </a:stretch>
        </p:blipFill>
        <p:spPr>
          <a:xfrm>
            <a:off x="208075" y="1298633"/>
            <a:ext cx="2651275" cy="2585875"/>
          </a:xfrm>
          <a:prstGeom prst="rect">
            <a:avLst/>
          </a:prstGeom>
          <a:noFill/>
          <a:ln>
            <a:noFill/>
          </a:ln>
        </p:spPr>
      </p:pic>
      <p:pic>
        <p:nvPicPr>
          <p:cNvPr id="76" name="Google Shape;76;p16"/>
          <p:cNvPicPr preferRelativeResize="0"/>
          <p:nvPr/>
        </p:nvPicPr>
        <p:blipFill>
          <a:blip r:embed="rId4">
            <a:alphaModFix/>
          </a:blip>
          <a:stretch>
            <a:fillRect/>
          </a:stretch>
        </p:blipFill>
        <p:spPr>
          <a:xfrm>
            <a:off x="6024300" y="1361546"/>
            <a:ext cx="3023825" cy="2637675"/>
          </a:xfrm>
          <a:prstGeom prst="rect">
            <a:avLst/>
          </a:prstGeom>
          <a:noFill/>
          <a:ln>
            <a:noFill/>
          </a:ln>
        </p:spPr>
      </p:pic>
      <p:pic>
        <p:nvPicPr>
          <p:cNvPr id="77" name="Google Shape;77;p16"/>
          <p:cNvPicPr preferRelativeResize="0"/>
          <p:nvPr/>
        </p:nvPicPr>
        <p:blipFill>
          <a:blip r:embed="rId5">
            <a:alphaModFix/>
          </a:blip>
          <a:stretch>
            <a:fillRect/>
          </a:stretch>
        </p:blipFill>
        <p:spPr>
          <a:xfrm>
            <a:off x="3515125" y="1561584"/>
            <a:ext cx="2509175" cy="2437625"/>
          </a:xfrm>
          <a:prstGeom prst="rect">
            <a:avLst/>
          </a:prstGeom>
          <a:noFill/>
          <a:ln>
            <a:noFill/>
          </a:ln>
        </p:spPr>
      </p:pic>
      <p:pic>
        <p:nvPicPr>
          <p:cNvPr id="78" name="Google Shape;78;p16"/>
          <p:cNvPicPr preferRelativeResize="0"/>
          <p:nvPr/>
        </p:nvPicPr>
        <p:blipFill>
          <a:blip r:embed="rId6">
            <a:alphaModFix/>
          </a:blip>
          <a:stretch>
            <a:fillRect/>
          </a:stretch>
        </p:blipFill>
        <p:spPr>
          <a:xfrm>
            <a:off x="2967263" y="2305214"/>
            <a:ext cx="513962" cy="572700"/>
          </a:xfrm>
          <a:prstGeom prst="rect">
            <a:avLst/>
          </a:prstGeom>
          <a:noFill/>
          <a:ln>
            <a:noFill/>
          </a:ln>
        </p:spPr>
      </p:pic>
      <p:sp>
        <p:nvSpPr>
          <p:cNvPr id="79" name="Google Shape;79;p16"/>
          <p:cNvSpPr txBox="1"/>
          <p:nvPr/>
        </p:nvSpPr>
        <p:spPr>
          <a:xfrm>
            <a:off x="463375" y="4016275"/>
            <a:ext cx="7956900" cy="856900"/>
          </a:xfrm>
          <a:prstGeom prst="rect">
            <a:avLst/>
          </a:prstGeom>
          <a:noFill/>
          <a:ln>
            <a:noFill/>
          </a:ln>
        </p:spPr>
        <p:txBody>
          <a:bodyPr spcFirstLastPara="1" wrap="square" lIns="91425" tIns="91425" rIns="91425" bIns="91425" anchor="t" anchorCtr="0">
            <a:noAutofit/>
          </a:bodyPr>
          <a:lstStyle/>
          <a:p>
            <a:pPr marL="457200" lvl="0" indent="-349250" algn="just" rtl="0">
              <a:lnSpc>
                <a:spcPct val="115000"/>
              </a:lnSpc>
              <a:spcBef>
                <a:spcPts val="0"/>
              </a:spcBef>
              <a:spcAft>
                <a:spcPts val="0"/>
              </a:spcAft>
              <a:buClr>
                <a:schemeClr val="dk1"/>
              </a:buClr>
              <a:buSzPts val="1900"/>
              <a:buChar char="●"/>
            </a:pPr>
            <a:r>
              <a:rPr lang="en" sz="1600" dirty="0">
                <a:solidFill>
                  <a:schemeClr val="dk1"/>
                </a:solidFill>
              </a:rPr>
              <a:t>Experimental and workflow details need to be linked to the analytical data in order for it to have context and to enable data mining.  </a:t>
            </a:r>
            <a:endParaRPr sz="1600" dirty="0">
              <a:solidFill>
                <a:schemeClr val="dk1"/>
              </a:solidFill>
            </a:endParaRPr>
          </a:p>
          <a:p>
            <a:pPr marL="457200" lvl="0" indent="-349250" algn="just" rtl="0">
              <a:lnSpc>
                <a:spcPct val="115000"/>
              </a:lnSpc>
              <a:spcBef>
                <a:spcPts val="0"/>
              </a:spcBef>
              <a:spcAft>
                <a:spcPts val="0"/>
              </a:spcAft>
              <a:buClr>
                <a:schemeClr val="dk1"/>
              </a:buClr>
              <a:buSzPts val="1900"/>
              <a:buChar char="●"/>
            </a:pPr>
            <a:r>
              <a:rPr lang="en" sz="1600" dirty="0">
                <a:solidFill>
                  <a:schemeClr val="dk1"/>
                </a:solidFill>
              </a:rPr>
              <a:t>We need the language to do this.</a:t>
            </a:r>
            <a:endParaRPr sz="1600" dirty="0">
              <a:solidFill>
                <a:schemeClr val="dk1"/>
              </a:solidFill>
            </a:endParaRPr>
          </a:p>
        </p:txBody>
      </p:sp>
      <p:sp>
        <p:nvSpPr>
          <p:cNvPr id="2" name="Thought Bubble: Cloud 1">
            <a:extLst>
              <a:ext uri="{FF2B5EF4-FFF2-40B4-BE49-F238E27FC236}">
                <a16:creationId xmlns:a16="http://schemas.microsoft.com/office/drawing/2014/main" id="{75AD9D97-2408-41B1-9729-3AD9ECCFF2FB}"/>
              </a:ext>
            </a:extLst>
          </p:cNvPr>
          <p:cNvSpPr/>
          <p:nvPr/>
        </p:nvSpPr>
        <p:spPr>
          <a:xfrm>
            <a:off x="3704639" y="748969"/>
            <a:ext cx="2130146" cy="685737"/>
          </a:xfrm>
          <a:prstGeom prst="cloudCallout">
            <a:avLst>
              <a:gd name="adj1" fmla="val -14693"/>
              <a:gd name="adj2" fmla="val 85552"/>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70C0"/>
                </a:solidFill>
              </a:rPr>
              <a:t>e.g., mining synthesis parameters across experiments</a:t>
            </a:r>
          </a:p>
        </p:txBody>
      </p:sp>
      <p:sp>
        <p:nvSpPr>
          <p:cNvPr id="9" name="Thought Bubble: Cloud 8">
            <a:extLst>
              <a:ext uri="{FF2B5EF4-FFF2-40B4-BE49-F238E27FC236}">
                <a16:creationId xmlns:a16="http://schemas.microsoft.com/office/drawing/2014/main" id="{B41AF6B1-004D-4074-8AE3-0F8A8EBA82D2}"/>
              </a:ext>
            </a:extLst>
          </p:cNvPr>
          <p:cNvSpPr/>
          <p:nvPr/>
        </p:nvSpPr>
        <p:spPr>
          <a:xfrm>
            <a:off x="491300" y="982133"/>
            <a:ext cx="2130146" cy="685737"/>
          </a:xfrm>
          <a:prstGeom prst="cloudCallout">
            <a:avLst>
              <a:gd name="adj1" fmla="val -36156"/>
              <a:gd name="adj2" fmla="val 81848"/>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70C0"/>
                </a:solidFill>
              </a:rPr>
              <a:t>e.g., mining analytical parameters across experiments</a:t>
            </a:r>
          </a:p>
        </p:txBody>
      </p:sp>
      <p:sp>
        <p:nvSpPr>
          <p:cNvPr id="10" name="Thought Bubble: Cloud 9">
            <a:extLst>
              <a:ext uri="{FF2B5EF4-FFF2-40B4-BE49-F238E27FC236}">
                <a16:creationId xmlns:a16="http://schemas.microsoft.com/office/drawing/2014/main" id="{3CE0FA12-A60B-432D-8968-2C8737B12917}"/>
              </a:ext>
            </a:extLst>
          </p:cNvPr>
          <p:cNvSpPr/>
          <p:nvPr/>
        </p:nvSpPr>
        <p:spPr>
          <a:xfrm>
            <a:off x="6471999" y="264334"/>
            <a:ext cx="2463926" cy="894368"/>
          </a:xfrm>
          <a:prstGeom prst="cloudCallout">
            <a:avLst>
              <a:gd name="adj1" fmla="val 11264"/>
              <a:gd name="adj2" fmla="val 83741"/>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70C0"/>
                </a:solidFill>
              </a:rPr>
              <a:t>e.g., mining analytical parameters as a function of synthesis parameters across experiments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4A37-2424-4CAF-84E2-22DFA77DBB34}"/>
              </a:ext>
            </a:extLst>
          </p:cNvPr>
          <p:cNvSpPr>
            <a:spLocks noGrp="1"/>
          </p:cNvSpPr>
          <p:nvPr>
            <p:ph type="title"/>
          </p:nvPr>
        </p:nvSpPr>
        <p:spPr>
          <a:xfrm>
            <a:off x="239327" y="-18762"/>
            <a:ext cx="8023209" cy="637580"/>
          </a:xfrm>
        </p:spPr>
        <p:txBody>
          <a:bodyPr/>
          <a:lstStyle/>
          <a:p>
            <a:r>
              <a:rPr lang="en-US" dirty="0"/>
              <a:t>Ontology Terms Provide Entry-level Standardization</a:t>
            </a:r>
          </a:p>
        </p:txBody>
      </p:sp>
      <p:sp>
        <p:nvSpPr>
          <p:cNvPr id="5" name="Slide Number Placeholder 4">
            <a:extLst>
              <a:ext uri="{FF2B5EF4-FFF2-40B4-BE49-F238E27FC236}">
                <a16:creationId xmlns:a16="http://schemas.microsoft.com/office/drawing/2014/main" id="{69650784-0B2E-44E1-AAA9-BE77D00BAC61}"/>
              </a:ext>
            </a:extLst>
          </p:cNvPr>
          <p:cNvSpPr>
            <a:spLocks noGrp="1"/>
          </p:cNvSpPr>
          <p:nvPr>
            <p:ph type="sldNum" sz="quarter" idx="12"/>
          </p:nvPr>
        </p:nvSpPr>
        <p:spPr/>
        <p:txBody>
          <a:bodyPr/>
          <a:lstStyle/>
          <a:p>
            <a:fld id="{29CC380D-5F44-41E8-971E-CDD19ED6F8E3}" type="slidenum">
              <a:rPr lang="en-GB" smtClean="0"/>
              <a:t>4</a:t>
            </a:fld>
            <a:endParaRPr lang="en-GB"/>
          </a:p>
        </p:txBody>
      </p:sp>
      <p:graphicFrame>
        <p:nvGraphicFramePr>
          <p:cNvPr id="8" name="Table 7">
            <a:extLst>
              <a:ext uri="{FF2B5EF4-FFF2-40B4-BE49-F238E27FC236}">
                <a16:creationId xmlns:a16="http://schemas.microsoft.com/office/drawing/2014/main" id="{FE18B9FE-1B92-4B1C-B9C9-CCA496D640D9}"/>
              </a:ext>
            </a:extLst>
          </p:cNvPr>
          <p:cNvGraphicFramePr>
            <a:graphicFrameLocks noGrp="1"/>
          </p:cNvGraphicFramePr>
          <p:nvPr/>
        </p:nvGraphicFramePr>
        <p:xfrm>
          <a:off x="45443" y="2479362"/>
          <a:ext cx="1457326" cy="1176336"/>
        </p:xfrm>
        <a:graphic>
          <a:graphicData uri="http://schemas.openxmlformats.org/drawingml/2006/table">
            <a:tbl>
              <a:tblPr firstRow="1" bandRow="1">
                <a:tableStyleId>{5C22544A-7EE6-4342-B048-85BDC9FD1C3A}</a:tableStyleId>
              </a:tblPr>
              <a:tblGrid>
                <a:gridCol w="728663">
                  <a:extLst>
                    <a:ext uri="{9D8B030D-6E8A-4147-A177-3AD203B41FA5}">
                      <a16:colId xmlns:a16="http://schemas.microsoft.com/office/drawing/2014/main" val="1819974928"/>
                    </a:ext>
                  </a:extLst>
                </a:gridCol>
                <a:gridCol w="728663">
                  <a:extLst>
                    <a:ext uri="{9D8B030D-6E8A-4147-A177-3AD203B41FA5}">
                      <a16:colId xmlns:a16="http://schemas.microsoft.com/office/drawing/2014/main" val="3521318594"/>
                    </a:ext>
                  </a:extLst>
                </a:gridCol>
              </a:tblGrid>
              <a:tr h="294084">
                <a:tc gridSpan="2">
                  <a:txBody>
                    <a:bodyPr/>
                    <a:lstStyle/>
                    <a:p>
                      <a:r>
                        <a:rPr lang="en-US" sz="1100" dirty="0"/>
                        <a:t>System 1</a:t>
                      </a:r>
                    </a:p>
                  </a:txBody>
                  <a:tcPr marL="68580" marR="68580" marT="34290" marB="34290"/>
                </a:tc>
                <a:tc hMerge="1">
                  <a:txBody>
                    <a:bodyPr/>
                    <a:lstStyle/>
                    <a:p>
                      <a:endParaRPr lang="en-US"/>
                    </a:p>
                  </a:txBody>
                  <a:tcPr/>
                </a:tc>
                <a:extLst>
                  <a:ext uri="{0D108BD9-81ED-4DB2-BD59-A6C34878D82A}">
                    <a16:rowId xmlns:a16="http://schemas.microsoft.com/office/drawing/2014/main" val="3669733046"/>
                  </a:ext>
                </a:extLst>
              </a:tr>
              <a:tr h="294084">
                <a:tc>
                  <a:txBody>
                    <a:bodyPr/>
                    <a:lstStyle/>
                    <a:p>
                      <a:r>
                        <a:rPr lang="en-US" sz="1400" b="1" dirty="0"/>
                        <a:t>Lot</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718936491"/>
                  </a:ext>
                </a:extLst>
              </a:tr>
              <a:tr h="294084">
                <a:tc>
                  <a:txBody>
                    <a:bodyPr/>
                    <a:lstStyle/>
                    <a:p>
                      <a:r>
                        <a:rPr lang="en-US" sz="1200" dirty="0"/>
                        <a:t>001J013</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106435041"/>
                  </a:ext>
                </a:extLst>
              </a:tr>
              <a:tr h="29408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001J014</a:t>
                      </a:r>
                    </a:p>
                  </a:txBody>
                  <a:tcPr marL="68580" marR="68580" marT="34290" marB="34290"/>
                </a:tc>
                <a:tc>
                  <a:txBody>
                    <a:bodyPr/>
                    <a:lstStyle/>
                    <a:p>
                      <a:endParaRPr lang="en-US" sz="1100" dirty="0"/>
                    </a:p>
                  </a:txBody>
                  <a:tcPr marL="68580" marR="68580" marT="34290" marB="34290"/>
                </a:tc>
                <a:extLst>
                  <a:ext uri="{0D108BD9-81ED-4DB2-BD59-A6C34878D82A}">
                    <a16:rowId xmlns:a16="http://schemas.microsoft.com/office/drawing/2014/main" val="2284048514"/>
                  </a:ext>
                </a:extLst>
              </a:tr>
            </a:tbl>
          </a:graphicData>
        </a:graphic>
      </p:graphicFrame>
      <p:graphicFrame>
        <p:nvGraphicFramePr>
          <p:cNvPr id="9" name="Table 8">
            <a:extLst>
              <a:ext uri="{FF2B5EF4-FFF2-40B4-BE49-F238E27FC236}">
                <a16:creationId xmlns:a16="http://schemas.microsoft.com/office/drawing/2014/main" id="{D63657ED-3FBD-413D-B7A9-080A72FF6E5F}"/>
              </a:ext>
            </a:extLst>
          </p:cNvPr>
          <p:cNvGraphicFramePr>
            <a:graphicFrameLocks noGrp="1"/>
          </p:cNvGraphicFramePr>
          <p:nvPr/>
        </p:nvGraphicFramePr>
        <p:xfrm>
          <a:off x="1502768" y="1772016"/>
          <a:ext cx="1457326" cy="1133712"/>
        </p:xfrm>
        <a:graphic>
          <a:graphicData uri="http://schemas.openxmlformats.org/drawingml/2006/table">
            <a:tbl>
              <a:tblPr firstRow="1" bandRow="1">
                <a:tableStyleId>{5C22544A-7EE6-4342-B048-85BDC9FD1C3A}</a:tableStyleId>
              </a:tblPr>
              <a:tblGrid>
                <a:gridCol w="728663">
                  <a:extLst>
                    <a:ext uri="{9D8B030D-6E8A-4147-A177-3AD203B41FA5}">
                      <a16:colId xmlns:a16="http://schemas.microsoft.com/office/drawing/2014/main" val="1819974928"/>
                    </a:ext>
                  </a:extLst>
                </a:gridCol>
                <a:gridCol w="728663">
                  <a:extLst>
                    <a:ext uri="{9D8B030D-6E8A-4147-A177-3AD203B41FA5}">
                      <a16:colId xmlns:a16="http://schemas.microsoft.com/office/drawing/2014/main" val="3521318594"/>
                    </a:ext>
                  </a:extLst>
                </a:gridCol>
              </a:tblGrid>
              <a:tr h="294084">
                <a:tc gridSpan="2">
                  <a:txBody>
                    <a:bodyPr/>
                    <a:lstStyle/>
                    <a:p>
                      <a:r>
                        <a:rPr lang="en-US" sz="1100" dirty="0"/>
                        <a:t>System 2</a:t>
                      </a:r>
                    </a:p>
                  </a:txBody>
                  <a:tcPr marL="68580" marR="68580" marT="34290" marB="34290"/>
                </a:tc>
                <a:tc hMerge="1">
                  <a:txBody>
                    <a:bodyPr/>
                    <a:lstStyle/>
                    <a:p>
                      <a:endParaRPr lang="en-US"/>
                    </a:p>
                  </a:txBody>
                  <a:tcPr/>
                </a:tc>
                <a:extLst>
                  <a:ext uri="{0D108BD9-81ED-4DB2-BD59-A6C34878D82A}">
                    <a16:rowId xmlns:a16="http://schemas.microsoft.com/office/drawing/2014/main" val="3669733046"/>
                  </a:ext>
                </a:extLst>
              </a:tr>
              <a:tr h="294084">
                <a:tc>
                  <a:txBody>
                    <a:bodyPr/>
                    <a:lstStyle/>
                    <a:p>
                      <a:r>
                        <a:rPr lang="en-US" sz="1400" b="1" dirty="0"/>
                        <a:t>Batch</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718936491"/>
                  </a:ext>
                </a:extLst>
              </a:tr>
              <a:tr h="25146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001J013</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106435041"/>
                  </a:ext>
                </a:extLst>
              </a:tr>
              <a:tr h="29408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001J014</a:t>
                      </a:r>
                    </a:p>
                  </a:txBody>
                  <a:tcPr marL="68580" marR="68580" marT="34290" marB="34290"/>
                </a:tc>
                <a:tc>
                  <a:txBody>
                    <a:bodyPr/>
                    <a:lstStyle/>
                    <a:p>
                      <a:endParaRPr lang="en-US" sz="1100" dirty="0"/>
                    </a:p>
                  </a:txBody>
                  <a:tcPr marL="68580" marR="68580" marT="34290" marB="34290"/>
                </a:tc>
                <a:extLst>
                  <a:ext uri="{0D108BD9-81ED-4DB2-BD59-A6C34878D82A}">
                    <a16:rowId xmlns:a16="http://schemas.microsoft.com/office/drawing/2014/main" val="2284048514"/>
                  </a:ext>
                </a:extLst>
              </a:tr>
            </a:tbl>
          </a:graphicData>
        </a:graphic>
      </p:graphicFrame>
      <p:graphicFrame>
        <p:nvGraphicFramePr>
          <p:cNvPr id="10" name="Table 9">
            <a:extLst>
              <a:ext uri="{FF2B5EF4-FFF2-40B4-BE49-F238E27FC236}">
                <a16:creationId xmlns:a16="http://schemas.microsoft.com/office/drawing/2014/main" id="{8CE53E5D-3D7A-4B85-BF20-57936C1CCD68}"/>
              </a:ext>
            </a:extLst>
          </p:cNvPr>
          <p:cNvGraphicFramePr>
            <a:graphicFrameLocks noGrp="1"/>
          </p:cNvGraphicFramePr>
          <p:nvPr/>
        </p:nvGraphicFramePr>
        <p:xfrm>
          <a:off x="1516484" y="3348346"/>
          <a:ext cx="1457326" cy="1176336"/>
        </p:xfrm>
        <a:graphic>
          <a:graphicData uri="http://schemas.openxmlformats.org/drawingml/2006/table">
            <a:tbl>
              <a:tblPr firstRow="1" bandRow="1">
                <a:tableStyleId>{5C22544A-7EE6-4342-B048-85BDC9FD1C3A}</a:tableStyleId>
              </a:tblPr>
              <a:tblGrid>
                <a:gridCol w="728663">
                  <a:extLst>
                    <a:ext uri="{9D8B030D-6E8A-4147-A177-3AD203B41FA5}">
                      <a16:colId xmlns:a16="http://schemas.microsoft.com/office/drawing/2014/main" val="1819974928"/>
                    </a:ext>
                  </a:extLst>
                </a:gridCol>
                <a:gridCol w="728663">
                  <a:extLst>
                    <a:ext uri="{9D8B030D-6E8A-4147-A177-3AD203B41FA5}">
                      <a16:colId xmlns:a16="http://schemas.microsoft.com/office/drawing/2014/main" val="3521318594"/>
                    </a:ext>
                  </a:extLst>
                </a:gridCol>
              </a:tblGrid>
              <a:tr h="294084">
                <a:tc gridSpan="2">
                  <a:txBody>
                    <a:bodyPr/>
                    <a:lstStyle/>
                    <a:p>
                      <a:r>
                        <a:rPr lang="en-US" sz="1100" dirty="0"/>
                        <a:t>System 3</a:t>
                      </a:r>
                    </a:p>
                  </a:txBody>
                  <a:tcPr marL="68580" marR="68580" marT="34290" marB="34290"/>
                </a:tc>
                <a:tc hMerge="1">
                  <a:txBody>
                    <a:bodyPr/>
                    <a:lstStyle/>
                    <a:p>
                      <a:endParaRPr lang="en-US"/>
                    </a:p>
                  </a:txBody>
                  <a:tcPr/>
                </a:tc>
                <a:extLst>
                  <a:ext uri="{0D108BD9-81ED-4DB2-BD59-A6C34878D82A}">
                    <a16:rowId xmlns:a16="http://schemas.microsoft.com/office/drawing/2014/main" val="3669733046"/>
                  </a:ext>
                </a:extLst>
              </a:tr>
              <a:tr h="294084">
                <a:tc>
                  <a:txBody>
                    <a:bodyPr/>
                    <a:lstStyle/>
                    <a:p>
                      <a:r>
                        <a:rPr lang="en-US" sz="1400" b="1" dirty="0"/>
                        <a:t>Lot ID</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718936491"/>
                  </a:ext>
                </a:extLst>
              </a:tr>
              <a:tr h="29408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001J013</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106435041"/>
                  </a:ext>
                </a:extLst>
              </a:tr>
              <a:tr h="29408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001J014</a:t>
                      </a:r>
                    </a:p>
                  </a:txBody>
                  <a:tcPr marL="68580" marR="68580" marT="34290" marB="34290"/>
                </a:tc>
                <a:tc>
                  <a:txBody>
                    <a:bodyPr/>
                    <a:lstStyle/>
                    <a:p>
                      <a:endParaRPr lang="en-US" sz="1100" dirty="0"/>
                    </a:p>
                  </a:txBody>
                  <a:tcPr marL="68580" marR="68580" marT="34290" marB="34290"/>
                </a:tc>
                <a:extLst>
                  <a:ext uri="{0D108BD9-81ED-4DB2-BD59-A6C34878D82A}">
                    <a16:rowId xmlns:a16="http://schemas.microsoft.com/office/drawing/2014/main" val="2284048514"/>
                  </a:ext>
                </a:extLst>
              </a:tr>
            </a:tbl>
          </a:graphicData>
        </a:graphic>
      </p:graphicFrame>
      <p:sp>
        <p:nvSpPr>
          <p:cNvPr id="11" name="Rectangle 10">
            <a:extLst>
              <a:ext uri="{FF2B5EF4-FFF2-40B4-BE49-F238E27FC236}">
                <a16:creationId xmlns:a16="http://schemas.microsoft.com/office/drawing/2014/main" id="{FB97E7A3-70E2-4A9E-A528-5B986545A62B}"/>
              </a:ext>
            </a:extLst>
          </p:cNvPr>
          <p:cNvSpPr/>
          <p:nvPr/>
        </p:nvSpPr>
        <p:spPr>
          <a:xfrm>
            <a:off x="3069267" y="2863144"/>
            <a:ext cx="3005466" cy="2008242"/>
          </a:xfrm>
          <a:prstGeom prst="rect">
            <a:avLst/>
          </a:prstGeom>
          <a:ln w="12700">
            <a:solidFill>
              <a:schemeClr val="accent1">
                <a:shade val="95000"/>
                <a:satMod val="105000"/>
              </a:schemeClr>
            </a:solidFill>
          </a:ln>
        </p:spPr>
        <p:txBody>
          <a:bodyPr wrap="square">
            <a:spAutoFit/>
          </a:bodyPr>
          <a:lstStyle/>
          <a:p>
            <a:r>
              <a:rPr lang="en-US" sz="900" b="1" dirty="0"/>
              <a:t>preferred label </a:t>
            </a:r>
            <a:r>
              <a:rPr lang="en-US" sz="900" dirty="0"/>
              <a:t>"batch identifier"</a:t>
            </a:r>
          </a:p>
          <a:p>
            <a:endParaRPr lang="en-US" sz="900" b="1" dirty="0"/>
          </a:p>
          <a:p>
            <a:r>
              <a:rPr lang="en-US" sz="900" b="1" dirty="0"/>
              <a:t>definition </a:t>
            </a:r>
            <a:r>
              <a:rPr lang="en-US" sz="900" dirty="0"/>
              <a:t>"The batch identifier is measurement metadata that identifies the batch where a sample is taken from for being measured. [Allotrope]“</a:t>
            </a:r>
          </a:p>
          <a:p>
            <a:endParaRPr lang="en-US" sz="900" dirty="0"/>
          </a:p>
          <a:p>
            <a:r>
              <a:rPr lang="en-US" sz="900" b="1" dirty="0"/>
              <a:t>Semantic Definition (machine readable)</a:t>
            </a:r>
          </a:p>
          <a:p>
            <a:r>
              <a:rPr lang="en-US" sz="900" dirty="0"/>
              <a:t>Subclass of identifier</a:t>
            </a:r>
          </a:p>
          <a:p>
            <a:r>
              <a:rPr lang="en-US" sz="900" dirty="0"/>
              <a:t> and 'measurement metadata'</a:t>
            </a:r>
          </a:p>
          <a:p>
            <a:r>
              <a:rPr lang="en-US" sz="900" dirty="0"/>
              <a:t> and (identifies some entity ('has role' some 'batch role'))</a:t>
            </a:r>
          </a:p>
          <a:p>
            <a:endParaRPr lang="en-US" sz="900" dirty="0"/>
          </a:p>
          <a:p>
            <a:r>
              <a:rPr lang="en-US" sz="900" b="1" dirty="0"/>
              <a:t>Public reference:</a:t>
            </a:r>
          </a:p>
          <a:p>
            <a:r>
              <a:rPr lang="en-US" sz="750" dirty="0">
                <a:hlinkClick r:id="rId3"/>
              </a:rPr>
              <a:t>http://purl.allotrope.org/ontologies/result#AFR_0001120</a:t>
            </a:r>
            <a:endParaRPr lang="en-US" sz="750" dirty="0"/>
          </a:p>
        </p:txBody>
      </p:sp>
      <p:sp>
        <p:nvSpPr>
          <p:cNvPr id="12" name="TextBox 11">
            <a:extLst>
              <a:ext uri="{FF2B5EF4-FFF2-40B4-BE49-F238E27FC236}">
                <a16:creationId xmlns:a16="http://schemas.microsoft.com/office/drawing/2014/main" id="{E969C6CF-3529-49C1-AF22-846CF5720805}"/>
              </a:ext>
            </a:extLst>
          </p:cNvPr>
          <p:cNvSpPr txBox="1"/>
          <p:nvPr/>
        </p:nvSpPr>
        <p:spPr>
          <a:xfrm>
            <a:off x="239327" y="903445"/>
            <a:ext cx="7260893" cy="715581"/>
          </a:xfrm>
          <a:prstGeom prst="rect">
            <a:avLst/>
          </a:prstGeom>
          <a:noFill/>
        </p:spPr>
        <p:txBody>
          <a:bodyPr wrap="square" rtlCol="0">
            <a:spAutoFit/>
          </a:bodyPr>
          <a:lstStyle/>
          <a:p>
            <a:pPr marL="214313" indent="-214313">
              <a:buFont typeface="Arial" panose="020B0604020202020204" pitchFamily="34" charset="0"/>
              <a:buChar char="•"/>
            </a:pPr>
            <a:r>
              <a:rPr lang="en-US" sz="1350" i="1" dirty="0"/>
              <a:t>Implementable for systems not semantically enabled.</a:t>
            </a:r>
          </a:p>
          <a:p>
            <a:pPr marL="214313" indent="-214313">
              <a:buFont typeface="Arial" panose="020B0604020202020204" pitchFamily="34" charset="0"/>
              <a:buChar char="•"/>
            </a:pPr>
            <a:r>
              <a:rPr lang="en-US" sz="1350" i="1" dirty="0"/>
              <a:t>Provides standardized data labels</a:t>
            </a:r>
          </a:p>
          <a:p>
            <a:pPr marL="214313" indent="-214313">
              <a:buFont typeface="Arial" panose="020B0604020202020204" pitchFamily="34" charset="0"/>
              <a:buChar char="•"/>
            </a:pPr>
            <a:r>
              <a:rPr lang="en-US" sz="1350" i="1" dirty="0"/>
              <a:t>Still provides link to enduring definitions and machine-readable semantics</a:t>
            </a:r>
          </a:p>
        </p:txBody>
      </p:sp>
      <p:graphicFrame>
        <p:nvGraphicFramePr>
          <p:cNvPr id="13" name="Table 12">
            <a:extLst>
              <a:ext uri="{FF2B5EF4-FFF2-40B4-BE49-F238E27FC236}">
                <a16:creationId xmlns:a16="http://schemas.microsoft.com/office/drawing/2014/main" id="{847CD678-8EE0-44CA-9053-7E3C25552656}"/>
              </a:ext>
            </a:extLst>
          </p:cNvPr>
          <p:cNvGraphicFramePr>
            <a:graphicFrameLocks noGrp="1"/>
          </p:cNvGraphicFramePr>
          <p:nvPr/>
        </p:nvGraphicFramePr>
        <p:xfrm>
          <a:off x="6170192" y="2425803"/>
          <a:ext cx="1457326" cy="1286112"/>
        </p:xfrm>
        <a:graphic>
          <a:graphicData uri="http://schemas.openxmlformats.org/drawingml/2006/table">
            <a:tbl>
              <a:tblPr firstRow="1" bandRow="1">
                <a:tableStyleId>{5C22544A-7EE6-4342-B048-85BDC9FD1C3A}</a:tableStyleId>
              </a:tblPr>
              <a:tblGrid>
                <a:gridCol w="728663">
                  <a:extLst>
                    <a:ext uri="{9D8B030D-6E8A-4147-A177-3AD203B41FA5}">
                      <a16:colId xmlns:a16="http://schemas.microsoft.com/office/drawing/2014/main" val="1819974928"/>
                    </a:ext>
                  </a:extLst>
                </a:gridCol>
                <a:gridCol w="728663">
                  <a:extLst>
                    <a:ext uri="{9D8B030D-6E8A-4147-A177-3AD203B41FA5}">
                      <a16:colId xmlns:a16="http://schemas.microsoft.com/office/drawing/2014/main" val="3521318594"/>
                    </a:ext>
                  </a:extLst>
                </a:gridCol>
              </a:tblGrid>
              <a:tr h="294084">
                <a:tc gridSpan="2">
                  <a:txBody>
                    <a:bodyPr/>
                    <a:lstStyle/>
                    <a:p>
                      <a:r>
                        <a:rPr lang="en-US" sz="1100" dirty="0"/>
                        <a:t>System 1</a:t>
                      </a:r>
                    </a:p>
                  </a:txBody>
                  <a:tcPr marL="68580" marR="68580" marT="34290" marB="34290"/>
                </a:tc>
                <a:tc hMerge="1">
                  <a:txBody>
                    <a:bodyPr/>
                    <a:lstStyle/>
                    <a:p>
                      <a:endParaRPr lang="en-US"/>
                    </a:p>
                  </a:txBody>
                  <a:tcPr/>
                </a:tc>
                <a:extLst>
                  <a:ext uri="{0D108BD9-81ED-4DB2-BD59-A6C34878D82A}">
                    <a16:rowId xmlns:a16="http://schemas.microsoft.com/office/drawing/2014/main" val="3669733046"/>
                  </a:ext>
                </a:extLst>
              </a:tr>
              <a:tr h="388620">
                <a:tc>
                  <a:txBody>
                    <a:bodyPr/>
                    <a:lstStyle/>
                    <a:p>
                      <a:r>
                        <a:rPr lang="en-US" sz="1100" b="1" dirty="0"/>
                        <a:t>batch identifier</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718936491"/>
                  </a:ext>
                </a:extLst>
              </a:tr>
              <a:tr h="294084">
                <a:tc>
                  <a:txBody>
                    <a:bodyPr/>
                    <a:lstStyle/>
                    <a:p>
                      <a:r>
                        <a:rPr lang="en-US" sz="1200" dirty="0"/>
                        <a:t>001J013</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106435041"/>
                  </a:ext>
                </a:extLst>
              </a:tr>
              <a:tr h="29408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001J014</a:t>
                      </a:r>
                    </a:p>
                  </a:txBody>
                  <a:tcPr marL="68580" marR="68580" marT="34290" marB="34290"/>
                </a:tc>
                <a:tc>
                  <a:txBody>
                    <a:bodyPr/>
                    <a:lstStyle/>
                    <a:p>
                      <a:endParaRPr lang="en-US" sz="1100" dirty="0"/>
                    </a:p>
                  </a:txBody>
                  <a:tcPr marL="68580" marR="68580" marT="34290" marB="34290"/>
                </a:tc>
                <a:extLst>
                  <a:ext uri="{0D108BD9-81ED-4DB2-BD59-A6C34878D82A}">
                    <a16:rowId xmlns:a16="http://schemas.microsoft.com/office/drawing/2014/main" val="2284048514"/>
                  </a:ext>
                </a:extLst>
              </a:tr>
            </a:tbl>
          </a:graphicData>
        </a:graphic>
      </p:graphicFrame>
      <p:graphicFrame>
        <p:nvGraphicFramePr>
          <p:cNvPr id="14" name="Table 13">
            <a:extLst>
              <a:ext uri="{FF2B5EF4-FFF2-40B4-BE49-F238E27FC236}">
                <a16:creationId xmlns:a16="http://schemas.microsoft.com/office/drawing/2014/main" id="{B88F39E3-0841-45F0-8E5F-DE4310120EA6}"/>
              </a:ext>
            </a:extLst>
          </p:cNvPr>
          <p:cNvGraphicFramePr>
            <a:graphicFrameLocks noGrp="1"/>
          </p:cNvGraphicFramePr>
          <p:nvPr/>
        </p:nvGraphicFramePr>
        <p:xfrm>
          <a:off x="7627517" y="1718457"/>
          <a:ext cx="1457326" cy="1243488"/>
        </p:xfrm>
        <a:graphic>
          <a:graphicData uri="http://schemas.openxmlformats.org/drawingml/2006/table">
            <a:tbl>
              <a:tblPr firstRow="1" bandRow="1">
                <a:tableStyleId>{5C22544A-7EE6-4342-B048-85BDC9FD1C3A}</a:tableStyleId>
              </a:tblPr>
              <a:tblGrid>
                <a:gridCol w="728663">
                  <a:extLst>
                    <a:ext uri="{9D8B030D-6E8A-4147-A177-3AD203B41FA5}">
                      <a16:colId xmlns:a16="http://schemas.microsoft.com/office/drawing/2014/main" val="1819974928"/>
                    </a:ext>
                  </a:extLst>
                </a:gridCol>
                <a:gridCol w="728663">
                  <a:extLst>
                    <a:ext uri="{9D8B030D-6E8A-4147-A177-3AD203B41FA5}">
                      <a16:colId xmlns:a16="http://schemas.microsoft.com/office/drawing/2014/main" val="3521318594"/>
                    </a:ext>
                  </a:extLst>
                </a:gridCol>
              </a:tblGrid>
              <a:tr h="294084">
                <a:tc gridSpan="2">
                  <a:txBody>
                    <a:bodyPr/>
                    <a:lstStyle/>
                    <a:p>
                      <a:r>
                        <a:rPr lang="en-US" sz="1100" dirty="0"/>
                        <a:t>System 2</a:t>
                      </a:r>
                    </a:p>
                  </a:txBody>
                  <a:tcPr marL="68580" marR="68580" marT="34290" marB="34290"/>
                </a:tc>
                <a:tc hMerge="1">
                  <a:txBody>
                    <a:bodyPr/>
                    <a:lstStyle/>
                    <a:p>
                      <a:endParaRPr lang="en-US"/>
                    </a:p>
                  </a:txBody>
                  <a:tcPr/>
                </a:tc>
                <a:extLst>
                  <a:ext uri="{0D108BD9-81ED-4DB2-BD59-A6C34878D82A}">
                    <a16:rowId xmlns:a16="http://schemas.microsoft.com/office/drawing/2014/main" val="3669733046"/>
                  </a:ext>
                </a:extLst>
              </a:tr>
              <a:tr h="388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mn-lt"/>
                          <a:ea typeface="+mn-ea"/>
                          <a:cs typeface="+mn-cs"/>
                        </a:rPr>
                        <a:t>batch identifier</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718936491"/>
                  </a:ext>
                </a:extLst>
              </a:tr>
              <a:tr h="25146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001J013</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106435041"/>
                  </a:ext>
                </a:extLst>
              </a:tr>
              <a:tr h="29408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001J014</a:t>
                      </a:r>
                    </a:p>
                  </a:txBody>
                  <a:tcPr marL="68580" marR="68580" marT="34290" marB="34290"/>
                </a:tc>
                <a:tc>
                  <a:txBody>
                    <a:bodyPr/>
                    <a:lstStyle/>
                    <a:p>
                      <a:endParaRPr lang="en-US" sz="1100" dirty="0"/>
                    </a:p>
                  </a:txBody>
                  <a:tcPr marL="68580" marR="68580" marT="34290" marB="34290"/>
                </a:tc>
                <a:extLst>
                  <a:ext uri="{0D108BD9-81ED-4DB2-BD59-A6C34878D82A}">
                    <a16:rowId xmlns:a16="http://schemas.microsoft.com/office/drawing/2014/main" val="2284048514"/>
                  </a:ext>
                </a:extLst>
              </a:tr>
            </a:tbl>
          </a:graphicData>
        </a:graphic>
      </p:graphicFrame>
      <p:graphicFrame>
        <p:nvGraphicFramePr>
          <p:cNvPr id="15" name="Table 14">
            <a:extLst>
              <a:ext uri="{FF2B5EF4-FFF2-40B4-BE49-F238E27FC236}">
                <a16:creationId xmlns:a16="http://schemas.microsoft.com/office/drawing/2014/main" id="{25E2B83F-94FC-4CB6-BCA1-780E73B954B5}"/>
              </a:ext>
            </a:extLst>
          </p:cNvPr>
          <p:cNvGraphicFramePr>
            <a:graphicFrameLocks noGrp="1"/>
          </p:cNvGraphicFramePr>
          <p:nvPr/>
        </p:nvGraphicFramePr>
        <p:xfrm>
          <a:off x="7641233" y="3294787"/>
          <a:ext cx="1457326" cy="1286112"/>
        </p:xfrm>
        <a:graphic>
          <a:graphicData uri="http://schemas.openxmlformats.org/drawingml/2006/table">
            <a:tbl>
              <a:tblPr firstRow="1" bandRow="1">
                <a:tableStyleId>{5C22544A-7EE6-4342-B048-85BDC9FD1C3A}</a:tableStyleId>
              </a:tblPr>
              <a:tblGrid>
                <a:gridCol w="728663">
                  <a:extLst>
                    <a:ext uri="{9D8B030D-6E8A-4147-A177-3AD203B41FA5}">
                      <a16:colId xmlns:a16="http://schemas.microsoft.com/office/drawing/2014/main" val="1819974928"/>
                    </a:ext>
                  </a:extLst>
                </a:gridCol>
                <a:gridCol w="728663">
                  <a:extLst>
                    <a:ext uri="{9D8B030D-6E8A-4147-A177-3AD203B41FA5}">
                      <a16:colId xmlns:a16="http://schemas.microsoft.com/office/drawing/2014/main" val="3521318594"/>
                    </a:ext>
                  </a:extLst>
                </a:gridCol>
              </a:tblGrid>
              <a:tr h="294084">
                <a:tc gridSpan="2">
                  <a:txBody>
                    <a:bodyPr/>
                    <a:lstStyle/>
                    <a:p>
                      <a:r>
                        <a:rPr lang="en-US" sz="1100" dirty="0"/>
                        <a:t>System 3</a:t>
                      </a:r>
                    </a:p>
                  </a:txBody>
                  <a:tcPr marL="68580" marR="68580" marT="34290" marB="34290"/>
                </a:tc>
                <a:tc hMerge="1">
                  <a:txBody>
                    <a:bodyPr/>
                    <a:lstStyle/>
                    <a:p>
                      <a:endParaRPr lang="en-US"/>
                    </a:p>
                  </a:txBody>
                  <a:tcPr/>
                </a:tc>
                <a:extLst>
                  <a:ext uri="{0D108BD9-81ED-4DB2-BD59-A6C34878D82A}">
                    <a16:rowId xmlns:a16="http://schemas.microsoft.com/office/drawing/2014/main" val="3669733046"/>
                  </a:ext>
                </a:extLst>
              </a:tr>
              <a:tr h="388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mn-lt"/>
                          <a:ea typeface="+mn-ea"/>
                          <a:cs typeface="+mn-cs"/>
                        </a:rPr>
                        <a:t>batch identifier</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718936491"/>
                  </a:ext>
                </a:extLst>
              </a:tr>
              <a:tr h="29408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001J013</a:t>
                      </a:r>
                    </a:p>
                  </a:txBody>
                  <a:tcPr marL="68580" marR="68580" marT="34290" marB="34290"/>
                </a:tc>
                <a:tc>
                  <a:txBody>
                    <a:bodyPr/>
                    <a:lstStyle/>
                    <a:p>
                      <a:endParaRPr lang="en-US" sz="1100"/>
                    </a:p>
                  </a:txBody>
                  <a:tcPr marL="68580" marR="68580" marT="34290" marB="34290"/>
                </a:tc>
                <a:extLst>
                  <a:ext uri="{0D108BD9-81ED-4DB2-BD59-A6C34878D82A}">
                    <a16:rowId xmlns:a16="http://schemas.microsoft.com/office/drawing/2014/main" val="2106435041"/>
                  </a:ext>
                </a:extLst>
              </a:tr>
              <a:tr h="29408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t>001J014</a:t>
                      </a:r>
                    </a:p>
                  </a:txBody>
                  <a:tcPr marL="68580" marR="68580" marT="34290" marB="34290"/>
                </a:tc>
                <a:tc>
                  <a:txBody>
                    <a:bodyPr/>
                    <a:lstStyle/>
                    <a:p>
                      <a:endParaRPr lang="en-US" sz="1100" dirty="0"/>
                    </a:p>
                  </a:txBody>
                  <a:tcPr marL="68580" marR="68580" marT="34290" marB="34290"/>
                </a:tc>
                <a:extLst>
                  <a:ext uri="{0D108BD9-81ED-4DB2-BD59-A6C34878D82A}">
                    <a16:rowId xmlns:a16="http://schemas.microsoft.com/office/drawing/2014/main" val="2284048514"/>
                  </a:ext>
                </a:extLst>
              </a:tr>
            </a:tbl>
          </a:graphicData>
        </a:graphic>
      </p:graphicFrame>
      <p:sp>
        <p:nvSpPr>
          <p:cNvPr id="3" name="Arrow: Right 2">
            <a:extLst>
              <a:ext uri="{FF2B5EF4-FFF2-40B4-BE49-F238E27FC236}">
                <a16:creationId xmlns:a16="http://schemas.microsoft.com/office/drawing/2014/main" id="{ABD33BC5-8BDC-4EFC-B90A-1F68426E5AE0}"/>
              </a:ext>
            </a:extLst>
          </p:cNvPr>
          <p:cNvSpPr/>
          <p:nvPr/>
        </p:nvSpPr>
        <p:spPr>
          <a:xfrm>
            <a:off x="3363986" y="2425804"/>
            <a:ext cx="2416029" cy="3362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Tree>
    <p:extLst>
      <p:ext uri="{BB962C8B-B14F-4D97-AF65-F5344CB8AC3E}">
        <p14:creationId xmlns:p14="http://schemas.microsoft.com/office/powerpoint/2010/main" val="23962324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2265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 Chemistry Lifecycle</a:t>
            </a:r>
            <a:endParaRPr dirty="0"/>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57CE3B01-7D7C-497B-82AD-EA5D01029BA3}"/>
              </a:ext>
            </a:extLst>
          </p:cNvPr>
          <p:cNvPicPr>
            <a:picLocks noChangeAspect="1"/>
          </p:cNvPicPr>
          <p:nvPr/>
        </p:nvPicPr>
        <p:blipFill>
          <a:blip r:embed="rId3"/>
          <a:stretch>
            <a:fillRect/>
          </a:stretch>
        </p:blipFill>
        <p:spPr>
          <a:xfrm>
            <a:off x="311700" y="732256"/>
            <a:ext cx="8142514" cy="448686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aphicFrame>
        <p:nvGraphicFramePr>
          <p:cNvPr id="90" name="Google Shape;90;p18"/>
          <p:cNvGraphicFramePr/>
          <p:nvPr>
            <p:extLst>
              <p:ext uri="{D42A27DB-BD31-4B8C-83A1-F6EECF244321}">
                <p14:modId xmlns:p14="http://schemas.microsoft.com/office/powerpoint/2010/main" val="1439730252"/>
              </p:ext>
            </p:extLst>
          </p:nvPr>
        </p:nvGraphicFramePr>
        <p:xfrm>
          <a:off x="457200" y="761563"/>
          <a:ext cx="8328800" cy="3576320"/>
        </p:xfrm>
        <a:graphic>
          <a:graphicData uri="http://schemas.openxmlformats.org/drawingml/2006/table">
            <a:tbl>
              <a:tblPr>
                <a:noFill/>
                <a:tableStyleId>{EC7BD23C-7802-45C7-8F31-DA7C6EF3E8C5}</a:tableStyleId>
              </a:tblPr>
              <a:tblGrid>
                <a:gridCol w="1813400">
                  <a:extLst>
                    <a:ext uri="{9D8B030D-6E8A-4147-A177-3AD203B41FA5}">
                      <a16:colId xmlns:a16="http://schemas.microsoft.com/office/drawing/2014/main" val="20000"/>
                    </a:ext>
                  </a:extLst>
                </a:gridCol>
                <a:gridCol w="2407175">
                  <a:extLst>
                    <a:ext uri="{9D8B030D-6E8A-4147-A177-3AD203B41FA5}">
                      <a16:colId xmlns:a16="http://schemas.microsoft.com/office/drawing/2014/main" val="20001"/>
                    </a:ext>
                  </a:extLst>
                </a:gridCol>
                <a:gridCol w="4108225">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1000" b="1"/>
                        <a:t>Domain</a:t>
                      </a:r>
                      <a:endParaRPr sz="1000" b="1"/>
                    </a:p>
                  </a:txBody>
                  <a:tcPr marL="63500" marR="63500" marT="63500" marB="63500"/>
                </a:tc>
                <a:tc>
                  <a:txBody>
                    <a:bodyPr/>
                    <a:lstStyle/>
                    <a:p>
                      <a:pPr marL="0" lvl="0" indent="0" algn="l" rtl="0">
                        <a:spcBef>
                          <a:spcPts val="0"/>
                        </a:spcBef>
                        <a:spcAft>
                          <a:spcPts val="0"/>
                        </a:spcAft>
                        <a:buNone/>
                      </a:pPr>
                      <a:r>
                        <a:rPr lang="en" sz="1000" b="1"/>
                        <a:t>Ontology</a:t>
                      </a:r>
                      <a:endParaRPr sz="1000" b="1"/>
                    </a:p>
                  </a:txBody>
                  <a:tcPr marL="63500" marR="63500" marT="63500" marB="63500"/>
                </a:tc>
                <a:tc>
                  <a:txBody>
                    <a:bodyPr/>
                    <a:lstStyle/>
                    <a:p>
                      <a:pPr marL="0" lvl="0" indent="0" algn="l" rtl="0">
                        <a:spcBef>
                          <a:spcPts val="0"/>
                        </a:spcBef>
                        <a:spcAft>
                          <a:spcPts val="0"/>
                        </a:spcAft>
                        <a:buNone/>
                      </a:pPr>
                      <a:r>
                        <a:rPr lang="en" sz="1000" b="1"/>
                        <a:t>Application to process chemistry</a:t>
                      </a:r>
                      <a:endParaRPr sz="1000" b="1"/>
                    </a:p>
                  </a:txBody>
                  <a:tcPr marL="63500" marR="63500" marT="63500" marB="63500"/>
                </a:tc>
                <a:extLst>
                  <a:ext uri="{0D108BD9-81ED-4DB2-BD59-A6C34878D82A}">
                    <a16:rowId xmlns:a16="http://schemas.microsoft.com/office/drawing/2014/main" val="10000"/>
                  </a:ext>
                </a:extLst>
              </a:tr>
              <a:tr h="266700">
                <a:tc>
                  <a:txBody>
                    <a:bodyPr/>
                    <a:lstStyle/>
                    <a:p>
                      <a:pPr marL="0" lvl="0" indent="0" algn="l" rtl="0">
                        <a:spcBef>
                          <a:spcPts val="0"/>
                        </a:spcBef>
                        <a:spcAft>
                          <a:spcPts val="0"/>
                        </a:spcAft>
                        <a:buNone/>
                      </a:pPr>
                      <a:r>
                        <a:rPr lang="en" sz="1000"/>
                        <a:t>Top level ontology</a:t>
                      </a:r>
                      <a:endParaRPr sz="1000"/>
                    </a:p>
                  </a:txBody>
                  <a:tcPr marL="63500" marR="63500" marT="63500" marB="63500"/>
                </a:tc>
                <a:tc>
                  <a:txBody>
                    <a:bodyPr/>
                    <a:lstStyle/>
                    <a:p>
                      <a:pPr marL="0" lvl="0" indent="0" algn="l" rtl="0">
                        <a:spcBef>
                          <a:spcPts val="0"/>
                        </a:spcBef>
                        <a:spcAft>
                          <a:spcPts val="0"/>
                        </a:spcAft>
                        <a:buNone/>
                      </a:pPr>
                      <a:r>
                        <a:rPr lang="en" sz="1000"/>
                        <a:t>BFO (Basic Formal Ontology)</a:t>
                      </a:r>
                      <a:endParaRPr sz="1000"/>
                    </a:p>
                  </a:txBody>
                  <a:tcPr marL="63500" marR="63500" marT="63500" marB="63500"/>
                </a:tc>
                <a:tc>
                  <a:txBody>
                    <a:bodyPr/>
                    <a:lstStyle/>
                    <a:p>
                      <a:pPr marL="0" lvl="0" indent="0" algn="l" rtl="0">
                        <a:spcBef>
                          <a:spcPts val="0"/>
                        </a:spcBef>
                        <a:spcAft>
                          <a:spcPts val="0"/>
                        </a:spcAft>
                        <a:buNone/>
                      </a:pPr>
                      <a:r>
                        <a:rPr lang="en" sz="1000"/>
                        <a:t>Aligns other ontologies together</a:t>
                      </a:r>
                      <a:endParaRPr sz="100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00"/>
                        <a:t>Relations</a:t>
                      </a:r>
                      <a:endParaRPr sz="1000"/>
                    </a:p>
                  </a:txBody>
                  <a:tcPr marL="63500" marR="63500" marT="63500" marB="63500"/>
                </a:tc>
                <a:tc>
                  <a:txBody>
                    <a:bodyPr/>
                    <a:lstStyle/>
                    <a:p>
                      <a:pPr marL="0" lvl="0" indent="0" algn="l" rtl="0">
                        <a:spcBef>
                          <a:spcPts val="0"/>
                        </a:spcBef>
                        <a:spcAft>
                          <a:spcPts val="0"/>
                        </a:spcAft>
                        <a:buNone/>
                      </a:pPr>
                      <a:r>
                        <a:rPr lang="en" sz="1000"/>
                        <a:t>Relation Ontology (RO)</a:t>
                      </a:r>
                      <a:endParaRPr sz="1000"/>
                    </a:p>
                  </a:txBody>
                  <a:tcPr marL="63500" marR="63500" marT="63500" marB="63500"/>
                </a:tc>
                <a:tc>
                  <a:txBody>
                    <a:bodyPr/>
                    <a:lstStyle/>
                    <a:p>
                      <a:pPr marL="0" lvl="0" indent="0" algn="l" rtl="0">
                        <a:spcBef>
                          <a:spcPts val="0"/>
                        </a:spcBef>
                        <a:spcAft>
                          <a:spcPts val="0"/>
                        </a:spcAft>
                        <a:buNone/>
                      </a:pPr>
                      <a:r>
                        <a:rPr lang="en" sz="1000"/>
                        <a:t>Provides standard commonly used relations</a:t>
                      </a:r>
                      <a:endParaRPr sz="100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000"/>
                        <a:t>Information</a:t>
                      </a:r>
                      <a:endParaRPr sz="1000"/>
                    </a:p>
                  </a:txBody>
                  <a:tcPr marL="63500" marR="63500" marT="63500" marB="63500"/>
                </a:tc>
                <a:tc>
                  <a:txBody>
                    <a:bodyPr/>
                    <a:lstStyle/>
                    <a:p>
                      <a:pPr marL="0" lvl="0" indent="0" algn="l" rtl="0">
                        <a:spcBef>
                          <a:spcPts val="0"/>
                        </a:spcBef>
                        <a:spcAft>
                          <a:spcPts val="0"/>
                        </a:spcAft>
                        <a:buNone/>
                      </a:pPr>
                      <a:r>
                        <a:rPr lang="en" sz="1000"/>
                        <a:t>Information Artifact Ontology (IAO)</a:t>
                      </a:r>
                      <a:endParaRPr sz="1000"/>
                    </a:p>
                  </a:txBody>
                  <a:tcPr marL="63500" marR="63500" marT="63500" marB="63500"/>
                </a:tc>
                <a:tc>
                  <a:txBody>
                    <a:bodyPr/>
                    <a:lstStyle/>
                    <a:p>
                      <a:pPr marL="0" lvl="0" indent="0" algn="l" rtl="0">
                        <a:spcBef>
                          <a:spcPts val="0"/>
                        </a:spcBef>
                        <a:spcAft>
                          <a:spcPts val="0"/>
                        </a:spcAft>
                        <a:buNone/>
                      </a:pPr>
                      <a:r>
                        <a:rPr lang="en" sz="1000"/>
                        <a:t>Provides general information-related terms</a:t>
                      </a:r>
                      <a:endParaRPr sz="1000"/>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000"/>
                        <a:t>Lab measurements</a:t>
                      </a:r>
                      <a:endParaRPr sz="1000"/>
                    </a:p>
                  </a:txBody>
                  <a:tcPr marL="63500" marR="63500" marT="63500" marB="63500"/>
                </a:tc>
                <a:tc>
                  <a:txBody>
                    <a:bodyPr/>
                    <a:lstStyle/>
                    <a:p>
                      <a:pPr marL="0" lvl="0" indent="0" algn="l" rtl="0">
                        <a:spcBef>
                          <a:spcPts val="0"/>
                        </a:spcBef>
                        <a:spcAft>
                          <a:spcPts val="0"/>
                        </a:spcAft>
                        <a:buNone/>
                      </a:pPr>
                      <a:r>
                        <a:rPr lang="en" sz="1000" dirty="0"/>
                        <a:t>OBI (Ontology for Biomedical </a:t>
                      </a:r>
                      <a:r>
                        <a:rPr lang="en" sz="1000" dirty="0" smtClean="0"/>
                        <a:t>Investigations)</a:t>
                      </a:r>
                      <a:endParaRPr sz="1000" dirty="0"/>
                    </a:p>
                  </a:txBody>
                  <a:tcPr marL="63500" marR="63500" marT="63500" marB="63500"/>
                </a:tc>
                <a:tc>
                  <a:txBody>
                    <a:bodyPr/>
                    <a:lstStyle/>
                    <a:p>
                      <a:pPr marL="0" lvl="0" indent="0" algn="l" rtl="0">
                        <a:spcBef>
                          <a:spcPts val="0"/>
                        </a:spcBef>
                        <a:spcAft>
                          <a:spcPts val="0"/>
                        </a:spcAft>
                        <a:buNone/>
                      </a:pPr>
                      <a:r>
                        <a:rPr lang="en" sz="1000"/>
                        <a:t>Describe laboratory values related to patient diagnostics</a:t>
                      </a:r>
                      <a:endParaRPr sz="1000"/>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000"/>
                        <a:t>Chemical compounds</a:t>
                      </a:r>
                      <a:endParaRPr sz="1000"/>
                    </a:p>
                  </a:txBody>
                  <a:tcPr marL="63500" marR="63500" marT="63500" marB="63500"/>
                </a:tc>
                <a:tc>
                  <a:txBody>
                    <a:bodyPr/>
                    <a:lstStyle/>
                    <a:p>
                      <a:pPr marL="0" lvl="0" indent="0" algn="l" rtl="0">
                        <a:spcBef>
                          <a:spcPts val="0"/>
                        </a:spcBef>
                        <a:spcAft>
                          <a:spcPts val="0"/>
                        </a:spcAft>
                        <a:buNone/>
                      </a:pPr>
                      <a:r>
                        <a:rPr lang="en" sz="1000" dirty="0"/>
                        <a:t>ChEBI (Chemical Entities of Biological </a:t>
                      </a:r>
                      <a:r>
                        <a:rPr lang="en" sz="1000" dirty="0" smtClean="0"/>
                        <a:t>Interest)</a:t>
                      </a:r>
                      <a:endParaRPr sz="1000" dirty="0"/>
                    </a:p>
                  </a:txBody>
                  <a:tcPr marL="63500" marR="63500" marT="63500" marB="63500"/>
                </a:tc>
                <a:tc>
                  <a:txBody>
                    <a:bodyPr/>
                    <a:lstStyle/>
                    <a:p>
                      <a:pPr marL="0" lvl="0" indent="0" algn="l" rtl="0">
                        <a:spcBef>
                          <a:spcPts val="0"/>
                        </a:spcBef>
                        <a:spcAft>
                          <a:spcPts val="0"/>
                        </a:spcAft>
                        <a:buNone/>
                      </a:pPr>
                      <a:r>
                        <a:rPr lang="en" sz="1000"/>
                        <a:t>Describe metabolites and other chemical entities</a:t>
                      </a:r>
                      <a:endParaRPr sz="1000"/>
                    </a:p>
                  </a:txBody>
                  <a:tcPr marL="63500" marR="63500" marT="63500" marB="63500"/>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1000"/>
                        <a:t>Chemical methods</a:t>
                      </a:r>
                      <a:endParaRPr sz="1000"/>
                    </a:p>
                  </a:txBody>
                  <a:tcPr marL="63500" marR="63500" marT="63500" marB="63500"/>
                </a:tc>
                <a:tc>
                  <a:txBody>
                    <a:bodyPr/>
                    <a:lstStyle/>
                    <a:p>
                      <a:pPr marL="0" lvl="0" indent="0" algn="l" rtl="0">
                        <a:spcBef>
                          <a:spcPts val="0"/>
                        </a:spcBef>
                        <a:spcAft>
                          <a:spcPts val="0"/>
                        </a:spcAft>
                        <a:buNone/>
                      </a:pPr>
                      <a:r>
                        <a:rPr lang="en" sz="1000"/>
                        <a:t>CHMO</a:t>
                      </a:r>
                      <a:endParaRPr sz="1000"/>
                    </a:p>
                  </a:txBody>
                  <a:tcPr marL="63500" marR="63500" marT="63500" marB="63500"/>
                </a:tc>
                <a:tc>
                  <a:txBody>
                    <a:bodyPr/>
                    <a:lstStyle/>
                    <a:p>
                      <a:pPr marL="0" lvl="0" indent="0" algn="l" rtl="0">
                        <a:spcBef>
                          <a:spcPts val="0"/>
                        </a:spcBef>
                        <a:spcAft>
                          <a:spcPts val="0"/>
                        </a:spcAft>
                        <a:buNone/>
                      </a:pPr>
                      <a:r>
                        <a:rPr lang="en" sz="1000" u="sng">
                          <a:solidFill>
                            <a:srgbClr val="1155CC"/>
                          </a:solidFill>
                          <a:hlinkClick r:id="rId3">
                            <a:extLst>
                              <a:ext uri="{A12FA001-AC4F-418D-AE19-62706E023703}">
                                <ahyp:hlinkClr xmlns="" xmlns:ahyp="http://schemas.microsoft.com/office/drawing/2018/hyperlinkcolor" val="tx"/>
                              </a:ext>
                            </a:extLst>
                          </a:hlinkClick>
                        </a:rPr>
                        <a:t>https://www.ebi.ac.uk/ols/ontologies/chmo</a:t>
                      </a:r>
                      <a:r>
                        <a:rPr lang="en" sz="1000"/>
                        <a:t> </a:t>
                      </a:r>
                      <a:endParaRPr sz="1000"/>
                    </a:p>
                  </a:txBody>
                  <a:tcPr marL="63500" marR="63500" marT="63500" marB="63500"/>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en" sz="1000"/>
                        <a:t>Organic reactions </a:t>
                      </a:r>
                      <a:endParaRPr sz="1000"/>
                    </a:p>
                  </a:txBody>
                  <a:tcPr marL="63500" marR="63500" marT="63500" marB="63500"/>
                </a:tc>
                <a:tc>
                  <a:txBody>
                    <a:bodyPr/>
                    <a:lstStyle/>
                    <a:p>
                      <a:pPr marL="0" lvl="0" indent="0" algn="l" rtl="0">
                        <a:spcBef>
                          <a:spcPts val="0"/>
                        </a:spcBef>
                        <a:spcAft>
                          <a:spcPts val="0"/>
                        </a:spcAft>
                        <a:buNone/>
                      </a:pPr>
                      <a:r>
                        <a:rPr lang="en" sz="1000"/>
                        <a:t>RXNO </a:t>
                      </a:r>
                      <a:endParaRPr sz="1000"/>
                    </a:p>
                  </a:txBody>
                  <a:tcPr marL="63500" marR="63500" marT="63500" marB="63500"/>
                </a:tc>
                <a:tc>
                  <a:txBody>
                    <a:bodyPr/>
                    <a:lstStyle/>
                    <a:p>
                      <a:pPr marL="0" lvl="0" indent="0" algn="l" rtl="0">
                        <a:spcBef>
                          <a:spcPts val="0"/>
                        </a:spcBef>
                        <a:spcAft>
                          <a:spcPts val="0"/>
                        </a:spcAft>
                        <a:buNone/>
                      </a:pPr>
                      <a:r>
                        <a:rPr lang="en" sz="1000"/>
                        <a:t>Name reactions in chemical processes</a:t>
                      </a:r>
                      <a:endParaRPr sz="1000"/>
                    </a:p>
                  </a:txBody>
                  <a:tcPr marL="63500" marR="63500" marT="63500" marB="63500"/>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en" sz="1000"/>
                        <a:t>Units</a:t>
                      </a:r>
                      <a:endParaRPr sz="1000"/>
                    </a:p>
                  </a:txBody>
                  <a:tcPr marL="63500" marR="63500" marT="63500" marB="63500"/>
                </a:tc>
                <a:tc>
                  <a:txBody>
                    <a:bodyPr/>
                    <a:lstStyle/>
                    <a:p>
                      <a:pPr marL="0" lvl="0" indent="0" algn="l" rtl="0">
                        <a:spcBef>
                          <a:spcPts val="0"/>
                        </a:spcBef>
                        <a:spcAft>
                          <a:spcPts val="0"/>
                        </a:spcAft>
                        <a:buNone/>
                      </a:pPr>
                      <a:r>
                        <a:rPr lang="en" sz="1000"/>
                        <a:t>UO</a:t>
                      </a:r>
                      <a:endParaRPr sz="1000"/>
                    </a:p>
                  </a:txBody>
                  <a:tcPr marL="63500" marR="63500" marT="63500" marB="63500"/>
                </a:tc>
                <a:tc>
                  <a:txBody>
                    <a:bodyPr/>
                    <a:lstStyle/>
                    <a:p>
                      <a:pPr marL="0" lvl="0" indent="0" algn="l" rtl="0">
                        <a:spcBef>
                          <a:spcPts val="0"/>
                        </a:spcBef>
                        <a:spcAft>
                          <a:spcPts val="0"/>
                        </a:spcAft>
                        <a:buNone/>
                      </a:pPr>
                      <a:r>
                        <a:rPr lang="en" sz="1000"/>
                        <a:t>Units used in chemical processes</a:t>
                      </a:r>
                      <a:endParaRPr sz="1000"/>
                    </a:p>
                  </a:txBody>
                  <a:tcPr marL="63500" marR="63500" marT="63500" marB="63500"/>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 sz="1000"/>
                        <a:t>Drugs</a:t>
                      </a:r>
                      <a:endParaRPr sz="1000"/>
                    </a:p>
                  </a:txBody>
                  <a:tcPr marL="63500" marR="63500" marT="63500" marB="63500"/>
                </a:tc>
                <a:tc>
                  <a:txBody>
                    <a:bodyPr/>
                    <a:lstStyle/>
                    <a:p>
                      <a:pPr marL="0" lvl="0" indent="0" algn="l" rtl="0">
                        <a:spcBef>
                          <a:spcPts val="0"/>
                        </a:spcBef>
                        <a:spcAft>
                          <a:spcPts val="0"/>
                        </a:spcAft>
                        <a:buNone/>
                      </a:pPr>
                      <a:r>
                        <a:rPr lang="en" sz="1000" dirty="0"/>
                        <a:t>DrON (Drug </a:t>
                      </a:r>
                      <a:r>
                        <a:rPr lang="en" sz="1000" dirty="0" smtClean="0"/>
                        <a:t>Ontology)</a:t>
                      </a:r>
                      <a:endParaRPr sz="1000" dirty="0"/>
                    </a:p>
                  </a:txBody>
                  <a:tcPr marL="63500" marR="63500" marT="63500" marB="63500"/>
                </a:tc>
                <a:tc>
                  <a:txBody>
                    <a:bodyPr/>
                    <a:lstStyle/>
                    <a:p>
                      <a:pPr marL="0" lvl="0" indent="0" algn="l" rtl="0">
                        <a:spcBef>
                          <a:spcPts val="0"/>
                        </a:spcBef>
                        <a:spcAft>
                          <a:spcPts val="0"/>
                        </a:spcAft>
                        <a:buNone/>
                      </a:pPr>
                      <a:r>
                        <a:rPr lang="en" sz="1000"/>
                        <a:t>Describe patient medications</a:t>
                      </a:r>
                      <a:endParaRPr sz="1000"/>
                    </a:p>
                  </a:txBody>
                  <a:tcPr marL="63500" marR="63500" marT="63500" marB="63500"/>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 sz="1000"/>
                        <a:t>Proteins (e.g., enzymes)</a:t>
                      </a:r>
                      <a:endParaRPr sz="1000"/>
                    </a:p>
                  </a:txBody>
                  <a:tcPr marL="63500" marR="63500" marT="63500" marB="63500"/>
                </a:tc>
                <a:tc>
                  <a:txBody>
                    <a:bodyPr/>
                    <a:lstStyle/>
                    <a:p>
                      <a:pPr marL="0" lvl="0" indent="0" algn="l" rtl="0">
                        <a:spcBef>
                          <a:spcPts val="0"/>
                        </a:spcBef>
                        <a:spcAft>
                          <a:spcPts val="0"/>
                        </a:spcAft>
                        <a:buNone/>
                      </a:pPr>
                      <a:r>
                        <a:rPr lang="en" sz="1000" dirty="0"/>
                        <a:t>PRO (Protein </a:t>
                      </a:r>
                      <a:r>
                        <a:rPr lang="en" sz="1000" dirty="0" smtClean="0"/>
                        <a:t>Ontology)</a:t>
                      </a:r>
                      <a:endParaRPr sz="1000" dirty="0"/>
                    </a:p>
                  </a:txBody>
                  <a:tcPr marL="63500" marR="63500" marT="63500" marB="63500"/>
                </a:tc>
                <a:tc>
                  <a:txBody>
                    <a:bodyPr/>
                    <a:lstStyle/>
                    <a:p>
                      <a:pPr marL="0" lvl="0" indent="0" algn="l" rtl="0">
                        <a:spcBef>
                          <a:spcPts val="0"/>
                        </a:spcBef>
                        <a:spcAft>
                          <a:spcPts val="0"/>
                        </a:spcAft>
                        <a:buNone/>
                      </a:pPr>
                      <a:r>
                        <a:rPr lang="en" sz="1000" dirty="0"/>
                        <a:t>Describe protein-related entities and the relations between these entities</a:t>
                      </a:r>
                      <a:endParaRPr sz="1000" dirty="0"/>
                    </a:p>
                  </a:txBody>
                  <a:tcPr marL="63500" marR="63500" marT="63500" marB="63500"/>
                </a:tc>
                <a:extLst>
                  <a:ext uri="{0D108BD9-81ED-4DB2-BD59-A6C34878D82A}">
                    <a16:rowId xmlns:a16="http://schemas.microsoft.com/office/drawing/2014/main" val="10010"/>
                  </a:ext>
                </a:extLst>
              </a:tr>
            </a:tbl>
          </a:graphicData>
        </a:graphic>
      </p:graphicFrame>
      <p:sp>
        <p:nvSpPr>
          <p:cNvPr id="91" name="Google Shape;91;p18"/>
          <p:cNvSpPr txBox="1">
            <a:spLocks noGrp="1"/>
          </p:cNvSpPr>
          <p:nvPr>
            <p:ph type="title"/>
          </p:nvPr>
        </p:nvSpPr>
        <p:spPr>
          <a:xfrm>
            <a:off x="0" y="-1323"/>
            <a:ext cx="89048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Su</a:t>
            </a:r>
            <a:r>
              <a:rPr lang="en-US" sz="2400" dirty="0" err="1"/>
              <a:t>rvey</a:t>
            </a:r>
            <a:r>
              <a:rPr lang="en-US" sz="2400" dirty="0"/>
              <a:t> of BFO (OBO) Ontologies for Process Chemistry Terms</a:t>
            </a:r>
            <a:endParaRPr sz="2400" dirty="0"/>
          </a:p>
        </p:txBody>
      </p:sp>
      <p:sp>
        <p:nvSpPr>
          <p:cNvPr id="92" name="Google Shape;92;p18"/>
          <p:cNvSpPr txBox="1"/>
          <p:nvPr/>
        </p:nvSpPr>
        <p:spPr>
          <a:xfrm>
            <a:off x="457150" y="4498225"/>
            <a:ext cx="83289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i="1" dirty="0"/>
              <a:t>No full </a:t>
            </a:r>
            <a:r>
              <a:rPr lang="en-US" sz="2000" i="1" dirty="0"/>
              <a:t>BFO </a:t>
            </a:r>
            <a:r>
              <a:rPr lang="en" sz="2000" i="1" dirty="0"/>
              <a:t>ontology for the domain of process chemistry exists.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dirty="0"/>
              <a:t>Survey of</a:t>
            </a:r>
            <a:r>
              <a:rPr lang="en-US" sz="2300" dirty="0"/>
              <a:t> Vocabularies </a:t>
            </a:r>
            <a:r>
              <a:rPr lang="en" sz="2300" dirty="0"/>
              <a:t>in Process Chemistry</a:t>
            </a:r>
            <a:endParaRPr sz="2300" dirty="0"/>
          </a:p>
        </p:txBody>
      </p:sp>
      <p:sp>
        <p:nvSpPr>
          <p:cNvPr id="98" name="Google Shape;98;p19"/>
          <p:cNvSpPr txBox="1">
            <a:spLocks noGrp="1"/>
          </p:cNvSpPr>
          <p:nvPr>
            <p:ph type="body" idx="1"/>
          </p:nvPr>
        </p:nvSpPr>
        <p:spPr>
          <a:xfrm>
            <a:off x="311700" y="702750"/>
            <a:ext cx="8520600" cy="427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Two </a:t>
            </a:r>
            <a:r>
              <a:rPr lang="en-US" dirty="0"/>
              <a:t>Process Chemistry </a:t>
            </a:r>
            <a:r>
              <a:rPr lang="en" dirty="0"/>
              <a:t>Vocabularies</a:t>
            </a:r>
            <a:endParaRPr dirty="0"/>
          </a:p>
          <a:p>
            <a:pPr marL="914400" lvl="1" indent="-330200" algn="l" rtl="0">
              <a:spcBef>
                <a:spcPts val="0"/>
              </a:spcBef>
              <a:spcAft>
                <a:spcPts val="0"/>
              </a:spcAft>
              <a:buSzPts val="1600"/>
              <a:buChar char="-"/>
            </a:pPr>
            <a:r>
              <a:rPr lang="en" sz="1600" b="1" dirty="0"/>
              <a:t>Pistoia</a:t>
            </a:r>
            <a:r>
              <a:rPr lang="en" sz="1600" dirty="0"/>
              <a:t> (formally Elsevier) Unified Data Model (</a:t>
            </a:r>
            <a:r>
              <a:rPr lang="en" sz="1600" b="1" dirty="0"/>
              <a:t>UDM</a:t>
            </a:r>
            <a:r>
              <a:rPr lang="en" sz="1600" dirty="0"/>
              <a:t>) - Storage and exchange of experimental information about compound synthesis and testing.</a:t>
            </a:r>
            <a:endParaRPr sz="1600" dirty="0"/>
          </a:p>
          <a:p>
            <a:pPr marL="914400" lvl="1" indent="-330200" algn="l" rtl="0">
              <a:spcBef>
                <a:spcPts val="0"/>
              </a:spcBef>
              <a:spcAft>
                <a:spcPts val="0"/>
              </a:spcAft>
              <a:buSzPts val="1600"/>
              <a:buChar char="-"/>
            </a:pPr>
            <a:r>
              <a:rPr lang="en" sz="1600" b="1" dirty="0"/>
              <a:t>ISA-88</a:t>
            </a:r>
            <a:r>
              <a:rPr lang="en" sz="1600" dirty="0"/>
              <a:t>: a standard that addresses batch process control </a:t>
            </a:r>
            <a:r>
              <a:rPr lang="en" dirty="0"/>
              <a:t>(</a:t>
            </a:r>
            <a:r>
              <a:rPr lang="en" u="sng" dirty="0">
                <a:solidFill>
                  <a:schemeClr val="hlink"/>
                </a:solidFill>
                <a:hlinkClick r:id="rId3"/>
              </a:rPr>
              <a:t>https://en.wikipedia.org/wiki/ISA-88</a:t>
            </a:r>
            <a:r>
              <a:rPr lang="en" dirty="0"/>
              <a:t>) </a:t>
            </a:r>
            <a:endParaRPr dirty="0"/>
          </a:p>
          <a:p>
            <a:pPr marL="457200" lvl="0" indent="-342900" algn="l" rtl="0">
              <a:spcBef>
                <a:spcPts val="0"/>
              </a:spcBef>
              <a:spcAft>
                <a:spcPts val="0"/>
              </a:spcAft>
              <a:buSzPts val="1800"/>
              <a:buChar char="-"/>
            </a:pPr>
            <a:r>
              <a:rPr lang="en" dirty="0"/>
              <a:t>Several ontology publications in process chemistry</a:t>
            </a:r>
            <a:endParaRPr dirty="0"/>
          </a:p>
          <a:p>
            <a:pPr marL="914400" lvl="1" indent="-317500" algn="l" rtl="0">
              <a:spcBef>
                <a:spcPts val="0"/>
              </a:spcBef>
              <a:spcAft>
                <a:spcPts val="0"/>
              </a:spcAft>
              <a:buSzPts val="1400"/>
              <a:buChar char="-"/>
            </a:pPr>
            <a:r>
              <a:rPr lang="en" dirty="0"/>
              <a:t>E.g., overview of chemical ontologies: </a:t>
            </a:r>
            <a:r>
              <a:rPr lang="en" u="sng" dirty="0">
                <a:solidFill>
                  <a:schemeClr val="hlink"/>
                </a:solidFill>
                <a:hlinkClick r:id="rId4"/>
              </a:rPr>
              <a:t>https://arxiv.org/abs/2002.03842</a:t>
            </a:r>
            <a:r>
              <a:rPr lang="en" dirty="0"/>
              <a:t> </a:t>
            </a:r>
            <a:endParaRPr dirty="0"/>
          </a:p>
          <a:p>
            <a:pPr marL="914400" lvl="1" indent="-317500" algn="l" rtl="0">
              <a:spcBef>
                <a:spcPts val="0"/>
              </a:spcBef>
              <a:spcAft>
                <a:spcPts val="0"/>
              </a:spcAft>
              <a:buSzPts val="1400"/>
              <a:buChar char="-"/>
            </a:pPr>
            <a:r>
              <a:rPr lang="en" dirty="0"/>
              <a:t>Overall, good introduction and suggestions, but no solid development. </a:t>
            </a:r>
            <a:endParaRPr dirty="0"/>
          </a:p>
          <a:p>
            <a:pPr marL="457200" lvl="0" indent="-342900" algn="l" rtl="0">
              <a:spcBef>
                <a:spcPts val="0"/>
              </a:spcBef>
              <a:spcAft>
                <a:spcPts val="0"/>
              </a:spcAft>
              <a:buSzPts val="1800"/>
              <a:buChar char="-"/>
            </a:pPr>
            <a:r>
              <a:rPr lang="en" dirty="0"/>
              <a:t>Allotrope Foundation Ontologies (AFO):</a:t>
            </a:r>
            <a:endParaRPr dirty="0"/>
          </a:p>
          <a:p>
            <a:pPr marL="914400" lvl="1" indent="-317500" algn="l" rtl="0">
              <a:spcBef>
                <a:spcPts val="0"/>
              </a:spcBef>
              <a:spcAft>
                <a:spcPts val="0"/>
              </a:spcAft>
              <a:buSzPts val="1400"/>
              <a:buChar char="-"/>
            </a:pPr>
            <a:r>
              <a:rPr lang="en-US" dirty="0"/>
              <a:t>AFO covers some results pertinent to process Chemistry</a:t>
            </a:r>
            <a:r>
              <a:rPr lang="en" dirty="0"/>
              <a:t> (</a:t>
            </a:r>
            <a:r>
              <a:rPr lang="en" u="sng" dirty="0">
                <a:solidFill>
                  <a:schemeClr val="hlink"/>
                </a:solidFill>
                <a:hlinkClick r:id="rId5"/>
              </a:rPr>
              <a:t>http://docs.allotrope.org/</a:t>
            </a:r>
            <a:r>
              <a:rPr lang="en" dirty="0"/>
              <a:t>). </a:t>
            </a:r>
            <a:endParaRPr dirty="0"/>
          </a:p>
          <a:p>
            <a:pPr marL="914400" lvl="1" indent="-317500" algn="l" rtl="0">
              <a:spcBef>
                <a:spcPts val="0"/>
              </a:spcBef>
              <a:spcAft>
                <a:spcPts val="0"/>
              </a:spcAft>
              <a:buSzPts val="1400"/>
              <a:buChar char="-"/>
            </a:pPr>
            <a:r>
              <a:rPr lang="en" dirty="0"/>
              <a:t>AFO/</a:t>
            </a:r>
            <a:r>
              <a:rPr lang="en-US" dirty="0"/>
              <a:t>AFM covers derivatization which parallels organic synthesis</a:t>
            </a:r>
            <a:r>
              <a:rPr lang="en" dirty="0"/>
              <a:t>. </a:t>
            </a:r>
            <a:endParaRPr dirty="0"/>
          </a:p>
          <a:p>
            <a:pPr marL="114300" lvl="0" indent="0" algn="l" rtl="0">
              <a:spcBef>
                <a:spcPts val="0"/>
              </a:spcBef>
              <a:spcAft>
                <a:spcPts val="0"/>
              </a:spcAft>
              <a:buSzPts val="1800"/>
              <a:buNone/>
            </a:pPr>
            <a:endParaRPr lang="en" i="1" dirty="0"/>
          </a:p>
          <a:p>
            <a:pPr marL="114300" lvl="0" indent="0" algn="l" rtl="0">
              <a:spcBef>
                <a:spcPts val="0"/>
              </a:spcBef>
              <a:spcAft>
                <a:spcPts val="0"/>
              </a:spcAft>
              <a:buSzPts val="1800"/>
              <a:buNone/>
            </a:pPr>
            <a:r>
              <a:rPr lang="en" b="1" i="1" dirty="0"/>
              <a:t>Our thorough survey found no </a:t>
            </a:r>
            <a:r>
              <a:rPr lang="en-US" b="1" i="1" dirty="0"/>
              <a:t>complete </a:t>
            </a:r>
            <a:r>
              <a:rPr lang="en" b="1" i="1" dirty="0"/>
              <a:t>ontology(</a:t>
            </a:r>
            <a:r>
              <a:rPr lang="en-US" b="1" i="1" dirty="0" err="1"/>
              <a:t>ies</a:t>
            </a:r>
            <a:r>
              <a:rPr lang="en-US" b="1" i="1" dirty="0"/>
              <a:t>)</a:t>
            </a:r>
            <a:r>
              <a:rPr lang="en" b="1" i="1" dirty="0"/>
              <a:t> that focu</a:t>
            </a:r>
            <a:r>
              <a:rPr lang="en-US" b="1" i="1" dirty="0"/>
              <a:t>s</a:t>
            </a:r>
            <a:r>
              <a:rPr lang="en" b="1" i="1" dirty="0"/>
              <a:t> on the domain of process chemistry, a major branch of pharmaceutical chemistry.</a:t>
            </a:r>
            <a:endParaRPr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51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Proposal of OPC: </a:t>
            </a:r>
            <a:r>
              <a:rPr lang="en" sz="2400"/>
              <a:t>“Ontology of Process Chemistry”</a:t>
            </a:r>
            <a:endParaRPr sz="2400"/>
          </a:p>
        </p:txBody>
      </p:sp>
      <p:sp>
        <p:nvSpPr>
          <p:cNvPr id="104" name="Google Shape;104;p20"/>
          <p:cNvSpPr txBox="1">
            <a:spLocks noGrp="1"/>
          </p:cNvSpPr>
          <p:nvPr>
            <p:ph type="body" idx="1"/>
          </p:nvPr>
        </p:nvSpPr>
        <p:spPr>
          <a:xfrm>
            <a:off x="464100" y="990600"/>
            <a:ext cx="8213100" cy="397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 new ontology, OPC with the focus on the domain of process chemistry. </a:t>
            </a:r>
            <a:endParaRPr dirty="0"/>
          </a:p>
          <a:p>
            <a:pPr marL="457200" lvl="0" indent="-342900" algn="l" rtl="0">
              <a:spcBef>
                <a:spcPts val="0"/>
              </a:spcBef>
              <a:spcAft>
                <a:spcPts val="0"/>
              </a:spcAft>
              <a:buSzPts val="1800"/>
              <a:buChar char="-"/>
            </a:pPr>
            <a:r>
              <a:rPr lang="en" dirty="0"/>
              <a:t>OPC covers the entire timeline from </a:t>
            </a:r>
            <a:r>
              <a:rPr lang="en" b="1" dirty="0"/>
              <a:t>route scouting</a:t>
            </a:r>
            <a:r>
              <a:rPr lang="en" dirty="0"/>
              <a:t> to </a:t>
            </a:r>
            <a:r>
              <a:rPr lang="en" b="1" dirty="0"/>
              <a:t>reaction optimization</a:t>
            </a:r>
            <a:r>
              <a:rPr lang="en" dirty="0"/>
              <a:t> to </a:t>
            </a:r>
            <a:r>
              <a:rPr lang="en-US" b="1" dirty="0"/>
              <a:t>process maintenance</a:t>
            </a:r>
            <a:r>
              <a:rPr lang="en" dirty="0"/>
              <a:t>.</a:t>
            </a:r>
            <a:endParaRPr dirty="0"/>
          </a:p>
          <a:p>
            <a:pPr marL="457200" lvl="0" indent="-342900" algn="l" rtl="0">
              <a:spcBef>
                <a:spcPts val="0"/>
              </a:spcBef>
              <a:spcAft>
                <a:spcPts val="0"/>
              </a:spcAft>
              <a:buSzPts val="1800"/>
              <a:buChar char="-"/>
            </a:pPr>
            <a:r>
              <a:rPr lang="en" dirty="0"/>
              <a:t>Example components of the proposed OPC:</a:t>
            </a:r>
            <a:endParaRPr dirty="0"/>
          </a:p>
          <a:p>
            <a:pPr marL="914400" lvl="1" indent="-330200" algn="l" rtl="0">
              <a:spcBef>
                <a:spcPts val="0"/>
              </a:spcBef>
              <a:spcAft>
                <a:spcPts val="0"/>
              </a:spcAft>
              <a:buSzPts val="1600"/>
              <a:buChar char="-"/>
            </a:pPr>
            <a:r>
              <a:rPr lang="en" sz="1600" dirty="0"/>
              <a:t>Reaction kinetics and mechanism (</a:t>
            </a:r>
            <a:r>
              <a:rPr lang="en-US" sz="1600" dirty="0"/>
              <a:t>incl stoichiometry)</a:t>
            </a:r>
            <a:endParaRPr sz="1600" dirty="0"/>
          </a:p>
          <a:p>
            <a:pPr marL="914400" lvl="1" indent="-330200" algn="l" rtl="0">
              <a:spcBef>
                <a:spcPts val="0"/>
              </a:spcBef>
              <a:spcAft>
                <a:spcPts val="0"/>
              </a:spcAft>
              <a:buSzPts val="1600"/>
              <a:buChar char="-"/>
            </a:pPr>
            <a:r>
              <a:rPr lang="en" sz="1600" dirty="0"/>
              <a:t>Polymorphism, solvates</a:t>
            </a:r>
            <a:endParaRPr sz="1600" dirty="0"/>
          </a:p>
          <a:p>
            <a:pPr marL="914400" lvl="1" indent="-330200" algn="l" rtl="0">
              <a:spcBef>
                <a:spcPts val="0"/>
              </a:spcBef>
              <a:spcAft>
                <a:spcPts val="0"/>
              </a:spcAft>
              <a:buSzPts val="1600"/>
              <a:buChar char="-"/>
            </a:pPr>
            <a:r>
              <a:rPr lang="en" sz="1600" dirty="0"/>
              <a:t>Additional material roles (surfactants, flocculants, etc.)</a:t>
            </a:r>
            <a:endParaRPr sz="1600" dirty="0"/>
          </a:p>
          <a:p>
            <a:pPr marL="914400" lvl="1" indent="-330200" algn="l" rtl="0">
              <a:spcBef>
                <a:spcPts val="0"/>
              </a:spcBef>
              <a:spcAft>
                <a:spcPts val="0"/>
              </a:spcAft>
              <a:buSzPts val="1600"/>
              <a:buChar char="-"/>
            </a:pPr>
            <a:r>
              <a:rPr lang="en" sz="1600" dirty="0"/>
              <a:t>Key reaction types: additions, eliminations etc. (</a:t>
            </a:r>
            <a:r>
              <a:rPr lang="en-US" sz="1600" dirty="0"/>
              <a:t>coverage by </a:t>
            </a:r>
            <a:r>
              <a:rPr lang="en" sz="1600" dirty="0"/>
              <a:t>REAXNO)</a:t>
            </a:r>
            <a:endParaRPr sz="1600" dirty="0"/>
          </a:p>
          <a:p>
            <a:pPr marL="914400" lvl="1" indent="-330200" algn="l" rtl="0">
              <a:spcBef>
                <a:spcPts val="0"/>
              </a:spcBef>
              <a:spcAft>
                <a:spcPts val="0"/>
              </a:spcAft>
              <a:buSzPts val="1600"/>
              <a:buChar char="-"/>
            </a:pPr>
            <a:r>
              <a:rPr lang="en" sz="1600" dirty="0"/>
              <a:t>Unit operations such as filtering, refluxing etc. </a:t>
            </a:r>
          </a:p>
          <a:p>
            <a:pPr marL="914400" lvl="1" indent="-330200" algn="l" rtl="0">
              <a:spcBef>
                <a:spcPts val="0"/>
              </a:spcBef>
              <a:spcAft>
                <a:spcPts val="0"/>
              </a:spcAft>
              <a:buSzPts val="1600"/>
              <a:buChar char="-"/>
            </a:pPr>
            <a:r>
              <a:rPr lang="en" sz="1600" dirty="0"/>
              <a:t>Filings</a:t>
            </a:r>
            <a:endParaRPr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251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OPC development strategy and methodology</a:t>
            </a:r>
            <a:endParaRPr/>
          </a:p>
        </p:txBody>
      </p:sp>
      <p:sp>
        <p:nvSpPr>
          <p:cNvPr id="110" name="Google Shape;110;p21"/>
          <p:cNvSpPr txBox="1">
            <a:spLocks noGrp="1"/>
          </p:cNvSpPr>
          <p:nvPr>
            <p:ph type="body" idx="1"/>
          </p:nvPr>
        </p:nvSpPr>
        <p:spPr>
          <a:xfrm>
            <a:off x="311700" y="1095375"/>
            <a:ext cx="8520600" cy="38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eXtensible ontology development (XOD): </a:t>
            </a:r>
            <a:endParaRPr dirty="0"/>
          </a:p>
          <a:p>
            <a:pPr marL="914400" lvl="1" indent="-317500" algn="l" rtl="0">
              <a:spcBef>
                <a:spcPts val="0"/>
              </a:spcBef>
              <a:spcAft>
                <a:spcPts val="0"/>
              </a:spcAft>
              <a:buSzPts val="1400"/>
              <a:buChar char="-"/>
            </a:pPr>
            <a:r>
              <a:rPr lang="en" sz="1800" dirty="0"/>
              <a:t>Term reuse, alignment, design pattern, and community extensibility</a:t>
            </a:r>
            <a:endParaRPr sz="1800" dirty="0"/>
          </a:p>
          <a:p>
            <a:pPr marL="914400" lvl="1" indent="-342900" algn="l" rtl="0">
              <a:spcBef>
                <a:spcPts val="0"/>
              </a:spcBef>
              <a:spcAft>
                <a:spcPts val="0"/>
              </a:spcAft>
              <a:buSzPts val="1800"/>
              <a:buChar char="-"/>
            </a:pPr>
            <a:r>
              <a:rPr lang="en" sz="1800" dirty="0"/>
              <a:t>OBO Foundry ontology development principles</a:t>
            </a:r>
            <a:endParaRPr sz="1800" dirty="0"/>
          </a:p>
          <a:p>
            <a:pPr marL="914400" lvl="1" indent="-342900" algn="l" rtl="0">
              <a:spcBef>
                <a:spcPts val="0"/>
              </a:spcBef>
              <a:spcAft>
                <a:spcPts val="0"/>
              </a:spcAft>
              <a:buSzPts val="1800"/>
              <a:buChar char="-"/>
            </a:pPr>
            <a:r>
              <a:rPr lang="en" sz="1800" dirty="0"/>
              <a:t>Allotrope </a:t>
            </a:r>
            <a:r>
              <a:rPr lang="en" sz="1800" dirty="0" smtClean="0"/>
              <a:t>Foundation Ontology Style Guide</a:t>
            </a:r>
            <a:endParaRPr sz="1800" dirty="0"/>
          </a:p>
          <a:p>
            <a:pPr marL="457200" lvl="0" indent="-342900" algn="l" rtl="0">
              <a:spcBef>
                <a:spcPts val="0"/>
              </a:spcBef>
              <a:spcAft>
                <a:spcPts val="0"/>
              </a:spcAft>
              <a:buSzPts val="1800"/>
              <a:buChar char="-"/>
            </a:pPr>
            <a:r>
              <a:rPr lang="en" dirty="0"/>
              <a:t>Up-down design:</a:t>
            </a:r>
            <a:endParaRPr dirty="0"/>
          </a:p>
          <a:p>
            <a:pPr marL="914400" lvl="1" indent="-317500" algn="l" rtl="0">
              <a:spcBef>
                <a:spcPts val="0"/>
              </a:spcBef>
              <a:spcAft>
                <a:spcPts val="0"/>
              </a:spcAft>
              <a:buSzPts val="1400"/>
              <a:buChar char="-"/>
            </a:pPr>
            <a:r>
              <a:rPr lang="en" sz="1800" dirty="0"/>
              <a:t>OPC aligns with the Basic Formal Ontology (BFO).</a:t>
            </a:r>
            <a:endParaRPr dirty="0"/>
          </a:p>
          <a:p>
            <a:pPr marL="457200" lvl="0" indent="-342900" algn="l" rtl="0">
              <a:spcBef>
                <a:spcPts val="0"/>
              </a:spcBef>
              <a:spcAft>
                <a:spcPts val="0"/>
              </a:spcAft>
              <a:buSzPts val="1800"/>
              <a:buChar char="-"/>
            </a:pPr>
            <a:r>
              <a:rPr lang="en" dirty="0"/>
              <a:t>Bottom-up design:</a:t>
            </a:r>
            <a:endParaRPr dirty="0"/>
          </a:p>
          <a:p>
            <a:pPr marL="914400" lvl="1" indent="-342900" algn="l" rtl="0">
              <a:spcBef>
                <a:spcPts val="0"/>
              </a:spcBef>
              <a:spcAft>
                <a:spcPts val="0"/>
              </a:spcAft>
              <a:buSzPts val="1800"/>
              <a:buChar char="-"/>
            </a:pPr>
            <a:r>
              <a:rPr lang="en" sz="1800" dirty="0"/>
              <a:t>Common operations, basic reaction pattern (implied by A</a:t>
            </a:r>
            <a:r>
              <a:rPr lang="en-US" sz="1800" dirty="0"/>
              <a:t>D</a:t>
            </a:r>
            <a:r>
              <a:rPr lang="en" sz="1800" dirty="0"/>
              <a:t>M)</a:t>
            </a:r>
            <a:endParaRPr sz="1800" dirty="0"/>
          </a:p>
          <a:p>
            <a:pPr marL="914400" lvl="1" indent="-342900" algn="l" rtl="0">
              <a:spcBef>
                <a:spcPts val="0"/>
              </a:spcBef>
              <a:spcAft>
                <a:spcPts val="0"/>
              </a:spcAft>
              <a:buSzPts val="1800"/>
              <a:buChar char="-"/>
            </a:pPr>
            <a:r>
              <a:rPr lang="en" sz="1800" dirty="0"/>
              <a:t>Use cases based on workflows (often required by regulatory agencies).</a:t>
            </a:r>
            <a:endParaRPr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sisl xmlns:xsi="http://www.w3.org/2001/XMLSchema-instance" xmlns:xsd="http://www.w3.org/2001/XMLSchema" xmlns="http://www.boldonjames.com/2008/01/sie/internal/label" sislVersion="0" policy="a10f9ac0-5937-4b4f-b459-96aedd9ed2c5" origin="userSelected">
  <element uid="9920fcc9-9f43-4d43-9e3e-b98a219cfd55" value=""/>
</sisl>
</file>

<file path=customXml/item4.xml><?xml version="1.0" encoding="utf-8"?>
<ct:contentTypeSchema xmlns:ct="http://schemas.microsoft.com/office/2006/metadata/contentType" xmlns:ma="http://schemas.microsoft.com/office/2006/metadata/properties/metaAttributes" ct:_="" ma:_="" ma:contentTypeName="Document" ma:contentTypeID="0x010100F6DCFBC9795A38429A3B00FE6DBC33A8" ma:contentTypeVersion="13" ma:contentTypeDescription="Create a new document." ma:contentTypeScope="" ma:versionID="94ffcc77fda551b49aa64ef3c08c656d">
  <xsd:schema xmlns:xsd="http://www.w3.org/2001/XMLSchema" xmlns:xs="http://www.w3.org/2001/XMLSchema" xmlns:p="http://schemas.microsoft.com/office/2006/metadata/properties" xmlns:ns3="e4fa2a72-512d-4625-8080-7f9539ec5156" xmlns:ns4="524b6dc0-4d19-4667-bcf4-3c5af9116b8e" targetNamespace="http://schemas.microsoft.com/office/2006/metadata/properties" ma:root="true" ma:fieldsID="aa2edfcb4512c9f4676e7e50d5f3e3f5" ns3:_="" ns4:_="">
    <xsd:import namespace="e4fa2a72-512d-4625-8080-7f9539ec5156"/>
    <xsd:import namespace="524b6dc0-4d19-4667-bcf4-3c5af9116b8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a2a72-512d-4625-8080-7f9539ec51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4b6dc0-4d19-4667-bcf4-3c5af9116b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6FEE4C-BB30-4D39-8576-F498ED171DC1}">
  <ds:schemaRefs>
    <ds:schemaRef ds:uri="http://schemas.microsoft.com/sharepoint/v3/contenttype/forms"/>
  </ds:schemaRefs>
</ds:datastoreItem>
</file>

<file path=customXml/itemProps2.xml><?xml version="1.0" encoding="utf-8"?>
<ds:datastoreItem xmlns:ds="http://schemas.openxmlformats.org/officeDocument/2006/customXml" ds:itemID="{5D35E932-CF5E-4822-8746-32D6AC954F1F}">
  <ds:schemaRefs>
    <ds:schemaRef ds:uri="e4fa2a72-512d-4625-8080-7f9539ec5156"/>
    <ds:schemaRef ds:uri="524b6dc0-4d19-4667-bcf4-3c5af9116b8e"/>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E39405D-398A-4133-B575-B7E6A81E2503}">
  <ds:schemaRefs>
    <ds:schemaRef ds:uri="http://www.w3.org/2001/XMLSchema"/>
    <ds:schemaRef ds:uri="http://www.boldonjames.com/2008/01/sie/internal/label"/>
  </ds:schemaRefs>
</ds:datastoreItem>
</file>

<file path=customXml/itemProps4.xml><?xml version="1.0" encoding="utf-8"?>
<ds:datastoreItem xmlns:ds="http://schemas.openxmlformats.org/officeDocument/2006/customXml" ds:itemID="{DA885EF1-B701-4D41-85CD-519A27A6B6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fa2a72-512d-4625-8080-7f9539ec5156"/>
    <ds:schemaRef ds:uri="524b6dc0-4d19-4667-bcf4-3c5af9116b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5704</TotalTime>
  <Words>1260</Words>
  <Application>Microsoft Office PowerPoint</Application>
  <PresentationFormat>On-screen Show (16:9)</PresentationFormat>
  <Paragraphs>205</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Extending the Allotrope Foundation Ontology: An Ontological Representation and Analysis of  Process Chemistry</vt:lpstr>
      <vt:lpstr>Outline</vt:lpstr>
      <vt:lpstr>The Importance of Context</vt:lpstr>
      <vt:lpstr>Ontology Terms Provide Entry-level Standardization</vt:lpstr>
      <vt:lpstr>Process Chemistry Lifecycle </vt:lpstr>
      <vt:lpstr>Survey of BFO (OBO) Ontologies for Process Chemistry Terms</vt:lpstr>
      <vt:lpstr>Survey of Vocabularies in Process Chemistry</vt:lpstr>
      <vt:lpstr>Proposal of OPC: “Ontology of Process Chemistry”</vt:lpstr>
      <vt:lpstr>OPC development strategy and methodology</vt:lpstr>
      <vt:lpstr>Top-Down: Define Upper level of OPC</vt:lpstr>
      <vt:lpstr>OPC design pattern for a chemical process</vt:lpstr>
      <vt:lpstr>OPC unit operation processes detail syntheses </vt:lpstr>
      <vt:lpstr>Vetting Workflows - Bottom-Up General Process</vt:lpstr>
      <vt:lpstr>Use Case 1:  DoE Studies</vt:lpstr>
      <vt:lpstr>Example terms from Use Case 1: DoE Studies</vt:lpstr>
      <vt:lpstr>Use Case 2: Fate and Purge Studies</vt:lpstr>
      <vt:lpstr>Example terms from Use Case 2: Fate and Purge Studies</vt:lpstr>
      <vt:lpstr>“Pressure Test”: Does Ontology Support Reaction Kinetics?</vt:lpstr>
      <vt:lpstr>Summary &amp; 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Allotrope: An Ontological Representation and Analysis of  Process Chemistry</dc:title>
  <dc:creator>Antonucci, Vincent</dc:creator>
  <cp:lastModifiedBy>He, Oliver</cp:lastModifiedBy>
  <cp:revision>46</cp:revision>
  <dcterms:modified xsi:type="dcterms:W3CDTF">2020-10-16T16:37:12Z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aeeff666-2b7e-436f-9a6a-b70586847d0d</vt:lpwstr>
  </property>
  <property fmtid="{D5CDD505-2E9C-101B-9397-08002B2CF9AE}" pid="3" name="bjSaver">
    <vt:lpwstr>IY2ChKF+Is/pHSvLs5OBEZIqIv7kpR20</vt:lpwstr>
  </property>
  <property fmtid="{D5CDD505-2E9C-101B-9397-08002B2CF9AE}" pid="4" name="bjDocumentLabelXML">
    <vt:lpwstr>&lt;?xml version="1.0" encoding="us-ascii"?&gt;&lt;sisl xmlns:xsi="http://www.w3.org/2001/XMLSchema-instance" xmlns:xsd="http://www.w3.org/2001/XMLSchema" sislVersion="0" policy="a10f9ac0-5937-4b4f-b459-96aedd9ed2c5" origin="userSelected" xmlns="http://www.boldonj</vt:lpwstr>
  </property>
  <property fmtid="{D5CDD505-2E9C-101B-9397-08002B2CF9AE}" pid="5" name="bjDocumentLabelXML-0">
    <vt:lpwstr>ames.com/2008/01/sie/internal/label"&gt;&lt;element uid="9920fcc9-9f43-4d43-9e3e-b98a219cfd55" value="" /&gt;&lt;/sisl&gt;</vt:lpwstr>
  </property>
  <property fmtid="{D5CDD505-2E9C-101B-9397-08002B2CF9AE}" pid="6" name="bjDocumentSecurityLabel">
    <vt:lpwstr>Not Classified</vt:lpwstr>
  </property>
  <property fmtid="{D5CDD505-2E9C-101B-9397-08002B2CF9AE}" pid="7" name="ContentTypeId">
    <vt:lpwstr>0x010100F6DCFBC9795A38429A3B00FE6DBC33A8</vt:lpwstr>
  </property>
  <property fmtid="{D5CDD505-2E9C-101B-9397-08002B2CF9AE}" pid="8" name="_NewReviewCycle">
    <vt:lpwstr/>
  </property>
</Properties>
</file>