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35CB7C-C61B-49D0-9941-EC11B5D1C937}">
  <a:tblStyle styleId="{9335CB7C-C61B-49D0-9941-EC11B5D1C937}"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appreciate the opportunity given to us to present our work. It’s a collaborative work between UM and Merck. The title of our talk 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the high level top-down ontology design. Specifically, …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 more specific OPC design pattern for a chemical process. Specifically, …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the modeling of OPC unit operation processes detail syntheses (</a:t>
            </a:r>
            <a:r>
              <a:rPr lang="en">
                <a:solidFill>
                  <a:srgbClr val="FF0000"/>
                </a:solidFill>
              </a:rPr>
              <a:t>???</a:t>
            </a:r>
            <a:r>
              <a:rPr lang="en">
                <a:solidFill>
                  <a:schemeClr val="dk1"/>
                </a:solidFill>
              </a:rPr>
              <a:t>). Specifically,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Although t</a:t>
            </a:r>
            <a:r>
              <a:rPr lang="en">
                <a:solidFill>
                  <a:schemeClr val="dk1"/>
                </a:solidFill>
              </a:rPr>
              <a:t>his is an ontology project only, we did want to test if the ontology would support ADM-like model development.  Here we used a third use case, reaction kinetics as a test.  The proposed kinetic terms were able to describe a rate equation and the associated kinetic parameters in a BFO compliant model.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In summary, today Wes and I presented our recent work.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Two options: 1. Make it a standalone ontology, meaning that it won’t be governed or released by Allotrope, although every effort will be made to make it fully compatible. The second option is the opposite, to make OPC a domain in AFO, which will be </a:t>
            </a:r>
            <a:r>
              <a:rPr lang="en">
                <a:solidFill>
                  <a:schemeClr val="dk1"/>
                </a:solidFill>
              </a:rPr>
              <a:t>governed or released by Allotrope.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Our timeline of our first release will be the first quarter in 2021.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the outline. First, …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900">
                <a:solidFill>
                  <a:schemeClr val="dk1"/>
                </a:solidFill>
              </a:rPr>
              <a:t>In many cases, it is not enough to just ask what are the results associated with a given sample ID.  To truly enable data mining and artificial intelligence we need to know what the sample represents.  What is the compound, what are the conditions that produced the sample?  Only then can we draw conclusions based on the analytical data.</a:t>
            </a:r>
            <a:endParaRPr sz="900">
              <a:solidFill>
                <a:schemeClr val="dk1"/>
              </a:solidFill>
            </a:endParaRPr>
          </a:p>
          <a:p>
            <a:pPr indent="0" lvl="0" marL="0" rtl="0" algn="l">
              <a:lnSpc>
                <a:spcPct val="100000"/>
              </a:lnSpc>
              <a:spcBef>
                <a:spcPts val="0"/>
              </a:spcBef>
              <a:spcAft>
                <a:spcPts val="0"/>
              </a:spcAft>
              <a:buSzPts val="1100"/>
              <a:buNone/>
            </a:pPr>
            <a:r>
              <a:t/>
            </a:r>
            <a:endParaRPr sz="900">
              <a:solidFill>
                <a:schemeClr val="dk1"/>
              </a:solidFill>
            </a:endParaRPr>
          </a:p>
          <a:p>
            <a:pPr indent="0" lvl="0" marL="0" rtl="0" algn="l">
              <a:lnSpc>
                <a:spcPct val="100000"/>
              </a:lnSpc>
              <a:spcBef>
                <a:spcPts val="0"/>
              </a:spcBef>
              <a:spcAft>
                <a:spcPts val="0"/>
              </a:spcAft>
              <a:buSzPts val="1100"/>
              <a:buNone/>
            </a:pPr>
            <a:r>
              <a:rPr lang="en" sz="900">
                <a:solidFill>
                  <a:schemeClr val="dk1"/>
                </a:solidFill>
              </a:rPr>
              <a:t>In this case we are looking at a catalysis screening experiment,  There are two sets of data:  the analytical data for each well and the experimental data that includes the reactants etc.  By combining the data you can determine what the best catalyst and best solvent is.  Otherwise you only know that wells A-9 E-9 and G-9 have the highest amount of desired product.</a:t>
            </a:r>
            <a:endParaRPr sz="900">
              <a:solidFill>
                <a:schemeClr val="dk1"/>
              </a:solidFill>
            </a:endParaRPr>
          </a:p>
          <a:p>
            <a:pPr indent="0" lvl="0" marL="0" rtl="0" algn="l">
              <a:lnSpc>
                <a:spcPct val="100000"/>
              </a:lnSpc>
              <a:spcBef>
                <a:spcPts val="0"/>
              </a:spcBef>
              <a:spcAft>
                <a:spcPts val="0"/>
              </a:spcAft>
              <a:buSzPts val="1100"/>
              <a:buNone/>
            </a:pPr>
            <a:r>
              <a:t/>
            </a:r>
            <a:endParaRPr sz="900">
              <a:solidFill>
                <a:schemeClr val="dk1"/>
              </a:solidFill>
            </a:endParaRPr>
          </a:p>
          <a:p>
            <a:pPr indent="0" lvl="0" marL="0" rtl="0" algn="l">
              <a:lnSpc>
                <a:spcPct val="100000"/>
              </a:lnSpc>
              <a:spcBef>
                <a:spcPts val="0"/>
              </a:spcBef>
              <a:spcAft>
                <a:spcPts val="0"/>
              </a:spcAft>
              <a:buSzPts val="1100"/>
              <a:buNone/>
            </a:pPr>
            <a:r>
              <a:rPr lang="en" sz="900">
                <a:solidFill>
                  <a:schemeClr val="dk1"/>
                </a:solidFill>
              </a:rPr>
              <a:t>The purpose of this work is to standardize how we represent those experimental parameters.</a:t>
            </a:r>
            <a:endParaRPr sz="900">
              <a:solidFill>
                <a:schemeClr val="dk1"/>
              </a:solidFill>
            </a:endParaRPr>
          </a:p>
          <a:p>
            <a:pPr indent="0" lvl="0" marL="0" rtl="0" algn="l">
              <a:lnSpc>
                <a:spcPct val="100000"/>
              </a:lnSpc>
              <a:spcBef>
                <a:spcPts val="0"/>
              </a:spcBef>
              <a:spcAft>
                <a:spcPts val="0"/>
              </a:spcAft>
              <a:buSzPts val="1100"/>
              <a:buNone/>
            </a:pPr>
            <a:r>
              <a:t/>
            </a:r>
            <a:endParaRPr sz="9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lang="en" sz="900">
                <a:solidFill>
                  <a:schemeClr val="dk1"/>
                </a:solidFill>
              </a:rPr>
              <a:t>The scenario on the left is all too common.  Three different systems all use different terms for the exact same concept making it difficult to join and compare the data. T</a:t>
            </a:r>
            <a:r>
              <a:rPr lang="en" sz="900">
                <a:solidFill>
                  <a:schemeClr val="dk1"/>
                </a:solidFill>
              </a:rPr>
              <a:t>his along with typos, abbreviations are major headaches requiring data scrubbing before we can actually assess and interpret our data.</a:t>
            </a:r>
            <a:endParaRPr>
              <a:solidFill>
                <a:schemeClr val="dk1"/>
              </a:solidFill>
            </a:endParaRPr>
          </a:p>
          <a:p>
            <a:pPr indent="-228600" lvl="0" marL="457200" rtl="0" algn="l">
              <a:lnSpc>
                <a:spcPct val="100000"/>
              </a:lnSpc>
              <a:spcBef>
                <a:spcPts val="0"/>
              </a:spcBef>
              <a:spcAft>
                <a:spcPts val="0"/>
              </a:spcAft>
              <a:buSzPts val="1100"/>
              <a:buNone/>
            </a:pPr>
            <a:r>
              <a:t/>
            </a:r>
            <a:endParaRPr sz="900">
              <a:solidFill>
                <a:schemeClr val="dk1"/>
              </a:solidFill>
            </a:endParaRPr>
          </a:p>
          <a:p>
            <a:pPr indent="-228600" lvl="0" marL="457200" rtl="0" algn="l">
              <a:lnSpc>
                <a:spcPct val="100000"/>
              </a:lnSpc>
              <a:spcBef>
                <a:spcPts val="0"/>
              </a:spcBef>
              <a:spcAft>
                <a:spcPts val="0"/>
              </a:spcAft>
              <a:buSzPts val="1100"/>
              <a:buNone/>
            </a:pPr>
            <a:r>
              <a:rPr lang="en" sz="900">
                <a:solidFill>
                  <a:schemeClr val="dk1"/>
                </a:solidFill>
              </a:rPr>
              <a:t> Agreeing on terms is the easiest entry point for standardization.  Although semantically enable systems are of the highest value, ontologies already assist in data management for systems that are not semantically enabled.   Standard terms facilitate data aggregation and the associated semantic definition enable machine learning.  </a:t>
            </a:r>
            <a:endParaRPr/>
          </a:p>
        </p:txBody>
      </p:sp>
      <p:sp>
        <p:nvSpPr>
          <p:cNvPr id="88" name="Google Shape;88;p4:notes"/>
          <p:cNvSpPr txBox="1"/>
          <p:nvPr>
            <p:ph idx="3"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900">
                <a:solidFill>
                  <a:schemeClr val="dk1"/>
                </a:solidFill>
              </a:rPr>
              <a:t>As the title states this talk is about building an ontology to describe Process chemistry.  Process chemistry is about the development of a sustainable, economical synthesis for clinical and commercial purposes.  As opposed to discovery /or medicinal chemistry where the emphasis is on quickly generating a diverse set of molecules, process chemistry focuses on cost, throughput / processability and environmental impact of a particular compound,  Process chemistry activities can be divided into three categories:  route scouting, process optimization and process maintenance. Route scouting is proposing and evaluating different synthetic routes.  Literature searches and reaction screening are examples of activities in this phase.  Process optimization is optimizing the most promising routes identified.  Here in-depth studies around mechanism, processability as well as impurity tracking.  Finally process maintenance makes further refinements in the actual plant setting as well as addressing any unforeseen issues.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Open Biomedical/Biological Ontology (OBO) Foundry is an open source ontology community with the ultimate goal to built up a set of non-redundant interoperable ontologies in the biomedical and biological fields. There are approximately 200 OBO reference ontologies nowadays. The first thing we did was to check the OBO ontologies and see if there are any OBO ontologies related to process chemistry. As seen in the Table, there are many OBO ontologies that target on specific aspects that are somehow related to process chemistry. For example, chemical compounds, chemical methods, drugs, proteins, etc. however, there is no single ontology that is purely focused on process chemistry.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Furthermore, we made another survey to go beyond ontologies. We surveyed all the vocabularies and terminologies in Process Chemistry. There are two process chemistry vocabularies ….  There are also several publications …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Furthermore, we analyzed Allotrope Foundation Ontologies (AFO): … </a:t>
            </a:r>
            <a:endParaRPr>
              <a:solidFill>
                <a:schemeClr val="dk1"/>
              </a:solidFill>
            </a:endParaRPr>
          </a:p>
          <a:p>
            <a:pPr indent="0" lvl="0" marL="0" rtl="0" algn="l">
              <a:spcBef>
                <a:spcPts val="0"/>
              </a:spcBef>
              <a:spcAft>
                <a:spcPts val="0"/>
              </a:spcAft>
              <a:buSzPts val="1100"/>
              <a:buNone/>
            </a:pPr>
            <a:r>
              <a:rPr lang="en">
                <a:solidFill>
                  <a:schemeClr val="dk1"/>
                </a:solidFill>
              </a:rPr>
              <a:t>Therefore,  ….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a result, we propose to develop OPC: “Ontology of Process Chemistry”.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OPC development will follow a strategy called eXtensible ontology development (XOD) that is a well acknowledged ontology development strategy we proposed two years ago. Specifically, … …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1" name="Google Shape;5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5" name="Google Shape;5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283369" y="1444228"/>
            <a:ext cx="2705696" cy="3342085"/>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txBox="1"/>
          <p:nvPr>
            <p:ph idx="2" type="body"/>
          </p:nvPr>
        </p:nvSpPr>
        <p:spPr>
          <a:xfrm>
            <a:off x="3219152" y="1444227"/>
            <a:ext cx="2705696" cy="3342085"/>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4"/>
          <p:cNvSpPr txBox="1"/>
          <p:nvPr>
            <p:ph idx="3" type="body"/>
          </p:nvPr>
        </p:nvSpPr>
        <p:spPr>
          <a:xfrm>
            <a:off x="6154936" y="1444227"/>
            <a:ext cx="2705696" cy="3342085"/>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purl.allotrope.org/ontologies/result#AFR_00011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ebi.ac.uk/ols/ontologies/chm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ISA-88" TargetMode="External"/><Relationship Id="rId4" Type="http://schemas.openxmlformats.org/officeDocument/2006/relationships/hyperlink" Target="https://arxiv.org/abs/2002.03842" TargetMode="External"/><Relationship Id="rId5" Type="http://schemas.openxmlformats.org/officeDocument/2006/relationships/hyperlink" Target="http://docs.allotrop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519150"/>
            <a:ext cx="8520600" cy="1733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t>Extending Allotrope: An Ontological Representation and Analysis of </a:t>
            </a:r>
            <a:endParaRPr sz="3000"/>
          </a:p>
          <a:p>
            <a:pPr indent="0" lvl="0" marL="0" rtl="0" algn="ctr">
              <a:lnSpc>
                <a:spcPct val="100000"/>
              </a:lnSpc>
              <a:spcBef>
                <a:spcPts val="0"/>
              </a:spcBef>
              <a:spcAft>
                <a:spcPts val="0"/>
              </a:spcAft>
              <a:buSzPts val="5200"/>
              <a:buNone/>
            </a:pPr>
            <a:r>
              <a:rPr lang="en" sz="3000"/>
              <a:t>Process Chemistry</a:t>
            </a:r>
            <a:endParaRPr sz="3000"/>
          </a:p>
        </p:txBody>
      </p:sp>
      <p:sp>
        <p:nvSpPr>
          <p:cNvPr id="63" name="Google Shape;63;p14"/>
          <p:cNvSpPr txBox="1"/>
          <p:nvPr>
            <p:ph idx="1" type="subTitle"/>
          </p:nvPr>
        </p:nvSpPr>
        <p:spPr>
          <a:xfrm>
            <a:off x="302175" y="262457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Oliver He, Wes Schafer</a:t>
            </a:r>
            <a:endParaRPr/>
          </a:p>
        </p:txBody>
      </p:sp>
      <p:pic>
        <p:nvPicPr>
          <p:cNvPr id="64" name="Google Shape;64;p14"/>
          <p:cNvPicPr preferRelativeResize="0"/>
          <p:nvPr/>
        </p:nvPicPr>
        <p:blipFill rotWithShape="1">
          <a:blip r:embed="rId3">
            <a:alphaModFix/>
          </a:blip>
          <a:srcRect b="0" l="0" r="0" t="0"/>
          <a:stretch/>
        </p:blipFill>
        <p:spPr>
          <a:xfrm>
            <a:off x="2924175" y="3930125"/>
            <a:ext cx="970725" cy="582425"/>
          </a:xfrm>
          <a:prstGeom prst="rect">
            <a:avLst/>
          </a:prstGeom>
          <a:noFill/>
          <a:ln>
            <a:noFill/>
          </a:ln>
        </p:spPr>
      </p:pic>
      <p:pic>
        <p:nvPicPr>
          <p:cNvPr descr="A close up of a logo&#10;&#10;Description automatically generated" id="65" name="Google Shape;65;p14"/>
          <p:cNvPicPr preferRelativeResize="0"/>
          <p:nvPr/>
        </p:nvPicPr>
        <p:blipFill rotWithShape="1">
          <a:blip r:embed="rId4">
            <a:alphaModFix/>
          </a:blip>
          <a:srcRect b="0" l="0" r="0" t="0"/>
          <a:stretch/>
        </p:blipFill>
        <p:spPr>
          <a:xfrm>
            <a:off x="4572000" y="3603099"/>
            <a:ext cx="2536723" cy="11919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picture containing drawing&#10;&#10;Description automatically generated" id="138" name="Google Shape;138;p23"/>
          <p:cNvPicPr preferRelativeResize="0"/>
          <p:nvPr/>
        </p:nvPicPr>
        <p:blipFill rotWithShape="1">
          <a:blip r:embed="rId3">
            <a:alphaModFix/>
          </a:blip>
          <a:srcRect b="0" l="0" r="0" t="0"/>
          <a:stretch/>
        </p:blipFill>
        <p:spPr>
          <a:xfrm>
            <a:off x="443006" y="1296100"/>
            <a:ext cx="7966033" cy="3695254"/>
          </a:xfrm>
          <a:prstGeom prst="rect">
            <a:avLst/>
          </a:prstGeom>
          <a:noFill/>
          <a:ln>
            <a:noFill/>
          </a:ln>
        </p:spPr>
      </p:pic>
      <p:sp>
        <p:nvSpPr>
          <p:cNvPr id="139" name="Google Shape;139;p23"/>
          <p:cNvSpPr/>
          <p:nvPr/>
        </p:nvSpPr>
        <p:spPr>
          <a:xfrm>
            <a:off x="443006" y="1259100"/>
            <a:ext cx="8020744" cy="169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3"/>
          <p:cNvSpPr txBox="1"/>
          <p:nvPr>
            <p:ph type="title"/>
          </p:nvPr>
        </p:nvSpPr>
        <p:spPr>
          <a:xfrm>
            <a:off x="311700" y="1629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Top-Down: Define Upper level of OPC</a:t>
            </a:r>
            <a:endParaRPr/>
          </a:p>
        </p:txBody>
      </p:sp>
      <p:sp>
        <p:nvSpPr>
          <p:cNvPr id="141" name="Google Shape;141;p23"/>
          <p:cNvSpPr txBox="1"/>
          <p:nvPr>
            <p:ph idx="1" type="body"/>
          </p:nvPr>
        </p:nvSpPr>
        <p:spPr>
          <a:xfrm>
            <a:off x="311700" y="772600"/>
            <a:ext cx="8520600" cy="523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Align with BFO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OPC design pattern for a chemical process</a:t>
            </a:r>
            <a:endParaRPr/>
          </a:p>
        </p:txBody>
      </p:sp>
      <p:sp>
        <p:nvSpPr>
          <p:cNvPr id="147" name="Google Shape;147;p24"/>
          <p:cNvSpPr txBox="1"/>
          <p:nvPr/>
        </p:nvSpPr>
        <p:spPr>
          <a:xfrm>
            <a:off x="952500" y="543000"/>
            <a:ext cx="7337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BFO compliant, consistent with AFO</a:t>
            </a:r>
            <a:endParaRPr b="0" i="0" sz="1400" u="none" cap="none" strike="noStrike">
              <a:solidFill>
                <a:srgbClr val="000000"/>
              </a:solidFill>
              <a:latin typeface="Arial"/>
              <a:ea typeface="Arial"/>
              <a:cs typeface="Arial"/>
              <a:sym typeface="Arial"/>
            </a:endParaRPr>
          </a:p>
        </p:txBody>
      </p:sp>
      <p:pic>
        <p:nvPicPr>
          <p:cNvPr id="148" name="Google Shape;148;p24"/>
          <p:cNvPicPr preferRelativeResize="0"/>
          <p:nvPr/>
        </p:nvPicPr>
        <p:blipFill rotWithShape="1">
          <a:blip r:embed="rId3">
            <a:alphaModFix/>
          </a:blip>
          <a:srcRect b="0" l="0" r="0" t="0"/>
          <a:stretch/>
        </p:blipFill>
        <p:spPr>
          <a:xfrm>
            <a:off x="1229713" y="981689"/>
            <a:ext cx="6665312" cy="3922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124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OPC unit operation processes detail syntheses</a:t>
            </a:r>
            <a:endParaRPr/>
          </a:p>
          <a:p>
            <a:pPr indent="0" lvl="0" marL="0" rtl="0" algn="l">
              <a:lnSpc>
                <a:spcPct val="100000"/>
              </a:lnSpc>
              <a:spcBef>
                <a:spcPts val="0"/>
              </a:spcBef>
              <a:spcAft>
                <a:spcPts val="0"/>
              </a:spcAft>
              <a:buSzPts val="2800"/>
              <a:buNone/>
            </a:pPr>
            <a:r>
              <a:t/>
            </a:r>
            <a:endParaRPr/>
          </a:p>
        </p:txBody>
      </p:sp>
      <p:sp>
        <p:nvSpPr>
          <p:cNvPr id="154" name="Google Shape;154;p25"/>
          <p:cNvSpPr txBox="1"/>
          <p:nvPr>
            <p:ph idx="1" type="body"/>
          </p:nvPr>
        </p:nvSpPr>
        <p:spPr>
          <a:xfrm>
            <a:off x="311700" y="696825"/>
            <a:ext cx="7813200" cy="528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Leveraging existing vocabularies (ontologies when available) </a:t>
            </a:r>
            <a:endParaRPr/>
          </a:p>
        </p:txBody>
      </p:sp>
      <p:pic>
        <p:nvPicPr>
          <p:cNvPr id="155" name="Google Shape;155;p25"/>
          <p:cNvPicPr preferRelativeResize="0"/>
          <p:nvPr/>
        </p:nvPicPr>
        <p:blipFill rotWithShape="1">
          <a:blip r:embed="rId3">
            <a:alphaModFix/>
          </a:blip>
          <a:srcRect b="0" l="0" r="0" t="0"/>
          <a:stretch/>
        </p:blipFill>
        <p:spPr>
          <a:xfrm>
            <a:off x="748425" y="1224825"/>
            <a:ext cx="7407175" cy="3228775"/>
          </a:xfrm>
          <a:prstGeom prst="rect">
            <a:avLst/>
          </a:prstGeom>
          <a:noFill/>
          <a:ln>
            <a:noFill/>
          </a:ln>
        </p:spPr>
      </p:pic>
      <p:sp>
        <p:nvSpPr>
          <p:cNvPr id="156" name="Google Shape;156;p25"/>
          <p:cNvSpPr txBox="1"/>
          <p:nvPr>
            <p:ph idx="1" type="body"/>
          </p:nvPr>
        </p:nvSpPr>
        <p:spPr>
          <a:xfrm>
            <a:off x="4631175" y="4048900"/>
            <a:ext cx="3931500" cy="1042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More unit operations: crystallization, salt formation, pH adjustment, etc.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207175" y="60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Vetting Workflows - Bottom-Up General Process</a:t>
            </a:r>
            <a:endParaRPr/>
          </a:p>
        </p:txBody>
      </p:sp>
      <p:pic>
        <p:nvPicPr>
          <p:cNvPr id="162" name="Google Shape;162;p26"/>
          <p:cNvPicPr preferRelativeResize="0"/>
          <p:nvPr/>
        </p:nvPicPr>
        <p:blipFill rotWithShape="1">
          <a:blip r:embed="rId3">
            <a:alphaModFix/>
          </a:blip>
          <a:srcRect b="0" l="0" r="0" t="0"/>
          <a:stretch/>
        </p:blipFill>
        <p:spPr>
          <a:xfrm>
            <a:off x="5407700" y="742150"/>
            <a:ext cx="2763389" cy="1409400"/>
          </a:xfrm>
          <a:prstGeom prst="rect">
            <a:avLst/>
          </a:prstGeom>
          <a:noFill/>
          <a:ln>
            <a:noFill/>
          </a:ln>
        </p:spPr>
      </p:pic>
      <p:sp>
        <p:nvSpPr>
          <p:cNvPr id="163" name="Google Shape;163;p26"/>
          <p:cNvSpPr txBox="1"/>
          <p:nvPr/>
        </p:nvSpPr>
        <p:spPr>
          <a:xfrm>
            <a:off x="207175" y="818350"/>
            <a:ext cx="4803000" cy="4240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Engage SME’s:  identify key published material to avoid proprietary issues.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Parse terms from articles (2-4).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Survey existing terms (OBO Foundry, AFO, IUPAC) / identify gaps.</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Build “scaffold” CMAP to facilitate ontology development (OWL definitions)</a:t>
            </a:r>
            <a:endParaRPr b="0" i="0" sz="1800" u="none" cap="none" strike="noStrike">
              <a:solidFill>
                <a:srgbClr val="000000"/>
              </a:solidFill>
              <a:latin typeface="Arial"/>
              <a:ea typeface="Arial"/>
              <a:cs typeface="Arial"/>
              <a:sym typeface="Arial"/>
            </a:endParaRPr>
          </a:p>
        </p:txBody>
      </p:sp>
      <p:pic>
        <p:nvPicPr>
          <p:cNvPr id="164" name="Google Shape;164;p26"/>
          <p:cNvPicPr preferRelativeResize="0"/>
          <p:nvPr/>
        </p:nvPicPr>
        <p:blipFill rotWithShape="1">
          <a:blip r:embed="rId4">
            <a:alphaModFix/>
          </a:blip>
          <a:srcRect b="0" l="0" r="0" t="0"/>
          <a:stretch/>
        </p:blipFill>
        <p:spPr>
          <a:xfrm>
            <a:off x="5636300" y="2227750"/>
            <a:ext cx="1706625" cy="1534974"/>
          </a:xfrm>
          <a:prstGeom prst="rect">
            <a:avLst/>
          </a:prstGeom>
          <a:noFill/>
          <a:ln>
            <a:noFill/>
          </a:ln>
        </p:spPr>
      </p:pic>
      <p:pic>
        <p:nvPicPr>
          <p:cNvPr id="165" name="Google Shape;165;p26"/>
          <p:cNvPicPr preferRelativeResize="0"/>
          <p:nvPr/>
        </p:nvPicPr>
        <p:blipFill rotWithShape="1">
          <a:blip r:embed="rId5">
            <a:alphaModFix/>
          </a:blip>
          <a:srcRect b="0" l="0" r="0" t="0"/>
          <a:stretch/>
        </p:blipFill>
        <p:spPr>
          <a:xfrm>
            <a:off x="6568575" y="2337100"/>
            <a:ext cx="2297300" cy="1307925"/>
          </a:xfrm>
          <a:prstGeom prst="rect">
            <a:avLst/>
          </a:prstGeom>
          <a:noFill/>
          <a:ln>
            <a:noFill/>
          </a:ln>
        </p:spPr>
      </p:pic>
      <p:pic>
        <p:nvPicPr>
          <p:cNvPr id="166" name="Google Shape;166;p26"/>
          <p:cNvPicPr preferRelativeResize="0"/>
          <p:nvPr/>
        </p:nvPicPr>
        <p:blipFill rotWithShape="1">
          <a:blip r:embed="rId6">
            <a:alphaModFix/>
          </a:blip>
          <a:srcRect b="0" l="0" r="0" t="0"/>
          <a:stretch/>
        </p:blipFill>
        <p:spPr>
          <a:xfrm>
            <a:off x="5453500" y="3775016"/>
            <a:ext cx="2466074" cy="1214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71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Use Case 1:  DoE Studies</a:t>
            </a:r>
            <a:endParaRPr/>
          </a:p>
        </p:txBody>
      </p:sp>
      <p:sp>
        <p:nvSpPr>
          <p:cNvPr id="172" name="Google Shape;172;p27"/>
          <p:cNvSpPr txBox="1"/>
          <p:nvPr/>
        </p:nvSpPr>
        <p:spPr>
          <a:xfrm>
            <a:off x="186169" y="2728614"/>
            <a:ext cx="2783134" cy="16004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DoE Study Implementation</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Objective Definition</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Factor and Range Definition</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Response Definition</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Experimental Data Collection</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Data Analysis</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Confirmatory Reactions</a:t>
            </a:r>
            <a:endParaRPr/>
          </a:p>
        </p:txBody>
      </p:sp>
      <p:pic>
        <p:nvPicPr>
          <p:cNvPr id="173" name="Google Shape;173;p27"/>
          <p:cNvPicPr preferRelativeResize="0"/>
          <p:nvPr/>
        </p:nvPicPr>
        <p:blipFill rotWithShape="1">
          <a:blip r:embed="rId3">
            <a:alphaModFix/>
          </a:blip>
          <a:srcRect b="0" l="0" r="0" t="0"/>
          <a:stretch/>
        </p:blipFill>
        <p:spPr>
          <a:xfrm>
            <a:off x="3286104" y="3002307"/>
            <a:ext cx="2081184" cy="2076145"/>
          </a:xfrm>
          <a:prstGeom prst="rect">
            <a:avLst/>
          </a:prstGeom>
          <a:noFill/>
          <a:ln>
            <a:noFill/>
          </a:ln>
        </p:spPr>
      </p:pic>
      <p:pic>
        <p:nvPicPr>
          <p:cNvPr id="174" name="Google Shape;174;p27"/>
          <p:cNvPicPr preferRelativeResize="0"/>
          <p:nvPr/>
        </p:nvPicPr>
        <p:blipFill rotWithShape="1">
          <a:blip r:embed="rId4">
            <a:alphaModFix/>
          </a:blip>
          <a:srcRect b="0" l="0" r="0" t="0"/>
          <a:stretch/>
        </p:blipFill>
        <p:spPr>
          <a:xfrm>
            <a:off x="189140" y="572700"/>
            <a:ext cx="1363395" cy="1758003"/>
          </a:xfrm>
          <a:prstGeom prst="rect">
            <a:avLst/>
          </a:prstGeom>
          <a:noFill/>
          <a:ln>
            <a:noFill/>
          </a:ln>
        </p:spPr>
      </p:pic>
      <p:sp>
        <p:nvSpPr>
          <p:cNvPr id="175" name="Google Shape;175;p27"/>
          <p:cNvSpPr txBox="1"/>
          <p:nvPr/>
        </p:nvSpPr>
        <p:spPr>
          <a:xfrm>
            <a:off x="1590605" y="671587"/>
            <a:ext cx="4717849"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“Quality by Design (QbD): A systematic approach to development that begins with predefined objectives and emphasizes product and process understanding and process control, based on sound science and quality risk management.” </a:t>
            </a:r>
            <a:endParaRPr/>
          </a:p>
        </p:txBody>
      </p:sp>
      <p:sp>
        <p:nvSpPr>
          <p:cNvPr id="176" name="Google Shape;176;p27"/>
          <p:cNvSpPr txBox="1"/>
          <p:nvPr/>
        </p:nvSpPr>
        <p:spPr>
          <a:xfrm>
            <a:off x="3196088" y="1856650"/>
            <a:ext cx="2558902"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Factorial Design</a:t>
            </a:r>
            <a:endParaRPr/>
          </a:p>
          <a:p>
            <a:pPr indent="0" lvl="0" marL="0" marR="0" rtl="0" algn="l">
              <a:lnSpc>
                <a:spcPct val="100000"/>
              </a:lnSpc>
              <a:spcBef>
                <a:spcPts val="0"/>
              </a:spcBef>
              <a:spcAft>
                <a:spcPts val="0"/>
              </a:spcAft>
              <a:buNone/>
            </a:pPr>
            <a:r>
              <a:rPr b="0" i="1" lang="en" sz="1400" u="none" cap="none" strike="noStrike">
                <a:solidFill>
                  <a:srgbClr val="000000"/>
                </a:solidFill>
                <a:latin typeface="Arial"/>
                <a:ea typeface="Arial"/>
                <a:cs typeface="Arial"/>
                <a:sym typeface="Arial"/>
              </a:rPr>
              <a:t>Multi-dimensional approach to</a:t>
            </a:r>
            <a:endParaRPr/>
          </a:p>
          <a:p>
            <a:pPr indent="0" lvl="0" marL="0" marR="0" rtl="0" algn="l">
              <a:lnSpc>
                <a:spcPct val="100000"/>
              </a:lnSpc>
              <a:spcBef>
                <a:spcPts val="0"/>
              </a:spcBef>
              <a:spcAft>
                <a:spcPts val="0"/>
              </a:spcAft>
              <a:buNone/>
            </a:pPr>
            <a:r>
              <a:rPr b="0" i="1" lang="en" sz="1400" u="none" cap="none" strike="noStrike">
                <a:solidFill>
                  <a:srgbClr val="000000"/>
                </a:solidFill>
                <a:latin typeface="Arial"/>
                <a:ea typeface="Arial"/>
                <a:cs typeface="Arial"/>
                <a:sym typeface="Arial"/>
              </a:rPr>
              <a:t>understanding key factors / variables  and their interdependence</a:t>
            </a:r>
            <a:endParaRPr/>
          </a:p>
        </p:txBody>
      </p:sp>
      <p:pic>
        <p:nvPicPr>
          <p:cNvPr id="177" name="Google Shape;177;p27"/>
          <p:cNvPicPr preferRelativeResize="0"/>
          <p:nvPr/>
        </p:nvPicPr>
        <p:blipFill rotWithShape="1">
          <a:blip r:embed="rId5">
            <a:alphaModFix/>
          </a:blip>
          <a:srcRect b="0" l="0" r="0" t="0"/>
          <a:stretch/>
        </p:blipFill>
        <p:spPr>
          <a:xfrm>
            <a:off x="5932642" y="3021567"/>
            <a:ext cx="1941557" cy="1927307"/>
          </a:xfrm>
          <a:prstGeom prst="rect">
            <a:avLst/>
          </a:prstGeom>
          <a:noFill/>
          <a:ln>
            <a:noFill/>
          </a:ln>
        </p:spPr>
      </p:pic>
      <p:sp>
        <p:nvSpPr>
          <p:cNvPr id="178" name="Google Shape;178;p27"/>
          <p:cNvSpPr txBox="1"/>
          <p:nvPr/>
        </p:nvSpPr>
        <p:spPr>
          <a:xfrm>
            <a:off x="7716556" y="3448721"/>
            <a:ext cx="151213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Variable interactions can be modeled by graphs</a:t>
            </a:r>
            <a:endParaRPr/>
          </a:p>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A</a:t>
            </a:r>
            <a:r>
              <a:rPr b="0" baseline="-25000" i="0" lang="en" sz="1000" u="none" cap="none" strike="noStrike">
                <a:solidFill>
                  <a:srgbClr val="000000"/>
                </a:solidFill>
                <a:latin typeface="Arial"/>
                <a:ea typeface="Arial"/>
                <a:cs typeface="Arial"/>
                <a:sym typeface="Arial"/>
              </a:rPr>
              <a:t>i</a:t>
            </a:r>
            <a:r>
              <a:rPr b="0" i="0" lang="en" sz="1000" u="none" cap="none" strike="noStrike">
                <a:solidFill>
                  <a:srgbClr val="000000"/>
                </a:solidFill>
                <a:latin typeface="Arial"/>
                <a:ea typeface="Arial"/>
                <a:cs typeface="Arial"/>
                <a:sym typeface="Arial"/>
              </a:rPr>
              <a:t>i + A</a:t>
            </a:r>
            <a:r>
              <a:rPr b="0" baseline="-25000" i="0" lang="en" sz="1000" u="none" cap="none" strike="noStrike">
                <a:solidFill>
                  <a:srgbClr val="000000"/>
                </a:solidFill>
                <a:latin typeface="Arial"/>
                <a:ea typeface="Arial"/>
                <a:cs typeface="Arial"/>
                <a:sym typeface="Arial"/>
              </a:rPr>
              <a:t>j1j2</a:t>
            </a:r>
            <a:r>
              <a:rPr b="0" i="0" lang="en" sz="1000" u="none" cap="none" strike="noStrike">
                <a:solidFill>
                  <a:srgbClr val="000000"/>
                </a:solidFill>
                <a:latin typeface="Arial"/>
                <a:ea typeface="Arial"/>
                <a:cs typeface="Arial"/>
                <a:sym typeface="Arial"/>
              </a:rPr>
              <a:t>j+ A</a:t>
            </a:r>
            <a:r>
              <a:rPr b="0" baseline="-25000" i="1" lang="en" sz="1000" u="none" cap="none" strike="noStrike">
                <a:solidFill>
                  <a:srgbClr val="000000"/>
                </a:solidFill>
                <a:latin typeface="Arial"/>
                <a:ea typeface="Arial"/>
                <a:cs typeface="Arial"/>
                <a:sym typeface="Arial"/>
              </a:rPr>
              <a:t>f(k1,k2)</a:t>
            </a:r>
            <a:r>
              <a:rPr b="0" i="0" lang="en" sz="1000" u="none" cap="none" strike="noStrike">
                <a:solidFill>
                  <a:srgbClr val="000000"/>
                </a:solidFill>
                <a:latin typeface="Arial"/>
                <a:ea typeface="Arial"/>
                <a:cs typeface="Arial"/>
                <a:sym typeface="Arial"/>
              </a:rPr>
              <a:t>k</a:t>
            </a:r>
            <a:endParaRPr/>
          </a:p>
        </p:txBody>
      </p:sp>
      <p:sp>
        <p:nvSpPr>
          <p:cNvPr id="179" name="Google Shape;179;p27"/>
          <p:cNvSpPr txBox="1"/>
          <p:nvPr/>
        </p:nvSpPr>
        <p:spPr>
          <a:xfrm rot="-5597816">
            <a:off x="5144211" y="3824668"/>
            <a:ext cx="1705916"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area percent -&gt; conversion</a:t>
            </a:r>
            <a:endParaRPr/>
          </a:p>
        </p:txBody>
      </p:sp>
      <p:sp>
        <p:nvSpPr>
          <p:cNvPr id="180" name="Google Shape;180;p27"/>
          <p:cNvSpPr txBox="1"/>
          <p:nvPr/>
        </p:nvSpPr>
        <p:spPr>
          <a:xfrm rot="519892">
            <a:off x="6153354" y="4731974"/>
            <a:ext cx="1085554"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rxn temperature</a:t>
            </a:r>
            <a:endParaRPr/>
          </a:p>
        </p:txBody>
      </p:sp>
      <p:sp>
        <p:nvSpPr>
          <p:cNvPr id="181" name="Google Shape;181;p27"/>
          <p:cNvSpPr txBox="1"/>
          <p:nvPr/>
        </p:nvSpPr>
        <p:spPr>
          <a:xfrm rot="-4065356">
            <a:off x="7339890" y="4493934"/>
            <a:ext cx="639919"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rxn time</a:t>
            </a:r>
            <a:endParaRPr/>
          </a:p>
        </p:txBody>
      </p:sp>
      <p:sp>
        <p:nvSpPr>
          <p:cNvPr id="182" name="Google Shape;182;p27"/>
          <p:cNvSpPr txBox="1"/>
          <p:nvPr/>
        </p:nvSpPr>
        <p:spPr>
          <a:xfrm>
            <a:off x="5880012" y="1860737"/>
            <a:ext cx="3398660"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 sz="1400" u="none" cap="none" strike="noStrike">
                <a:solidFill>
                  <a:srgbClr val="000000"/>
                </a:solidFill>
                <a:latin typeface="Arial"/>
                <a:ea typeface="Arial"/>
                <a:cs typeface="Arial"/>
                <a:sym typeface="Arial"/>
              </a:rPr>
              <a:t>Response Curves </a:t>
            </a:r>
            <a:endParaRPr/>
          </a:p>
          <a:p>
            <a:pPr indent="0" lvl="0" marL="0" marR="0" rtl="0" algn="l">
              <a:lnSpc>
                <a:spcPct val="100000"/>
              </a:lnSpc>
              <a:spcBef>
                <a:spcPts val="0"/>
              </a:spcBef>
              <a:spcAft>
                <a:spcPts val="0"/>
              </a:spcAft>
              <a:buNone/>
            </a:pPr>
            <a:r>
              <a:rPr b="0" i="1" lang="en" sz="1400" u="none" cap="none" strike="noStrike">
                <a:solidFill>
                  <a:srgbClr val="000000"/>
                </a:solidFill>
                <a:latin typeface="Arial"/>
                <a:ea typeface="Arial"/>
                <a:cs typeface="Arial"/>
                <a:sym typeface="Arial"/>
              </a:rPr>
              <a:t>aggregate experimental meta data with analytical (instrument) results to enable decision making (design space).</a:t>
            </a:r>
            <a:endParaRPr/>
          </a:p>
        </p:txBody>
      </p:sp>
      <p:sp>
        <p:nvSpPr>
          <p:cNvPr id="183" name="Google Shape;183;p27"/>
          <p:cNvSpPr/>
          <p:nvPr/>
        </p:nvSpPr>
        <p:spPr>
          <a:xfrm>
            <a:off x="7503886" y="823019"/>
            <a:ext cx="1363395" cy="830996"/>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e.g. Allotrope PAT and chromatography models</a:t>
            </a:r>
            <a:r>
              <a:rPr b="0" i="0" lang="en" sz="1200" u="none" cap="none" strike="noStrike">
                <a:solidFill>
                  <a:schemeClr val="lt1"/>
                </a:solidFill>
                <a:latin typeface="Arial"/>
                <a:ea typeface="Arial"/>
                <a:cs typeface="Arial"/>
                <a:sym typeface="Arial"/>
              </a:rPr>
              <a:t> </a:t>
            </a:r>
            <a:endParaRPr/>
          </a:p>
        </p:txBody>
      </p:sp>
      <p:cxnSp>
        <p:nvCxnSpPr>
          <p:cNvPr id="184" name="Google Shape;184;p27"/>
          <p:cNvCxnSpPr>
            <a:endCxn id="183" idx="2"/>
          </p:cNvCxnSpPr>
          <p:nvPr/>
        </p:nvCxnSpPr>
        <p:spPr>
          <a:xfrm flipH="1" rot="10800000">
            <a:off x="7682783" y="1654015"/>
            <a:ext cx="502800" cy="741300"/>
          </a:xfrm>
          <a:prstGeom prst="straightConnector1">
            <a:avLst/>
          </a:prstGeom>
          <a:noFill/>
          <a:ln cap="flat" cmpd="sng" w="34925">
            <a:solidFill>
              <a:srgbClr val="FDA739"/>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8"/>
          <p:cNvPicPr preferRelativeResize="0"/>
          <p:nvPr/>
        </p:nvPicPr>
        <p:blipFill rotWithShape="1">
          <a:blip r:embed="rId3">
            <a:alphaModFix/>
          </a:blip>
          <a:srcRect b="0" l="0" r="0" t="0"/>
          <a:stretch/>
        </p:blipFill>
        <p:spPr>
          <a:xfrm>
            <a:off x="990025" y="2778050"/>
            <a:ext cx="5207000" cy="2345425"/>
          </a:xfrm>
          <a:prstGeom prst="rect">
            <a:avLst/>
          </a:prstGeom>
          <a:noFill/>
          <a:ln>
            <a:noFill/>
          </a:ln>
        </p:spPr>
      </p:pic>
      <p:pic>
        <p:nvPicPr>
          <p:cNvPr id="190" name="Google Shape;190;p28"/>
          <p:cNvPicPr preferRelativeResize="0"/>
          <p:nvPr/>
        </p:nvPicPr>
        <p:blipFill rotWithShape="1">
          <a:blip r:embed="rId4">
            <a:alphaModFix/>
          </a:blip>
          <a:srcRect b="0" l="0" r="0" t="0"/>
          <a:stretch/>
        </p:blipFill>
        <p:spPr>
          <a:xfrm>
            <a:off x="6589476" y="1819525"/>
            <a:ext cx="2242824" cy="2571238"/>
          </a:xfrm>
          <a:prstGeom prst="rect">
            <a:avLst/>
          </a:prstGeom>
          <a:noFill/>
          <a:ln>
            <a:noFill/>
          </a:ln>
        </p:spPr>
      </p:pic>
      <p:cxnSp>
        <p:nvCxnSpPr>
          <p:cNvPr id="191" name="Google Shape;191;p28"/>
          <p:cNvCxnSpPr/>
          <p:nvPr/>
        </p:nvCxnSpPr>
        <p:spPr>
          <a:xfrm flipH="1" rot="10800000">
            <a:off x="5398275" y="2378800"/>
            <a:ext cx="1556100" cy="2106900"/>
          </a:xfrm>
          <a:prstGeom prst="straightConnector1">
            <a:avLst/>
          </a:prstGeom>
          <a:noFill/>
          <a:ln cap="flat" cmpd="sng" w="9525">
            <a:solidFill>
              <a:srgbClr val="FF0000"/>
            </a:solidFill>
            <a:prstDash val="solid"/>
            <a:round/>
            <a:headEnd len="sm" w="sm" type="none"/>
            <a:tailEnd len="sm" w="sm" type="none"/>
          </a:ln>
        </p:spPr>
      </p:cxnSp>
      <p:cxnSp>
        <p:nvCxnSpPr>
          <p:cNvPr id="192" name="Google Shape;192;p28"/>
          <p:cNvCxnSpPr/>
          <p:nvPr/>
        </p:nvCxnSpPr>
        <p:spPr>
          <a:xfrm flipH="1" rot="10800000">
            <a:off x="5916950" y="3358125"/>
            <a:ext cx="1037400" cy="1367700"/>
          </a:xfrm>
          <a:prstGeom prst="straightConnector1">
            <a:avLst/>
          </a:prstGeom>
          <a:noFill/>
          <a:ln cap="flat" cmpd="sng" w="9525">
            <a:solidFill>
              <a:srgbClr val="FF0000"/>
            </a:solidFill>
            <a:prstDash val="solid"/>
            <a:round/>
            <a:headEnd len="sm" w="sm" type="none"/>
            <a:tailEnd len="sm" w="sm" type="none"/>
          </a:ln>
        </p:spPr>
      </p:cxnSp>
      <p:pic>
        <p:nvPicPr>
          <p:cNvPr id="193" name="Google Shape;193;p28"/>
          <p:cNvPicPr preferRelativeResize="0"/>
          <p:nvPr/>
        </p:nvPicPr>
        <p:blipFill rotWithShape="1">
          <a:blip r:embed="rId5">
            <a:alphaModFix/>
          </a:blip>
          <a:srcRect b="0" l="0" r="0" t="0"/>
          <a:stretch/>
        </p:blipFill>
        <p:spPr>
          <a:xfrm>
            <a:off x="55107" y="719758"/>
            <a:ext cx="6534369" cy="1963355"/>
          </a:xfrm>
          <a:prstGeom prst="rect">
            <a:avLst/>
          </a:prstGeom>
          <a:noFill/>
          <a:ln>
            <a:noFill/>
          </a:ln>
        </p:spPr>
      </p:pic>
      <p:sp>
        <p:nvSpPr>
          <p:cNvPr id="194" name="Google Shape;194;p28"/>
          <p:cNvSpPr txBox="1"/>
          <p:nvPr>
            <p:ph type="title"/>
          </p:nvPr>
        </p:nvSpPr>
        <p:spPr>
          <a:xfrm>
            <a:off x="239982" y="8198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Example terms from Use Case 1: DoE Studies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95125" y="73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Use Case 2: Fate and Purge Studies</a:t>
            </a:r>
            <a:endParaRPr/>
          </a:p>
        </p:txBody>
      </p:sp>
      <p:pic>
        <p:nvPicPr>
          <p:cNvPr id="200" name="Google Shape;200;p29"/>
          <p:cNvPicPr preferRelativeResize="0"/>
          <p:nvPr/>
        </p:nvPicPr>
        <p:blipFill rotWithShape="1">
          <a:blip r:embed="rId3">
            <a:alphaModFix/>
          </a:blip>
          <a:srcRect b="0" l="0" r="0" t="0"/>
          <a:stretch/>
        </p:blipFill>
        <p:spPr>
          <a:xfrm>
            <a:off x="152400" y="2389323"/>
            <a:ext cx="8839202" cy="2470407"/>
          </a:xfrm>
          <a:prstGeom prst="rect">
            <a:avLst/>
          </a:prstGeom>
          <a:noFill/>
          <a:ln>
            <a:noFill/>
          </a:ln>
        </p:spPr>
      </p:pic>
      <p:pic>
        <p:nvPicPr>
          <p:cNvPr id="201" name="Google Shape;201;p29"/>
          <p:cNvPicPr preferRelativeResize="0"/>
          <p:nvPr/>
        </p:nvPicPr>
        <p:blipFill rotWithShape="1">
          <a:blip r:embed="rId4">
            <a:alphaModFix/>
          </a:blip>
          <a:srcRect b="0" l="0" r="0" t="0"/>
          <a:stretch/>
        </p:blipFill>
        <p:spPr>
          <a:xfrm>
            <a:off x="381890" y="601749"/>
            <a:ext cx="1540311" cy="1970001"/>
          </a:xfrm>
          <a:prstGeom prst="rect">
            <a:avLst/>
          </a:prstGeom>
          <a:noFill/>
          <a:ln>
            <a:noFill/>
          </a:ln>
        </p:spPr>
      </p:pic>
      <p:sp>
        <p:nvSpPr>
          <p:cNvPr id="202" name="Google Shape;202;p29"/>
          <p:cNvSpPr/>
          <p:nvPr/>
        </p:nvSpPr>
        <p:spPr>
          <a:xfrm>
            <a:off x="2123850" y="646475"/>
            <a:ext cx="6638260"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“It is important to understand the formation, fate (whether the impurity reacts and changes its chemical structure), and purge (whether the impurity is removed by, for example, crystallization, extraction), as well as their relationship to the resulting impurities that end up in the drug substance as CQAs”</a:t>
            </a:r>
            <a:endParaRPr/>
          </a:p>
        </p:txBody>
      </p:sp>
      <p:sp>
        <p:nvSpPr>
          <p:cNvPr id="203" name="Google Shape;203;p29"/>
          <p:cNvSpPr txBox="1"/>
          <p:nvPr/>
        </p:nvSpPr>
        <p:spPr>
          <a:xfrm>
            <a:off x="0" y="4033351"/>
            <a:ext cx="1922201"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Impurity Purging by Simple Crystallization Process</a:t>
            </a:r>
            <a:endParaRPr/>
          </a:p>
        </p:txBody>
      </p:sp>
      <p:sp>
        <p:nvSpPr>
          <p:cNvPr id="204" name="Google Shape;204;p29"/>
          <p:cNvSpPr txBox="1"/>
          <p:nvPr/>
        </p:nvSpPr>
        <p:spPr>
          <a:xfrm>
            <a:off x="3464966" y="4141073"/>
            <a:ext cx="2099406" cy="12311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 sz="1200" u="none" cap="none" strike="noStrike">
                <a:solidFill>
                  <a:srgbClr val="000000"/>
                </a:solidFill>
                <a:latin typeface="Arial"/>
                <a:ea typeface="Arial"/>
                <a:cs typeface="Arial"/>
                <a:sym typeface="Arial"/>
              </a:rPr>
              <a:t>Unreacted reagents, reaction by-products</a:t>
            </a:r>
            <a:endParaRPr/>
          </a:p>
          <a:p>
            <a:pPr indent="0" lvl="0" marL="0" marR="0" rtl="0" algn="l">
              <a:lnSpc>
                <a:spcPct val="100000"/>
              </a:lnSpc>
              <a:spcBef>
                <a:spcPts val="0"/>
              </a:spcBef>
              <a:spcAft>
                <a:spcPts val="0"/>
              </a:spcAft>
              <a:buNone/>
            </a:pPr>
            <a:r>
              <a:rPr b="0" i="1" lang="en" sz="1200" u="none" cap="none" strike="noStrike">
                <a:solidFill>
                  <a:srgbClr val="000000"/>
                </a:solidFill>
                <a:latin typeface="Arial"/>
                <a:ea typeface="Arial"/>
                <a:cs typeface="Arial"/>
                <a:sym typeface="Arial"/>
              </a:rPr>
              <a:t>and degradation of impurities complicate fate analyses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endParaRPr/>
          </a:p>
        </p:txBody>
      </p:sp>
      <p:sp>
        <p:nvSpPr>
          <p:cNvPr id="205" name="Google Shape;205;p29"/>
          <p:cNvSpPr txBox="1"/>
          <p:nvPr/>
        </p:nvSpPr>
        <p:spPr>
          <a:xfrm>
            <a:off x="5764601" y="4423394"/>
            <a:ext cx="310274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 sz="1200" u="none" cap="none" strike="noStrike">
                <a:solidFill>
                  <a:srgbClr val="000000"/>
                </a:solidFill>
                <a:latin typeface="Arial"/>
                <a:ea typeface="Arial"/>
                <a:cs typeface="Arial"/>
                <a:sym typeface="Arial"/>
              </a:rPr>
              <a:t>Complicated Synthetic Processes push the capabilities of relational models  (Graphs are Scalable)</a:t>
            </a:r>
            <a:endParaRPr/>
          </a:p>
        </p:txBody>
      </p:sp>
      <p:sp>
        <p:nvSpPr>
          <p:cNvPr id="206" name="Google Shape;206;p29"/>
          <p:cNvSpPr txBox="1"/>
          <p:nvPr/>
        </p:nvSpPr>
        <p:spPr>
          <a:xfrm>
            <a:off x="3464966" y="1876874"/>
            <a:ext cx="209940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Analytical analyses of process streams  determines purge factors of individual steps</a:t>
            </a:r>
            <a:endParaRPr/>
          </a:p>
        </p:txBody>
      </p:sp>
      <p:sp>
        <p:nvSpPr>
          <p:cNvPr id="207" name="Google Shape;207;p29"/>
          <p:cNvSpPr txBox="1"/>
          <p:nvPr/>
        </p:nvSpPr>
        <p:spPr>
          <a:xfrm>
            <a:off x="5777858" y="1973824"/>
            <a:ext cx="294928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Aggregation of experimental data tells the whole story of the ultimate fate of impurities and overall purge factors </a:t>
            </a:r>
            <a:endParaRPr/>
          </a:p>
        </p:txBody>
      </p:sp>
      <p:sp>
        <p:nvSpPr>
          <p:cNvPr id="208" name="Google Shape;208;p29"/>
          <p:cNvSpPr/>
          <p:nvPr/>
        </p:nvSpPr>
        <p:spPr>
          <a:xfrm>
            <a:off x="4156443" y="1539252"/>
            <a:ext cx="3460710" cy="28959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e.g. Allotrope chromatography and SQD models</a:t>
            </a:r>
            <a:r>
              <a:rPr b="0" i="0" lang="en" sz="1200" u="none" cap="none" strike="noStrike">
                <a:solidFill>
                  <a:schemeClr val="lt1"/>
                </a:solidFill>
                <a:latin typeface="Arial"/>
                <a:ea typeface="Arial"/>
                <a:cs typeface="Arial"/>
                <a:sym typeface="Arial"/>
              </a:rPr>
              <a:t> </a:t>
            </a:r>
            <a:endParaRPr/>
          </a:p>
        </p:txBody>
      </p:sp>
      <p:cxnSp>
        <p:nvCxnSpPr>
          <p:cNvPr id="209" name="Google Shape;209;p29"/>
          <p:cNvCxnSpPr>
            <a:endCxn id="208" idx="2"/>
          </p:cNvCxnSpPr>
          <p:nvPr/>
        </p:nvCxnSpPr>
        <p:spPr>
          <a:xfrm flipH="1" rot="10800000">
            <a:off x="4548798" y="1828842"/>
            <a:ext cx="1338000" cy="166200"/>
          </a:xfrm>
          <a:prstGeom prst="straightConnector1">
            <a:avLst/>
          </a:prstGeom>
          <a:noFill/>
          <a:ln cap="flat" cmpd="sng" w="25400">
            <a:solidFill>
              <a:srgbClr val="FDA739"/>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1555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Example terms from Use Case 2: Fate and Purge Studies</a:t>
            </a:r>
            <a:endParaRPr sz="2400"/>
          </a:p>
        </p:txBody>
      </p:sp>
      <p:pic>
        <p:nvPicPr>
          <p:cNvPr id="215" name="Google Shape;215;p30"/>
          <p:cNvPicPr preferRelativeResize="0"/>
          <p:nvPr/>
        </p:nvPicPr>
        <p:blipFill rotWithShape="1">
          <a:blip r:embed="rId3">
            <a:alphaModFix/>
          </a:blip>
          <a:srcRect b="0" l="0" r="0" t="0"/>
          <a:stretch/>
        </p:blipFill>
        <p:spPr>
          <a:xfrm>
            <a:off x="2957476" y="691785"/>
            <a:ext cx="5293389" cy="1921170"/>
          </a:xfrm>
          <a:prstGeom prst="rect">
            <a:avLst/>
          </a:prstGeom>
          <a:noFill/>
          <a:ln>
            <a:noFill/>
          </a:ln>
        </p:spPr>
      </p:pic>
      <p:sp>
        <p:nvSpPr>
          <p:cNvPr id="216" name="Google Shape;216;p30"/>
          <p:cNvSpPr txBox="1"/>
          <p:nvPr/>
        </p:nvSpPr>
        <p:spPr>
          <a:xfrm>
            <a:off x="311700" y="791028"/>
            <a:ext cx="1915909"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Purge Factor</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Overall Purge Factor</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Carryover</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Cumulative Carryover</a:t>
            </a:r>
            <a:endParaRPr/>
          </a:p>
        </p:txBody>
      </p:sp>
      <p:pic>
        <p:nvPicPr>
          <p:cNvPr id="217" name="Google Shape;217;p30"/>
          <p:cNvPicPr preferRelativeResize="0"/>
          <p:nvPr/>
        </p:nvPicPr>
        <p:blipFill rotWithShape="1">
          <a:blip r:embed="rId4">
            <a:alphaModFix/>
          </a:blip>
          <a:srcRect b="0" l="0" r="0" t="0"/>
          <a:stretch/>
        </p:blipFill>
        <p:spPr>
          <a:xfrm>
            <a:off x="1269654" y="3119216"/>
            <a:ext cx="2057400" cy="790575"/>
          </a:xfrm>
          <a:prstGeom prst="rect">
            <a:avLst/>
          </a:prstGeom>
          <a:noFill/>
          <a:ln>
            <a:noFill/>
          </a:ln>
        </p:spPr>
      </p:pic>
      <p:pic>
        <p:nvPicPr>
          <p:cNvPr id="218" name="Google Shape;218;p30"/>
          <p:cNvPicPr preferRelativeResize="0"/>
          <p:nvPr/>
        </p:nvPicPr>
        <p:blipFill rotWithShape="1">
          <a:blip r:embed="rId5">
            <a:alphaModFix/>
          </a:blip>
          <a:srcRect b="0" l="0" r="0" t="0"/>
          <a:stretch/>
        </p:blipFill>
        <p:spPr>
          <a:xfrm>
            <a:off x="3566574" y="2612955"/>
            <a:ext cx="4684291" cy="21890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104680" y="0"/>
            <a:ext cx="9248679"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t>“Pressure Test”: Does Ontology Support Reaction Kinetics?</a:t>
            </a:r>
            <a:endParaRPr sz="2700"/>
          </a:p>
        </p:txBody>
      </p:sp>
      <p:sp>
        <p:nvSpPr>
          <p:cNvPr id="224" name="Google Shape;224;p31"/>
          <p:cNvSpPr txBox="1"/>
          <p:nvPr>
            <p:ph idx="1" type="body"/>
          </p:nvPr>
        </p:nvSpPr>
        <p:spPr>
          <a:xfrm>
            <a:off x="-104679" y="933450"/>
            <a:ext cx="3643800" cy="405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Modeling of a reaction that has two input materials A and B. The reaction rate kinetics formula is then: </a:t>
            </a:r>
            <a:endParaRPr/>
          </a:p>
          <a:p>
            <a:pPr indent="0" lvl="0" marL="457200" rtl="0" algn="l">
              <a:lnSpc>
                <a:spcPct val="115000"/>
              </a:lnSpc>
              <a:spcBef>
                <a:spcPts val="1600"/>
              </a:spcBef>
              <a:spcAft>
                <a:spcPts val="0"/>
              </a:spcAft>
              <a:buSzPts val="1800"/>
              <a:buNone/>
            </a:pPr>
            <a:r>
              <a:rPr lang="en"/>
              <a:t>Reaction Rate = k [A]</a:t>
            </a:r>
            <a:r>
              <a:rPr baseline="30000" lang="en"/>
              <a:t>x</a:t>
            </a:r>
            <a:r>
              <a:rPr lang="en"/>
              <a:t>[B]</a:t>
            </a:r>
            <a:r>
              <a:rPr baseline="30000" lang="en"/>
              <a:t>y</a:t>
            </a:r>
            <a:endParaRPr baseline="30000"/>
          </a:p>
          <a:p>
            <a:pPr indent="-342900" lvl="0" marL="457200" rtl="0" algn="l">
              <a:lnSpc>
                <a:spcPct val="115000"/>
              </a:lnSpc>
              <a:spcBef>
                <a:spcPts val="1600"/>
              </a:spcBef>
              <a:spcAft>
                <a:spcPts val="0"/>
              </a:spcAft>
              <a:buSzPts val="1800"/>
              <a:buChar char="-"/>
            </a:pPr>
            <a:r>
              <a:rPr lang="en"/>
              <a:t>The values including A molar concentration [A], B molar concentration [B], and molar concentration of the output product will be measured</a:t>
            </a:r>
            <a:endParaRPr/>
          </a:p>
        </p:txBody>
      </p:sp>
      <p:pic>
        <p:nvPicPr>
          <p:cNvPr descr="A close up of a map&#10;&#10;Description automatically generated" id="225" name="Google Shape;225;p31"/>
          <p:cNvPicPr preferRelativeResize="0"/>
          <p:nvPr/>
        </p:nvPicPr>
        <p:blipFill rotWithShape="1">
          <a:blip r:embed="rId3">
            <a:alphaModFix/>
          </a:blip>
          <a:srcRect b="0" l="0" r="0" t="0"/>
          <a:stretch/>
        </p:blipFill>
        <p:spPr>
          <a:xfrm>
            <a:off x="3618855" y="687457"/>
            <a:ext cx="5329202" cy="4231171"/>
          </a:xfrm>
          <a:prstGeom prst="rect">
            <a:avLst/>
          </a:prstGeom>
          <a:noFill/>
          <a:ln>
            <a:noFill/>
          </a:ln>
        </p:spPr>
      </p:pic>
      <p:sp>
        <p:nvSpPr>
          <p:cNvPr id="226" name="Google Shape;226;p31"/>
          <p:cNvSpPr/>
          <p:nvPr/>
        </p:nvSpPr>
        <p:spPr>
          <a:xfrm>
            <a:off x="5424362" y="2798017"/>
            <a:ext cx="1718187" cy="350763"/>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200" u="none" cap="none" strike="noStrike">
                <a:solidFill>
                  <a:schemeClr val="dk1"/>
                </a:solidFill>
                <a:latin typeface="Arial"/>
                <a:ea typeface="Arial"/>
                <a:cs typeface="Arial"/>
                <a:sym typeface="Arial"/>
              </a:rPr>
              <a:t>Rate equation</a:t>
            </a:r>
            <a:endParaRPr/>
          </a:p>
          <a:p>
            <a:pPr indent="0" lvl="0" marL="0" marR="0" rtl="0" algn="ctr">
              <a:lnSpc>
                <a:spcPct val="100000"/>
              </a:lnSpc>
              <a:spcBef>
                <a:spcPts val="0"/>
              </a:spcBef>
              <a:spcAft>
                <a:spcPts val="0"/>
              </a:spcAft>
              <a:buNone/>
            </a:pPr>
            <a:r>
              <a:rPr b="1" i="0" lang="en" sz="1200" u="none" cap="none" strike="noStrike">
                <a:solidFill>
                  <a:schemeClr val="dk1"/>
                </a:solidFill>
                <a:latin typeface="Arial"/>
                <a:ea typeface="Arial"/>
                <a:cs typeface="Arial"/>
                <a:sym typeface="Arial"/>
              </a:rPr>
              <a:t>Rate = k[A]</a:t>
            </a:r>
            <a:r>
              <a:rPr b="1" baseline="30000" i="0" lang="en" sz="1200" u="none" cap="none" strike="noStrike">
                <a:solidFill>
                  <a:schemeClr val="dk1"/>
                </a:solidFill>
                <a:latin typeface="Arial"/>
                <a:ea typeface="Arial"/>
                <a:cs typeface="Arial"/>
                <a:sym typeface="Arial"/>
              </a:rPr>
              <a:t>x</a:t>
            </a:r>
            <a:r>
              <a:rPr b="1" i="0" lang="en" sz="1200" u="none" cap="none" strike="noStrike">
                <a:solidFill>
                  <a:schemeClr val="dk1"/>
                </a:solidFill>
                <a:latin typeface="Arial"/>
                <a:ea typeface="Arial"/>
                <a:cs typeface="Arial"/>
                <a:sym typeface="Arial"/>
              </a:rPr>
              <a:t>[B]</a:t>
            </a:r>
            <a:r>
              <a:rPr b="1" baseline="30000" i="0" lang="en" sz="1200" u="none" cap="none" strike="noStrike">
                <a:solidFill>
                  <a:schemeClr val="dk1"/>
                </a:solidFill>
                <a:latin typeface="Arial"/>
                <a:ea typeface="Arial"/>
                <a:cs typeface="Arial"/>
                <a:sym typeface="Arial"/>
              </a:rPr>
              <a: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Summary &amp; Discussion</a:t>
            </a:r>
            <a:endParaRPr/>
          </a:p>
          <a:p>
            <a:pPr indent="0" lvl="0" marL="0" rtl="0" algn="l">
              <a:lnSpc>
                <a:spcPct val="100000"/>
              </a:lnSpc>
              <a:spcBef>
                <a:spcPts val="0"/>
              </a:spcBef>
              <a:spcAft>
                <a:spcPts val="0"/>
              </a:spcAft>
              <a:buSzPts val="2800"/>
              <a:buNone/>
            </a:pPr>
            <a:r>
              <a:t/>
            </a:r>
            <a:endParaRPr/>
          </a:p>
        </p:txBody>
      </p:sp>
      <p:sp>
        <p:nvSpPr>
          <p:cNvPr id="232" name="Google Shape;232;p32"/>
          <p:cNvSpPr txBox="1"/>
          <p:nvPr>
            <p:ph idx="1" type="body"/>
          </p:nvPr>
        </p:nvSpPr>
        <p:spPr>
          <a:xfrm>
            <a:off x="205374" y="538050"/>
            <a:ext cx="8520600" cy="444035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Summary:</a:t>
            </a:r>
            <a:endParaRPr/>
          </a:p>
          <a:p>
            <a:pPr indent="-330200" lvl="1" marL="914400" rtl="0" algn="l">
              <a:lnSpc>
                <a:spcPct val="115000"/>
              </a:lnSpc>
              <a:spcBef>
                <a:spcPts val="0"/>
              </a:spcBef>
              <a:spcAft>
                <a:spcPts val="0"/>
              </a:spcAft>
              <a:buSzPts val="1600"/>
              <a:buChar char="-"/>
            </a:pPr>
            <a:r>
              <a:rPr lang="en" sz="1600"/>
              <a:t>A thorough survey on process chemistry ontology </a:t>
            </a:r>
            <a:endParaRPr sz="1600"/>
          </a:p>
          <a:p>
            <a:pPr indent="-330200" lvl="1" marL="914400" rtl="0" algn="l">
              <a:lnSpc>
                <a:spcPct val="115000"/>
              </a:lnSpc>
              <a:spcBef>
                <a:spcPts val="0"/>
              </a:spcBef>
              <a:spcAft>
                <a:spcPts val="0"/>
              </a:spcAft>
              <a:buSzPts val="1600"/>
              <a:buChar char="-"/>
            </a:pPr>
            <a:r>
              <a:rPr lang="en" sz="1600"/>
              <a:t>A new OPC proposed </a:t>
            </a:r>
            <a:endParaRPr sz="1600"/>
          </a:p>
          <a:p>
            <a:pPr indent="-330200" lvl="2" marL="1371600" rtl="0" algn="l">
              <a:lnSpc>
                <a:spcPct val="115000"/>
              </a:lnSpc>
              <a:spcBef>
                <a:spcPts val="0"/>
              </a:spcBef>
              <a:spcAft>
                <a:spcPts val="0"/>
              </a:spcAft>
              <a:buSzPts val="1600"/>
              <a:buChar char="-"/>
            </a:pPr>
            <a:r>
              <a:rPr lang="en" sz="1600"/>
              <a:t>OPC development strategy, method, top-level design, and design patterns</a:t>
            </a:r>
            <a:endParaRPr sz="1600"/>
          </a:p>
          <a:p>
            <a:pPr indent="-330200" lvl="2" marL="1371600" rtl="0" algn="l">
              <a:lnSpc>
                <a:spcPct val="115000"/>
              </a:lnSpc>
              <a:spcBef>
                <a:spcPts val="0"/>
              </a:spcBef>
              <a:spcAft>
                <a:spcPts val="0"/>
              </a:spcAft>
              <a:buSzPts val="1600"/>
              <a:buChar char="-"/>
            </a:pPr>
            <a:r>
              <a:rPr lang="en" sz="1600"/>
              <a:t>OPC maintains its interoperability with Allotrope ontologies</a:t>
            </a:r>
            <a:endParaRPr/>
          </a:p>
          <a:p>
            <a:pPr indent="-330200" lvl="1" marL="914400" rtl="0" algn="l">
              <a:lnSpc>
                <a:spcPct val="115000"/>
              </a:lnSpc>
              <a:spcBef>
                <a:spcPts val="0"/>
              </a:spcBef>
              <a:spcAft>
                <a:spcPts val="0"/>
              </a:spcAft>
              <a:buSzPts val="1600"/>
              <a:buChar char="-"/>
            </a:pPr>
            <a:r>
              <a:rPr lang="en" sz="1600"/>
              <a:t>OPC development just began</a:t>
            </a:r>
            <a:endParaRPr sz="1600"/>
          </a:p>
          <a:p>
            <a:pPr indent="0" lvl="0" marL="914400" rtl="0" algn="l">
              <a:lnSpc>
                <a:spcPct val="115000"/>
              </a:lnSpc>
              <a:spcBef>
                <a:spcPts val="1600"/>
              </a:spcBef>
              <a:spcAft>
                <a:spcPts val="0"/>
              </a:spcAft>
              <a:buSzPts val="1800"/>
              <a:buNone/>
            </a:pPr>
            <a:r>
              <a:t/>
            </a:r>
            <a:endParaRPr sz="100"/>
          </a:p>
          <a:p>
            <a:pPr indent="-342900" lvl="0" marL="457200" rtl="0" algn="l">
              <a:lnSpc>
                <a:spcPct val="115000"/>
              </a:lnSpc>
              <a:spcBef>
                <a:spcPts val="1600"/>
              </a:spcBef>
              <a:spcAft>
                <a:spcPts val="0"/>
              </a:spcAft>
              <a:buSzPts val="1800"/>
              <a:buChar char="-"/>
            </a:pPr>
            <a:r>
              <a:rPr lang="en"/>
              <a:t>Discussion:</a:t>
            </a:r>
            <a:endParaRPr/>
          </a:p>
          <a:p>
            <a:pPr indent="-330200" lvl="1" marL="914400" rtl="0" algn="l">
              <a:lnSpc>
                <a:spcPct val="115000"/>
              </a:lnSpc>
              <a:spcBef>
                <a:spcPts val="0"/>
              </a:spcBef>
              <a:spcAft>
                <a:spcPts val="0"/>
              </a:spcAft>
              <a:buSzPts val="1600"/>
              <a:buChar char="-"/>
            </a:pPr>
            <a:r>
              <a:rPr lang="en" sz="1600"/>
              <a:t>OPC could be developed as a standalone ontology and/or become part of Allotrope Ontology. </a:t>
            </a:r>
            <a:endParaRPr sz="1600"/>
          </a:p>
          <a:p>
            <a:pPr indent="-330200" lvl="1" marL="914400" rtl="0" algn="l">
              <a:lnSpc>
                <a:spcPct val="115000"/>
              </a:lnSpc>
              <a:spcBef>
                <a:spcPts val="0"/>
              </a:spcBef>
              <a:spcAft>
                <a:spcPts val="0"/>
              </a:spcAft>
              <a:buSzPts val="1600"/>
              <a:buChar char="-"/>
            </a:pPr>
            <a:r>
              <a:rPr lang="en" sz="1600"/>
              <a:t>Are others interested in participating?</a:t>
            </a:r>
            <a:endParaRPr/>
          </a:p>
          <a:p>
            <a:pPr indent="-228600" lvl="1" marL="914400" rtl="0" algn="l">
              <a:lnSpc>
                <a:spcPct val="115000"/>
              </a:lnSpc>
              <a:spcBef>
                <a:spcPts val="0"/>
              </a:spcBef>
              <a:spcAft>
                <a:spcPts val="0"/>
              </a:spcAft>
              <a:buSzPts val="1600"/>
              <a:buNone/>
            </a:pPr>
            <a:r>
              <a:t/>
            </a:r>
            <a:endParaRPr sz="1600"/>
          </a:p>
          <a:p>
            <a:pPr indent="0" lvl="1" marL="584200" rtl="0" algn="l">
              <a:lnSpc>
                <a:spcPct val="115000"/>
              </a:lnSpc>
              <a:spcBef>
                <a:spcPts val="0"/>
              </a:spcBef>
              <a:spcAft>
                <a:spcPts val="0"/>
              </a:spcAft>
              <a:buSzPts val="1600"/>
              <a:buNone/>
            </a:pPr>
            <a:r>
              <a:t/>
            </a:r>
            <a:endParaRPr i="1" sz="500"/>
          </a:p>
          <a:p>
            <a:pPr indent="0" lvl="0" marL="127000" rtl="0" algn="l">
              <a:lnSpc>
                <a:spcPct val="115000"/>
              </a:lnSpc>
              <a:spcBef>
                <a:spcPts val="0"/>
              </a:spcBef>
              <a:spcAft>
                <a:spcPts val="0"/>
              </a:spcAft>
              <a:buSzPts val="1600"/>
              <a:buNone/>
            </a:pPr>
            <a:r>
              <a:rPr i="1" lang="en" sz="1600"/>
              <a:t>The University of Michigan acknowledges financial support from Merck for this collaboration.</a:t>
            </a:r>
            <a:endParaRPr i="1" sz="1600"/>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65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Outline</a:t>
            </a:r>
            <a:endParaRPr/>
          </a:p>
        </p:txBody>
      </p:sp>
      <p:sp>
        <p:nvSpPr>
          <p:cNvPr id="71" name="Google Shape;71;p15"/>
          <p:cNvSpPr txBox="1"/>
          <p:nvPr>
            <p:ph idx="1" type="body"/>
          </p:nvPr>
        </p:nvSpPr>
        <p:spPr>
          <a:xfrm>
            <a:off x="855400" y="866500"/>
            <a:ext cx="7816500" cy="3927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Acknowledgements </a:t>
            </a:r>
            <a:endParaRPr/>
          </a:p>
          <a:p>
            <a:pPr indent="-342900" lvl="0" marL="457200" rtl="0" algn="l">
              <a:lnSpc>
                <a:spcPct val="115000"/>
              </a:lnSpc>
              <a:spcBef>
                <a:spcPts val="0"/>
              </a:spcBef>
              <a:spcAft>
                <a:spcPts val="0"/>
              </a:spcAft>
              <a:buSzPts val="1800"/>
              <a:buChar char="-"/>
            </a:pPr>
            <a:r>
              <a:rPr lang="en"/>
              <a:t>The Importance of Context</a:t>
            </a:r>
            <a:endParaRPr/>
          </a:p>
          <a:p>
            <a:pPr indent="-342900" lvl="0" marL="457200" rtl="0" algn="l">
              <a:lnSpc>
                <a:spcPct val="115000"/>
              </a:lnSpc>
              <a:spcBef>
                <a:spcPts val="0"/>
              </a:spcBef>
              <a:spcAft>
                <a:spcPts val="0"/>
              </a:spcAft>
              <a:buSzPts val="1800"/>
              <a:buChar char="-"/>
            </a:pPr>
            <a:r>
              <a:rPr lang="en"/>
              <a:t>The Scope of Process Chemistry</a:t>
            </a:r>
            <a:endParaRPr/>
          </a:p>
          <a:p>
            <a:pPr indent="-342900" lvl="0" marL="457200" rtl="0" algn="l">
              <a:lnSpc>
                <a:spcPct val="115000"/>
              </a:lnSpc>
              <a:spcBef>
                <a:spcPts val="0"/>
              </a:spcBef>
              <a:spcAft>
                <a:spcPts val="0"/>
              </a:spcAft>
              <a:buSzPts val="1800"/>
              <a:buChar char="-"/>
            </a:pPr>
            <a:r>
              <a:rPr lang="en"/>
              <a:t>Survey of Existing Ontologies and Terminologies   </a:t>
            </a:r>
            <a:endParaRPr/>
          </a:p>
          <a:p>
            <a:pPr indent="-342900" lvl="0" marL="457200" rtl="0" algn="l">
              <a:lnSpc>
                <a:spcPct val="115000"/>
              </a:lnSpc>
              <a:spcBef>
                <a:spcPts val="0"/>
              </a:spcBef>
              <a:spcAft>
                <a:spcPts val="0"/>
              </a:spcAft>
              <a:buSzPts val="1800"/>
              <a:buChar char="-"/>
            </a:pPr>
            <a:r>
              <a:rPr lang="en"/>
              <a:t>Proposal for Process Chemistry Ontology</a:t>
            </a:r>
            <a:endParaRPr/>
          </a:p>
          <a:p>
            <a:pPr indent="-342900" lvl="1" marL="914400" rtl="0" algn="l">
              <a:lnSpc>
                <a:spcPct val="115000"/>
              </a:lnSpc>
              <a:spcBef>
                <a:spcPts val="0"/>
              </a:spcBef>
              <a:spcAft>
                <a:spcPts val="0"/>
              </a:spcAft>
              <a:buSzPts val="1800"/>
              <a:buChar char="-"/>
            </a:pPr>
            <a:r>
              <a:rPr lang="en"/>
              <a:t>OPC development strategy and methodology</a:t>
            </a:r>
            <a:endParaRPr/>
          </a:p>
          <a:p>
            <a:pPr indent="-342900" lvl="1" marL="914400" rtl="0" algn="l">
              <a:lnSpc>
                <a:spcPct val="115000"/>
              </a:lnSpc>
              <a:spcBef>
                <a:spcPts val="0"/>
              </a:spcBef>
              <a:spcAft>
                <a:spcPts val="0"/>
              </a:spcAft>
              <a:buSzPts val="1800"/>
              <a:buChar char="-"/>
            </a:pPr>
            <a:r>
              <a:rPr lang="en"/>
              <a:t>Upper level hierarchy and design patterns</a:t>
            </a:r>
            <a:endParaRPr/>
          </a:p>
          <a:p>
            <a:pPr indent="-342900" lvl="0" marL="457200" rtl="0" algn="l">
              <a:lnSpc>
                <a:spcPct val="115000"/>
              </a:lnSpc>
              <a:spcBef>
                <a:spcPts val="0"/>
              </a:spcBef>
              <a:spcAft>
                <a:spcPts val="0"/>
              </a:spcAft>
              <a:buSzPts val="1800"/>
              <a:buChar char="-"/>
            </a:pPr>
            <a:r>
              <a:rPr lang="en"/>
              <a:t>2 Use Cases </a:t>
            </a:r>
            <a:endParaRPr/>
          </a:p>
          <a:p>
            <a:pPr indent="-317500" lvl="1" marL="914400" rtl="0" algn="l">
              <a:lnSpc>
                <a:spcPct val="115000"/>
              </a:lnSpc>
              <a:spcBef>
                <a:spcPts val="0"/>
              </a:spcBef>
              <a:spcAft>
                <a:spcPts val="0"/>
              </a:spcAft>
              <a:buSzPts val="1400"/>
              <a:buChar char="-"/>
            </a:pPr>
            <a:r>
              <a:rPr lang="en"/>
              <a:t>Fate and purge </a:t>
            </a:r>
            <a:endParaRPr/>
          </a:p>
          <a:p>
            <a:pPr indent="-317500" lvl="1" marL="914400" rtl="0" algn="l">
              <a:lnSpc>
                <a:spcPct val="115000"/>
              </a:lnSpc>
              <a:spcBef>
                <a:spcPts val="0"/>
              </a:spcBef>
              <a:spcAft>
                <a:spcPts val="0"/>
              </a:spcAft>
              <a:buSzPts val="1400"/>
              <a:buChar char="-"/>
            </a:pPr>
            <a:r>
              <a:rPr lang="en"/>
              <a:t>DoE: Design of Experiment  </a:t>
            </a:r>
            <a:endParaRPr/>
          </a:p>
          <a:p>
            <a:pPr indent="-342900" lvl="0" marL="457200" rtl="0" algn="l">
              <a:lnSpc>
                <a:spcPct val="115000"/>
              </a:lnSpc>
              <a:spcBef>
                <a:spcPts val="0"/>
              </a:spcBef>
              <a:spcAft>
                <a:spcPts val="0"/>
              </a:spcAft>
              <a:buSzPts val="1800"/>
              <a:buChar char="-"/>
            </a:pPr>
            <a:r>
              <a:rPr lang="en"/>
              <a:t>Example OWL Definitions </a:t>
            </a:r>
            <a:endParaRPr/>
          </a:p>
          <a:p>
            <a:pPr indent="-342900" lvl="0" marL="457200" rtl="0" algn="l">
              <a:lnSpc>
                <a:spcPct val="115000"/>
              </a:lnSpc>
              <a:spcBef>
                <a:spcPts val="0"/>
              </a:spcBef>
              <a:spcAft>
                <a:spcPts val="0"/>
              </a:spcAft>
              <a:buSzPts val="1800"/>
              <a:buChar char="-"/>
            </a:pPr>
            <a:r>
              <a:rPr lang="en"/>
              <a:t>Summary &amp; 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08075" y="9174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Importance of Context</a:t>
            </a:r>
            <a:endParaRPr/>
          </a:p>
        </p:txBody>
      </p:sp>
      <p:pic>
        <p:nvPicPr>
          <p:cNvPr id="77" name="Google Shape;77;p16"/>
          <p:cNvPicPr preferRelativeResize="0"/>
          <p:nvPr/>
        </p:nvPicPr>
        <p:blipFill rotWithShape="1">
          <a:blip r:embed="rId3">
            <a:alphaModFix/>
          </a:blip>
          <a:srcRect b="0" l="0" r="0" t="0"/>
          <a:stretch/>
        </p:blipFill>
        <p:spPr>
          <a:xfrm>
            <a:off x="208075" y="1298633"/>
            <a:ext cx="2651275" cy="2585875"/>
          </a:xfrm>
          <a:prstGeom prst="rect">
            <a:avLst/>
          </a:prstGeom>
          <a:noFill/>
          <a:ln>
            <a:noFill/>
          </a:ln>
        </p:spPr>
      </p:pic>
      <p:pic>
        <p:nvPicPr>
          <p:cNvPr id="78" name="Google Shape;78;p16"/>
          <p:cNvPicPr preferRelativeResize="0"/>
          <p:nvPr/>
        </p:nvPicPr>
        <p:blipFill rotWithShape="1">
          <a:blip r:embed="rId4">
            <a:alphaModFix/>
          </a:blip>
          <a:srcRect b="0" l="0" r="0" t="0"/>
          <a:stretch/>
        </p:blipFill>
        <p:spPr>
          <a:xfrm>
            <a:off x="6024300" y="1361546"/>
            <a:ext cx="3023825" cy="2637675"/>
          </a:xfrm>
          <a:prstGeom prst="rect">
            <a:avLst/>
          </a:prstGeom>
          <a:noFill/>
          <a:ln>
            <a:noFill/>
          </a:ln>
        </p:spPr>
      </p:pic>
      <p:pic>
        <p:nvPicPr>
          <p:cNvPr id="79" name="Google Shape;79;p16"/>
          <p:cNvPicPr preferRelativeResize="0"/>
          <p:nvPr/>
        </p:nvPicPr>
        <p:blipFill rotWithShape="1">
          <a:blip r:embed="rId5">
            <a:alphaModFix/>
          </a:blip>
          <a:srcRect b="0" l="0" r="0" t="0"/>
          <a:stretch/>
        </p:blipFill>
        <p:spPr>
          <a:xfrm>
            <a:off x="3515125" y="1561584"/>
            <a:ext cx="2509175" cy="2437625"/>
          </a:xfrm>
          <a:prstGeom prst="rect">
            <a:avLst/>
          </a:prstGeom>
          <a:noFill/>
          <a:ln>
            <a:noFill/>
          </a:ln>
        </p:spPr>
      </p:pic>
      <p:pic>
        <p:nvPicPr>
          <p:cNvPr id="80" name="Google Shape;80;p16"/>
          <p:cNvPicPr preferRelativeResize="0"/>
          <p:nvPr/>
        </p:nvPicPr>
        <p:blipFill rotWithShape="1">
          <a:blip r:embed="rId6">
            <a:alphaModFix/>
          </a:blip>
          <a:srcRect b="0" l="0" r="0" t="0"/>
          <a:stretch/>
        </p:blipFill>
        <p:spPr>
          <a:xfrm>
            <a:off x="2967263" y="2305214"/>
            <a:ext cx="513962" cy="572700"/>
          </a:xfrm>
          <a:prstGeom prst="rect">
            <a:avLst/>
          </a:prstGeom>
          <a:noFill/>
          <a:ln>
            <a:noFill/>
          </a:ln>
        </p:spPr>
      </p:pic>
      <p:sp>
        <p:nvSpPr>
          <p:cNvPr id="81" name="Google Shape;81;p16"/>
          <p:cNvSpPr txBox="1"/>
          <p:nvPr/>
        </p:nvSpPr>
        <p:spPr>
          <a:xfrm>
            <a:off x="463375" y="4016275"/>
            <a:ext cx="7956900" cy="856900"/>
          </a:xfrm>
          <a:prstGeom prst="rect">
            <a:avLst/>
          </a:prstGeom>
          <a:noFill/>
          <a:ln>
            <a:noFill/>
          </a:ln>
        </p:spPr>
        <p:txBody>
          <a:bodyPr anchorCtr="0" anchor="t" bIns="91425" lIns="91425" spcFirstLastPara="1" rIns="91425" wrap="square" tIns="91425">
            <a:noAutofit/>
          </a:bodyPr>
          <a:lstStyle/>
          <a:p>
            <a:pPr indent="-349250" lvl="0" marL="457200" marR="0" rtl="0" algn="just">
              <a:lnSpc>
                <a:spcPct val="115000"/>
              </a:lnSpc>
              <a:spcBef>
                <a:spcPts val="0"/>
              </a:spcBef>
              <a:spcAft>
                <a:spcPts val="0"/>
              </a:spcAft>
              <a:buClr>
                <a:schemeClr val="dk1"/>
              </a:buClr>
              <a:buSzPts val="1900"/>
              <a:buFont typeface="Arial"/>
              <a:buChar char="●"/>
            </a:pPr>
            <a:r>
              <a:rPr b="0" i="0" lang="en" sz="1600" u="none" cap="none" strike="noStrike">
                <a:solidFill>
                  <a:schemeClr val="dk1"/>
                </a:solidFill>
                <a:latin typeface="Arial"/>
                <a:ea typeface="Arial"/>
                <a:cs typeface="Arial"/>
                <a:sym typeface="Arial"/>
              </a:rPr>
              <a:t>Experimental and workflow details need to be linked to the analytical data in order for it to have context and to enable data mining.  </a:t>
            </a:r>
            <a:endParaRPr b="0" i="0" sz="1600" u="none" cap="none" strike="noStrike">
              <a:solidFill>
                <a:schemeClr val="dk1"/>
              </a:solidFill>
              <a:latin typeface="Arial"/>
              <a:ea typeface="Arial"/>
              <a:cs typeface="Arial"/>
              <a:sym typeface="Arial"/>
            </a:endParaRPr>
          </a:p>
          <a:p>
            <a:pPr indent="-349250" lvl="0" marL="457200" marR="0" rtl="0" algn="just">
              <a:lnSpc>
                <a:spcPct val="115000"/>
              </a:lnSpc>
              <a:spcBef>
                <a:spcPts val="0"/>
              </a:spcBef>
              <a:spcAft>
                <a:spcPts val="0"/>
              </a:spcAft>
              <a:buClr>
                <a:schemeClr val="dk1"/>
              </a:buClr>
              <a:buSzPts val="1900"/>
              <a:buFont typeface="Arial"/>
              <a:buChar char="●"/>
            </a:pPr>
            <a:r>
              <a:rPr b="0" i="0" lang="en" sz="1600" u="none" cap="none" strike="noStrike">
                <a:solidFill>
                  <a:schemeClr val="dk1"/>
                </a:solidFill>
                <a:latin typeface="Arial"/>
                <a:ea typeface="Arial"/>
                <a:cs typeface="Arial"/>
                <a:sym typeface="Arial"/>
              </a:rPr>
              <a:t>We need the language to do this.</a:t>
            </a:r>
            <a:endParaRPr b="0" i="0" sz="1600" u="none" cap="none" strike="noStrike">
              <a:solidFill>
                <a:schemeClr val="dk1"/>
              </a:solidFill>
              <a:latin typeface="Arial"/>
              <a:ea typeface="Arial"/>
              <a:cs typeface="Arial"/>
              <a:sym typeface="Arial"/>
            </a:endParaRPr>
          </a:p>
        </p:txBody>
      </p:sp>
      <p:sp>
        <p:nvSpPr>
          <p:cNvPr id="82" name="Google Shape;82;p16"/>
          <p:cNvSpPr/>
          <p:nvPr/>
        </p:nvSpPr>
        <p:spPr>
          <a:xfrm>
            <a:off x="3704639" y="748969"/>
            <a:ext cx="2130146" cy="685737"/>
          </a:xfrm>
          <a:prstGeom prst="cloudCallout">
            <a:avLst>
              <a:gd fmla="val -14693" name="adj1"/>
              <a:gd fmla="val 85552" name="adj2"/>
            </a:avLst>
          </a:prstGeom>
          <a:no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0070C0"/>
                </a:solidFill>
                <a:latin typeface="Arial"/>
                <a:ea typeface="Arial"/>
                <a:cs typeface="Arial"/>
                <a:sym typeface="Arial"/>
              </a:rPr>
              <a:t>e.g., mining synthesis parameters across experiments</a:t>
            </a:r>
            <a:endParaRPr/>
          </a:p>
        </p:txBody>
      </p:sp>
      <p:sp>
        <p:nvSpPr>
          <p:cNvPr id="83" name="Google Shape;83;p16"/>
          <p:cNvSpPr/>
          <p:nvPr/>
        </p:nvSpPr>
        <p:spPr>
          <a:xfrm>
            <a:off x="491300" y="982133"/>
            <a:ext cx="2130146" cy="685737"/>
          </a:xfrm>
          <a:prstGeom prst="cloudCallout">
            <a:avLst>
              <a:gd fmla="val -36156" name="adj1"/>
              <a:gd fmla="val 81848" name="adj2"/>
            </a:avLst>
          </a:prstGeom>
          <a:no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0070C0"/>
                </a:solidFill>
                <a:latin typeface="Arial"/>
                <a:ea typeface="Arial"/>
                <a:cs typeface="Arial"/>
                <a:sym typeface="Arial"/>
              </a:rPr>
              <a:t>e.g., mining analytical parameters across experiments</a:t>
            </a:r>
            <a:endParaRPr/>
          </a:p>
        </p:txBody>
      </p:sp>
      <p:sp>
        <p:nvSpPr>
          <p:cNvPr id="84" name="Google Shape;84;p16"/>
          <p:cNvSpPr/>
          <p:nvPr/>
        </p:nvSpPr>
        <p:spPr>
          <a:xfrm>
            <a:off x="6471999" y="264334"/>
            <a:ext cx="2463926" cy="894368"/>
          </a:xfrm>
          <a:prstGeom prst="cloudCallout">
            <a:avLst>
              <a:gd fmla="val 11264" name="adj1"/>
              <a:gd fmla="val 83741" name="adj2"/>
            </a:avLst>
          </a:prstGeom>
          <a:no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0070C0"/>
                </a:solidFill>
                <a:latin typeface="Arial"/>
                <a:ea typeface="Arial"/>
                <a:cs typeface="Arial"/>
                <a:sym typeface="Arial"/>
              </a:rPr>
              <a:t>e.g., mining analytical parameters as a function of synthesis parameters across experiments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39327" y="-18762"/>
            <a:ext cx="8023209" cy="63758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Ontology Terms Provide Entry-level Standardization</a:t>
            </a:r>
            <a:endParaRPr/>
          </a:p>
        </p:txBody>
      </p:sp>
      <p:sp>
        <p:nvSpPr>
          <p:cNvPr id="93" name="Google Shape;9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94" name="Google Shape;94;p17"/>
          <p:cNvGraphicFramePr/>
          <p:nvPr/>
        </p:nvGraphicFramePr>
        <p:xfrm>
          <a:off x="45443" y="2479362"/>
          <a:ext cx="3000000" cy="3000000"/>
        </p:xfrm>
        <a:graphic>
          <a:graphicData uri="http://schemas.openxmlformats.org/drawingml/2006/table">
            <a:tbl>
              <a:tblPr bandRow="1" firstRow="1">
                <a:noFill/>
                <a:tableStyleId>{9335CB7C-C61B-49D0-9941-EC11B5D1C937}</a:tableStyleId>
              </a:tblPr>
              <a:tblGrid>
                <a:gridCol w="728675"/>
                <a:gridCol w="728675"/>
              </a:tblGrid>
              <a:tr h="294075">
                <a:tc gridSpan="2">
                  <a:txBody>
                    <a:bodyPr/>
                    <a:lstStyle/>
                    <a:p>
                      <a:pPr indent="0" lvl="0" marL="0" marR="0" rtl="0" algn="l">
                        <a:lnSpc>
                          <a:spcPct val="100000"/>
                        </a:lnSpc>
                        <a:spcBef>
                          <a:spcPts val="0"/>
                        </a:spcBef>
                        <a:spcAft>
                          <a:spcPts val="0"/>
                        </a:spcAft>
                        <a:buNone/>
                      </a:pPr>
                      <a:r>
                        <a:rPr lang="en" sz="1100" u="none" cap="none" strike="noStrike"/>
                        <a:t>System 1</a:t>
                      </a:r>
                      <a:endParaRPr/>
                    </a:p>
                  </a:txBody>
                  <a:tcPr marT="34300" marB="34300" marR="68575" marL="68575"/>
                </a:tc>
                <a:tc hMerge="1"/>
              </a:tr>
              <a:tr h="294075">
                <a:tc>
                  <a:txBody>
                    <a:bodyPr/>
                    <a:lstStyle/>
                    <a:p>
                      <a:pPr indent="0" lvl="0" marL="0" marR="0" rtl="0" algn="l">
                        <a:lnSpc>
                          <a:spcPct val="100000"/>
                        </a:lnSpc>
                        <a:spcBef>
                          <a:spcPts val="0"/>
                        </a:spcBef>
                        <a:spcAft>
                          <a:spcPts val="0"/>
                        </a:spcAft>
                        <a:buNone/>
                      </a:pPr>
                      <a:r>
                        <a:rPr b="1" lang="en" sz="1400" u="none" cap="none" strike="noStrike"/>
                        <a:t>Lot</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None/>
                      </a:pPr>
                      <a:r>
                        <a:rPr lang="en" sz="1200" u="none" cap="none" strike="noStrike"/>
                        <a:t>001J013</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001J014</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bl>
          </a:graphicData>
        </a:graphic>
      </p:graphicFrame>
      <p:graphicFrame>
        <p:nvGraphicFramePr>
          <p:cNvPr id="95" name="Google Shape;95;p17"/>
          <p:cNvGraphicFramePr/>
          <p:nvPr/>
        </p:nvGraphicFramePr>
        <p:xfrm>
          <a:off x="1502768" y="1772016"/>
          <a:ext cx="3000000" cy="3000000"/>
        </p:xfrm>
        <a:graphic>
          <a:graphicData uri="http://schemas.openxmlformats.org/drawingml/2006/table">
            <a:tbl>
              <a:tblPr bandRow="1" firstRow="1">
                <a:noFill/>
                <a:tableStyleId>{9335CB7C-C61B-49D0-9941-EC11B5D1C937}</a:tableStyleId>
              </a:tblPr>
              <a:tblGrid>
                <a:gridCol w="728675"/>
                <a:gridCol w="728675"/>
              </a:tblGrid>
              <a:tr h="294075">
                <a:tc gridSpan="2">
                  <a:txBody>
                    <a:bodyPr/>
                    <a:lstStyle/>
                    <a:p>
                      <a:pPr indent="0" lvl="0" marL="0" marR="0" rtl="0" algn="l">
                        <a:lnSpc>
                          <a:spcPct val="100000"/>
                        </a:lnSpc>
                        <a:spcBef>
                          <a:spcPts val="0"/>
                        </a:spcBef>
                        <a:spcAft>
                          <a:spcPts val="0"/>
                        </a:spcAft>
                        <a:buNone/>
                      </a:pPr>
                      <a:r>
                        <a:rPr lang="en" sz="1100" u="none" cap="none" strike="noStrike"/>
                        <a:t>System 2</a:t>
                      </a:r>
                      <a:endParaRPr/>
                    </a:p>
                  </a:txBody>
                  <a:tcPr marT="34300" marB="34300" marR="68575" marL="68575"/>
                </a:tc>
                <a:tc hMerge="1"/>
              </a:tr>
              <a:tr h="294075">
                <a:tc>
                  <a:txBody>
                    <a:bodyPr/>
                    <a:lstStyle/>
                    <a:p>
                      <a:pPr indent="0" lvl="0" marL="0" marR="0" rtl="0" algn="l">
                        <a:lnSpc>
                          <a:spcPct val="100000"/>
                        </a:lnSpc>
                        <a:spcBef>
                          <a:spcPts val="0"/>
                        </a:spcBef>
                        <a:spcAft>
                          <a:spcPts val="0"/>
                        </a:spcAft>
                        <a:buNone/>
                      </a:pPr>
                      <a:r>
                        <a:rPr b="1" lang="en" sz="1400" u="none" cap="none" strike="noStrike"/>
                        <a:t>Batch</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514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001J013</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001J014</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bl>
          </a:graphicData>
        </a:graphic>
      </p:graphicFrame>
      <p:graphicFrame>
        <p:nvGraphicFramePr>
          <p:cNvPr id="96" name="Google Shape;96;p17"/>
          <p:cNvGraphicFramePr/>
          <p:nvPr/>
        </p:nvGraphicFramePr>
        <p:xfrm>
          <a:off x="1516484" y="3348346"/>
          <a:ext cx="3000000" cy="3000000"/>
        </p:xfrm>
        <a:graphic>
          <a:graphicData uri="http://schemas.openxmlformats.org/drawingml/2006/table">
            <a:tbl>
              <a:tblPr bandRow="1" firstRow="1">
                <a:noFill/>
                <a:tableStyleId>{9335CB7C-C61B-49D0-9941-EC11B5D1C937}</a:tableStyleId>
              </a:tblPr>
              <a:tblGrid>
                <a:gridCol w="728675"/>
                <a:gridCol w="728675"/>
              </a:tblGrid>
              <a:tr h="294075">
                <a:tc gridSpan="2">
                  <a:txBody>
                    <a:bodyPr/>
                    <a:lstStyle/>
                    <a:p>
                      <a:pPr indent="0" lvl="0" marL="0" marR="0" rtl="0" algn="l">
                        <a:lnSpc>
                          <a:spcPct val="100000"/>
                        </a:lnSpc>
                        <a:spcBef>
                          <a:spcPts val="0"/>
                        </a:spcBef>
                        <a:spcAft>
                          <a:spcPts val="0"/>
                        </a:spcAft>
                        <a:buNone/>
                      </a:pPr>
                      <a:r>
                        <a:rPr lang="en" sz="1100" u="none" cap="none" strike="noStrike"/>
                        <a:t>System 3</a:t>
                      </a:r>
                      <a:endParaRPr/>
                    </a:p>
                  </a:txBody>
                  <a:tcPr marT="34300" marB="34300" marR="68575" marL="68575"/>
                </a:tc>
                <a:tc hMerge="1"/>
              </a:tr>
              <a:tr h="294075">
                <a:tc>
                  <a:txBody>
                    <a:bodyPr/>
                    <a:lstStyle/>
                    <a:p>
                      <a:pPr indent="0" lvl="0" marL="0" marR="0" rtl="0" algn="l">
                        <a:lnSpc>
                          <a:spcPct val="100000"/>
                        </a:lnSpc>
                        <a:spcBef>
                          <a:spcPts val="0"/>
                        </a:spcBef>
                        <a:spcAft>
                          <a:spcPts val="0"/>
                        </a:spcAft>
                        <a:buNone/>
                      </a:pPr>
                      <a:r>
                        <a:rPr b="1" lang="en" sz="1400" u="none" cap="none" strike="noStrike"/>
                        <a:t>Lot ID</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001J013</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001J014</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bl>
          </a:graphicData>
        </a:graphic>
      </p:graphicFrame>
      <p:sp>
        <p:nvSpPr>
          <p:cNvPr id="97" name="Google Shape;97;p17"/>
          <p:cNvSpPr/>
          <p:nvPr/>
        </p:nvSpPr>
        <p:spPr>
          <a:xfrm>
            <a:off x="3069267" y="2863144"/>
            <a:ext cx="3005466" cy="2008242"/>
          </a:xfrm>
          <a:prstGeom prst="rect">
            <a:avLst/>
          </a:prstGeom>
          <a:noFill/>
          <a:ln cap="flat" cmpd="sng" w="12700">
            <a:solidFill>
              <a:srgbClr val="FDA73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900" u="none" cap="none" strike="noStrike">
                <a:solidFill>
                  <a:srgbClr val="000000"/>
                </a:solidFill>
                <a:latin typeface="Arial"/>
                <a:ea typeface="Arial"/>
                <a:cs typeface="Arial"/>
                <a:sym typeface="Arial"/>
              </a:rPr>
              <a:t>preferred label </a:t>
            </a:r>
            <a:r>
              <a:rPr b="0" i="0" lang="en" sz="900" u="none" cap="none" strike="noStrike">
                <a:solidFill>
                  <a:srgbClr val="000000"/>
                </a:solidFill>
                <a:latin typeface="Arial"/>
                <a:ea typeface="Arial"/>
                <a:cs typeface="Arial"/>
                <a:sym typeface="Arial"/>
              </a:rPr>
              <a:t>"batch identifier"</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 u="none" cap="none" strike="noStrike">
                <a:solidFill>
                  <a:srgbClr val="000000"/>
                </a:solidFill>
                <a:latin typeface="Arial"/>
                <a:ea typeface="Arial"/>
                <a:cs typeface="Arial"/>
                <a:sym typeface="Arial"/>
              </a:rPr>
              <a:t>definition </a:t>
            </a:r>
            <a:r>
              <a:rPr b="0" i="0" lang="en" sz="900" u="none" cap="none" strike="noStrike">
                <a:solidFill>
                  <a:srgbClr val="000000"/>
                </a:solidFill>
                <a:latin typeface="Arial"/>
                <a:ea typeface="Arial"/>
                <a:cs typeface="Arial"/>
                <a:sym typeface="Arial"/>
              </a:rPr>
              <a:t>"The batch identifier is measurement metadata that identifies the batch where a sample is taken from for being measured. [Allotrope]“</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 u="none" cap="none" strike="noStrike">
                <a:solidFill>
                  <a:srgbClr val="000000"/>
                </a:solidFill>
                <a:latin typeface="Arial"/>
                <a:ea typeface="Arial"/>
                <a:cs typeface="Arial"/>
                <a:sym typeface="Arial"/>
              </a:rPr>
              <a:t>Semantic Definition (machine readable)</a:t>
            </a:r>
            <a:endParaRPr/>
          </a:p>
          <a:p>
            <a:pPr indent="0" lvl="0" marL="0" marR="0" rtl="0" algn="l">
              <a:lnSpc>
                <a:spcPct val="100000"/>
              </a:lnSpc>
              <a:spcBef>
                <a:spcPts val="0"/>
              </a:spcBef>
              <a:spcAft>
                <a:spcPts val="0"/>
              </a:spcAft>
              <a:buNone/>
            </a:pPr>
            <a:r>
              <a:rPr b="0" i="0" lang="en" sz="900" u="none" cap="none" strike="noStrike">
                <a:solidFill>
                  <a:srgbClr val="000000"/>
                </a:solidFill>
                <a:latin typeface="Arial"/>
                <a:ea typeface="Arial"/>
                <a:cs typeface="Arial"/>
                <a:sym typeface="Arial"/>
              </a:rPr>
              <a:t>Subclass of identifier</a:t>
            </a:r>
            <a:endParaRPr/>
          </a:p>
          <a:p>
            <a:pPr indent="0" lvl="0" marL="0" marR="0" rtl="0" algn="l">
              <a:lnSpc>
                <a:spcPct val="100000"/>
              </a:lnSpc>
              <a:spcBef>
                <a:spcPts val="0"/>
              </a:spcBef>
              <a:spcAft>
                <a:spcPts val="0"/>
              </a:spcAft>
              <a:buNone/>
            </a:pPr>
            <a:r>
              <a:rPr b="0" i="0" lang="en" sz="900" u="none" cap="none" strike="noStrike">
                <a:solidFill>
                  <a:srgbClr val="000000"/>
                </a:solidFill>
                <a:latin typeface="Arial"/>
                <a:ea typeface="Arial"/>
                <a:cs typeface="Arial"/>
                <a:sym typeface="Arial"/>
              </a:rPr>
              <a:t> and 'measurement metadata'</a:t>
            </a:r>
            <a:endParaRPr/>
          </a:p>
          <a:p>
            <a:pPr indent="0" lvl="0" marL="0" marR="0" rtl="0" algn="l">
              <a:lnSpc>
                <a:spcPct val="100000"/>
              </a:lnSpc>
              <a:spcBef>
                <a:spcPts val="0"/>
              </a:spcBef>
              <a:spcAft>
                <a:spcPts val="0"/>
              </a:spcAft>
              <a:buNone/>
            </a:pPr>
            <a:r>
              <a:rPr b="0" i="0" lang="en" sz="900" u="none" cap="none" strike="noStrike">
                <a:solidFill>
                  <a:srgbClr val="000000"/>
                </a:solidFill>
                <a:latin typeface="Arial"/>
                <a:ea typeface="Arial"/>
                <a:cs typeface="Arial"/>
                <a:sym typeface="Arial"/>
              </a:rPr>
              <a:t> and (identifies some entity ('has role' some 'batch role'))</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 u="none" cap="none" strike="noStrike">
                <a:solidFill>
                  <a:srgbClr val="000000"/>
                </a:solidFill>
                <a:latin typeface="Arial"/>
                <a:ea typeface="Arial"/>
                <a:cs typeface="Arial"/>
                <a:sym typeface="Arial"/>
              </a:rPr>
              <a:t>Public reference:</a:t>
            </a:r>
            <a:endParaRPr/>
          </a:p>
          <a:p>
            <a:pPr indent="0" lvl="0" marL="0" marR="0" rtl="0" algn="l">
              <a:lnSpc>
                <a:spcPct val="100000"/>
              </a:lnSpc>
              <a:spcBef>
                <a:spcPts val="0"/>
              </a:spcBef>
              <a:spcAft>
                <a:spcPts val="0"/>
              </a:spcAft>
              <a:buNone/>
            </a:pPr>
            <a:r>
              <a:rPr b="0" i="0" lang="en" sz="750" u="sng" cap="none" strike="noStrike">
                <a:solidFill>
                  <a:schemeClr val="hlink"/>
                </a:solidFill>
                <a:latin typeface="Arial"/>
                <a:ea typeface="Arial"/>
                <a:cs typeface="Arial"/>
                <a:sym typeface="Arial"/>
                <a:hlinkClick r:id="rId3"/>
              </a:rPr>
              <a:t>http://purl.allotrope.org/ontologies/result#AFR_0001120</a:t>
            </a:r>
            <a:endParaRPr b="0" i="0" sz="750" u="none" cap="none" strike="noStrike">
              <a:solidFill>
                <a:srgbClr val="000000"/>
              </a:solidFill>
              <a:latin typeface="Arial"/>
              <a:ea typeface="Arial"/>
              <a:cs typeface="Arial"/>
              <a:sym typeface="Arial"/>
            </a:endParaRPr>
          </a:p>
        </p:txBody>
      </p:sp>
      <p:sp>
        <p:nvSpPr>
          <p:cNvPr id="98" name="Google Shape;98;p17"/>
          <p:cNvSpPr txBox="1"/>
          <p:nvPr/>
        </p:nvSpPr>
        <p:spPr>
          <a:xfrm>
            <a:off x="239327" y="903445"/>
            <a:ext cx="7260893" cy="715581"/>
          </a:xfrm>
          <a:prstGeom prst="rect">
            <a:avLst/>
          </a:prstGeom>
          <a:noFill/>
          <a:ln>
            <a:noFill/>
          </a:ln>
        </p:spPr>
        <p:txBody>
          <a:bodyPr anchorCtr="0" anchor="t" bIns="45700" lIns="91425" spcFirstLastPara="1" rIns="91425" wrap="square" tIns="45700">
            <a:noAutofit/>
          </a:bodyPr>
          <a:lstStyle/>
          <a:p>
            <a:pPr indent="-214313" lvl="0" marL="214313" marR="0" rtl="0" algn="l">
              <a:lnSpc>
                <a:spcPct val="100000"/>
              </a:lnSpc>
              <a:spcBef>
                <a:spcPts val="0"/>
              </a:spcBef>
              <a:spcAft>
                <a:spcPts val="0"/>
              </a:spcAft>
              <a:buClr>
                <a:srgbClr val="000000"/>
              </a:buClr>
              <a:buSzPts val="1350"/>
              <a:buFont typeface="Arial"/>
              <a:buChar char="•"/>
            </a:pPr>
            <a:r>
              <a:rPr b="0" i="1" lang="en" sz="1350" u="none" cap="none" strike="noStrike">
                <a:solidFill>
                  <a:srgbClr val="000000"/>
                </a:solidFill>
                <a:latin typeface="Arial"/>
                <a:ea typeface="Arial"/>
                <a:cs typeface="Arial"/>
                <a:sym typeface="Arial"/>
              </a:rPr>
              <a:t>Implementable for systems not semantically enabled.</a:t>
            </a:r>
            <a:endParaRPr/>
          </a:p>
          <a:p>
            <a:pPr indent="-214313" lvl="0" marL="214313" marR="0" rtl="0" algn="l">
              <a:lnSpc>
                <a:spcPct val="100000"/>
              </a:lnSpc>
              <a:spcBef>
                <a:spcPts val="0"/>
              </a:spcBef>
              <a:spcAft>
                <a:spcPts val="0"/>
              </a:spcAft>
              <a:buClr>
                <a:srgbClr val="000000"/>
              </a:buClr>
              <a:buSzPts val="1350"/>
              <a:buFont typeface="Arial"/>
              <a:buChar char="•"/>
            </a:pPr>
            <a:r>
              <a:rPr b="0" i="1" lang="en" sz="1350" u="none" cap="none" strike="noStrike">
                <a:solidFill>
                  <a:srgbClr val="000000"/>
                </a:solidFill>
                <a:latin typeface="Arial"/>
                <a:ea typeface="Arial"/>
                <a:cs typeface="Arial"/>
                <a:sym typeface="Arial"/>
              </a:rPr>
              <a:t>Provides standardized data labels</a:t>
            </a:r>
            <a:endParaRPr/>
          </a:p>
          <a:p>
            <a:pPr indent="-214313" lvl="0" marL="214313" marR="0" rtl="0" algn="l">
              <a:lnSpc>
                <a:spcPct val="100000"/>
              </a:lnSpc>
              <a:spcBef>
                <a:spcPts val="0"/>
              </a:spcBef>
              <a:spcAft>
                <a:spcPts val="0"/>
              </a:spcAft>
              <a:buClr>
                <a:srgbClr val="000000"/>
              </a:buClr>
              <a:buSzPts val="1350"/>
              <a:buFont typeface="Arial"/>
              <a:buChar char="•"/>
            </a:pPr>
            <a:r>
              <a:rPr b="0" i="1" lang="en" sz="1350" u="none" cap="none" strike="noStrike">
                <a:solidFill>
                  <a:srgbClr val="000000"/>
                </a:solidFill>
                <a:latin typeface="Arial"/>
                <a:ea typeface="Arial"/>
                <a:cs typeface="Arial"/>
                <a:sym typeface="Arial"/>
              </a:rPr>
              <a:t>Still provides link to enduring definitions and machine-readable semantics</a:t>
            </a:r>
            <a:endParaRPr/>
          </a:p>
        </p:txBody>
      </p:sp>
      <p:graphicFrame>
        <p:nvGraphicFramePr>
          <p:cNvPr id="99" name="Google Shape;99;p17"/>
          <p:cNvGraphicFramePr/>
          <p:nvPr/>
        </p:nvGraphicFramePr>
        <p:xfrm>
          <a:off x="6170192" y="2425803"/>
          <a:ext cx="3000000" cy="3000000"/>
        </p:xfrm>
        <a:graphic>
          <a:graphicData uri="http://schemas.openxmlformats.org/drawingml/2006/table">
            <a:tbl>
              <a:tblPr bandRow="1" firstRow="1">
                <a:noFill/>
                <a:tableStyleId>{9335CB7C-C61B-49D0-9941-EC11B5D1C937}</a:tableStyleId>
              </a:tblPr>
              <a:tblGrid>
                <a:gridCol w="728675"/>
                <a:gridCol w="728675"/>
              </a:tblGrid>
              <a:tr h="294075">
                <a:tc gridSpan="2">
                  <a:txBody>
                    <a:bodyPr/>
                    <a:lstStyle/>
                    <a:p>
                      <a:pPr indent="0" lvl="0" marL="0" marR="0" rtl="0" algn="l">
                        <a:lnSpc>
                          <a:spcPct val="100000"/>
                        </a:lnSpc>
                        <a:spcBef>
                          <a:spcPts val="0"/>
                        </a:spcBef>
                        <a:spcAft>
                          <a:spcPts val="0"/>
                        </a:spcAft>
                        <a:buNone/>
                      </a:pPr>
                      <a:r>
                        <a:rPr lang="en" sz="1100" u="none" cap="none" strike="noStrike"/>
                        <a:t>System 1</a:t>
                      </a:r>
                      <a:endParaRPr/>
                    </a:p>
                  </a:txBody>
                  <a:tcPr marT="34300" marB="34300" marR="68575" marL="68575"/>
                </a:tc>
                <a:tc hMerge="1"/>
              </a:tr>
              <a:tr h="388625">
                <a:tc>
                  <a:txBody>
                    <a:bodyPr/>
                    <a:lstStyle/>
                    <a:p>
                      <a:pPr indent="0" lvl="0" marL="0" marR="0" rtl="0" algn="l">
                        <a:lnSpc>
                          <a:spcPct val="100000"/>
                        </a:lnSpc>
                        <a:spcBef>
                          <a:spcPts val="0"/>
                        </a:spcBef>
                        <a:spcAft>
                          <a:spcPts val="0"/>
                        </a:spcAft>
                        <a:buNone/>
                      </a:pPr>
                      <a:r>
                        <a:rPr b="1" lang="en" sz="1100" u="none" cap="none" strike="noStrike"/>
                        <a:t>batch identifier</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None/>
                      </a:pPr>
                      <a:r>
                        <a:rPr lang="en" sz="1200" u="none" cap="none" strike="noStrike"/>
                        <a:t>001J013</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001J014</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bl>
          </a:graphicData>
        </a:graphic>
      </p:graphicFrame>
      <p:graphicFrame>
        <p:nvGraphicFramePr>
          <p:cNvPr id="100" name="Google Shape;100;p17"/>
          <p:cNvGraphicFramePr/>
          <p:nvPr/>
        </p:nvGraphicFramePr>
        <p:xfrm>
          <a:off x="7627517" y="1718457"/>
          <a:ext cx="3000000" cy="3000000"/>
        </p:xfrm>
        <a:graphic>
          <a:graphicData uri="http://schemas.openxmlformats.org/drawingml/2006/table">
            <a:tbl>
              <a:tblPr bandRow="1" firstRow="1">
                <a:noFill/>
                <a:tableStyleId>{9335CB7C-C61B-49D0-9941-EC11B5D1C937}</a:tableStyleId>
              </a:tblPr>
              <a:tblGrid>
                <a:gridCol w="728675"/>
                <a:gridCol w="728675"/>
              </a:tblGrid>
              <a:tr h="294075">
                <a:tc gridSpan="2">
                  <a:txBody>
                    <a:bodyPr/>
                    <a:lstStyle/>
                    <a:p>
                      <a:pPr indent="0" lvl="0" marL="0" marR="0" rtl="0" algn="l">
                        <a:lnSpc>
                          <a:spcPct val="100000"/>
                        </a:lnSpc>
                        <a:spcBef>
                          <a:spcPts val="0"/>
                        </a:spcBef>
                        <a:spcAft>
                          <a:spcPts val="0"/>
                        </a:spcAft>
                        <a:buNone/>
                      </a:pPr>
                      <a:r>
                        <a:rPr lang="en" sz="1100" u="none" cap="none" strike="noStrike"/>
                        <a:t>System 2</a:t>
                      </a:r>
                      <a:endParaRPr/>
                    </a:p>
                  </a:txBody>
                  <a:tcPr marT="34300" marB="34300" marR="68575" marL="68575"/>
                </a:tc>
                <a:tc hMerge="1"/>
              </a:tr>
              <a:tr h="388625">
                <a:tc>
                  <a:txBody>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batch identifier</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514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001J013</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001J014</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bl>
          </a:graphicData>
        </a:graphic>
      </p:graphicFrame>
      <p:graphicFrame>
        <p:nvGraphicFramePr>
          <p:cNvPr id="101" name="Google Shape;101;p17"/>
          <p:cNvGraphicFramePr/>
          <p:nvPr/>
        </p:nvGraphicFramePr>
        <p:xfrm>
          <a:off x="7641233" y="3294787"/>
          <a:ext cx="3000000" cy="3000000"/>
        </p:xfrm>
        <a:graphic>
          <a:graphicData uri="http://schemas.openxmlformats.org/drawingml/2006/table">
            <a:tbl>
              <a:tblPr bandRow="1" firstRow="1">
                <a:noFill/>
                <a:tableStyleId>{9335CB7C-C61B-49D0-9941-EC11B5D1C937}</a:tableStyleId>
              </a:tblPr>
              <a:tblGrid>
                <a:gridCol w="728675"/>
                <a:gridCol w="728675"/>
              </a:tblGrid>
              <a:tr h="294075">
                <a:tc gridSpan="2">
                  <a:txBody>
                    <a:bodyPr/>
                    <a:lstStyle/>
                    <a:p>
                      <a:pPr indent="0" lvl="0" marL="0" marR="0" rtl="0" algn="l">
                        <a:lnSpc>
                          <a:spcPct val="100000"/>
                        </a:lnSpc>
                        <a:spcBef>
                          <a:spcPts val="0"/>
                        </a:spcBef>
                        <a:spcAft>
                          <a:spcPts val="0"/>
                        </a:spcAft>
                        <a:buNone/>
                      </a:pPr>
                      <a:r>
                        <a:rPr lang="en" sz="1100" u="none" cap="none" strike="noStrike"/>
                        <a:t>System 3</a:t>
                      </a:r>
                      <a:endParaRPr/>
                    </a:p>
                  </a:txBody>
                  <a:tcPr marT="34300" marB="34300" marR="68575" marL="68575"/>
                </a:tc>
                <a:tc hMerge="1"/>
              </a:tr>
              <a:tr h="388625">
                <a:tc>
                  <a:txBody>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batch identifier</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001J013</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r h="294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001J014</a:t>
                      </a:r>
                      <a:endParaRPr/>
                    </a:p>
                  </a:txBody>
                  <a:tcPr marT="34300" marB="34300" marR="68575" marL="68575"/>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tc>
              </a:tr>
            </a:tbl>
          </a:graphicData>
        </a:graphic>
      </p:graphicFrame>
      <p:sp>
        <p:nvSpPr>
          <p:cNvPr id="102" name="Google Shape;102;p17"/>
          <p:cNvSpPr/>
          <p:nvPr/>
        </p:nvSpPr>
        <p:spPr>
          <a:xfrm>
            <a:off x="3363986" y="2425804"/>
            <a:ext cx="2416029" cy="336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900" u="none" cap="none" strike="noStrike">
              <a:solidFill>
                <a:schemeClr val="lt1"/>
              </a:solidFill>
              <a:latin typeface="Arial"/>
              <a:ea typeface="Arial"/>
              <a:cs typeface="Arial"/>
              <a:sym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122657"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Process Chemistry Lifecycle</a:t>
            </a:r>
            <a:endParaRPr/>
          </a:p>
          <a:p>
            <a:pPr indent="0" lvl="0" marL="0" rtl="0" algn="l">
              <a:lnSpc>
                <a:spcPct val="100000"/>
              </a:lnSpc>
              <a:spcBef>
                <a:spcPts val="0"/>
              </a:spcBef>
              <a:spcAft>
                <a:spcPts val="0"/>
              </a:spcAft>
              <a:buSzPts val="2800"/>
              <a:buNone/>
            </a:pPr>
            <a:r>
              <a:t/>
            </a:r>
            <a:endParaRPr/>
          </a:p>
        </p:txBody>
      </p:sp>
      <p:pic>
        <p:nvPicPr>
          <p:cNvPr id="108" name="Google Shape;108;p18"/>
          <p:cNvPicPr preferRelativeResize="0"/>
          <p:nvPr/>
        </p:nvPicPr>
        <p:blipFill rotWithShape="1">
          <a:blip r:embed="rId3">
            <a:alphaModFix/>
          </a:blip>
          <a:srcRect b="0" l="0" r="0" t="0"/>
          <a:stretch/>
        </p:blipFill>
        <p:spPr>
          <a:xfrm>
            <a:off x="311700" y="732256"/>
            <a:ext cx="8142514" cy="44868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19"/>
          <p:cNvGraphicFramePr/>
          <p:nvPr/>
        </p:nvGraphicFramePr>
        <p:xfrm>
          <a:off x="457200" y="761563"/>
          <a:ext cx="3000000" cy="3000000"/>
        </p:xfrm>
        <a:graphic>
          <a:graphicData uri="http://schemas.openxmlformats.org/drawingml/2006/table">
            <a:tbl>
              <a:tblPr>
                <a:noFill/>
                <a:tableStyleId>{9335CB7C-C61B-49D0-9941-EC11B5D1C937}</a:tableStyleId>
              </a:tblPr>
              <a:tblGrid>
                <a:gridCol w="1813400"/>
                <a:gridCol w="2407175"/>
                <a:gridCol w="4108225"/>
              </a:tblGrid>
              <a:tr h="127000">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Domain</a:t>
                      </a:r>
                      <a:endParaRPr b="1"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Ontology</a:t>
                      </a:r>
                      <a:endParaRPr b="1"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Application to process chemistry</a:t>
                      </a:r>
                      <a:endParaRPr b="1" sz="1000" u="none" cap="none" strike="noStrike"/>
                    </a:p>
                  </a:txBody>
                  <a:tcPr marT="63500" marB="63500" marR="63500" marL="63500"/>
                </a:tc>
              </a:tr>
              <a:tr h="2667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Top level ontology</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BFO (Basic Formal Ontology)</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Aligns other ontologies together</a:t>
                      </a:r>
                      <a:endParaRPr sz="1000" u="none" cap="none" strike="noStrike"/>
                    </a:p>
                  </a:txBody>
                  <a:tcPr marT="63500" marB="63500" marR="63500" marL="63500"/>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Relations</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Relation Ontology (RO)</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Provides standard commonly used relations</a:t>
                      </a:r>
                      <a:endParaRPr sz="1000" u="none" cap="none" strike="noStrike"/>
                    </a:p>
                  </a:txBody>
                  <a:tcPr marT="63500" marB="63500" marR="63500" marL="63500"/>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Information</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Information Artifact Ontology (IAO)</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Provides general information-related terms</a:t>
                      </a:r>
                      <a:endParaRPr sz="1000" u="none" cap="none" strike="noStrike"/>
                    </a:p>
                  </a:txBody>
                  <a:tcPr marT="63500" marB="63500" marR="63500" marL="63500"/>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Lab measurements</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OBI (Ontology for Biomedical Investigations)</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Describe laboratory values related to patient diagnostics</a:t>
                      </a:r>
                      <a:endParaRPr sz="1000" u="none" cap="none" strike="noStrike"/>
                    </a:p>
                  </a:txBody>
                  <a:tcPr marT="63500" marB="63500" marR="63500" marL="63500"/>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Chemical compounds</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ChEBI (Chemical Entities of Biological Interest)</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Describe metabolites and other chemical entities</a:t>
                      </a:r>
                      <a:endParaRPr sz="1000" u="none" cap="none" strike="noStrike"/>
                    </a:p>
                  </a:txBody>
                  <a:tcPr marT="63500" marB="63500" marR="63500" marL="63500"/>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Chemical methods</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CHMO</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sng" cap="none" strike="noStrike">
                          <a:solidFill>
                            <a:schemeClr val="hlink"/>
                          </a:solidFill>
                          <a:hlinkClick r:id="rId3"/>
                        </a:rPr>
                        <a:t>https://www.ebi.ac.uk/ols/ontologies/chmo</a:t>
                      </a:r>
                      <a:r>
                        <a:rPr lang="en" sz="1000" u="none" cap="none" strike="noStrike"/>
                        <a:t> </a:t>
                      </a:r>
                      <a:endParaRPr sz="1000" u="none" cap="none" strike="noStrike"/>
                    </a:p>
                  </a:txBody>
                  <a:tcPr marT="63500" marB="63500" marR="63500" marL="63500"/>
                </a:tc>
              </a:tr>
              <a:tr h="1270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Organic reactions </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RXNO </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Name reactions in chemical processes</a:t>
                      </a:r>
                      <a:endParaRPr sz="1000" u="none" cap="none" strike="noStrike"/>
                    </a:p>
                  </a:txBody>
                  <a:tcPr marT="63500" marB="63500" marR="63500" marL="63500"/>
                </a:tc>
              </a:tr>
              <a:tr h="1270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Units</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UO</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Units used in chemical processes</a:t>
                      </a:r>
                      <a:endParaRPr sz="1000" u="none" cap="none" strike="noStrike"/>
                    </a:p>
                  </a:txBody>
                  <a:tcPr marT="63500" marB="63500" marR="63500" marL="63500"/>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Drugs</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DrON (Drug Ontology)</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Describe patient medications</a:t>
                      </a:r>
                      <a:endParaRPr sz="1000" u="none" cap="none" strike="noStrike"/>
                    </a:p>
                  </a:txBody>
                  <a:tcPr marT="63500" marB="63500" marR="63500" marL="63500"/>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Proteins (e.g., enzymes)</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PRO (Protein Ontology)</a:t>
                      </a:r>
                      <a:endParaRPr sz="10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Describe protein-related entities and the relations between these entities</a:t>
                      </a:r>
                      <a:endParaRPr sz="1000" u="none" cap="none" strike="noStrike"/>
                    </a:p>
                  </a:txBody>
                  <a:tcPr marT="63500" marB="63500" marR="63500" marL="63500"/>
                </a:tc>
              </a:tr>
            </a:tbl>
          </a:graphicData>
        </a:graphic>
      </p:graphicFrame>
      <p:sp>
        <p:nvSpPr>
          <p:cNvPr id="114" name="Google Shape;114;p19"/>
          <p:cNvSpPr txBox="1"/>
          <p:nvPr>
            <p:ph type="title"/>
          </p:nvPr>
        </p:nvSpPr>
        <p:spPr>
          <a:xfrm>
            <a:off x="0" y="-1323"/>
            <a:ext cx="890487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Survey of BFO (OBO) Ontologies for Process Chemistry Terms</a:t>
            </a:r>
            <a:endParaRPr sz="2400"/>
          </a:p>
        </p:txBody>
      </p:sp>
      <p:sp>
        <p:nvSpPr>
          <p:cNvPr id="115" name="Google Shape;115;p19"/>
          <p:cNvSpPr txBox="1"/>
          <p:nvPr/>
        </p:nvSpPr>
        <p:spPr>
          <a:xfrm>
            <a:off x="457150" y="4498225"/>
            <a:ext cx="83289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1" lang="en" sz="2000" u="none" cap="none" strike="noStrike">
                <a:solidFill>
                  <a:srgbClr val="000000"/>
                </a:solidFill>
                <a:latin typeface="Arial"/>
                <a:ea typeface="Arial"/>
                <a:cs typeface="Arial"/>
                <a:sym typeface="Arial"/>
              </a:rPr>
              <a:t>No full BFO ontology for the domain of process chemistry exists.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0" y="0"/>
            <a:ext cx="914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300"/>
              <a:t>Survey of Vocabularies in Process Chemistry</a:t>
            </a:r>
            <a:endParaRPr sz="2300"/>
          </a:p>
        </p:txBody>
      </p:sp>
      <p:sp>
        <p:nvSpPr>
          <p:cNvPr id="121" name="Google Shape;121;p20"/>
          <p:cNvSpPr txBox="1"/>
          <p:nvPr>
            <p:ph idx="1" type="body"/>
          </p:nvPr>
        </p:nvSpPr>
        <p:spPr>
          <a:xfrm>
            <a:off x="311700" y="702750"/>
            <a:ext cx="8520600" cy="4270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Two Process Chemistry Vocabularies</a:t>
            </a:r>
            <a:endParaRPr/>
          </a:p>
          <a:p>
            <a:pPr indent="-330200" lvl="1" marL="914400" rtl="0" algn="l">
              <a:lnSpc>
                <a:spcPct val="115000"/>
              </a:lnSpc>
              <a:spcBef>
                <a:spcPts val="0"/>
              </a:spcBef>
              <a:spcAft>
                <a:spcPts val="0"/>
              </a:spcAft>
              <a:buSzPts val="1600"/>
              <a:buChar char="-"/>
            </a:pPr>
            <a:r>
              <a:rPr b="1" lang="en" sz="1600"/>
              <a:t>Pistoia</a:t>
            </a:r>
            <a:r>
              <a:rPr lang="en" sz="1600"/>
              <a:t> (formally Elsevier) Unified Data Model (</a:t>
            </a:r>
            <a:r>
              <a:rPr b="1" lang="en" sz="1600"/>
              <a:t>UDM</a:t>
            </a:r>
            <a:r>
              <a:rPr lang="en" sz="1600"/>
              <a:t>) - Storage and exchange of experimental information about compound synthesis and testing.</a:t>
            </a:r>
            <a:endParaRPr sz="1600"/>
          </a:p>
          <a:p>
            <a:pPr indent="-330200" lvl="1" marL="914400" rtl="0" algn="l">
              <a:lnSpc>
                <a:spcPct val="115000"/>
              </a:lnSpc>
              <a:spcBef>
                <a:spcPts val="0"/>
              </a:spcBef>
              <a:spcAft>
                <a:spcPts val="0"/>
              </a:spcAft>
              <a:buSzPts val="1600"/>
              <a:buChar char="-"/>
            </a:pPr>
            <a:r>
              <a:rPr b="1" lang="en" sz="1600"/>
              <a:t>ISA-88</a:t>
            </a:r>
            <a:r>
              <a:rPr lang="en" sz="1600"/>
              <a:t>: a standard that addresses batch process control </a:t>
            </a:r>
            <a:r>
              <a:rPr lang="en"/>
              <a:t>(</a:t>
            </a:r>
            <a:r>
              <a:rPr lang="en" u="sng">
                <a:solidFill>
                  <a:schemeClr val="hlink"/>
                </a:solidFill>
                <a:hlinkClick r:id="rId3"/>
              </a:rPr>
              <a:t>https://en.wikipedia.org/wiki/ISA-88</a:t>
            </a:r>
            <a:r>
              <a:rPr lang="en"/>
              <a:t>) </a:t>
            </a:r>
            <a:endParaRPr/>
          </a:p>
          <a:p>
            <a:pPr indent="-342900" lvl="0" marL="457200" rtl="0" algn="l">
              <a:lnSpc>
                <a:spcPct val="115000"/>
              </a:lnSpc>
              <a:spcBef>
                <a:spcPts val="0"/>
              </a:spcBef>
              <a:spcAft>
                <a:spcPts val="0"/>
              </a:spcAft>
              <a:buSzPts val="1800"/>
              <a:buChar char="-"/>
            </a:pPr>
            <a:r>
              <a:rPr lang="en"/>
              <a:t>Several ontology publications in process chemistry</a:t>
            </a:r>
            <a:endParaRPr/>
          </a:p>
          <a:p>
            <a:pPr indent="-317500" lvl="1" marL="914400" rtl="0" algn="l">
              <a:lnSpc>
                <a:spcPct val="115000"/>
              </a:lnSpc>
              <a:spcBef>
                <a:spcPts val="0"/>
              </a:spcBef>
              <a:spcAft>
                <a:spcPts val="0"/>
              </a:spcAft>
              <a:buSzPts val="1400"/>
              <a:buChar char="-"/>
            </a:pPr>
            <a:r>
              <a:rPr lang="en"/>
              <a:t>E.g., overview of chemical ontologies: </a:t>
            </a:r>
            <a:r>
              <a:rPr lang="en" u="sng">
                <a:solidFill>
                  <a:schemeClr val="hlink"/>
                </a:solidFill>
                <a:hlinkClick r:id="rId4"/>
              </a:rPr>
              <a:t>https://arxiv.org/abs/2002.03842</a:t>
            </a:r>
            <a:r>
              <a:rPr lang="en"/>
              <a:t> </a:t>
            </a:r>
            <a:endParaRPr/>
          </a:p>
          <a:p>
            <a:pPr indent="-317500" lvl="1" marL="914400" rtl="0" algn="l">
              <a:lnSpc>
                <a:spcPct val="115000"/>
              </a:lnSpc>
              <a:spcBef>
                <a:spcPts val="0"/>
              </a:spcBef>
              <a:spcAft>
                <a:spcPts val="0"/>
              </a:spcAft>
              <a:buSzPts val="1400"/>
              <a:buChar char="-"/>
            </a:pPr>
            <a:r>
              <a:rPr lang="en"/>
              <a:t>Overall, good introduction and suggestions, but no solid development. </a:t>
            </a:r>
            <a:endParaRPr/>
          </a:p>
          <a:p>
            <a:pPr indent="-342900" lvl="0" marL="457200" rtl="0" algn="l">
              <a:lnSpc>
                <a:spcPct val="115000"/>
              </a:lnSpc>
              <a:spcBef>
                <a:spcPts val="0"/>
              </a:spcBef>
              <a:spcAft>
                <a:spcPts val="0"/>
              </a:spcAft>
              <a:buSzPts val="1800"/>
              <a:buChar char="-"/>
            </a:pPr>
            <a:r>
              <a:rPr lang="en"/>
              <a:t>Allotrope Foundation Ontologies (AFO):</a:t>
            </a:r>
            <a:endParaRPr/>
          </a:p>
          <a:p>
            <a:pPr indent="-317500" lvl="1" marL="914400" rtl="0" algn="l">
              <a:lnSpc>
                <a:spcPct val="115000"/>
              </a:lnSpc>
              <a:spcBef>
                <a:spcPts val="0"/>
              </a:spcBef>
              <a:spcAft>
                <a:spcPts val="0"/>
              </a:spcAft>
              <a:buSzPts val="1400"/>
              <a:buChar char="-"/>
            </a:pPr>
            <a:r>
              <a:rPr lang="en"/>
              <a:t>AFO covers some results pertinent to process Chemistry (</a:t>
            </a:r>
            <a:r>
              <a:rPr lang="en" u="sng">
                <a:solidFill>
                  <a:schemeClr val="hlink"/>
                </a:solidFill>
                <a:hlinkClick r:id="rId5"/>
              </a:rPr>
              <a:t>http://docs.allotrope.org/</a:t>
            </a:r>
            <a:r>
              <a:rPr lang="en"/>
              <a:t>). </a:t>
            </a:r>
            <a:endParaRPr/>
          </a:p>
          <a:p>
            <a:pPr indent="-317500" lvl="1" marL="914400" rtl="0" algn="l">
              <a:lnSpc>
                <a:spcPct val="115000"/>
              </a:lnSpc>
              <a:spcBef>
                <a:spcPts val="0"/>
              </a:spcBef>
              <a:spcAft>
                <a:spcPts val="0"/>
              </a:spcAft>
              <a:buSzPts val="1400"/>
              <a:buChar char="-"/>
            </a:pPr>
            <a:r>
              <a:rPr lang="en"/>
              <a:t>AFO/AFM covers derivatization which parallels organic synthesis. </a:t>
            </a:r>
            <a:endParaRPr/>
          </a:p>
          <a:p>
            <a:pPr indent="0" lvl="0" marL="114300" rtl="0" algn="l">
              <a:lnSpc>
                <a:spcPct val="115000"/>
              </a:lnSpc>
              <a:spcBef>
                <a:spcPts val="0"/>
              </a:spcBef>
              <a:spcAft>
                <a:spcPts val="0"/>
              </a:spcAft>
              <a:buSzPts val="1800"/>
              <a:buNone/>
            </a:pPr>
            <a:r>
              <a:t/>
            </a:r>
            <a:endParaRPr i="1"/>
          </a:p>
          <a:p>
            <a:pPr indent="0" lvl="0" marL="114300" rtl="0" algn="l">
              <a:lnSpc>
                <a:spcPct val="115000"/>
              </a:lnSpc>
              <a:spcBef>
                <a:spcPts val="0"/>
              </a:spcBef>
              <a:spcAft>
                <a:spcPts val="0"/>
              </a:spcAft>
              <a:buSzPts val="1800"/>
              <a:buNone/>
            </a:pPr>
            <a:r>
              <a:rPr b="1" i="1" lang="en"/>
              <a:t>Our thorough survey found no complete ontology(ies) that focus on the domain of process chemistry, a major branch of pharmaceutical chemistry.</a:t>
            </a:r>
            <a:endParaRPr b="1"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251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Proposal of OPC: </a:t>
            </a:r>
            <a:r>
              <a:rPr lang="en" sz="2400"/>
              <a:t>“Ontology of Process Chemistry”</a:t>
            </a:r>
            <a:endParaRPr sz="2400"/>
          </a:p>
        </p:txBody>
      </p:sp>
      <p:sp>
        <p:nvSpPr>
          <p:cNvPr id="127" name="Google Shape;127;p21"/>
          <p:cNvSpPr txBox="1"/>
          <p:nvPr>
            <p:ph idx="1" type="body"/>
          </p:nvPr>
        </p:nvSpPr>
        <p:spPr>
          <a:xfrm>
            <a:off x="464100" y="990600"/>
            <a:ext cx="8213100" cy="397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 new ontology, OPC with the focus on the domain of process chemistry. </a:t>
            </a:r>
            <a:endParaRPr/>
          </a:p>
          <a:p>
            <a:pPr indent="-342900" lvl="0" marL="457200" rtl="0" algn="l">
              <a:lnSpc>
                <a:spcPct val="115000"/>
              </a:lnSpc>
              <a:spcBef>
                <a:spcPts val="0"/>
              </a:spcBef>
              <a:spcAft>
                <a:spcPts val="0"/>
              </a:spcAft>
              <a:buSzPts val="1800"/>
              <a:buChar char="-"/>
            </a:pPr>
            <a:r>
              <a:rPr lang="en"/>
              <a:t>OPC covers the entire timeline from </a:t>
            </a:r>
            <a:r>
              <a:rPr b="1" lang="en"/>
              <a:t>route scouting</a:t>
            </a:r>
            <a:r>
              <a:rPr lang="en"/>
              <a:t> to </a:t>
            </a:r>
            <a:r>
              <a:rPr b="1" lang="en"/>
              <a:t>reaction optimization</a:t>
            </a:r>
            <a:r>
              <a:rPr lang="en"/>
              <a:t> to </a:t>
            </a:r>
            <a:r>
              <a:rPr b="1" lang="en"/>
              <a:t>process maintenance</a:t>
            </a:r>
            <a:r>
              <a:rPr lang="en"/>
              <a:t>.</a:t>
            </a:r>
            <a:endParaRPr/>
          </a:p>
          <a:p>
            <a:pPr indent="-342900" lvl="0" marL="457200" rtl="0" algn="l">
              <a:lnSpc>
                <a:spcPct val="115000"/>
              </a:lnSpc>
              <a:spcBef>
                <a:spcPts val="0"/>
              </a:spcBef>
              <a:spcAft>
                <a:spcPts val="0"/>
              </a:spcAft>
              <a:buSzPts val="1800"/>
              <a:buChar char="-"/>
            </a:pPr>
            <a:r>
              <a:rPr lang="en"/>
              <a:t>Example components of the proposed OPC:</a:t>
            </a:r>
            <a:endParaRPr/>
          </a:p>
          <a:p>
            <a:pPr indent="-330200" lvl="1" marL="914400" rtl="0" algn="l">
              <a:lnSpc>
                <a:spcPct val="115000"/>
              </a:lnSpc>
              <a:spcBef>
                <a:spcPts val="0"/>
              </a:spcBef>
              <a:spcAft>
                <a:spcPts val="0"/>
              </a:spcAft>
              <a:buSzPts val="1600"/>
              <a:buChar char="-"/>
            </a:pPr>
            <a:r>
              <a:rPr lang="en" sz="1600"/>
              <a:t>Reaction kinetics and mechanism (incl stoichiometry)</a:t>
            </a:r>
            <a:endParaRPr sz="1600"/>
          </a:p>
          <a:p>
            <a:pPr indent="-330200" lvl="1" marL="914400" rtl="0" algn="l">
              <a:lnSpc>
                <a:spcPct val="115000"/>
              </a:lnSpc>
              <a:spcBef>
                <a:spcPts val="0"/>
              </a:spcBef>
              <a:spcAft>
                <a:spcPts val="0"/>
              </a:spcAft>
              <a:buSzPts val="1600"/>
              <a:buChar char="-"/>
            </a:pPr>
            <a:r>
              <a:rPr lang="en" sz="1600"/>
              <a:t>Polymorphism, solvates</a:t>
            </a:r>
            <a:endParaRPr sz="1600"/>
          </a:p>
          <a:p>
            <a:pPr indent="-330200" lvl="1" marL="914400" rtl="0" algn="l">
              <a:lnSpc>
                <a:spcPct val="115000"/>
              </a:lnSpc>
              <a:spcBef>
                <a:spcPts val="0"/>
              </a:spcBef>
              <a:spcAft>
                <a:spcPts val="0"/>
              </a:spcAft>
              <a:buSzPts val="1600"/>
              <a:buChar char="-"/>
            </a:pPr>
            <a:r>
              <a:rPr lang="en" sz="1600"/>
              <a:t>Additional material roles (surfactants, flocculants, etc.)</a:t>
            </a:r>
            <a:endParaRPr sz="1600"/>
          </a:p>
          <a:p>
            <a:pPr indent="-330200" lvl="1" marL="914400" rtl="0" algn="l">
              <a:lnSpc>
                <a:spcPct val="115000"/>
              </a:lnSpc>
              <a:spcBef>
                <a:spcPts val="0"/>
              </a:spcBef>
              <a:spcAft>
                <a:spcPts val="0"/>
              </a:spcAft>
              <a:buSzPts val="1600"/>
              <a:buChar char="-"/>
            </a:pPr>
            <a:r>
              <a:rPr lang="en" sz="1600"/>
              <a:t>Key reaction types: additions, eliminations etc. (coverage by REAXNO)</a:t>
            </a:r>
            <a:endParaRPr sz="1600"/>
          </a:p>
          <a:p>
            <a:pPr indent="-330200" lvl="1" marL="914400" rtl="0" algn="l">
              <a:lnSpc>
                <a:spcPct val="115000"/>
              </a:lnSpc>
              <a:spcBef>
                <a:spcPts val="0"/>
              </a:spcBef>
              <a:spcAft>
                <a:spcPts val="0"/>
              </a:spcAft>
              <a:buSzPts val="1600"/>
              <a:buChar char="-"/>
            </a:pPr>
            <a:r>
              <a:rPr lang="en" sz="1600"/>
              <a:t>Unit operations such as filtering, refluxing etc. </a:t>
            </a:r>
            <a:endParaRPr/>
          </a:p>
          <a:p>
            <a:pPr indent="-330200" lvl="1" marL="914400" rtl="0" algn="l">
              <a:lnSpc>
                <a:spcPct val="115000"/>
              </a:lnSpc>
              <a:spcBef>
                <a:spcPts val="0"/>
              </a:spcBef>
              <a:spcAft>
                <a:spcPts val="0"/>
              </a:spcAft>
              <a:buSzPts val="1600"/>
              <a:buChar char="-"/>
            </a:pPr>
            <a:r>
              <a:rPr lang="en" sz="1600"/>
              <a:t>Filings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51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OPC development strategy and methodology</a:t>
            </a:r>
            <a:endParaRPr/>
          </a:p>
        </p:txBody>
      </p:sp>
      <p:sp>
        <p:nvSpPr>
          <p:cNvPr id="133" name="Google Shape;133;p22"/>
          <p:cNvSpPr txBox="1"/>
          <p:nvPr>
            <p:ph idx="1" type="body"/>
          </p:nvPr>
        </p:nvSpPr>
        <p:spPr>
          <a:xfrm>
            <a:off x="311700" y="1095375"/>
            <a:ext cx="8520600" cy="387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eXtensible ontology development (XOD): </a:t>
            </a:r>
            <a:endParaRPr/>
          </a:p>
          <a:p>
            <a:pPr indent="-317500" lvl="1" marL="914400" rtl="0" algn="l">
              <a:lnSpc>
                <a:spcPct val="115000"/>
              </a:lnSpc>
              <a:spcBef>
                <a:spcPts val="0"/>
              </a:spcBef>
              <a:spcAft>
                <a:spcPts val="0"/>
              </a:spcAft>
              <a:buSzPts val="1400"/>
              <a:buChar char="-"/>
            </a:pPr>
            <a:r>
              <a:rPr lang="en" sz="1800"/>
              <a:t>Term reuse, alignment, design pattern, and community extensibility</a:t>
            </a:r>
            <a:endParaRPr sz="1800"/>
          </a:p>
          <a:p>
            <a:pPr indent="-342900" lvl="1" marL="914400" rtl="0" algn="l">
              <a:lnSpc>
                <a:spcPct val="115000"/>
              </a:lnSpc>
              <a:spcBef>
                <a:spcPts val="0"/>
              </a:spcBef>
              <a:spcAft>
                <a:spcPts val="0"/>
              </a:spcAft>
              <a:buSzPts val="1800"/>
              <a:buChar char="-"/>
            </a:pPr>
            <a:r>
              <a:rPr lang="en" sz="1800"/>
              <a:t>OBO Foundry ontology development principles</a:t>
            </a:r>
            <a:endParaRPr sz="1800"/>
          </a:p>
          <a:p>
            <a:pPr indent="-342900" lvl="1" marL="914400" rtl="0" algn="l">
              <a:lnSpc>
                <a:spcPct val="115000"/>
              </a:lnSpc>
              <a:spcBef>
                <a:spcPts val="0"/>
              </a:spcBef>
              <a:spcAft>
                <a:spcPts val="0"/>
              </a:spcAft>
              <a:buSzPts val="1800"/>
              <a:buChar char="-"/>
            </a:pPr>
            <a:r>
              <a:rPr lang="en" sz="1800"/>
              <a:t>Allotrope style guide</a:t>
            </a:r>
            <a:endParaRPr sz="1800"/>
          </a:p>
          <a:p>
            <a:pPr indent="-342900" lvl="0" marL="457200" rtl="0" algn="l">
              <a:lnSpc>
                <a:spcPct val="115000"/>
              </a:lnSpc>
              <a:spcBef>
                <a:spcPts val="0"/>
              </a:spcBef>
              <a:spcAft>
                <a:spcPts val="0"/>
              </a:spcAft>
              <a:buSzPts val="1800"/>
              <a:buChar char="-"/>
            </a:pPr>
            <a:r>
              <a:rPr lang="en"/>
              <a:t>Up-down design:</a:t>
            </a:r>
            <a:endParaRPr/>
          </a:p>
          <a:p>
            <a:pPr indent="-317500" lvl="1" marL="914400" rtl="0" algn="l">
              <a:lnSpc>
                <a:spcPct val="115000"/>
              </a:lnSpc>
              <a:spcBef>
                <a:spcPts val="0"/>
              </a:spcBef>
              <a:spcAft>
                <a:spcPts val="0"/>
              </a:spcAft>
              <a:buSzPts val="1400"/>
              <a:buChar char="-"/>
            </a:pPr>
            <a:r>
              <a:rPr lang="en" sz="1800"/>
              <a:t>OPC aligns with the Basic Formal Ontology (BFO).</a:t>
            </a:r>
            <a:endParaRPr/>
          </a:p>
          <a:p>
            <a:pPr indent="-342900" lvl="0" marL="457200" rtl="0" algn="l">
              <a:lnSpc>
                <a:spcPct val="115000"/>
              </a:lnSpc>
              <a:spcBef>
                <a:spcPts val="0"/>
              </a:spcBef>
              <a:spcAft>
                <a:spcPts val="0"/>
              </a:spcAft>
              <a:buSzPts val="1800"/>
              <a:buChar char="-"/>
            </a:pPr>
            <a:r>
              <a:rPr lang="en"/>
              <a:t>Bottom-up design:</a:t>
            </a:r>
            <a:endParaRPr/>
          </a:p>
          <a:p>
            <a:pPr indent="-342900" lvl="1" marL="914400" rtl="0" algn="l">
              <a:lnSpc>
                <a:spcPct val="115000"/>
              </a:lnSpc>
              <a:spcBef>
                <a:spcPts val="0"/>
              </a:spcBef>
              <a:spcAft>
                <a:spcPts val="0"/>
              </a:spcAft>
              <a:buSzPts val="1800"/>
              <a:buChar char="-"/>
            </a:pPr>
            <a:r>
              <a:rPr lang="en" sz="1800"/>
              <a:t>Common operations, basic reaction pattern (implied by ADM)</a:t>
            </a:r>
            <a:endParaRPr sz="1800"/>
          </a:p>
          <a:p>
            <a:pPr indent="-342900" lvl="1" marL="914400" rtl="0" algn="l">
              <a:lnSpc>
                <a:spcPct val="115000"/>
              </a:lnSpc>
              <a:spcBef>
                <a:spcPts val="0"/>
              </a:spcBef>
              <a:spcAft>
                <a:spcPts val="0"/>
              </a:spcAft>
              <a:buSzPts val="1800"/>
              <a:buChar char="-"/>
            </a:pPr>
            <a:r>
              <a:rPr lang="en" sz="1800"/>
              <a:t>Use cases based on workflows (often required by regulatory agencies).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