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3" r:id="rId8"/>
    <p:sldId id="261"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2" autoAdjust="0"/>
    <p:restoredTop sz="94660"/>
  </p:normalViewPr>
  <p:slideViewPr>
    <p:cSldViewPr snapToGrid="0">
      <p:cViewPr varScale="1">
        <p:scale>
          <a:sx n="103" d="100"/>
          <a:sy n="103" d="100"/>
        </p:scale>
        <p:origin x="8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6/25/2025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6/25/2025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6/25/2025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6/25/2025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6/25/2025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7A7A-7961-254F-6218-3D2FED1F9649}"/>
              </a:ext>
            </a:extLst>
          </p:cNvPr>
          <p:cNvSpPr>
            <a:spLocks noGrp="1"/>
          </p:cNvSpPr>
          <p:nvPr>
            <p:ph type="ctrTitle"/>
          </p:nvPr>
        </p:nvSpPr>
        <p:spPr/>
        <p:txBody>
          <a:bodyPr/>
          <a:lstStyle/>
          <a:p>
            <a:r>
              <a:rPr lang="en-US" dirty="0"/>
              <a:t>Time series project</a:t>
            </a:r>
          </a:p>
        </p:txBody>
      </p:sp>
      <p:sp>
        <p:nvSpPr>
          <p:cNvPr id="3" name="Subtitle 2">
            <a:extLst>
              <a:ext uri="{FF2B5EF4-FFF2-40B4-BE49-F238E27FC236}">
                <a16:creationId xmlns:a16="http://schemas.microsoft.com/office/drawing/2014/main" id="{19AB63E3-06E4-78CC-2006-E8D823C4E300}"/>
              </a:ext>
            </a:extLst>
          </p:cNvPr>
          <p:cNvSpPr>
            <a:spLocks noGrp="1"/>
          </p:cNvSpPr>
          <p:nvPr>
            <p:ph type="subTitle" idx="1"/>
          </p:nvPr>
        </p:nvSpPr>
        <p:spPr/>
        <p:txBody>
          <a:bodyPr/>
          <a:lstStyle/>
          <a:p>
            <a:r>
              <a:rPr lang="en-US" dirty="0"/>
              <a:t>Seif </a:t>
            </a:r>
            <a:r>
              <a:rPr lang="en-US" dirty="0" err="1"/>
              <a:t>el</a:t>
            </a:r>
            <a:r>
              <a:rPr lang="en-US" dirty="0"/>
              <a:t>-din </a:t>
            </a:r>
            <a:r>
              <a:rPr lang="en-US" dirty="0" err="1"/>
              <a:t>khalil</a:t>
            </a:r>
            <a:endParaRPr lang="en-US" dirty="0"/>
          </a:p>
        </p:txBody>
      </p:sp>
    </p:spTree>
    <p:extLst>
      <p:ext uri="{BB962C8B-B14F-4D97-AF65-F5344CB8AC3E}">
        <p14:creationId xmlns:p14="http://schemas.microsoft.com/office/powerpoint/2010/main" val="424172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A2A0-13AB-C13B-5142-9EF610056DDB}"/>
              </a:ext>
            </a:extLst>
          </p:cNvPr>
          <p:cNvSpPr>
            <a:spLocks noGrp="1"/>
          </p:cNvSpPr>
          <p:nvPr>
            <p:ph type="title"/>
          </p:nvPr>
        </p:nvSpPr>
        <p:spPr/>
        <p:txBody>
          <a:bodyPr/>
          <a:lstStyle/>
          <a:p>
            <a:r>
              <a:rPr lang="en-US" dirty="0"/>
              <a:t>Prophet</a:t>
            </a:r>
          </a:p>
        </p:txBody>
      </p:sp>
      <p:sp>
        <p:nvSpPr>
          <p:cNvPr id="3" name="Content Placeholder 2">
            <a:extLst>
              <a:ext uri="{FF2B5EF4-FFF2-40B4-BE49-F238E27FC236}">
                <a16:creationId xmlns:a16="http://schemas.microsoft.com/office/drawing/2014/main" id="{2C06DBDB-9853-96B3-5D01-AB6A5E015B68}"/>
              </a:ext>
            </a:extLst>
          </p:cNvPr>
          <p:cNvSpPr>
            <a:spLocks noGrp="1"/>
          </p:cNvSpPr>
          <p:nvPr>
            <p:ph idx="1"/>
          </p:nvPr>
        </p:nvSpPr>
        <p:spPr/>
        <p:txBody>
          <a:bodyPr/>
          <a:lstStyle/>
          <a:p>
            <a:r>
              <a:rPr lang="en-US" dirty="0"/>
              <a:t>The Facebook library did not produce as good results of a result as deep learning models.</a:t>
            </a:r>
          </a:p>
        </p:txBody>
      </p:sp>
    </p:spTree>
    <p:extLst>
      <p:ext uri="{BB962C8B-B14F-4D97-AF65-F5344CB8AC3E}">
        <p14:creationId xmlns:p14="http://schemas.microsoft.com/office/powerpoint/2010/main" val="58853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8A8B-F56E-8B42-42CA-DFA09BFEF951}"/>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CD85AB31-5154-4527-12B4-354C7D8979F6}"/>
              </a:ext>
            </a:extLst>
          </p:cNvPr>
          <p:cNvSpPr>
            <a:spLocks noGrp="1"/>
          </p:cNvSpPr>
          <p:nvPr>
            <p:ph idx="1"/>
          </p:nvPr>
        </p:nvSpPr>
        <p:spPr/>
        <p:txBody>
          <a:bodyPr/>
          <a:lstStyle/>
          <a:p>
            <a:r>
              <a:rPr lang="en-US" dirty="0"/>
              <a:t>Deployed the TensorFlow model through </a:t>
            </a:r>
            <a:r>
              <a:rPr lang="en-US" dirty="0" err="1"/>
              <a:t>FastAPI</a:t>
            </a:r>
            <a:r>
              <a:rPr lang="en-US"/>
              <a:t>.  </a:t>
            </a:r>
            <a:endParaRPr lang="en-US" dirty="0"/>
          </a:p>
        </p:txBody>
      </p:sp>
    </p:spTree>
    <p:extLst>
      <p:ext uri="{BB962C8B-B14F-4D97-AF65-F5344CB8AC3E}">
        <p14:creationId xmlns:p14="http://schemas.microsoft.com/office/powerpoint/2010/main" val="169740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E59F-852F-09C5-C100-5D1C6FAA9FB3}"/>
              </a:ext>
            </a:extLst>
          </p:cNvPr>
          <p:cNvSpPr>
            <a:spLocks noGrp="1"/>
          </p:cNvSpPr>
          <p:nvPr>
            <p:ph type="title"/>
          </p:nvPr>
        </p:nvSpPr>
        <p:spPr/>
        <p:txBody>
          <a:bodyPr/>
          <a:lstStyle/>
          <a:p>
            <a:r>
              <a:rPr lang="en-US" dirty="0"/>
              <a:t>Introduction &amp; Objective</a:t>
            </a:r>
            <a:br>
              <a:rPr lang="en-US" dirty="0"/>
            </a:br>
            <a:endParaRPr lang="en-US" dirty="0"/>
          </a:p>
        </p:txBody>
      </p:sp>
      <p:sp>
        <p:nvSpPr>
          <p:cNvPr id="3" name="Content Placeholder 2">
            <a:extLst>
              <a:ext uri="{FF2B5EF4-FFF2-40B4-BE49-F238E27FC236}">
                <a16:creationId xmlns:a16="http://schemas.microsoft.com/office/drawing/2014/main" id="{2CC10379-6C67-42CE-504C-AC9996AF8FAD}"/>
              </a:ext>
            </a:extLst>
          </p:cNvPr>
          <p:cNvSpPr>
            <a:spLocks noGrp="1"/>
          </p:cNvSpPr>
          <p:nvPr>
            <p:ph idx="1"/>
          </p:nvPr>
        </p:nvSpPr>
        <p:spPr/>
        <p:txBody>
          <a:bodyPr>
            <a:normAutofit/>
          </a:bodyPr>
          <a:lstStyle/>
          <a:p>
            <a:r>
              <a:rPr lang="en-US" dirty="0"/>
              <a:t>Project Goal: To understand the patterns and factors influencing weekly sales for a specific department within a retail dataset.</a:t>
            </a:r>
          </a:p>
          <a:p>
            <a:endParaRPr lang="en-US" dirty="0"/>
          </a:p>
          <a:p>
            <a:r>
              <a:rPr lang="en-US" dirty="0"/>
              <a:t>Focus: This analysis centers on the sales data for Department 21, a specific retail department.</a:t>
            </a:r>
          </a:p>
          <a:p>
            <a:endParaRPr lang="en-US" dirty="0"/>
          </a:p>
          <a:p>
            <a:r>
              <a:rPr lang="en-US" dirty="0"/>
              <a:t>Purpose: Laying the groundwork for potential future forecasting or business insights based on historical sales and related economic indicators.</a:t>
            </a:r>
          </a:p>
        </p:txBody>
      </p:sp>
    </p:spTree>
    <p:extLst>
      <p:ext uri="{BB962C8B-B14F-4D97-AF65-F5344CB8AC3E}">
        <p14:creationId xmlns:p14="http://schemas.microsoft.com/office/powerpoint/2010/main" val="426791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2E33-2AB1-2E5C-7ECE-1F0FD3D3D8F1}"/>
              </a:ext>
            </a:extLst>
          </p:cNvPr>
          <p:cNvSpPr>
            <a:spLocks noGrp="1"/>
          </p:cNvSpPr>
          <p:nvPr>
            <p:ph type="title"/>
          </p:nvPr>
        </p:nvSpPr>
        <p:spPr/>
        <p:txBody>
          <a:bodyPr/>
          <a:lstStyle/>
          <a:p>
            <a:r>
              <a:rPr lang="en-US" dirty="0"/>
              <a:t>Imports</a:t>
            </a:r>
          </a:p>
        </p:txBody>
      </p:sp>
      <p:sp>
        <p:nvSpPr>
          <p:cNvPr id="3" name="Content Placeholder 2">
            <a:extLst>
              <a:ext uri="{FF2B5EF4-FFF2-40B4-BE49-F238E27FC236}">
                <a16:creationId xmlns:a16="http://schemas.microsoft.com/office/drawing/2014/main" id="{EF590E84-39BD-3A4A-6A07-BE09050A5D0B}"/>
              </a:ext>
            </a:extLst>
          </p:cNvPr>
          <p:cNvSpPr>
            <a:spLocks noGrp="1"/>
          </p:cNvSpPr>
          <p:nvPr>
            <p:ph idx="1"/>
          </p:nvPr>
        </p:nvSpPr>
        <p:spPr/>
        <p:txBody>
          <a:bodyPr>
            <a:normAutofit/>
          </a:bodyPr>
          <a:lstStyle/>
          <a:p>
            <a:pPr marL="0" indent="0">
              <a:buNone/>
            </a:pPr>
            <a:r>
              <a:rPr lang="en-US" dirty="0"/>
              <a:t>The notebook starts by importing essential libraries:</a:t>
            </a:r>
          </a:p>
          <a:p>
            <a:r>
              <a:rPr lang="en-US" dirty="0"/>
              <a:t>    pandas, </a:t>
            </a:r>
            <a:r>
              <a:rPr lang="en-US" dirty="0" err="1"/>
              <a:t>numpy</a:t>
            </a:r>
            <a:r>
              <a:rPr lang="en-US" dirty="0"/>
              <a:t>: For data manipulation and numerical operations.</a:t>
            </a:r>
          </a:p>
          <a:p>
            <a:r>
              <a:rPr lang="en-US" dirty="0"/>
              <a:t>    </a:t>
            </a:r>
            <a:r>
              <a:rPr lang="en-US" dirty="0" err="1"/>
              <a:t>matplotlib.pyplot</a:t>
            </a:r>
            <a:r>
              <a:rPr lang="en-US" dirty="0"/>
              <a:t>, seaborn: For plotting and data visualization.</a:t>
            </a:r>
          </a:p>
          <a:p>
            <a:r>
              <a:rPr lang="en-US" dirty="0"/>
              <a:t>    </a:t>
            </a:r>
            <a:r>
              <a:rPr lang="en-US" dirty="0" err="1"/>
              <a:t>sklearn.metrics.mean_squared_error</a:t>
            </a:r>
            <a:r>
              <a:rPr lang="en-US" dirty="0"/>
              <a:t>: To evaluate model performance using MSE.</a:t>
            </a:r>
          </a:p>
          <a:p>
            <a:r>
              <a:rPr lang="en-US" dirty="0"/>
              <a:t>    </a:t>
            </a:r>
            <a:r>
              <a:rPr lang="en-US" dirty="0" err="1"/>
              <a:t>statsmodels</a:t>
            </a:r>
            <a:r>
              <a:rPr lang="en-US" dirty="0"/>
              <a:t> modules: For time series decomposition, plotting autocorrelations, Holt-Winters/Exponential Smoothing methods, and ADF test for stationarity.</a:t>
            </a:r>
          </a:p>
        </p:txBody>
      </p:sp>
    </p:spTree>
    <p:extLst>
      <p:ext uri="{BB962C8B-B14F-4D97-AF65-F5344CB8AC3E}">
        <p14:creationId xmlns:p14="http://schemas.microsoft.com/office/powerpoint/2010/main" val="387008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2B6C-6005-657C-1E38-7400EDD20B3B}"/>
              </a:ext>
            </a:extLst>
          </p:cNvPr>
          <p:cNvSpPr>
            <a:spLocks noGrp="1"/>
          </p:cNvSpPr>
          <p:nvPr>
            <p:ph type="title"/>
          </p:nvPr>
        </p:nvSpPr>
        <p:spPr/>
        <p:txBody>
          <a:bodyPr/>
          <a:lstStyle/>
          <a:p>
            <a:r>
              <a:rPr lang="en-US" b="1" dirty="0"/>
              <a:t>Preprocessing</a:t>
            </a:r>
            <a:endParaRPr lang="en-US" dirty="0"/>
          </a:p>
        </p:txBody>
      </p:sp>
      <p:sp>
        <p:nvSpPr>
          <p:cNvPr id="3" name="Content Placeholder 2">
            <a:extLst>
              <a:ext uri="{FF2B5EF4-FFF2-40B4-BE49-F238E27FC236}">
                <a16:creationId xmlns:a16="http://schemas.microsoft.com/office/drawing/2014/main" id="{EACBCCCA-9458-D7E4-CC01-6201373EE12E}"/>
              </a:ext>
            </a:extLst>
          </p:cNvPr>
          <p:cNvSpPr>
            <a:spLocks noGrp="1"/>
          </p:cNvSpPr>
          <p:nvPr>
            <p:ph idx="1"/>
          </p:nvPr>
        </p:nvSpPr>
        <p:spPr/>
        <p:txBody>
          <a:bodyPr/>
          <a:lstStyle/>
          <a:p>
            <a:pPr marL="0" indent="0">
              <a:buNone/>
            </a:pPr>
            <a:r>
              <a:rPr lang="en-US" dirty="0"/>
              <a:t>Read &amp; Prepare Data</a:t>
            </a:r>
          </a:p>
          <a:p>
            <a:r>
              <a:rPr lang="en-US" dirty="0"/>
              <a:t>    Reads a CSV file (project_dataset.csv), parsing the Date column as datetime and setting it as the index.</a:t>
            </a:r>
          </a:p>
          <a:p>
            <a:r>
              <a:rPr lang="en-US" dirty="0"/>
              <a:t>    Sorts the dataset by date to maintain chronological order.</a:t>
            </a:r>
          </a:p>
          <a:p>
            <a:r>
              <a:rPr lang="en-US" dirty="0"/>
              <a:t>    Filters the dataset to include only data where Dept == 21, isolating one specific department’s data for analysis.</a:t>
            </a:r>
          </a:p>
        </p:txBody>
      </p:sp>
    </p:spTree>
    <p:extLst>
      <p:ext uri="{BB962C8B-B14F-4D97-AF65-F5344CB8AC3E}">
        <p14:creationId xmlns:p14="http://schemas.microsoft.com/office/powerpoint/2010/main" val="23252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BB38-7AB3-A94E-24B1-31661A015D02}"/>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DE21B67C-3683-1FB0-5171-D9C65BC2CE27}"/>
              </a:ext>
            </a:extLst>
          </p:cNvPr>
          <p:cNvSpPr>
            <a:spLocks noGrp="1"/>
          </p:cNvSpPr>
          <p:nvPr>
            <p:ph idx="1"/>
          </p:nvPr>
        </p:nvSpPr>
        <p:spPr/>
        <p:txBody>
          <a:bodyPr>
            <a:normAutofit/>
          </a:bodyPr>
          <a:lstStyle/>
          <a:p>
            <a:pPr marL="0" indent="0">
              <a:buNone/>
            </a:pPr>
            <a:r>
              <a:rPr lang="en-US" dirty="0"/>
              <a:t>We begin by plotting the raw sales trend. Peaks and valleys emerge, some tied to the seasons, others to holidays.</a:t>
            </a:r>
          </a:p>
          <a:p>
            <a:pPr marL="0" indent="0">
              <a:buNone/>
            </a:pPr>
            <a:r>
              <a:rPr lang="en-US" dirty="0"/>
              <a:t>We decompose the series:</a:t>
            </a:r>
          </a:p>
          <a:p>
            <a:r>
              <a:rPr lang="en-US" dirty="0"/>
              <a:t>    Trend: a long-term rise and fall,</a:t>
            </a:r>
          </a:p>
          <a:p>
            <a:r>
              <a:rPr lang="en-US" dirty="0"/>
              <a:t>    Seasonality: repeating patterns,</a:t>
            </a:r>
          </a:p>
          <a:p>
            <a:r>
              <a:rPr lang="en-US" dirty="0"/>
              <a:t>    Residuals: randomness.</a:t>
            </a:r>
          </a:p>
          <a:p>
            <a:pPr marL="0" indent="0">
              <a:buNone/>
            </a:pPr>
            <a:r>
              <a:rPr lang="en-US" dirty="0"/>
              <a:t>Then, we ask: Do holidays matter? The answer — yes, they do. Holiday weeks tend to see higher average sales.</a:t>
            </a:r>
          </a:p>
          <a:p>
            <a:pPr marL="0" indent="0">
              <a:buNone/>
            </a:pPr>
            <a:r>
              <a:rPr lang="en-US" dirty="0"/>
              <a:t>We further explore how external forces like unemployment and inflation affect sales, revealing their impact through scatter plots and heatmaps.</a:t>
            </a:r>
          </a:p>
        </p:txBody>
      </p:sp>
    </p:spTree>
    <p:extLst>
      <p:ext uri="{BB962C8B-B14F-4D97-AF65-F5344CB8AC3E}">
        <p14:creationId xmlns:p14="http://schemas.microsoft.com/office/powerpoint/2010/main" val="335445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4073-6DF3-BB37-3E9D-04C245B6A7CB}"/>
              </a:ext>
            </a:extLst>
          </p:cNvPr>
          <p:cNvSpPr>
            <a:spLocks noGrp="1"/>
          </p:cNvSpPr>
          <p:nvPr>
            <p:ph type="title"/>
          </p:nvPr>
        </p:nvSpPr>
        <p:spPr/>
        <p:txBody>
          <a:bodyPr/>
          <a:lstStyle/>
          <a:p>
            <a:r>
              <a:rPr lang="en-US" dirty="0"/>
              <a:t>Exponential smoothing</a:t>
            </a:r>
          </a:p>
        </p:txBody>
      </p:sp>
      <p:sp>
        <p:nvSpPr>
          <p:cNvPr id="3" name="Content Placeholder 2">
            <a:extLst>
              <a:ext uri="{FF2B5EF4-FFF2-40B4-BE49-F238E27FC236}">
                <a16:creationId xmlns:a16="http://schemas.microsoft.com/office/drawing/2014/main" id="{899BAEA2-849C-23B1-F1BD-A04421056825}"/>
              </a:ext>
            </a:extLst>
          </p:cNvPr>
          <p:cNvSpPr>
            <a:spLocks noGrp="1"/>
          </p:cNvSpPr>
          <p:nvPr>
            <p:ph idx="1"/>
          </p:nvPr>
        </p:nvSpPr>
        <p:spPr/>
        <p:txBody>
          <a:bodyPr/>
          <a:lstStyle/>
          <a:p>
            <a:pPr marL="0" indent="0">
              <a:buNone/>
            </a:pPr>
            <a:r>
              <a:rPr lang="en-US" dirty="0"/>
              <a:t>We divide the time into training (history) and testing (recent 12 weeks), then test different models.</a:t>
            </a:r>
          </a:p>
          <a:p>
            <a:pPr marL="0" indent="0">
              <a:buNone/>
            </a:pPr>
            <a:r>
              <a:rPr lang="en-US" dirty="0"/>
              <a:t>🔸 Holt's Linear Trend</a:t>
            </a:r>
          </a:p>
          <a:p>
            <a:r>
              <a:rPr lang="en-US" dirty="0"/>
              <a:t>We try a simple model that assumes the trend continues linearly. It’s quick to set up and gives us a baseline.</a:t>
            </a:r>
          </a:p>
          <a:p>
            <a:pPr marL="0" indent="0">
              <a:buNone/>
            </a:pPr>
            <a:r>
              <a:rPr lang="en-US" dirty="0"/>
              <a:t>🔸 Holt-Winters</a:t>
            </a:r>
          </a:p>
          <a:p>
            <a:r>
              <a:rPr lang="en-US" dirty="0"/>
              <a:t>When we suspect seasonality, we turn to Holt-Winters (Exponential Smoothing), modeling both trend and seasonal cycles.</a:t>
            </a:r>
          </a:p>
        </p:txBody>
      </p:sp>
    </p:spTree>
    <p:extLst>
      <p:ext uri="{BB962C8B-B14F-4D97-AF65-F5344CB8AC3E}">
        <p14:creationId xmlns:p14="http://schemas.microsoft.com/office/powerpoint/2010/main" val="289675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A11E-9D1C-0D63-503C-DAE362B160FB}"/>
              </a:ext>
            </a:extLst>
          </p:cNvPr>
          <p:cNvSpPr>
            <a:spLocks noGrp="1"/>
          </p:cNvSpPr>
          <p:nvPr>
            <p:ph type="title"/>
          </p:nvPr>
        </p:nvSpPr>
        <p:spPr/>
        <p:txBody>
          <a:bodyPr/>
          <a:lstStyle/>
          <a:p>
            <a:r>
              <a:rPr lang="en-US" dirty="0" err="1"/>
              <a:t>ARIMa</a:t>
            </a:r>
            <a:endParaRPr lang="en-US" dirty="0"/>
          </a:p>
        </p:txBody>
      </p:sp>
      <p:sp>
        <p:nvSpPr>
          <p:cNvPr id="3" name="Content Placeholder 2">
            <a:extLst>
              <a:ext uri="{FF2B5EF4-FFF2-40B4-BE49-F238E27FC236}">
                <a16:creationId xmlns:a16="http://schemas.microsoft.com/office/drawing/2014/main" id="{50BEAF6B-E830-B9EF-D758-9E01AA558595}"/>
              </a:ext>
            </a:extLst>
          </p:cNvPr>
          <p:cNvSpPr>
            <a:spLocks noGrp="1"/>
          </p:cNvSpPr>
          <p:nvPr>
            <p:ph idx="1"/>
          </p:nvPr>
        </p:nvSpPr>
        <p:spPr/>
        <p:txBody>
          <a:bodyPr/>
          <a:lstStyle/>
          <a:p>
            <a:pPr marL="0" indent="0">
              <a:buNone/>
            </a:pPr>
            <a:r>
              <a:rPr lang="en-US" dirty="0"/>
              <a:t>We begin by applying </a:t>
            </a:r>
            <a:r>
              <a:rPr lang="en-US" b="1" dirty="0"/>
              <a:t>ARIMA (</a:t>
            </a:r>
            <a:r>
              <a:rPr lang="en-US" b="1" dirty="0" err="1"/>
              <a:t>AutoRegressive</a:t>
            </a:r>
            <a:r>
              <a:rPr lang="en-US" b="1" dirty="0"/>
              <a:t> Integrated Moving Average)</a:t>
            </a:r>
            <a:r>
              <a:rPr lang="en-US" dirty="0"/>
              <a:t> — a model that uses lagged observations and error terms. If seasonality exists, we extend it to </a:t>
            </a:r>
            <a:r>
              <a:rPr lang="en-US" b="1" dirty="0"/>
              <a:t>SARIMA and SARIMAX</a:t>
            </a:r>
            <a:r>
              <a:rPr lang="en-US" dirty="0"/>
              <a:t>.</a:t>
            </a:r>
          </a:p>
          <a:p>
            <a:endParaRPr lang="en-US" dirty="0"/>
          </a:p>
        </p:txBody>
      </p:sp>
    </p:spTree>
    <p:extLst>
      <p:ext uri="{BB962C8B-B14F-4D97-AF65-F5344CB8AC3E}">
        <p14:creationId xmlns:p14="http://schemas.microsoft.com/office/powerpoint/2010/main" val="293177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9BB5-CFD1-080D-1CC6-C39AA0F1D879}"/>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033AE85B-A4A8-29A9-7095-9D9A4DE359B1}"/>
              </a:ext>
            </a:extLst>
          </p:cNvPr>
          <p:cNvSpPr>
            <a:spLocks noGrp="1"/>
          </p:cNvSpPr>
          <p:nvPr>
            <p:ph idx="1"/>
          </p:nvPr>
        </p:nvSpPr>
        <p:spPr/>
        <p:txBody>
          <a:bodyPr numCol="1"/>
          <a:lstStyle/>
          <a:p>
            <a:pPr marL="0" indent="0" algn="just">
              <a:buNone/>
            </a:pPr>
            <a:r>
              <a:rPr lang="en-US" dirty="0"/>
              <a:t>We don’t stop with statistical models. We bring in machine learning regressors (e.g. Random Forest, XGBoost) to learn patterns from multiple features, not just past sales. We train, predict, and evaluate using Mean Squared Error.</a:t>
            </a:r>
          </a:p>
        </p:txBody>
      </p:sp>
    </p:spTree>
    <p:extLst>
      <p:ext uri="{BB962C8B-B14F-4D97-AF65-F5344CB8AC3E}">
        <p14:creationId xmlns:p14="http://schemas.microsoft.com/office/powerpoint/2010/main" val="68786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4C5C-9261-5885-74CB-DB780E38D4A5}"/>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327F8567-81DC-FB07-AFDB-D73835908952}"/>
              </a:ext>
            </a:extLst>
          </p:cNvPr>
          <p:cNvSpPr>
            <a:spLocks noGrp="1"/>
          </p:cNvSpPr>
          <p:nvPr>
            <p:ph idx="1"/>
          </p:nvPr>
        </p:nvSpPr>
        <p:spPr/>
        <p:txBody>
          <a:bodyPr/>
          <a:lstStyle/>
          <a:p>
            <a:r>
              <a:rPr lang="en-US" dirty="0"/>
              <a:t>After experimenting with various deep learning architectures—including ANNs, RNNs, LSTMs, and CNNs—GRUs consistently delivered the best performance.</a:t>
            </a:r>
          </a:p>
        </p:txBody>
      </p:sp>
    </p:spTree>
    <p:extLst>
      <p:ext uri="{BB962C8B-B14F-4D97-AF65-F5344CB8AC3E}">
        <p14:creationId xmlns:p14="http://schemas.microsoft.com/office/powerpoint/2010/main" val="1811705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52</TotalTime>
  <Words>518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 2</vt:lpstr>
      <vt:lpstr>Dividend</vt:lpstr>
      <vt:lpstr>Time series project</vt:lpstr>
      <vt:lpstr>Introduction &amp; Objective </vt:lpstr>
      <vt:lpstr>Imports</vt:lpstr>
      <vt:lpstr>Preprocessing</vt:lpstr>
      <vt:lpstr>Data exploration</vt:lpstr>
      <vt:lpstr>Exponential smoothing</vt:lpstr>
      <vt:lpstr>ARIMa</vt:lpstr>
      <vt:lpstr>Machine learning models</vt:lpstr>
      <vt:lpstr>DEEP learning models</vt:lpstr>
      <vt:lpstr>Prophet</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Seif Khalil</dc:creator>
  <cp:lastModifiedBy>Seif Khalil</cp:lastModifiedBy>
  <cp:revision>2</cp:revision>
  <dcterms:created xsi:type="dcterms:W3CDTF">2025-06-25T08:36:00Z</dcterms:created>
  <dcterms:modified xsi:type="dcterms:W3CDTF">2025-06-25T09:28:08Z</dcterms:modified>
</cp:coreProperties>
</file>