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14"/>
  </p:notesMasterIdLst>
  <p:sldIdLst>
    <p:sldId id="267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714" autoAdjust="0"/>
  </p:normalViewPr>
  <p:slideViewPr>
    <p:cSldViewPr>
      <p:cViewPr varScale="1">
        <p:scale>
          <a:sx n="67" d="100"/>
          <a:sy n="67" d="100"/>
        </p:scale>
        <p:origin x="7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93C53F48-AB65-4E31-8154-4831316168CB}" type="datetimeFigureOut">
              <a:rPr lang="en-US" smtClean="0"/>
              <a:pPr>
                <a:defRPr/>
              </a:pPr>
              <a:t>12/21/2015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0"/>
              </a:spcBef>
              <a:buFont typeface="+mj-lt"/>
              <a:buNone/>
            </a:pPr>
            <a:endParaRPr lang="zh-CN" altLang="en-US" noProof="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099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33400" y="460375"/>
            <a:ext cx="3144838" cy="2359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7440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709A2-0FF7-465A-BF54-EEBDD6F98870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1A61-EFE6-4F55-A064-EF071CD16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D685-BFEA-4FDA-9781-092B54C91BEE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BD8F-69FF-4EB0-AC5D-5A06617BD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ECD1-9D2F-4054-BBDB-A15D6FFA5FA2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31810-0E01-4346-BF69-664A370ED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29D8B-E894-4381-B939-68E5EFBCD0DA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8A95-6521-4ABC-A9F4-C00196852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5C60-54A8-4745-9091-4DE59ADA029C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A632-B56A-4BE9-80FF-58597B1F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3479-DA24-4DFA-8202-E540DFE7EFA8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31CA0-DB84-46EA-9036-192ED6778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49F9A-6FAC-427E-A467-BA6BCDBDDBCA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F2FD-2FEB-4A0A-9AF6-84C5F0DF7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44C4-D9D3-4988-9F06-D0CF3687B5E5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5A3E-7945-4763-991A-9E126D7C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B20B-EF38-4976-8A4C-FAA19741519E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2F30-7C1E-4A05-A6ED-B8ADCB42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9CE5-62E1-41AD-953D-2DD2FA3F53F8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572E3-20D0-4BDC-A6C4-F10A38D2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F687-560E-4DFE-BCF9-8E09DE520081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EA120-532B-46B5-9489-D97F13253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7086A03-69E0-47B4-B6FC-354F3A9B9EA7}" type="datetimeFigureOut">
              <a:rPr lang="en-US" smtClean="0"/>
              <a:pPr>
                <a:defRPr/>
              </a:pPr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DADEAC6-19A0-4197-A464-898191FA45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icrosoft YaHei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gmgd.com/attachments/soft/CDGM2015ch.pdf" TargetMode="External"/><Relationship Id="rId2" Type="http://schemas.openxmlformats.org/officeDocument/2006/relationships/hyperlink" Target="http://www.hbnhg.com/product/index/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策划书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翻译（</a:t>
            </a:r>
            <a:r>
              <a:rPr lang="en-US" altLang="zh-CN" dirty="0"/>
              <a:t>US7692877</a:t>
            </a:r>
            <a:r>
              <a:rPr lang="zh-CN" altLang="en-US" dirty="0" smtClean="0"/>
              <a:t>）：       毛晓鑫</a:t>
            </a:r>
            <a:endParaRPr lang="en-US" altLang="zh-CN" dirty="0" smtClean="0"/>
          </a:p>
          <a:p>
            <a:pPr>
              <a:buSzPct val="100000"/>
            </a:pPr>
            <a:r>
              <a:rPr lang="zh-CN" altLang="en-US" dirty="0"/>
              <a:t>前言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王子乔、李涛</a:t>
            </a:r>
            <a:endParaRPr lang="zh-CN" altLang="en-US" dirty="0">
              <a:solidFill>
                <a:srgbClr val="7F7F7F"/>
              </a:solidFill>
              <a:ea typeface="Microsoft YaHei" pitchFamily="34" charset="-122"/>
              <a:sym typeface="Calibri" pitchFamily="34" charset="0"/>
            </a:endParaRPr>
          </a:p>
          <a:p>
            <a:pPr>
              <a:buSzPct val="100000"/>
            </a:pPr>
            <a:r>
              <a:rPr lang="zh-CN" altLang="en-US" dirty="0"/>
              <a:t>初始</a:t>
            </a:r>
            <a:r>
              <a:rPr lang="zh-CN" altLang="en-US" dirty="0" smtClean="0"/>
              <a:t>结构：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席辉、毛晓鑫</a:t>
            </a:r>
            <a:endParaRPr lang="zh-CN" altLang="en-US" b="1" dirty="0">
              <a:solidFill>
                <a:srgbClr val="7F7F7F"/>
              </a:solidFill>
              <a:ea typeface="Microsoft YaHei" pitchFamily="34" charset="-122"/>
              <a:sym typeface="Calibri" pitchFamily="34" charset="0"/>
            </a:endParaRPr>
          </a:p>
          <a:p>
            <a:pPr>
              <a:buSzPct val="100000"/>
            </a:pPr>
            <a:r>
              <a:rPr lang="zh-CN" altLang="en-US" b="1" dirty="0" smtClean="0"/>
              <a:t>优化、公差分析：</a:t>
            </a:r>
            <a:r>
              <a:rPr lang="en-US" altLang="zh-CN" b="1" dirty="0" smtClean="0"/>
              <a:t>			</a:t>
            </a:r>
            <a:r>
              <a:rPr lang="zh-CN" altLang="en-US" b="1" dirty="0" smtClean="0"/>
              <a:t>王育斌、徐炎</a:t>
            </a:r>
            <a:endParaRPr lang="zh-CN" altLang="en-US" b="1" dirty="0">
              <a:solidFill>
                <a:srgbClr val="7F7F7F"/>
              </a:solidFill>
              <a:ea typeface="Microsoft YaHei" pitchFamily="34" charset="-122"/>
              <a:sym typeface="Calibri" pitchFamily="34" charset="0"/>
            </a:endParaRPr>
          </a:p>
          <a:p>
            <a:r>
              <a:rPr lang="zh-CN" altLang="en-US" dirty="0"/>
              <a:t>像质</a:t>
            </a:r>
            <a:r>
              <a:rPr lang="zh-CN" altLang="en-US" dirty="0" smtClean="0"/>
              <a:t>分析：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刘毅</a:t>
            </a:r>
            <a:endParaRPr lang="en-US" altLang="zh-CN" dirty="0" smtClean="0"/>
          </a:p>
          <a:p>
            <a:r>
              <a:rPr lang="zh-CN" altLang="en-US" dirty="0" smtClean="0"/>
              <a:t>零时工：</a:t>
            </a:r>
            <a:r>
              <a:rPr lang="en-US" altLang="zh-CN" dirty="0" smtClean="0"/>
              <a:t>			        </a:t>
            </a:r>
            <a:r>
              <a:rPr lang="zh-CN" altLang="en-US" dirty="0" smtClean="0"/>
              <a:t>马宁</a:t>
            </a:r>
            <a:r>
              <a:rPr lang="en-US" altLang="zh-CN" dirty="0" smtClean="0"/>
              <a:t>		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75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像质分析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113" y="1600200"/>
            <a:ext cx="5203774" cy="4525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4208" y="62373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手机相机镜头设计概论</a:t>
            </a:r>
          </a:p>
        </p:txBody>
      </p:sp>
    </p:spTree>
    <p:extLst>
      <p:ext uri="{BB962C8B-B14F-4D97-AF65-F5344CB8AC3E}">
        <p14:creationId xmlns:p14="http://schemas.microsoft.com/office/powerpoint/2010/main" val="275664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www.hbnhg.com/product/index/37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www.cdgmgd.com/attachments/soft/CDGM2015ch.pdf</a:t>
            </a:r>
            <a:r>
              <a:rPr lang="en-US" altLang="zh-CN" dirty="0"/>
              <a:t>          </a:t>
            </a:r>
            <a:r>
              <a:rPr lang="en-US" altLang="zh-CN" dirty="0" smtClean="0"/>
              <a:t>CDGM2015ch.pdf 37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smtClean="0"/>
              <a:t>blog.163.com/wanyong_37/blog/static/127055589201410933059953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37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0" y="0"/>
            <a:ext cx="6858000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2912267" y="945771"/>
            <a:ext cx="38401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zh-CN" altLang="en-US" sz="2200" dirty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题目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flipH="1">
            <a:off x="3490479" y="1866888"/>
            <a:ext cx="3840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zh-CN" altLang="en-US" sz="2400" dirty="0"/>
              <a:t>翻译（</a:t>
            </a:r>
            <a:r>
              <a:rPr lang="en-US" altLang="zh-CN" sz="2400" dirty="0"/>
              <a:t>US7692877</a:t>
            </a:r>
            <a:r>
              <a:rPr lang="zh-CN" altLang="en-US" sz="2400" dirty="0"/>
              <a:t>）</a:t>
            </a:r>
            <a:endParaRPr lang="zh-CN" altLang="en-US" sz="2200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flipH="1">
            <a:off x="3707904" y="2835161"/>
            <a:ext cx="3840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zh-CN" altLang="en-US" sz="2400" dirty="0"/>
              <a:t>前言部分</a:t>
            </a:r>
            <a:endParaRPr lang="zh-CN" altLang="en-US" sz="2200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731141" y="3729337"/>
            <a:ext cx="344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zh-CN" altLang="en-US" sz="2400" dirty="0"/>
              <a:t>初始结构</a:t>
            </a:r>
            <a:endParaRPr lang="zh-CN" altLang="en-US" sz="2200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95455" y="103660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3233" y="194830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02640" y="290715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0642" y="379190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rot="5400000">
            <a:off x="-3128963" y="3314701"/>
            <a:ext cx="6245225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sp>
        <p:nvSpPr>
          <p:cNvPr id="20" name="TextBox 11"/>
          <p:cNvSpPr txBox="1">
            <a:spLocks noChangeArrowheads="1"/>
          </p:cNvSpPr>
          <p:nvPr/>
        </p:nvSpPr>
        <p:spPr bwMode="auto">
          <a:xfrm flipH="1">
            <a:off x="3559132" y="4478915"/>
            <a:ext cx="344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zh-CN" altLang="en-US" sz="2400" dirty="0"/>
              <a:t>优化、公差分析</a:t>
            </a:r>
            <a:endParaRPr lang="zh-CN" altLang="en-US" sz="2400" dirty="0">
              <a:solidFill>
                <a:srgbClr val="7F7F7F"/>
              </a:solidFill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21" name="Oval 17"/>
          <p:cNvSpPr/>
          <p:nvPr/>
        </p:nvSpPr>
        <p:spPr>
          <a:xfrm>
            <a:off x="3098633" y="454148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2958977" y="5371959"/>
            <a:ext cx="3444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zh-CN" altLang="en-US" sz="2400" dirty="0"/>
              <a:t>像质分析</a:t>
            </a:r>
            <a:endParaRPr lang="zh-CN" altLang="en-US" sz="2200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23" name="Oval 17"/>
          <p:cNvSpPr/>
          <p:nvPr/>
        </p:nvSpPr>
        <p:spPr>
          <a:xfrm>
            <a:off x="2498478" y="543453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设计手机镜头一枚，要求定焦（</a:t>
            </a:r>
            <a:r>
              <a:rPr lang="en-US" altLang="zh-CN" b="1" dirty="0"/>
              <a:t>100mm</a:t>
            </a:r>
            <a:r>
              <a:rPr lang="zh-CN" altLang="en-US" dirty="0"/>
              <a:t>），口径</a:t>
            </a:r>
            <a:r>
              <a:rPr lang="en-US" altLang="zh-CN" b="1" dirty="0"/>
              <a:t>5mm</a:t>
            </a:r>
            <a:r>
              <a:rPr lang="zh-CN" altLang="en-US" dirty="0"/>
              <a:t>，可以在中等大小视场</a:t>
            </a:r>
            <a:r>
              <a:rPr lang="en-US" altLang="zh-CN" b="1" dirty="0"/>
              <a:t>(60</a:t>
            </a:r>
            <a:r>
              <a:rPr lang="zh-CN" altLang="en-US" dirty="0"/>
              <a:t>度</a:t>
            </a:r>
            <a:r>
              <a:rPr lang="en-US" altLang="zh-CN" b="1" dirty="0"/>
              <a:t>)</a:t>
            </a:r>
            <a:r>
              <a:rPr lang="zh-CN" altLang="en-US" dirty="0"/>
              <a:t>对可见光成像。</a:t>
            </a:r>
          </a:p>
        </p:txBody>
      </p:sp>
    </p:spTree>
    <p:extLst>
      <p:ext uri="{BB962C8B-B14F-4D97-AF65-F5344CB8AC3E}">
        <p14:creationId xmlns:p14="http://schemas.microsoft.com/office/powerpoint/2010/main" val="169055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翻译（</a:t>
            </a:r>
            <a:r>
              <a:rPr lang="en-US" altLang="zh-CN" dirty="0" smtClean="0"/>
              <a:t>US7692877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/>
              <a:t>校正</a:t>
            </a:r>
          </a:p>
        </p:txBody>
      </p:sp>
    </p:spTree>
    <p:extLst>
      <p:ext uri="{BB962C8B-B14F-4D97-AF65-F5344CB8AC3E}">
        <p14:creationId xmlns:p14="http://schemas.microsoft.com/office/powerpoint/2010/main" val="161740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r>
              <a:rPr lang="zh-CN" altLang="en-US" dirty="0"/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手机摄像模组基本知识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手机照相模组镜头的选用基础知识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基于</a:t>
            </a:r>
            <a:r>
              <a:rPr lang="en-US" altLang="zh-CN" dirty="0"/>
              <a:t>ZEMAX</a:t>
            </a:r>
            <a:r>
              <a:rPr lang="zh-CN" altLang="en-US" dirty="0"/>
              <a:t>的手机摄像镜头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具体结构以前所有：行业发展，像素知识，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86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初始结构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1844824"/>
            <a:ext cx="4410691" cy="409632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77" y="1844824"/>
            <a:ext cx="4334480" cy="37057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9632" y="591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389012"/>
            <a:ext cx="4305901" cy="142894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9709" y="6283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3864" y="6165206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手机镜头设计</a:t>
            </a:r>
            <a:r>
              <a:rPr lang="en-US" altLang="zh-CN" dirty="0"/>
              <a:t>(</a:t>
            </a:r>
            <a:r>
              <a:rPr lang="zh-CN" altLang="en-US" dirty="0"/>
              <a:t>博士论文）</a:t>
            </a:r>
          </a:p>
        </p:txBody>
      </p:sp>
    </p:spTree>
    <p:extLst>
      <p:ext uri="{BB962C8B-B14F-4D97-AF65-F5344CB8AC3E}">
        <p14:creationId xmlns:p14="http://schemas.microsoft.com/office/powerpoint/2010/main" val="201262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初始结构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1700808"/>
            <a:ext cx="4365333" cy="452596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16832"/>
            <a:ext cx="5334744" cy="3448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50907" y="6042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04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9413"/>
            <a:ext cx="52736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99592" y="63087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博士论文手机镜头</a:t>
            </a:r>
          </a:p>
        </p:txBody>
      </p:sp>
    </p:spTree>
    <p:extLst>
      <p:ext uri="{BB962C8B-B14F-4D97-AF65-F5344CB8AC3E}">
        <p14:creationId xmlns:p14="http://schemas.microsoft.com/office/powerpoint/2010/main" val="294944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优化原则建议：</a:t>
            </a:r>
            <a:r>
              <a:rPr lang="zh-CN" altLang="en-US" sz="1800" dirty="0"/>
              <a:t>曲率半径</a:t>
            </a:r>
            <a:r>
              <a:rPr lang="zh-CN" altLang="en-US" sz="1800" dirty="0" smtClean="0"/>
              <a:t>优化；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		      </a:t>
            </a:r>
            <a:r>
              <a:rPr lang="zh-CN" altLang="en-US" sz="1800" dirty="0" smtClean="0"/>
              <a:t>透镜</a:t>
            </a:r>
            <a:r>
              <a:rPr lang="zh-CN" altLang="en-US" sz="1800" dirty="0"/>
              <a:t>间距与厚度</a:t>
            </a:r>
            <a:r>
              <a:rPr lang="zh-CN" altLang="en-US" sz="1800" dirty="0" smtClean="0"/>
              <a:t>优化；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</a:t>
            </a:r>
            <a:r>
              <a:rPr lang="zh-CN" altLang="en-US" sz="1800" dirty="0" smtClean="0"/>
              <a:t>玻璃</a:t>
            </a:r>
            <a:r>
              <a:rPr lang="zh-CN" altLang="en-US" sz="1800" dirty="0"/>
              <a:t>材料</a:t>
            </a:r>
            <a:r>
              <a:rPr lang="zh-CN" altLang="en-US" sz="1800" dirty="0" smtClean="0"/>
              <a:t>优化。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3483" y="3107508"/>
            <a:ext cx="8229600" cy="13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优化注意事项：</a:t>
            </a:r>
            <a:r>
              <a:rPr lang="zh-CN" altLang="en-US" sz="2000" dirty="0" smtClean="0"/>
              <a:t>逐步优化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 smtClean="0"/>
              <a:t>			      </a:t>
            </a:r>
            <a:r>
              <a:rPr lang="zh-CN" altLang="en-US" sz="1800" dirty="0" smtClean="0"/>
              <a:t>元件间间距；</a:t>
            </a:r>
            <a:endParaRPr lang="en-US" altLang="zh-CN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 smtClean="0"/>
              <a:t>			</a:t>
            </a:r>
            <a:endParaRPr lang="en-US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449666"/>
            <a:ext cx="8229600" cy="113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用上操作数：   </a:t>
            </a:r>
            <a:r>
              <a:rPr lang="zh-CN" altLang="en-US" sz="1800" dirty="0" smtClean="0"/>
              <a:t>参考</a:t>
            </a:r>
            <a:r>
              <a:rPr lang="en-US" altLang="zh-CN" sz="1200" dirty="0"/>
              <a:t>1_500-Mega Pixel Mobile Phone Lens d21211.ZMX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 smtClean="0"/>
              <a:t>			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94395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动画指针和亮灯文本</Template>
  <TotalTime>0</TotalTime>
  <Words>171</Words>
  <Application>Microsoft Office PowerPoint</Application>
  <PresentationFormat>全屏显示(4:3)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Microsoft YaHei</vt:lpstr>
      <vt:lpstr>Arial</vt:lpstr>
      <vt:lpstr>Calibri</vt:lpstr>
      <vt:lpstr>Animated_pointer_and_light-up_text</vt:lpstr>
      <vt:lpstr>策划书</vt:lpstr>
      <vt:lpstr>PowerPoint 演示文稿</vt:lpstr>
      <vt:lpstr>题目</vt:lpstr>
      <vt:lpstr>翻译（US7692877）</vt:lpstr>
      <vt:lpstr>前言部分</vt:lpstr>
      <vt:lpstr>初始结构</vt:lpstr>
      <vt:lpstr>初始结构</vt:lpstr>
      <vt:lpstr>初始结构</vt:lpstr>
      <vt:lpstr>优化</vt:lpstr>
      <vt:lpstr>像质分析</vt:lpstr>
      <vt:lpstr>公差分析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2015-12-20T08:15:36Z</dcterms:created>
  <dcterms:modified xsi:type="dcterms:W3CDTF">2015-12-21T08:32:24Z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