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9" r:id="rId1"/>
  </p:sldMasterIdLst>
  <p:sldIdLst>
    <p:sldId id="256" r:id="rId2"/>
    <p:sldId id="281" r:id="rId3"/>
    <p:sldId id="257" r:id="rId4"/>
    <p:sldId id="258" r:id="rId5"/>
    <p:sldId id="259" r:id="rId6"/>
    <p:sldId id="260" r:id="rId7"/>
    <p:sldId id="261" r:id="rId8"/>
    <p:sldId id="282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83" r:id="rId17"/>
    <p:sldId id="269" r:id="rId18"/>
    <p:sldId id="270" r:id="rId19"/>
    <p:sldId id="271" r:id="rId20"/>
    <p:sldId id="272" r:id="rId21"/>
    <p:sldId id="273" r:id="rId22"/>
    <p:sldId id="284" r:id="rId23"/>
    <p:sldId id="274" r:id="rId24"/>
    <p:sldId id="275" r:id="rId25"/>
    <p:sldId id="276" r:id="rId26"/>
    <p:sldId id="285" r:id="rId27"/>
    <p:sldId id="277" r:id="rId28"/>
    <p:sldId id="278" r:id="rId29"/>
    <p:sldId id="279" r:id="rId30"/>
    <p:sldId id="280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43" autoAdjust="0"/>
    <p:restoredTop sz="94660"/>
  </p:normalViewPr>
  <p:slideViewPr>
    <p:cSldViewPr snapToGrid="0">
      <p:cViewPr varScale="1">
        <p:scale>
          <a:sx n="96" d="100"/>
          <a:sy n="96" d="100"/>
        </p:scale>
        <p:origin x="33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87E2-00CF-4802-8EBE-50F98795CB27}" type="datetimeFigureOut">
              <a:rPr lang="ru-RU" smtClean="0"/>
              <a:t>27.03.2025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A63EE2E-C0A1-426A-8A77-D76B9909AA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3316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87E2-00CF-4802-8EBE-50F98795CB27}" type="datetimeFigureOut">
              <a:rPr lang="ru-RU" smtClean="0"/>
              <a:t>27.03.2025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A63EE2E-C0A1-426A-8A77-D76B9909AA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5397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87E2-00CF-4802-8EBE-50F98795CB27}" type="datetimeFigureOut">
              <a:rPr lang="ru-RU" smtClean="0"/>
              <a:t>27.03.2025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A63EE2E-C0A1-426A-8A77-D76B9909AA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5879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87E2-00CF-4802-8EBE-50F98795CB27}" type="datetimeFigureOut">
              <a:rPr lang="ru-RU" smtClean="0"/>
              <a:t>27.03.2025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A63EE2E-C0A1-426A-8A77-D76B9909AACD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48546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87E2-00CF-4802-8EBE-50F98795CB27}" type="datetimeFigureOut">
              <a:rPr lang="ru-RU" smtClean="0"/>
              <a:t>27.03.2025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A63EE2E-C0A1-426A-8A77-D76B9909AA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4754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87E2-00CF-4802-8EBE-50F98795CB27}" type="datetimeFigureOut">
              <a:rPr lang="ru-RU" smtClean="0"/>
              <a:t>27.03.2025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EE2E-C0A1-426A-8A77-D76B9909AA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1452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87E2-00CF-4802-8EBE-50F98795CB27}" type="datetimeFigureOut">
              <a:rPr lang="ru-RU" smtClean="0"/>
              <a:t>27.03.2025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EE2E-C0A1-426A-8A77-D76B9909AA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428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87E2-00CF-4802-8EBE-50F98795CB27}" type="datetimeFigureOut">
              <a:rPr lang="ru-RU" smtClean="0"/>
              <a:t>27.03.2025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EE2E-C0A1-426A-8A77-D76B9909AA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8247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8C987E2-00CF-4802-8EBE-50F98795CB27}" type="datetimeFigureOut">
              <a:rPr lang="ru-RU" smtClean="0"/>
              <a:t>27.03.2025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A63EE2E-C0A1-426A-8A77-D76B9909AA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6767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87E2-00CF-4802-8EBE-50F98795CB27}" type="datetimeFigureOut">
              <a:rPr lang="ru-RU" smtClean="0"/>
              <a:t>27.03.2025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EE2E-C0A1-426A-8A77-D76B9909AA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89576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87E2-00CF-4802-8EBE-50F98795CB27}" type="datetimeFigureOut">
              <a:rPr lang="ru-RU" smtClean="0"/>
              <a:t>27.03.2025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A63EE2E-C0A1-426A-8A77-D76B9909AA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8614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87E2-00CF-4802-8EBE-50F98795CB27}" type="datetimeFigureOut">
              <a:rPr lang="ru-RU" smtClean="0"/>
              <a:t>27.03.2025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EE2E-C0A1-426A-8A77-D76B9909AA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4641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87E2-00CF-4802-8EBE-50F98795CB27}" type="datetimeFigureOut">
              <a:rPr lang="ru-RU" smtClean="0"/>
              <a:t>27.03.2025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EE2E-C0A1-426A-8A77-D76B9909AA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2681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87E2-00CF-4802-8EBE-50F98795CB27}" type="datetimeFigureOut">
              <a:rPr lang="ru-RU" smtClean="0"/>
              <a:t>27.03.2025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EE2E-C0A1-426A-8A77-D76B9909AA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90292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87E2-00CF-4802-8EBE-50F98795CB27}" type="datetimeFigureOut">
              <a:rPr lang="ru-RU" smtClean="0"/>
              <a:t>27.03.2025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EE2E-C0A1-426A-8A77-D76B9909AA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7070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87E2-00CF-4802-8EBE-50F98795CB27}" type="datetimeFigureOut">
              <a:rPr lang="ru-RU" smtClean="0"/>
              <a:t>27.03.2025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EE2E-C0A1-426A-8A77-D76B9909AA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0641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87E2-00CF-4802-8EBE-50F98795CB27}" type="datetimeFigureOut">
              <a:rPr lang="ru-RU" smtClean="0"/>
              <a:t>27.03.2025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EE2E-C0A1-426A-8A77-D76B9909AA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61691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987E2-00CF-4802-8EBE-50F98795CB27}" type="datetimeFigureOut">
              <a:rPr lang="ru-RU" smtClean="0"/>
              <a:t>27.03.2025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3EE2E-C0A1-426A-8A77-D76B9909AA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284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0" r:id="rId1"/>
    <p:sldLayoutId id="2147484261" r:id="rId2"/>
    <p:sldLayoutId id="2147484262" r:id="rId3"/>
    <p:sldLayoutId id="2147484263" r:id="rId4"/>
    <p:sldLayoutId id="2147484264" r:id="rId5"/>
    <p:sldLayoutId id="2147484265" r:id="rId6"/>
    <p:sldLayoutId id="2147484266" r:id="rId7"/>
    <p:sldLayoutId id="2147484267" r:id="rId8"/>
    <p:sldLayoutId id="2147484268" r:id="rId9"/>
    <p:sldLayoutId id="2147484269" r:id="rId10"/>
    <p:sldLayoutId id="2147484270" r:id="rId11"/>
    <p:sldLayoutId id="2147484271" r:id="rId12"/>
    <p:sldLayoutId id="2147484272" r:id="rId13"/>
    <p:sldLayoutId id="2147484273" r:id="rId14"/>
    <p:sldLayoutId id="2147484274" r:id="rId15"/>
    <p:sldLayoutId id="2147484275" r:id="rId16"/>
    <p:sldLayoutId id="2147484276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11926"/>
            <a:ext cx="8991600" cy="2332327"/>
          </a:xfrm>
        </p:spPr>
        <p:txBody>
          <a:bodyPr>
            <a:normAutofit/>
          </a:bodyPr>
          <a:lstStyle/>
          <a:p>
            <a:pPr algn="ctr"/>
            <a:r>
              <a:rPr lang="ru-RU" sz="6000" dirty="0"/>
              <a:t>что НУЖНО посмотреть в Гомельской области?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4691" y="4555375"/>
            <a:ext cx="11266378" cy="2044931"/>
          </a:xfrm>
        </p:spPr>
        <p:txBody>
          <a:bodyPr>
            <a:noAutofit/>
          </a:bodyPr>
          <a:lstStyle/>
          <a:p>
            <a:pPr algn="just"/>
            <a:r>
              <a:rPr lang="ru-RU" sz="2400" dirty="0">
                <a:latin typeface="Franklin Gothic Heavy" panose="020B0903020102020204" pitchFamily="34" charset="0"/>
              </a:rPr>
              <a:t>Гомельская область — самый крупный по площади регион Республики Беларусь, который к тому же является еще и самым южным, гранича на юге с Украиной, а на востоке с Россией (Брянская область). Территория ее была заселена давно, но главные достопримечательности появились здесь значительно позже. Впрочем, природных красот на </a:t>
            </a:r>
            <a:r>
              <a:rPr lang="ru-RU" sz="2400" dirty="0" err="1">
                <a:latin typeface="Franklin Gothic Heavy" panose="020B0903020102020204" pitchFamily="34" charset="0"/>
              </a:rPr>
              <a:t>Гомельщине</a:t>
            </a:r>
            <a:r>
              <a:rPr lang="ru-RU" sz="2400" dirty="0">
                <a:latin typeface="Franklin Gothic Heavy" panose="020B0903020102020204" pitchFamily="34" charset="0"/>
              </a:rPr>
              <a:t> тоже немало.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0573789" y="149630"/>
            <a:ext cx="1446415" cy="1413162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4035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73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кругленный прямоугольник 7"/>
          <p:cNvSpPr/>
          <p:nvPr/>
        </p:nvSpPr>
        <p:spPr>
          <a:xfrm>
            <a:off x="179763" y="2204430"/>
            <a:ext cx="5020887" cy="3943349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effectLst>
            <a:glow rad="635000">
              <a:schemeClr val="accent1">
                <a:alpha val="32000"/>
              </a:schemeClr>
            </a:glow>
            <a:outerShdw blurRad="50800" dist="50800" dir="5400000" sx="1000" sy="1000" algn="ctr" rotWithShape="0">
              <a:srgbClr val="000000"/>
            </a:outerShdw>
            <a:reflection stA="97000" endPos="20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0" y="600075"/>
            <a:ext cx="10401300" cy="13716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-216131" y="747266"/>
            <a:ext cx="113023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Усадьба Ястржембских (</a:t>
            </a:r>
            <a:r>
              <a:rPr lang="ru-RU" sz="3200" dirty="0" err="1"/>
              <a:t>Борисовщина</a:t>
            </a:r>
            <a:r>
              <a:rPr lang="ru-RU" sz="3200" dirty="0"/>
              <a:t>)</a:t>
            </a:r>
            <a:endParaRPr lang="en-US" sz="3200" dirty="0"/>
          </a:p>
          <a:p>
            <a:pPr algn="ctr"/>
            <a:r>
              <a:rPr lang="ru-RU" sz="3200" dirty="0"/>
              <a:t>Адрес: </a:t>
            </a:r>
            <a:r>
              <a:rPr lang="ru-RU" sz="3200" dirty="0" err="1"/>
              <a:t>Хойникский</a:t>
            </a:r>
            <a:r>
              <a:rPr lang="ru-RU" sz="3200" dirty="0"/>
              <a:t> район, Парковая улица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5287" y="2204430"/>
            <a:ext cx="5868786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100" dirty="0"/>
              <a:t>Имение Ястржембских в настоящее время лежит в руинах, но посетить его будет не бесполезным. От построек в неоготическом стиле остались лишь внешние стены. Интересной частью усадьбы является водонапорная башня.</a:t>
            </a:r>
            <a:r>
              <a:rPr lang="en-US" sz="2100" dirty="0"/>
              <a:t> </a:t>
            </a:r>
            <a:r>
              <a:rPr lang="ru-RU" sz="2100" dirty="0"/>
              <a:t>Башня имеет квадратную форму и по углам дополнена круглыми башнями. Осмотреть её можно только снаружи, потому что лестничные марши не сохранились. Интересно, что в советское время здания имения использовались для разных нужд, но после были заброшены.</a:t>
            </a:r>
          </a:p>
        </p:txBody>
      </p:sp>
    </p:spTree>
    <p:extLst>
      <p:ext uri="{BB962C8B-B14F-4D97-AF65-F5344CB8AC3E}">
        <p14:creationId xmlns:p14="http://schemas.microsoft.com/office/powerpoint/2010/main" val="17114064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73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кругленный прямоугольник 7"/>
          <p:cNvSpPr/>
          <p:nvPr/>
        </p:nvSpPr>
        <p:spPr>
          <a:xfrm>
            <a:off x="179763" y="2204430"/>
            <a:ext cx="5020887" cy="3943349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effectLst>
            <a:glow rad="635000">
              <a:schemeClr val="accent1">
                <a:alpha val="32000"/>
              </a:schemeClr>
            </a:glow>
            <a:outerShdw blurRad="50800" dist="50800" dir="5400000" sx="1000" sy="1000" algn="ctr" rotWithShape="0">
              <a:srgbClr val="000000"/>
            </a:outerShdw>
            <a:reflection stA="97000" endPos="20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0" y="600075"/>
            <a:ext cx="10401300" cy="13716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-216131" y="747266"/>
            <a:ext cx="113023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Усадьба </a:t>
            </a:r>
            <a:r>
              <a:rPr lang="ru-RU" sz="3200" dirty="0" err="1"/>
              <a:t>Халецких</a:t>
            </a:r>
            <a:r>
              <a:rPr lang="ru-RU" sz="3200" dirty="0"/>
              <a:t> (Хальч)</a:t>
            </a:r>
            <a:endParaRPr lang="en-US" sz="3200" dirty="0"/>
          </a:p>
          <a:p>
            <a:pPr algn="ctr"/>
            <a:r>
              <a:rPr lang="ru-RU" sz="3200" dirty="0"/>
              <a:t>Адрес: </a:t>
            </a:r>
            <a:r>
              <a:rPr lang="ru-RU" sz="3200" dirty="0" err="1"/>
              <a:t>Ветковский</a:t>
            </a:r>
            <a:r>
              <a:rPr lang="ru-RU" sz="3200" dirty="0"/>
              <a:t> район, деревня Хальч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5287" y="2204430"/>
            <a:ext cx="58687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Шляхетское имения в </a:t>
            </a:r>
            <a:r>
              <a:rPr lang="ru-RU" sz="2400" dirty="0" err="1"/>
              <a:t>Хальчи</a:t>
            </a:r>
            <a:r>
              <a:rPr lang="ru-RU" sz="2400" dirty="0"/>
              <a:t> — здание в стиле классицизм. Двухэтажных дом дополняли флигели по бокам и конюшня, но до наших дней дошёл только дом. От паркового ансамбля остался фруктовый </a:t>
            </a:r>
            <a:r>
              <a:rPr lang="ru-RU" sz="2400" dirty="0" err="1"/>
              <a:t>сад.После</a:t>
            </a:r>
            <a:r>
              <a:rPr lang="ru-RU" sz="2400" dirty="0"/>
              <a:t> революции советские власти не заботились о сохранности здания. И в доме </a:t>
            </a:r>
            <a:r>
              <a:rPr lang="ru-RU" sz="2400" dirty="0" err="1"/>
              <a:t>Халецких</a:t>
            </a:r>
            <a:r>
              <a:rPr lang="ru-RU" sz="2400" dirty="0"/>
              <a:t> даже размещалась тюрьма. В настоящее время усадьба передана музею и в ней производится реставрация.</a:t>
            </a:r>
          </a:p>
        </p:txBody>
      </p:sp>
    </p:spTree>
    <p:extLst>
      <p:ext uri="{BB962C8B-B14F-4D97-AF65-F5344CB8AC3E}">
        <p14:creationId xmlns:p14="http://schemas.microsoft.com/office/powerpoint/2010/main" val="36405485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73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кругленный прямоугольник 7"/>
          <p:cNvSpPr/>
          <p:nvPr/>
        </p:nvSpPr>
        <p:spPr>
          <a:xfrm>
            <a:off x="179763" y="2204430"/>
            <a:ext cx="5020887" cy="3943349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effectLst>
            <a:glow rad="635000">
              <a:schemeClr val="accent1">
                <a:alpha val="32000"/>
              </a:schemeClr>
            </a:glow>
            <a:outerShdw blurRad="50800" dist="50800" dir="5400000" sx="1000" sy="1000" algn="ctr" rotWithShape="0">
              <a:srgbClr val="000000"/>
            </a:outerShdw>
            <a:reflection stA="97000" endPos="20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0" y="600075"/>
            <a:ext cx="10401300" cy="13716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-216131" y="747266"/>
            <a:ext cx="113023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err="1"/>
              <a:t>Мозырский</a:t>
            </a:r>
            <a:r>
              <a:rPr lang="ru-RU" sz="3200" dirty="0"/>
              <a:t> замок</a:t>
            </a:r>
            <a:endParaRPr lang="en-US" sz="3200" dirty="0"/>
          </a:p>
          <a:p>
            <a:pPr algn="ctr"/>
            <a:r>
              <a:rPr lang="ru-RU" sz="3200" dirty="0"/>
              <a:t>Адрес: ул. Гора Коммунаров, 8, Мозырь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5287" y="2204430"/>
            <a:ext cx="586878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dirty="0"/>
              <a:t>«</a:t>
            </a:r>
            <a:r>
              <a:rPr lang="ru-RU" sz="2200" dirty="0" err="1"/>
              <a:t>Мозырский</a:t>
            </a:r>
            <a:r>
              <a:rPr lang="ru-RU" sz="2200" dirty="0"/>
              <a:t> замок» сейчас — это копия того укрепления, которое располагалось на «Замковой горе». Копия построена по образу замка XVI века. Оригинальное строение не сохранилось из-за вторжения </a:t>
            </a:r>
            <a:r>
              <a:rPr lang="ru-RU" sz="2200" dirty="0" err="1"/>
              <a:t>Януша</a:t>
            </a:r>
            <a:r>
              <a:rPr lang="ru-RU" sz="2200" dirty="0"/>
              <a:t> </a:t>
            </a:r>
            <a:r>
              <a:rPr lang="ru-RU" sz="2200" dirty="0" err="1"/>
              <a:t>Радзивилла</a:t>
            </a:r>
            <a:r>
              <a:rPr lang="ru-RU" sz="2200" dirty="0"/>
              <a:t>, который взял Мозырь и </a:t>
            </a:r>
            <a:r>
              <a:rPr lang="ru-RU" sz="2200" dirty="0" err="1"/>
              <a:t>сжёг.В</a:t>
            </a:r>
            <a:r>
              <a:rPr lang="ru-RU" sz="2200" dirty="0"/>
              <a:t> 2005 году решили реконструировать древнюю крепость и организовать в ней музей. Экспозиция музея знакомит посетителей с бытом и культурой </a:t>
            </a:r>
            <a:r>
              <a:rPr lang="ru-RU" sz="2200" dirty="0" err="1"/>
              <a:t>беларусов</a:t>
            </a:r>
            <a:r>
              <a:rPr lang="ru-RU" sz="2200" dirty="0"/>
              <a:t>. Также в «</a:t>
            </a:r>
            <a:r>
              <a:rPr lang="ru-RU" sz="2200" dirty="0" err="1"/>
              <a:t>Мозырском</a:t>
            </a:r>
            <a:r>
              <a:rPr lang="ru-RU" sz="2200" dirty="0"/>
              <a:t> замке» проводят ярмарки и фестивали.</a:t>
            </a:r>
          </a:p>
        </p:txBody>
      </p:sp>
    </p:spTree>
    <p:extLst>
      <p:ext uri="{BB962C8B-B14F-4D97-AF65-F5344CB8AC3E}">
        <p14:creationId xmlns:p14="http://schemas.microsoft.com/office/powerpoint/2010/main" val="27905756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73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кругленный прямоугольник 7"/>
          <p:cNvSpPr/>
          <p:nvPr/>
        </p:nvSpPr>
        <p:spPr>
          <a:xfrm>
            <a:off x="179763" y="2204430"/>
            <a:ext cx="5020887" cy="3943349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effectLst>
            <a:glow rad="635000">
              <a:schemeClr val="accent1">
                <a:alpha val="32000"/>
              </a:schemeClr>
            </a:glow>
            <a:outerShdw blurRad="50800" dist="50800" dir="5400000" sx="1000" sy="1000" algn="ctr" rotWithShape="0">
              <a:srgbClr val="000000"/>
            </a:outerShdw>
            <a:reflection stA="97000" endPos="20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0" y="600075"/>
            <a:ext cx="10401300" cy="13716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-216131" y="747266"/>
            <a:ext cx="113023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Охотничий домик князя Паскевича в </a:t>
            </a:r>
            <a:r>
              <a:rPr lang="ru-RU" sz="3200" dirty="0" err="1"/>
              <a:t>Кореневке</a:t>
            </a:r>
            <a:endParaRPr lang="ru-RU" sz="3200" dirty="0"/>
          </a:p>
          <a:p>
            <a:pPr algn="ctr"/>
            <a:r>
              <a:rPr lang="ru-RU" sz="3200" dirty="0"/>
              <a:t>Адрес: Шоссейная ул., 30К, посёлок </a:t>
            </a:r>
            <a:r>
              <a:rPr lang="ru-RU" sz="3200" dirty="0" err="1"/>
              <a:t>Коренёвка</a:t>
            </a:r>
            <a:endParaRPr lang="ru-RU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5935287" y="2204430"/>
            <a:ext cx="586878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dirty="0"/>
              <a:t>Вместе с Гомелем Иван Паскевич приобрел у графа Румянцева и хутор </a:t>
            </a:r>
            <a:r>
              <a:rPr lang="ru-RU" sz="2200" dirty="0" err="1"/>
              <a:t>Кореневку</a:t>
            </a:r>
            <a:r>
              <a:rPr lang="ru-RU" sz="2200" dirty="0"/>
              <a:t>. В то время в мызе находились кирпичный завод и винокурня, а в 1860-ые был построен усадебный дом, который стали называть охотничьим, потому что туда приезжали гости для охоты. Перед домом расположен пруд. По легенде, вода оттуда обладает лечебными свойствами. Охотничий домик окружён парком с деревьями разных пород. Сейчас дом относится к институту леса, но всё равно он открыт для посетителей.</a:t>
            </a:r>
          </a:p>
        </p:txBody>
      </p:sp>
    </p:spTree>
    <p:extLst>
      <p:ext uri="{BB962C8B-B14F-4D97-AF65-F5344CB8AC3E}">
        <p14:creationId xmlns:p14="http://schemas.microsoft.com/office/powerpoint/2010/main" val="26609533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73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кругленный прямоугольник 7"/>
          <p:cNvSpPr/>
          <p:nvPr/>
        </p:nvSpPr>
        <p:spPr>
          <a:xfrm>
            <a:off x="179763" y="2204430"/>
            <a:ext cx="5020887" cy="3943349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effectLst>
            <a:glow rad="635000">
              <a:schemeClr val="accent1">
                <a:alpha val="32000"/>
              </a:schemeClr>
            </a:glow>
            <a:outerShdw blurRad="50800" dist="50800" dir="5400000" sx="1000" sy="1000" algn="ctr" rotWithShape="0">
              <a:srgbClr val="000000"/>
            </a:outerShdw>
            <a:reflection stA="97000" endPos="20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0" y="600075"/>
            <a:ext cx="10401300" cy="13716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-450544" y="747266"/>
            <a:ext cx="113023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Усадьба </a:t>
            </a:r>
            <a:r>
              <a:rPr lang="ru-RU" sz="3200" dirty="0" err="1"/>
              <a:t>Сутков</a:t>
            </a:r>
            <a:r>
              <a:rPr lang="ru-RU" sz="3200" dirty="0"/>
              <a:t> (Переделка)</a:t>
            </a:r>
          </a:p>
          <a:p>
            <a:pPr algn="ctr"/>
            <a:r>
              <a:rPr lang="ru-RU" sz="3200" dirty="0"/>
              <a:t>Адрес: </a:t>
            </a:r>
            <a:r>
              <a:rPr lang="ru-RU" sz="3200" dirty="0" err="1"/>
              <a:t>Лоевский</a:t>
            </a:r>
            <a:r>
              <a:rPr lang="ru-RU" sz="3200" dirty="0"/>
              <a:t> район, </a:t>
            </a:r>
            <a:r>
              <a:rPr lang="ru-RU" sz="3200" dirty="0" err="1"/>
              <a:t>агрогородок</a:t>
            </a:r>
            <a:r>
              <a:rPr lang="ru-RU" sz="3200" dirty="0"/>
              <a:t> Переделка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5287" y="2204430"/>
            <a:ext cx="58687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Графское поместье </a:t>
            </a:r>
            <a:r>
              <a:rPr lang="ru-RU" dirty="0" err="1"/>
              <a:t>Сутково</a:t>
            </a:r>
            <a:r>
              <a:rPr lang="ru-RU" dirty="0"/>
              <a:t> построено в начале XIX века в стиле классицизм. Усадебный дом с флигелем и парком считается памятником дворцово-парковой архитектуры. Прилегающий парк дошёл до нас не в первозданном виде, но всё же сохранив характерные для классицизма черты. Главный вход дома дополнен колоннадой. Имением владели разные люди: сначала </a:t>
            </a:r>
            <a:r>
              <a:rPr lang="ru-RU" dirty="0" err="1"/>
              <a:t>Юдицкие</a:t>
            </a:r>
            <a:r>
              <a:rPr lang="ru-RU" dirty="0"/>
              <a:t>, </a:t>
            </a:r>
            <a:r>
              <a:rPr lang="ru-RU" dirty="0" err="1"/>
              <a:t>Рудиевские</a:t>
            </a:r>
            <a:r>
              <a:rPr lang="ru-RU" dirty="0"/>
              <a:t>, Чайковский, а затем и Барановские. Именно с Екатериной Барановской, как правило, связывают историю </a:t>
            </a:r>
            <a:r>
              <a:rPr lang="ru-RU" dirty="0" err="1"/>
              <a:t>усадьбы.Графиня</a:t>
            </a:r>
            <a:r>
              <a:rPr lang="ru-RU" dirty="0"/>
              <a:t> уделяла большое внимание хозяйству и обустройству поместья. При ней были построены винокурный завод, мельница, лесопилка. Но после революции она эмигрировала в Канаду. В настоящее время здание принадлежит школе.</a:t>
            </a:r>
          </a:p>
        </p:txBody>
      </p:sp>
    </p:spTree>
    <p:extLst>
      <p:ext uri="{BB962C8B-B14F-4D97-AF65-F5344CB8AC3E}">
        <p14:creationId xmlns:p14="http://schemas.microsoft.com/office/powerpoint/2010/main" val="22491865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73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кругленный прямоугольник 7"/>
          <p:cNvSpPr/>
          <p:nvPr/>
        </p:nvSpPr>
        <p:spPr>
          <a:xfrm>
            <a:off x="179763" y="2204430"/>
            <a:ext cx="5020887" cy="3943349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effectLst>
            <a:glow rad="635000">
              <a:schemeClr val="accent1">
                <a:alpha val="32000"/>
              </a:schemeClr>
            </a:glow>
            <a:outerShdw blurRad="50800" dist="50800" dir="5400000" sx="1000" sy="1000" algn="ctr" rotWithShape="0">
              <a:srgbClr val="000000"/>
            </a:outerShdw>
            <a:reflection stA="97000" endPos="20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0" y="600075"/>
            <a:ext cx="10401300" cy="13716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-450544" y="747266"/>
            <a:ext cx="113023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dirty="0"/>
              <a:t>Комплекс зданий </a:t>
            </a:r>
            <a:r>
              <a:rPr lang="ru-RU" sz="3000" dirty="0" err="1"/>
              <a:t>Добрушской</a:t>
            </a:r>
            <a:r>
              <a:rPr lang="ru-RU" sz="3000" dirty="0"/>
              <a:t> писчебумажной фабрики</a:t>
            </a:r>
          </a:p>
          <a:p>
            <a:pPr algn="ctr"/>
            <a:r>
              <a:rPr lang="ru-RU" sz="3000" dirty="0"/>
              <a:t>Адрес: проспект Луначарского, 4, Добруш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5287" y="2204430"/>
            <a:ext cx="5868786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900" dirty="0"/>
              <a:t>Писчебумажная фабрика — пример промышленной архитектуры в Гомельской области. Фабрику построил граф Паскевич-Эриванский в 1870 году. Уже с 1872 года фабрика производила разнообразные виды бумаги: печатную, газетную, писчую, спичечную и </a:t>
            </a:r>
            <a:r>
              <a:rPr lang="ru-RU" sz="1900" dirty="0" err="1"/>
              <a:t>другие.Завод</a:t>
            </a:r>
            <a:r>
              <a:rPr lang="ru-RU" sz="1900" dirty="0"/>
              <a:t> по технологии производства совсем не уступал западноевропейским, здесь были установлены английские </a:t>
            </a:r>
            <a:r>
              <a:rPr lang="ru-RU" sz="1900" dirty="0" err="1"/>
              <a:t>бумагодельные</a:t>
            </a:r>
            <a:r>
              <a:rPr lang="ru-RU" sz="1900" dirty="0"/>
              <a:t> машины, организована химическая </a:t>
            </a:r>
            <a:r>
              <a:rPr lang="ru-RU" sz="1900" dirty="0" err="1"/>
              <a:t>лаборатория.Объём</a:t>
            </a:r>
            <a:r>
              <a:rPr lang="ru-RU" sz="1900" dirty="0"/>
              <a:t> производимой продукции за сутки в 1907 году составлял 30 тонн. В настоящее время писчебумажная фабрика продолжает действовать и производит уже более 90 видов бумажной продукции.</a:t>
            </a:r>
          </a:p>
        </p:txBody>
      </p:sp>
    </p:spTree>
    <p:extLst>
      <p:ext uri="{BB962C8B-B14F-4D97-AF65-F5344CB8AC3E}">
        <p14:creationId xmlns:p14="http://schemas.microsoft.com/office/powerpoint/2010/main" val="19455086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266008" y="1928553"/>
            <a:ext cx="9459884" cy="2282449"/>
          </a:xfrm>
        </p:spPr>
        <p:txBody>
          <a:bodyPr>
            <a:normAutofit/>
          </a:bodyPr>
          <a:lstStyle/>
          <a:p>
            <a:pPr algn="ctr"/>
            <a:r>
              <a:rPr lang="ru-RU" sz="4400" dirty="0"/>
              <a:t>Археологические и исторические памятники области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6442363"/>
            <a:ext cx="11266378" cy="415637"/>
          </a:xfrm>
        </p:spPr>
        <p:txBody>
          <a:bodyPr>
            <a:noAutofit/>
          </a:bodyPr>
          <a:lstStyle/>
          <a:p>
            <a:pPr algn="just"/>
            <a:r>
              <a:rPr lang="ru-RU" sz="2400" dirty="0">
                <a:latin typeface="Franklin Gothic Heavy" panose="020B0903020102020204" pitchFamily="34" charset="0"/>
              </a:rPr>
              <a:t>Источник: https://tur-ray.ru/gomelskaya-oblast-dostoprimechatelnosti.html</a:t>
            </a:r>
          </a:p>
          <a:p>
            <a:pPr algn="just"/>
            <a:endParaRPr lang="ru-RU" sz="2400" dirty="0">
              <a:latin typeface="Franklin Gothic Heavy" panose="020B0903020102020204" pitchFamily="34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0573789" y="149630"/>
            <a:ext cx="1446415" cy="1413162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7736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73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кругленный прямоугольник 7"/>
          <p:cNvSpPr/>
          <p:nvPr/>
        </p:nvSpPr>
        <p:spPr>
          <a:xfrm>
            <a:off x="179763" y="2204430"/>
            <a:ext cx="5020887" cy="3943349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effectLst>
            <a:glow rad="635000">
              <a:schemeClr val="accent1">
                <a:alpha val="32000"/>
              </a:schemeClr>
            </a:glow>
            <a:outerShdw blurRad="50800" dist="50800" dir="5400000" sx="1000" sy="1000" algn="ctr" rotWithShape="0">
              <a:srgbClr val="000000"/>
            </a:outerShdw>
            <a:reflection stA="97000" endPos="20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0" y="600075"/>
            <a:ext cx="10401300" cy="13716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-450544" y="747266"/>
            <a:ext cx="113023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dirty="0"/>
              <a:t>Мемориальный комплекс </a:t>
            </a:r>
            <a:r>
              <a:rPr lang="ru-RU" sz="3000" dirty="0" err="1"/>
              <a:t>Лоев</a:t>
            </a:r>
            <a:endParaRPr lang="ru-RU" sz="3000" dirty="0"/>
          </a:p>
          <a:p>
            <a:pPr algn="ctr"/>
            <a:r>
              <a:rPr lang="ru-RU" sz="3000" dirty="0"/>
              <a:t>Адрес: Советская улица, 4, городской посёлок </a:t>
            </a:r>
            <a:r>
              <a:rPr lang="ru-RU" sz="3000" dirty="0" err="1"/>
              <a:t>Лоев</a:t>
            </a:r>
            <a:endParaRPr lang="ru-RU" sz="3000" dirty="0"/>
          </a:p>
        </p:txBody>
      </p:sp>
      <p:sp>
        <p:nvSpPr>
          <p:cNvPr id="10" name="TextBox 9"/>
          <p:cNvSpPr txBox="1"/>
          <p:nvPr/>
        </p:nvSpPr>
        <p:spPr>
          <a:xfrm>
            <a:off x="5935287" y="2204430"/>
            <a:ext cx="575240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dirty="0"/>
              <a:t>В </a:t>
            </a:r>
            <a:r>
              <a:rPr lang="ru-RU" sz="2200" dirty="0" err="1"/>
              <a:t>Лоеве</a:t>
            </a:r>
            <a:r>
              <a:rPr lang="ru-RU" sz="2200" dirty="0"/>
              <a:t> располагается мемориальный комплекс «Битва за Днепр». Центральная площадь превратилась в мемориальный комплекс в 2015 году к 70-летию Великой Победы. На площади </a:t>
            </a:r>
            <a:r>
              <a:rPr lang="ru-RU" sz="2200" dirty="0" err="1"/>
              <a:t>Лоева</a:t>
            </a:r>
            <a:r>
              <a:rPr lang="ru-RU" sz="2200" dirty="0"/>
              <a:t> возвели Аллею Героев, где увековечены имена солдат, отважно сражавшихся с </a:t>
            </a:r>
            <a:r>
              <a:rPr lang="ru-RU" sz="2200" dirty="0" err="1"/>
              <a:t>врагом.Также</a:t>
            </a:r>
            <a:r>
              <a:rPr lang="ru-RU" sz="2200" dirty="0"/>
              <a:t> на площади располагаются открытые инсталляции военной техники, принадлежащие Музею битвы за Днепр. Также на площади можно увидеть обелиск «Монумент Славы», возведённый еще в 1966 году.</a:t>
            </a:r>
          </a:p>
        </p:txBody>
      </p:sp>
    </p:spTree>
    <p:extLst>
      <p:ext uri="{BB962C8B-B14F-4D97-AF65-F5344CB8AC3E}">
        <p14:creationId xmlns:p14="http://schemas.microsoft.com/office/powerpoint/2010/main" val="8970955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73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кругленный прямоугольник 7"/>
          <p:cNvSpPr/>
          <p:nvPr/>
        </p:nvSpPr>
        <p:spPr>
          <a:xfrm>
            <a:off x="179763" y="2204430"/>
            <a:ext cx="5020887" cy="3943349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effectLst>
            <a:glow rad="635000">
              <a:schemeClr val="accent1">
                <a:alpha val="32000"/>
              </a:schemeClr>
            </a:glow>
            <a:outerShdw blurRad="50800" dist="50800" dir="5400000" sx="1000" sy="1000" algn="ctr" rotWithShape="0">
              <a:srgbClr val="000000"/>
            </a:outerShdw>
            <a:reflection stA="97000" endPos="20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0" y="600075"/>
            <a:ext cx="10401300" cy="13716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-450544" y="747266"/>
            <a:ext cx="113023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dirty="0"/>
              <a:t>Археологический комплекс </a:t>
            </a:r>
            <a:r>
              <a:rPr lang="ru-RU" sz="3000" dirty="0" err="1"/>
              <a:t>Юровичи</a:t>
            </a:r>
            <a:endParaRPr lang="ru-RU" sz="3000" dirty="0"/>
          </a:p>
          <a:p>
            <a:pPr algn="ctr"/>
            <a:r>
              <a:rPr lang="ru-RU" sz="3000" dirty="0"/>
              <a:t>Координаты на карте: 51.941044, 29.528022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5287" y="2204430"/>
            <a:ext cx="5868786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100" dirty="0"/>
              <a:t>Археологический комплекс посвящён периоду первобытности. Стоянка кроманьонцев позднего палеолита располагалась на берегу Припяти. В стоянке обитала община численностью около 15-20 человек. Здесь можно увидеть реконструкцию жилища кроманьонца, а также костные останки животных — бедренную кость и 4-килограммовый зуб </a:t>
            </a:r>
            <a:r>
              <a:rPr lang="ru-RU" sz="2100" dirty="0" err="1"/>
              <a:t>мамонта.Юровичи</a:t>
            </a:r>
            <a:r>
              <a:rPr lang="ru-RU" sz="2100" dirty="0"/>
              <a:t> интересны не только экспонатами из первобытной эпохи. На холме археологи обнаружили средневековое городище, датируемое Х-ХIII веками.</a:t>
            </a:r>
          </a:p>
        </p:txBody>
      </p:sp>
    </p:spTree>
    <p:extLst>
      <p:ext uri="{BB962C8B-B14F-4D97-AF65-F5344CB8AC3E}">
        <p14:creationId xmlns:p14="http://schemas.microsoft.com/office/powerpoint/2010/main" val="11365099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73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кругленный прямоугольник 7"/>
          <p:cNvSpPr/>
          <p:nvPr/>
        </p:nvSpPr>
        <p:spPr>
          <a:xfrm>
            <a:off x="179763" y="2204430"/>
            <a:ext cx="5020887" cy="3943349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effectLst>
            <a:glow rad="635000">
              <a:schemeClr val="accent1">
                <a:alpha val="32000"/>
              </a:schemeClr>
            </a:glow>
            <a:outerShdw blurRad="50800" dist="50800" dir="5400000" sx="1000" sy="1000" algn="ctr" rotWithShape="0">
              <a:srgbClr val="000000"/>
            </a:outerShdw>
            <a:reflection stA="97000" endPos="20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0" y="600075"/>
            <a:ext cx="10401300" cy="13716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-167911" y="778043"/>
            <a:ext cx="113023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dirty="0"/>
              <a:t>Скрипта Древний Туров</a:t>
            </a:r>
          </a:p>
          <a:p>
            <a:pPr algn="ctr"/>
            <a:r>
              <a:rPr lang="ru-RU" sz="3000" dirty="0"/>
              <a:t>Адрес: Ленинская ул., 1А, Туров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5287" y="2204430"/>
            <a:ext cx="5868786" cy="4362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850" dirty="0"/>
              <a:t>Туров — один из древнейших городов Руси, упоминаемый прежде всего в легендарной «Повести временных лет». Упоминание датируется Х веком, но велика вероятность, что город существовал задолго до указанного </a:t>
            </a:r>
            <a:r>
              <a:rPr lang="ru-RU" sz="1850" dirty="0" err="1"/>
              <a:t>периода.Скрипта</a:t>
            </a:r>
            <a:r>
              <a:rPr lang="ru-RU" sz="1850" dirty="0"/>
              <a:t> «Древний Туров» — наиболее интересная часть музея. Скрипта представляет собой остаток </a:t>
            </a:r>
            <a:r>
              <a:rPr lang="ru-RU" sz="1850" dirty="0" err="1"/>
              <a:t>туровского</a:t>
            </a:r>
            <a:r>
              <a:rPr lang="ru-RU" sz="1850" dirty="0"/>
              <a:t> городища, накрытый стеклянный куполом. В скрипте можно увидеть древнерусское оружие, различные предметы быта и утварь </a:t>
            </a:r>
            <a:r>
              <a:rPr lang="ru-RU" sz="1850" dirty="0" err="1"/>
              <a:t>горожан.Для</a:t>
            </a:r>
            <a:r>
              <a:rPr lang="ru-RU" sz="1850" dirty="0"/>
              <a:t> более полного представления образа старого Турова в музее есть макет. По нему становится понятно, что город был основан на естественной возвышенности и в целях дополнительной безопасности окружён рвом.</a:t>
            </a:r>
          </a:p>
        </p:txBody>
      </p:sp>
    </p:spTree>
    <p:extLst>
      <p:ext uri="{BB962C8B-B14F-4D97-AF65-F5344CB8AC3E}">
        <p14:creationId xmlns:p14="http://schemas.microsoft.com/office/powerpoint/2010/main" val="19637136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11926"/>
            <a:ext cx="8991600" cy="233232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000" dirty="0"/>
              <a:t>ТОП-5 — самых красивых мест Гомельской области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6483927"/>
            <a:ext cx="11266378" cy="374073"/>
          </a:xfrm>
        </p:spPr>
        <p:txBody>
          <a:bodyPr>
            <a:noAutofit/>
          </a:bodyPr>
          <a:lstStyle/>
          <a:p>
            <a:pPr algn="just"/>
            <a:r>
              <a:rPr lang="ru-RU" sz="2400" dirty="0">
                <a:latin typeface="Franklin Gothic Heavy" panose="020B0903020102020204" pitchFamily="34" charset="0"/>
              </a:rPr>
              <a:t>Источник: https://tur-ray.ru/gomelskaya-oblast-dostoprimechatelnosti.html</a:t>
            </a:r>
          </a:p>
          <a:p>
            <a:pPr algn="just"/>
            <a:endParaRPr lang="ru-RU" sz="2400" dirty="0">
              <a:latin typeface="Franklin Gothic Heavy" panose="020B0903020102020204" pitchFamily="34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0573789" y="149630"/>
            <a:ext cx="1446415" cy="1413162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8319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73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кругленный прямоугольник 7"/>
          <p:cNvSpPr/>
          <p:nvPr/>
        </p:nvSpPr>
        <p:spPr>
          <a:xfrm>
            <a:off x="179763" y="2204430"/>
            <a:ext cx="5020887" cy="3943349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effectLst>
            <a:glow rad="635000">
              <a:schemeClr val="accent1">
                <a:alpha val="32000"/>
              </a:schemeClr>
            </a:glow>
            <a:outerShdw blurRad="50800" dist="50800" dir="5400000" sx="1000" sy="1000" algn="ctr" rotWithShape="0">
              <a:srgbClr val="000000"/>
            </a:outerShdw>
            <a:reflection stA="97000" endPos="20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0" y="600075"/>
            <a:ext cx="10401300" cy="13716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-167911" y="778043"/>
            <a:ext cx="113023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dirty="0"/>
              <a:t>Памятник сгущенному молоку в Рогачеве</a:t>
            </a:r>
            <a:endParaRPr lang="en-US" sz="3000" dirty="0"/>
          </a:p>
          <a:p>
            <a:pPr algn="ctr"/>
            <a:r>
              <a:rPr lang="ru-RU" sz="3000" dirty="0"/>
              <a:t>Адрес: улица Сергея Кирова, 31, Рогачёв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68290" y="2204430"/>
            <a:ext cx="51991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100" dirty="0"/>
              <a:t>Необычный памятник открыли в 2013 году, чтобы увековечить самый вкусный продукт </a:t>
            </a:r>
            <a:r>
              <a:rPr lang="ru-RU" sz="2100" dirty="0" err="1"/>
              <a:t>Рогачёвского</a:t>
            </a:r>
            <a:r>
              <a:rPr lang="ru-RU" sz="2100" dirty="0"/>
              <a:t> молокозавода. Памятник выполнен в форме круглой банки со сгущённым молоком, открашенной с голубые </a:t>
            </a:r>
            <a:r>
              <a:rPr lang="ru-RU" sz="2100" dirty="0" err="1"/>
              <a:t>цвета.Установка</a:t>
            </a:r>
            <a:r>
              <a:rPr lang="ru-RU" sz="2100" dirty="0"/>
              <a:t> постамента была приурочена к 75-летней годовщине</a:t>
            </a:r>
            <a:r>
              <a:rPr lang="en-US" sz="2100" dirty="0"/>
              <a:t> </a:t>
            </a:r>
            <a:r>
              <a:rPr lang="ru-RU" sz="2100" dirty="0"/>
              <a:t>«</a:t>
            </a:r>
            <a:r>
              <a:rPr lang="ru-RU" sz="2100" dirty="0" err="1"/>
              <a:t>Рогачёвского</a:t>
            </a:r>
            <a:r>
              <a:rPr lang="ru-RU" sz="2100" dirty="0"/>
              <a:t> </a:t>
            </a:r>
            <a:r>
              <a:rPr lang="ru-RU" sz="2100" dirty="0" err="1"/>
              <a:t>молочноконсервного</a:t>
            </a:r>
            <a:r>
              <a:rPr lang="ru-RU" sz="2100" dirty="0"/>
              <a:t> комбината». Памятник расположили перед административным зданием фабрики.</a:t>
            </a:r>
          </a:p>
        </p:txBody>
      </p:sp>
    </p:spTree>
    <p:extLst>
      <p:ext uri="{BB962C8B-B14F-4D97-AF65-F5344CB8AC3E}">
        <p14:creationId xmlns:p14="http://schemas.microsoft.com/office/powerpoint/2010/main" val="12384679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73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кругленный прямоугольник 7"/>
          <p:cNvSpPr/>
          <p:nvPr/>
        </p:nvSpPr>
        <p:spPr>
          <a:xfrm>
            <a:off x="179763" y="2204430"/>
            <a:ext cx="5020887" cy="3943349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effectLst>
            <a:glow rad="635000">
              <a:schemeClr val="accent1">
                <a:alpha val="32000"/>
              </a:schemeClr>
            </a:glow>
            <a:outerShdw blurRad="50800" dist="50800" dir="5400000" sx="1000" sy="1000" algn="ctr" rotWithShape="0">
              <a:srgbClr val="000000"/>
            </a:outerShdw>
            <a:reflection stA="97000" endPos="20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0" y="600075"/>
            <a:ext cx="10401300" cy="13716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-167911" y="778043"/>
            <a:ext cx="113023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Мемориал детям — жертвам ВОВ (Красный Берег)</a:t>
            </a:r>
            <a:endParaRPr lang="en-US" sz="2800" dirty="0"/>
          </a:p>
          <a:p>
            <a:pPr algn="ctr"/>
            <a:r>
              <a:rPr lang="ru-RU" sz="2800" dirty="0"/>
              <a:t>Адрес: </a:t>
            </a:r>
            <a:r>
              <a:rPr lang="ru-RU" sz="2800" dirty="0" err="1"/>
              <a:t>Жлобинский</a:t>
            </a:r>
            <a:r>
              <a:rPr lang="ru-RU" sz="2800" dirty="0"/>
              <a:t> район, </a:t>
            </a:r>
            <a:r>
              <a:rPr lang="ru-RU" sz="2800" dirty="0" err="1"/>
              <a:t>агрогородок</a:t>
            </a:r>
            <a:r>
              <a:rPr lang="ru-RU" sz="2800" dirty="0"/>
              <a:t> Красный Берег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68290" y="2204430"/>
            <a:ext cx="56692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Мемориал, посвящённый детям-донорам крови для немецких солдат, торжественно был открыт в 2007 году. История, которой посвящён мемориал, по истине ужасна. В Красном береге расположился госпиталь для немецких солдат и из-за нехватки крови, там же, в Красном береге был организован детский донорский концентрационный лагерь.</a:t>
            </a:r>
            <a:r>
              <a:rPr lang="en-US" dirty="0"/>
              <a:t> </a:t>
            </a:r>
            <a:r>
              <a:rPr lang="ru-RU" dirty="0"/>
              <a:t>Мемориал имеет несколько планов. Сначала можно видеть скульптуру девочки с поднятыми вверх руками, далее расположен «пустой класс» — инсталляция из парт белого цвета. В конце можно увидеть карту Беларуси, на которой изображено ещё 16 детских </a:t>
            </a:r>
            <a:r>
              <a:rPr lang="ru-RU" dirty="0" err="1"/>
              <a:t>лагерей.Мемориал</a:t>
            </a:r>
            <a:r>
              <a:rPr lang="ru-RU" dirty="0"/>
              <a:t> призван увековечить память детей, погибших страшной смертью в период Великой Отечественной войны.</a:t>
            </a:r>
          </a:p>
        </p:txBody>
      </p:sp>
    </p:spTree>
    <p:extLst>
      <p:ext uri="{BB962C8B-B14F-4D97-AF65-F5344CB8AC3E}">
        <p14:creationId xmlns:p14="http://schemas.microsoft.com/office/powerpoint/2010/main" val="31339997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266008" y="1928553"/>
            <a:ext cx="9459884" cy="2282449"/>
          </a:xfrm>
        </p:spPr>
        <p:txBody>
          <a:bodyPr>
            <a:normAutofit/>
          </a:bodyPr>
          <a:lstStyle/>
          <a:p>
            <a:pPr algn="ctr"/>
            <a:r>
              <a:rPr lang="ru-RU" sz="4400" dirty="0"/>
              <a:t>Главные монастыри и храмы Гомельской области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6442364"/>
            <a:ext cx="11266378" cy="415636"/>
          </a:xfrm>
        </p:spPr>
        <p:txBody>
          <a:bodyPr>
            <a:noAutofit/>
          </a:bodyPr>
          <a:lstStyle/>
          <a:p>
            <a:pPr algn="just"/>
            <a:r>
              <a:rPr lang="ru-RU" sz="2400" dirty="0">
                <a:latin typeface="Franklin Gothic Heavy" panose="020B0903020102020204" pitchFamily="34" charset="0"/>
              </a:rPr>
              <a:t>Источник: https://tur-ray.ru/gomelskaya-oblast-dostoprimechatelnosti.html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0573789" y="149630"/>
            <a:ext cx="1446415" cy="1413162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5793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73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кругленный прямоугольник 7"/>
          <p:cNvSpPr/>
          <p:nvPr/>
        </p:nvSpPr>
        <p:spPr>
          <a:xfrm>
            <a:off x="179763" y="2204430"/>
            <a:ext cx="5020887" cy="3943349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effectLst>
            <a:glow rad="635000">
              <a:schemeClr val="accent1">
                <a:alpha val="32000"/>
              </a:schemeClr>
            </a:glow>
            <a:outerShdw blurRad="50800" dist="50800" dir="5400000" sx="1000" sy="1000" algn="ctr" rotWithShape="0">
              <a:srgbClr val="000000"/>
            </a:outerShdw>
            <a:reflection stA="97000" endPos="20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0" y="600075"/>
            <a:ext cx="10401300" cy="13716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-167911" y="778043"/>
            <a:ext cx="113023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Свято-</a:t>
            </a:r>
            <a:r>
              <a:rPr lang="ru-RU" sz="2800" dirty="0" err="1"/>
              <a:t>Иоанно</a:t>
            </a:r>
            <a:r>
              <a:rPr lang="ru-RU" sz="2800" dirty="0"/>
              <a:t>-</a:t>
            </a:r>
            <a:r>
              <a:rPr lang="ru-RU" sz="2800" dirty="0" err="1"/>
              <a:t>Кормянский</a:t>
            </a:r>
            <a:r>
              <a:rPr lang="ru-RU" sz="2800" dirty="0"/>
              <a:t> женский монастырь</a:t>
            </a:r>
          </a:p>
          <a:p>
            <a:pPr algn="ctr"/>
            <a:r>
              <a:rPr lang="ru-RU" sz="2800" dirty="0"/>
              <a:t>Адрес: Комсомольская ул., 2А, </a:t>
            </a:r>
            <a:r>
              <a:rPr lang="ru-RU" sz="2800" dirty="0" err="1"/>
              <a:t>агрогородок</a:t>
            </a:r>
            <a:r>
              <a:rPr lang="ru-RU" sz="2800" dirty="0"/>
              <a:t> Корма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68290" y="2204430"/>
            <a:ext cx="56692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Это православный монастырь, расположенный в Гомельской области в деревне Корма. История женского монастыря началась ещё в XVII веке со строительства деревянной церкви Покрова Пресвятой Богородицы. Позднее была пристроена </a:t>
            </a:r>
            <a:r>
              <a:rPr lang="ru-RU" sz="2000" dirty="0" err="1"/>
              <a:t>колокольня.В</a:t>
            </a:r>
            <a:r>
              <a:rPr lang="ru-RU" sz="2000" dirty="0"/>
              <a:t> советское время с храма властями были сняты купола, но прихожане не позволили полностью закрыть церковь. Монастырь же был образован здесь в 200 году. В настоящее время в Свято-</a:t>
            </a:r>
            <a:r>
              <a:rPr lang="ru-RU" sz="2000" dirty="0" err="1"/>
              <a:t>Иоанно</a:t>
            </a:r>
            <a:r>
              <a:rPr lang="ru-RU" sz="2000" dirty="0"/>
              <a:t>-</a:t>
            </a:r>
            <a:r>
              <a:rPr lang="ru-RU" sz="2000" dirty="0" err="1"/>
              <a:t>Кормянском</a:t>
            </a:r>
            <a:r>
              <a:rPr lang="ru-RU" sz="2000" dirty="0"/>
              <a:t> монастыре проживает 11 сестёр.</a:t>
            </a:r>
          </a:p>
        </p:txBody>
      </p:sp>
    </p:spTree>
    <p:extLst>
      <p:ext uri="{BB962C8B-B14F-4D97-AF65-F5344CB8AC3E}">
        <p14:creationId xmlns:p14="http://schemas.microsoft.com/office/powerpoint/2010/main" val="39904428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73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кругленный прямоугольник 7"/>
          <p:cNvSpPr/>
          <p:nvPr/>
        </p:nvSpPr>
        <p:spPr>
          <a:xfrm>
            <a:off x="179763" y="2204430"/>
            <a:ext cx="5020887" cy="3943349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effectLst>
            <a:glow rad="635000">
              <a:schemeClr val="accent1">
                <a:alpha val="32000"/>
              </a:schemeClr>
            </a:glow>
            <a:outerShdw blurRad="50800" dist="50800" dir="5400000" sx="1000" sy="1000" algn="ctr" rotWithShape="0">
              <a:srgbClr val="000000"/>
            </a:outerShdw>
            <a:reflection stA="97000" endPos="20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0" y="600075"/>
            <a:ext cx="10401300" cy="13716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-167911" y="778043"/>
            <a:ext cx="113023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Свято-Успенский собор (Речица)</a:t>
            </a:r>
          </a:p>
          <a:p>
            <a:pPr algn="ctr"/>
            <a:r>
              <a:rPr lang="ru-RU" sz="2800" dirty="0"/>
              <a:t>Адрес: Советская ул., 29, Речица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68290" y="2204430"/>
            <a:ext cx="566928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Успенский собор в Речице был построен в 40-ые годы XIX века как типовой православный храм. Интересно, что почти сразу же после завершения строительных работ колокольня храма обвалилась. Отстроить её удалось лишь к 1872 году. Церковь была перестроена, внешний вид её значительно изменился от </a:t>
            </a:r>
            <a:r>
              <a:rPr lang="ru-RU" sz="2000" dirty="0" err="1"/>
              <a:t>первоначального.В</a:t>
            </a:r>
            <a:r>
              <a:rPr lang="ru-RU" sz="2000" dirty="0"/>
              <a:t> советское время в храме организовали дом культуры, существовавший там до 1960-ого года. После этого до 90-ых годов здание храма оставалось ничейным, и только к началу 2000-ых годов собор был возвращён православной церкви.</a:t>
            </a:r>
          </a:p>
        </p:txBody>
      </p:sp>
    </p:spTree>
    <p:extLst>
      <p:ext uri="{BB962C8B-B14F-4D97-AF65-F5344CB8AC3E}">
        <p14:creationId xmlns:p14="http://schemas.microsoft.com/office/powerpoint/2010/main" val="13560669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73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кругленный прямоугольник 7"/>
          <p:cNvSpPr/>
          <p:nvPr/>
        </p:nvSpPr>
        <p:spPr>
          <a:xfrm>
            <a:off x="179763" y="2204430"/>
            <a:ext cx="5020887" cy="3943349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effectLst>
            <a:glow rad="635000">
              <a:schemeClr val="accent1">
                <a:alpha val="32000"/>
              </a:schemeClr>
            </a:glow>
            <a:outerShdw blurRad="50800" dist="50800" dir="5400000" sx="1000" sy="1000" algn="ctr" rotWithShape="0">
              <a:srgbClr val="000000"/>
            </a:outerShdw>
            <a:reflection stA="97000" endPos="20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0" y="600075"/>
            <a:ext cx="10401300" cy="13716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-167911" y="778043"/>
            <a:ext cx="113023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Римско-католический Костёл Святого Михаила в Мозыре</a:t>
            </a:r>
          </a:p>
          <a:p>
            <a:pPr algn="ctr"/>
            <a:r>
              <a:rPr lang="ru-RU" sz="2800" dirty="0"/>
              <a:t>Адрес: ул. Гоголя, 93А, Мозырь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68290" y="2204430"/>
            <a:ext cx="566928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900" dirty="0"/>
              <a:t>Архитектурно здание костёла выполнено в барочном стиле. Помимо религиозных функция, костёл Святого Михаила скорее всего строился ещё и как оборонительное сооружение, потому что толщина стен составляет 1,5 м, а также в здании предусмотрен барбакан — круглый элемент для дополнительной защиты. Костёл располагается в монастыре </a:t>
            </a:r>
            <a:r>
              <a:rPr lang="ru-RU" sz="1900" dirty="0" err="1"/>
              <a:t>цистерцианок</a:t>
            </a:r>
            <a:r>
              <a:rPr lang="ru-RU" sz="1900" dirty="0"/>
              <a:t>. Приор Бенедикт </a:t>
            </a:r>
            <a:r>
              <a:rPr lang="ru-RU" sz="1900" dirty="0" err="1"/>
              <a:t>Роданский</a:t>
            </a:r>
            <a:r>
              <a:rPr lang="ru-RU" sz="1900" dirty="0"/>
              <a:t> стал идейным вдохновителем постройки храма. Деньги для строительства были выделены Казимиром </a:t>
            </a:r>
            <a:r>
              <a:rPr lang="ru-RU" sz="1900" dirty="0" err="1"/>
              <a:t>Сапегой</a:t>
            </a:r>
            <a:r>
              <a:rPr lang="ru-RU" sz="1900" dirty="0"/>
              <a:t>. В советское время монастырь и храм перестали использоваться как объекты культа. Но сегодня костёл вернули церкви.</a:t>
            </a:r>
          </a:p>
        </p:txBody>
      </p:sp>
    </p:spTree>
    <p:extLst>
      <p:ext uri="{BB962C8B-B14F-4D97-AF65-F5344CB8AC3E}">
        <p14:creationId xmlns:p14="http://schemas.microsoft.com/office/powerpoint/2010/main" val="45776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266008" y="1812175"/>
            <a:ext cx="9459884" cy="2282449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В какие музеи Гомельской области стоит съездить?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6442364"/>
            <a:ext cx="11266378" cy="415636"/>
          </a:xfrm>
        </p:spPr>
        <p:txBody>
          <a:bodyPr>
            <a:noAutofit/>
          </a:bodyPr>
          <a:lstStyle/>
          <a:p>
            <a:pPr algn="just"/>
            <a:r>
              <a:rPr lang="ru-RU" sz="2400" dirty="0">
                <a:latin typeface="Franklin Gothic Heavy" panose="020B0903020102020204" pitchFamily="34" charset="0"/>
              </a:rPr>
              <a:t>Источник: https://tur-ray.ru/gomelskaya-oblast-dostoprimechatelnosti.html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0573789" y="149630"/>
            <a:ext cx="1446415" cy="1413162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0457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73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кругленный прямоугольник 7"/>
          <p:cNvSpPr/>
          <p:nvPr/>
        </p:nvSpPr>
        <p:spPr>
          <a:xfrm>
            <a:off x="179763" y="2204430"/>
            <a:ext cx="5020887" cy="3943349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effectLst>
            <a:glow rad="635000">
              <a:schemeClr val="accent1">
                <a:alpha val="32000"/>
              </a:schemeClr>
            </a:glow>
            <a:outerShdw blurRad="50800" dist="50800" dir="5400000" sx="1000" sy="1000" algn="ctr" rotWithShape="0">
              <a:srgbClr val="000000"/>
            </a:outerShdw>
            <a:reflection stA="97000" endPos="20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0" y="600075"/>
            <a:ext cx="10401300" cy="13716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-167911" y="778043"/>
            <a:ext cx="113023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Музей военной славы в Гомеле</a:t>
            </a:r>
          </a:p>
          <a:p>
            <a:pPr algn="ctr"/>
            <a:r>
              <a:rPr lang="ru-RU" sz="2800" dirty="0"/>
              <a:t>Адрес: ул. Пушкина, 5, Гомель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68290" y="2204430"/>
            <a:ext cx="566928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900" dirty="0"/>
              <a:t>Гомельский областной музей военной славы был открыт к 60-летней годовщине освобождения Беларуси от немецко-фашистских </a:t>
            </a:r>
            <a:r>
              <a:rPr lang="ru-RU" sz="1900" dirty="0" err="1"/>
              <a:t>захватчиков.Но</a:t>
            </a:r>
            <a:r>
              <a:rPr lang="ru-RU" sz="1900" dirty="0"/>
              <a:t> экспозиция музея очень широка: здесь можно узнать о военной истории </a:t>
            </a:r>
            <a:r>
              <a:rPr lang="ru-RU" sz="1900" dirty="0" err="1"/>
              <a:t>Гомельщины</a:t>
            </a:r>
            <a:r>
              <a:rPr lang="ru-RU" sz="1900" dirty="0"/>
              <a:t> с периода раннего Средневековья до настоящего времени. Но интерес представляют не только многочисленные залы музея, но и выставка военной техники на площадке под открытым </a:t>
            </a:r>
            <a:r>
              <a:rPr lang="ru-RU" sz="1900" dirty="0" err="1"/>
              <a:t>небом.Также</a:t>
            </a:r>
            <a:r>
              <a:rPr lang="ru-RU" sz="1900" dirty="0"/>
              <a:t> при Музее военной славы был образован Музей криминалистики, экспозиции которого рассказывают о борьбе с преступностью в Гомеле и области.</a:t>
            </a:r>
          </a:p>
        </p:txBody>
      </p:sp>
    </p:spTree>
    <p:extLst>
      <p:ext uri="{BB962C8B-B14F-4D97-AF65-F5344CB8AC3E}">
        <p14:creationId xmlns:p14="http://schemas.microsoft.com/office/powerpoint/2010/main" val="12245448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73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кругленный прямоугольник 7"/>
          <p:cNvSpPr/>
          <p:nvPr/>
        </p:nvSpPr>
        <p:spPr>
          <a:xfrm>
            <a:off x="179763" y="2204430"/>
            <a:ext cx="5020887" cy="3943349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effectLst>
            <a:glow rad="635000">
              <a:schemeClr val="accent1">
                <a:alpha val="32000"/>
              </a:schemeClr>
            </a:glow>
            <a:outerShdw blurRad="50800" dist="50800" dir="5400000" sx="1000" sy="1000" algn="ctr" rotWithShape="0">
              <a:srgbClr val="000000"/>
            </a:outerShdw>
            <a:reflection stA="97000" endPos="20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0" y="600075"/>
            <a:ext cx="10401300" cy="13716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-167911" y="778043"/>
            <a:ext cx="113023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Дом-музей Ивана </a:t>
            </a:r>
            <a:r>
              <a:rPr lang="ru-RU" sz="2800" dirty="0" err="1"/>
              <a:t>Мележа</a:t>
            </a:r>
            <a:r>
              <a:rPr lang="ru-RU" sz="2800" dirty="0"/>
              <a:t> (Глинище)</a:t>
            </a:r>
          </a:p>
          <a:p>
            <a:pPr algn="ctr"/>
            <a:r>
              <a:rPr lang="ru-RU" sz="2800" dirty="0"/>
              <a:t>Адрес: Советская ул., 13, </a:t>
            </a:r>
            <a:r>
              <a:rPr lang="ru-RU" sz="2800" dirty="0" err="1"/>
              <a:t>агрогородок</a:t>
            </a:r>
            <a:r>
              <a:rPr lang="ru-RU" sz="2800" dirty="0"/>
              <a:t> Глинище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68290" y="2204430"/>
            <a:ext cx="5669281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900" dirty="0"/>
              <a:t>Иван Павлович </a:t>
            </a:r>
            <a:r>
              <a:rPr lang="ru-RU" sz="1900" dirty="0" err="1"/>
              <a:t>Мележ</a:t>
            </a:r>
            <a:r>
              <a:rPr lang="ru-RU" sz="1900" dirty="0"/>
              <a:t> — известный белорусский писатель. В его родной деревне Глинище был основан Дом-музей. Музей включает четыре зала. Первый зал в общем посвящён народной крестьянской </a:t>
            </a:r>
            <a:r>
              <a:rPr lang="ru-RU" sz="1900" dirty="0" err="1"/>
              <a:t>культуре.Здесь</a:t>
            </a:r>
            <a:r>
              <a:rPr lang="ru-RU" sz="1900" dirty="0"/>
              <a:t> можно увидеть ступы, прялки, маслобойки и так далее. Второй зал познакомит посетителя с историей рода писателя. В качестве экспонатом там располагаются семейные </a:t>
            </a:r>
            <a:r>
              <a:rPr lang="ru-RU" sz="1900" dirty="0" err="1"/>
              <a:t>фотографии.Третий</a:t>
            </a:r>
            <a:r>
              <a:rPr lang="ru-RU" sz="1900" dirty="0"/>
              <a:t> зал рассказывает о жизни Ивана Павловича — показан его рабочий стол, печатная машинка, различные фотографии. В четвёртом зале можно увидеть личные вещи писателя, любимую одежду, награды.</a:t>
            </a:r>
          </a:p>
        </p:txBody>
      </p:sp>
    </p:spTree>
    <p:extLst>
      <p:ext uri="{BB962C8B-B14F-4D97-AF65-F5344CB8AC3E}">
        <p14:creationId xmlns:p14="http://schemas.microsoft.com/office/powerpoint/2010/main" val="33882058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73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кругленный прямоугольник 7"/>
          <p:cNvSpPr/>
          <p:nvPr/>
        </p:nvSpPr>
        <p:spPr>
          <a:xfrm>
            <a:off x="179763" y="2204430"/>
            <a:ext cx="5020887" cy="3943349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effectLst>
            <a:glow rad="635000">
              <a:schemeClr val="accent1">
                <a:alpha val="32000"/>
              </a:schemeClr>
            </a:glow>
            <a:outerShdw blurRad="50800" dist="50800" dir="5400000" sx="1000" sy="1000" algn="ctr" rotWithShape="0">
              <a:srgbClr val="000000"/>
            </a:outerShdw>
            <a:reflection stA="97000" endPos="20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0" y="600075"/>
            <a:ext cx="10401300" cy="13716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-334166" y="808821"/>
            <a:ext cx="113023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Музей памяти жертв концлагеря «Озаричи»</a:t>
            </a:r>
          </a:p>
          <a:p>
            <a:pPr algn="ctr"/>
            <a:r>
              <a:rPr lang="ru-RU" sz="2800" dirty="0"/>
              <a:t> Адрес: Октябрьская ул., 32Б, городской посёлок Озаричи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68290" y="2204430"/>
            <a:ext cx="566928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В </a:t>
            </a:r>
            <a:r>
              <a:rPr lang="ru-RU" sz="2000" dirty="0" err="1"/>
              <a:t>Озаричском</a:t>
            </a:r>
            <a:r>
              <a:rPr lang="ru-RU" sz="2000" dirty="0"/>
              <a:t> лагере смерти содержалось около 50-ти тысяч человек. По различным причинам: голод, болезни, невыносимые условия и так далее, погибло более 20-ти тысяч человек. Комплекс «Озаричи» включал три </a:t>
            </a:r>
            <a:r>
              <a:rPr lang="ru-RU" sz="2000" dirty="0" err="1"/>
              <a:t>лагеря.Концентрационные</a:t>
            </a:r>
            <a:r>
              <a:rPr lang="ru-RU" sz="2000" dirty="0"/>
              <a:t> лагери представляли собой просто огороженное колючей проволокой редколесье без каких-либо построек, даже бараков. Узники спали на голой земле под открытым небом при любой </a:t>
            </a:r>
            <a:r>
              <a:rPr lang="ru-RU" sz="2000" dirty="0" err="1"/>
              <a:t>погоде.В</a:t>
            </a:r>
            <a:r>
              <a:rPr lang="ru-RU" sz="2000" dirty="0"/>
              <a:t> память об узниках в Озаричах был создан музей. Но посетить его сложно, так как он открывается только для организованных экскурсий.</a:t>
            </a:r>
          </a:p>
        </p:txBody>
      </p:sp>
    </p:spTree>
    <p:extLst>
      <p:ext uri="{BB962C8B-B14F-4D97-AF65-F5344CB8AC3E}">
        <p14:creationId xmlns:p14="http://schemas.microsoft.com/office/powerpoint/2010/main" val="30585637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73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кругленный прямоугольник 7"/>
          <p:cNvSpPr/>
          <p:nvPr/>
        </p:nvSpPr>
        <p:spPr>
          <a:xfrm>
            <a:off x="179763" y="2204430"/>
            <a:ext cx="5020887" cy="3943349"/>
          </a:xfrm>
          <a:prstGeom prst="round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30000"/>
                      </a14:imgEffect>
                      <a14:imgEffect>
                        <a14:brightnessContrast bright="26000" contrast="-15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effectLst>
            <a:glow rad="635000">
              <a:schemeClr val="accent1">
                <a:alpha val="32000"/>
              </a:schemeClr>
            </a:glow>
            <a:outerShdw blurRad="50800" dist="50800" dir="5400000" sx="1000" sy="1000" algn="ctr" rotWithShape="0">
              <a:srgbClr val="000000"/>
            </a:outerShdw>
            <a:reflection stA="97000" endPos="24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0" y="600075"/>
            <a:ext cx="10401300" cy="13716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75463" y="685710"/>
            <a:ext cx="10325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Дворец Румянцевых и Паскевичей (Гомель)</a:t>
            </a:r>
            <a:endParaRPr lang="en-US" sz="3600" dirty="0"/>
          </a:p>
          <a:p>
            <a:pPr algn="ctr"/>
            <a:r>
              <a:rPr lang="ru-RU" sz="3600" dirty="0"/>
              <a:t>Адрес: площадь Ленина, 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51913" y="2118866"/>
            <a:ext cx="583241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История этого дворца берёт начало в XVIII, после того как Гомель был подарен графу Румянцеву. Здание дополнено парковым ансамблем и расположено в исторической части Гомеля. В 1834 году имение было приобретено Иваном Паскевичем. Новый хозяин предпринимал различные изменения дворца — достроена башня, разбит парк и обустроены цветочные клумбы. В целом, здание выдержано в стиле классицизма. Сейчас во дворце размещается краеведческий музей, в котором на первом этаже воссозданы интерьеры комнат бывших владельцев. На втором этаже можно познакомиться с экспозицией вещей, оружия и скульптур.</a:t>
            </a:r>
          </a:p>
        </p:txBody>
      </p:sp>
    </p:spTree>
    <p:extLst>
      <p:ext uri="{BB962C8B-B14F-4D97-AF65-F5344CB8AC3E}">
        <p14:creationId xmlns:p14="http://schemas.microsoft.com/office/powerpoint/2010/main" val="4095596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73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кругленный прямоугольник 7"/>
          <p:cNvSpPr/>
          <p:nvPr/>
        </p:nvSpPr>
        <p:spPr>
          <a:xfrm>
            <a:off x="179763" y="2204430"/>
            <a:ext cx="5020887" cy="3943349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effectLst>
            <a:glow rad="635000">
              <a:schemeClr val="accent1">
                <a:alpha val="32000"/>
              </a:schemeClr>
            </a:glow>
            <a:outerShdw blurRad="50800" dist="50800" dir="5400000" sx="1000" sy="1000" algn="ctr" rotWithShape="0">
              <a:srgbClr val="000000"/>
            </a:outerShdw>
            <a:reflection stA="97000" endPos="20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0" y="600075"/>
            <a:ext cx="10401300" cy="13716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-450544" y="808821"/>
            <a:ext cx="113023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700" dirty="0" err="1"/>
              <a:t>Ветковский</a:t>
            </a:r>
            <a:r>
              <a:rPr lang="ru-RU" sz="2700" dirty="0"/>
              <a:t> музей старообрядчества и белорусских традиций</a:t>
            </a:r>
          </a:p>
          <a:p>
            <a:pPr algn="ctr"/>
            <a:r>
              <a:rPr lang="ru-RU" sz="2700" dirty="0"/>
              <a:t>Адрес: Красная площадь, 5, Ветка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68290" y="2204430"/>
            <a:ext cx="566928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В музее старообрядчества посетители могут познакомиться с предметами быта и культуры </a:t>
            </a:r>
            <a:r>
              <a:rPr lang="ru-RU" sz="2000" dirty="0" err="1"/>
              <a:t>белорусов.Экспозиция</a:t>
            </a:r>
            <a:r>
              <a:rPr lang="ru-RU" sz="2000" dirty="0"/>
              <a:t> музея включает рукописные книги и печатные книги Ивана Фёдорова, старинные иконы, коллекцию текстиля — рушники с народными узорами, костюмы, шитьё с золотом и серебром, медную посуду и самовары, деревянные предметы с резьбой и много </a:t>
            </a:r>
            <a:r>
              <a:rPr lang="ru-RU" sz="2000" dirty="0" err="1"/>
              <a:t>другое.Среди</a:t>
            </a:r>
            <a:r>
              <a:rPr lang="ru-RU" sz="2000" dirty="0"/>
              <a:t> книжной экспозиции можно увидеть старинные религиозные книги — «Евангелие» </a:t>
            </a:r>
            <a:r>
              <a:rPr lang="ru-RU" sz="2000" dirty="0" err="1"/>
              <a:t>Мстиславца</a:t>
            </a:r>
            <a:r>
              <a:rPr lang="ru-RU" sz="2000" dirty="0"/>
              <a:t>. В принципе экспозиция музея посвящена православной белорусской культуре и старообрядчеству.</a:t>
            </a:r>
          </a:p>
        </p:txBody>
      </p:sp>
    </p:spTree>
    <p:extLst>
      <p:ext uri="{BB962C8B-B14F-4D97-AF65-F5344CB8AC3E}">
        <p14:creationId xmlns:p14="http://schemas.microsoft.com/office/powerpoint/2010/main" val="42064089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73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кругленный прямоугольник 7"/>
          <p:cNvSpPr/>
          <p:nvPr/>
        </p:nvSpPr>
        <p:spPr>
          <a:xfrm>
            <a:off x="179763" y="2204430"/>
            <a:ext cx="5020887" cy="3943349"/>
          </a:xfrm>
          <a:prstGeom prst="roundRect">
            <a:avLst/>
          </a:prstGeom>
          <a:blipFill dpi="0" rotWithShape="1">
            <a:blip r:embed="rId2"/>
            <a:srcRect/>
            <a:stretch>
              <a:fillRect/>
            </a:stretch>
          </a:blipFill>
          <a:effectLst>
            <a:glow rad="635000">
              <a:schemeClr val="accent1">
                <a:alpha val="32000"/>
              </a:schemeClr>
            </a:glow>
            <a:outerShdw blurRad="50800" dist="50800" dir="5400000" sx="1000" sy="1000" algn="ctr" rotWithShape="0">
              <a:srgbClr val="000000"/>
            </a:outerShdw>
            <a:reflection stA="98000" endPos="24000" dist="1270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0" y="600075"/>
            <a:ext cx="10401300" cy="13716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7731" y="747266"/>
            <a:ext cx="103258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Деревянная мельница </a:t>
            </a:r>
          </a:p>
          <a:p>
            <a:pPr algn="ctr"/>
            <a:r>
              <a:rPr lang="ru-RU" sz="3200" dirty="0"/>
              <a:t>Адрес: Светлогорский район, хутор </a:t>
            </a:r>
            <a:r>
              <a:rPr lang="ru-RU" sz="3200" dirty="0" err="1"/>
              <a:t>Миколин</a:t>
            </a:r>
            <a:r>
              <a:rPr lang="ru-RU" sz="3200" dirty="0"/>
              <a:t> Остров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68785" y="2204430"/>
            <a:ext cx="546423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850" dirty="0"/>
              <a:t>Ветряная мельница на </a:t>
            </a:r>
            <a:r>
              <a:rPr lang="ru-RU" sz="1850" dirty="0" err="1"/>
              <a:t>Миколином</a:t>
            </a:r>
            <a:r>
              <a:rPr lang="ru-RU" sz="1850" dirty="0"/>
              <a:t> Острове — единственная действующая мельница, памятник белорусского зодчества ХIX века. Датой постройки считается 1883 год. Мельница относится к голландскому типу с двумя жерновами.</a:t>
            </a:r>
            <a:r>
              <a:rPr lang="en-US" sz="1850" dirty="0"/>
              <a:t> </a:t>
            </a:r>
            <a:r>
              <a:rPr lang="ru-RU" sz="1850" dirty="0"/>
              <a:t>История мельницы очень интересна. Она была приобретена Савелием </a:t>
            </a:r>
            <a:r>
              <a:rPr lang="ru-RU" sz="1850" dirty="0" err="1"/>
              <a:t>Фоминком</a:t>
            </a:r>
            <a:r>
              <a:rPr lang="ru-RU" sz="1850" dirty="0"/>
              <a:t> для его хозяйства. Но советские власти раскулачили Савелия, мельницу передали колхозу. Впоследствии она была переведена на электротягу и функционировала до 1996 </a:t>
            </a:r>
            <a:r>
              <a:rPr lang="ru-RU" sz="1850" dirty="0" err="1"/>
              <a:t>года.После</a:t>
            </a:r>
            <a:r>
              <a:rPr lang="ru-RU" sz="1850" dirty="0"/>
              <a:t> чего власти решили вернуть мельницу дочери Фоминка. Но один светлогорский фермер был поражён историей семьи Фоминок, и он решил в память Савелию восстановить мельницу в своей </a:t>
            </a:r>
            <a:r>
              <a:rPr lang="ru-RU" sz="1850" dirty="0" err="1"/>
              <a:t>агроусадьбе</a:t>
            </a:r>
            <a:r>
              <a:rPr lang="ru-RU" sz="18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46669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73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кругленный прямоугольник 7"/>
          <p:cNvSpPr/>
          <p:nvPr/>
        </p:nvSpPr>
        <p:spPr>
          <a:xfrm>
            <a:off x="179763" y="2204430"/>
            <a:ext cx="5020887" cy="3943349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effectLst>
            <a:glow rad="635000">
              <a:schemeClr val="accent1">
                <a:alpha val="32000"/>
              </a:schemeClr>
            </a:glow>
            <a:outerShdw blurRad="50800" dist="50800" dir="5400000" sx="1000" sy="1000" algn="ctr" rotWithShape="0">
              <a:srgbClr val="000000"/>
            </a:outerShdw>
            <a:reflection stA="97000" endPos="20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0" y="600075"/>
            <a:ext cx="10401300" cy="13716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7731" y="747266"/>
            <a:ext cx="103258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Ратуша(г. Чечерск)</a:t>
            </a:r>
          </a:p>
          <a:p>
            <a:pPr algn="ctr"/>
            <a:r>
              <a:rPr lang="ru-RU" sz="3200" dirty="0"/>
              <a:t>Адрес: ул. Ленина, 4, Чечерск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5286" y="2204430"/>
            <a:ext cx="5688677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dirty="0"/>
              <a:t>В белорусском городе Чечерске можно увидеть достаточно диковинное для этой страны здание — ратушу. Она была построена, когда городом владел граф </a:t>
            </a:r>
            <a:r>
              <a:rPr lang="ru-RU" sz="2200" dirty="0" err="1"/>
              <a:t>Чернышов</a:t>
            </a:r>
            <a:r>
              <a:rPr lang="ru-RU" sz="2200" dirty="0"/>
              <a:t>. Ратуша выполнена в стиле классицизм с готическими элементами, например, стрельчатыми окнами. Основных этажей в здании два. Ранее ратуша использовалась непосредственно для административных нужд, а после в ней размещались училище, технику и аптека. А с 2004 года в ратуше располагается музей.</a:t>
            </a:r>
          </a:p>
        </p:txBody>
      </p:sp>
    </p:spTree>
    <p:extLst>
      <p:ext uri="{BB962C8B-B14F-4D97-AF65-F5344CB8AC3E}">
        <p14:creationId xmlns:p14="http://schemas.microsoft.com/office/powerpoint/2010/main" val="31350651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73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кругленный прямоугольник 7"/>
          <p:cNvSpPr/>
          <p:nvPr/>
        </p:nvSpPr>
        <p:spPr>
          <a:xfrm>
            <a:off x="179763" y="2204430"/>
            <a:ext cx="5020887" cy="3943349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effectLst>
            <a:glow rad="635000">
              <a:schemeClr val="accent1">
                <a:alpha val="32000"/>
              </a:schemeClr>
            </a:glow>
            <a:outerShdw blurRad="50800" dist="50800" dir="5400000" sx="1000" sy="1000" algn="ctr" rotWithShape="0">
              <a:srgbClr val="000000"/>
            </a:outerShdw>
            <a:reflection stA="97000" endPos="20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0" y="600075"/>
            <a:ext cx="10401300" cy="13716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-329587" y="778043"/>
            <a:ext cx="110604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dirty="0"/>
              <a:t>Музей природы (</a:t>
            </a:r>
            <a:r>
              <a:rPr lang="ru-RU" sz="3000" dirty="0" err="1"/>
              <a:t>Лясковичи</a:t>
            </a:r>
            <a:r>
              <a:rPr lang="ru-RU" sz="3000" dirty="0"/>
              <a:t>)</a:t>
            </a:r>
            <a:endParaRPr lang="en-US" sz="3000" dirty="0"/>
          </a:p>
          <a:p>
            <a:pPr algn="ctr"/>
            <a:r>
              <a:rPr lang="ru-RU" sz="3000" dirty="0"/>
              <a:t>Адрес: Комсомольская ул., 6А, </a:t>
            </a:r>
            <a:r>
              <a:rPr lang="ru-RU" sz="3000" dirty="0" err="1"/>
              <a:t>агрогородок</a:t>
            </a:r>
            <a:r>
              <a:rPr lang="ru-RU" sz="3000" dirty="0"/>
              <a:t> </a:t>
            </a:r>
            <a:r>
              <a:rPr lang="ru-RU" sz="3000" dirty="0" err="1"/>
              <a:t>Лясковичи</a:t>
            </a:r>
            <a:endParaRPr lang="ru-RU" sz="3000" dirty="0"/>
          </a:p>
        </p:txBody>
      </p:sp>
      <p:sp>
        <p:nvSpPr>
          <p:cNvPr id="10" name="TextBox 9"/>
          <p:cNvSpPr txBox="1"/>
          <p:nvPr/>
        </p:nvSpPr>
        <p:spPr>
          <a:xfrm>
            <a:off x="5935287" y="2204430"/>
            <a:ext cx="583241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Главная задача Музея природы в </a:t>
            </a:r>
            <a:r>
              <a:rPr lang="ru-RU" sz="2000" dirty="0" err="1"/>
              <a:t>Лясковичах</a:t>
            </a:r>
            <a:r>
              <a:rPr lang="ru-RU" sz="2000" dirty="0"/>
              <a:t> — пропагандировать охрану природы Полесья. Зал природы знакомит посетителей с чучела животных, обитающих в Полесье. Геологическая экспозиция рассказывает о строении земной коры </a:t>
            </a:r>
            <a:r>
              <a:rPr lang="ru-RU" sz="2000" dirty="0" err="1"/>
              <a:t>припятского</a:t>
            </a:r>
            <a:r>
              <a:rPr lang="ru-RU" sz="2000" dirty="0"/>
              <a:t> лесного массива.</a:t>
            </a:r>
            <a:r>
              <a:rPr lang="en-US" sz="2000" dirty="0"/>
              <a:t> </a:t>
            </a:r>
            <a:r>
              <a:rPr lang="ru-RU" sz="2000" dirty="0"/>
              <a:t>Интересен и зал археологии. Там можно познакомиться с историей заселения территории первобытными охотниками. А ещё можно увидеть найденные археологами предметы быта древнего человека. Этнографический зал знакомит посетителя с народными ремёслами промыслами, которыми занимались местные жители в ХIХ веке.</a:t>
            </a:r>
          </a:p>
        </p:txBody>
      </p:sp>
    </p:spTree>
    <p:extLst>
      <p:ext uri="{BB962C8B-B14F-4D97-AF65-F5344CB8AC3E}">
        <p14:creationId xmlns:p14="http://schemas.microsoft.com/office/powerpoint/2010/main" val="11470235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73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кругленный прямоугольник 7"/>
          <p:cNvSpPr/>
          <p:nvPr/>
        </p:nvSpPr>
        <p:spPr>
          <a:xfrm>
            <a:off x="179763" y="2204430"/>
            <a:ext cx="5020887" cy="3943349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effectLst>
            <a:glow rad="635000">
              <a:schemeClr val="accent1">
                <a:alpha val="32000"/>
              </a:schemeClr>
            </a:glow>
            <a:outerShdw blurRad="50800" dist="50800" dir="5400000" sx="1000" sy="1000" algn="ctr" rotWithShape="0">
              <a:srgbClr val="000000"/>
            </a:outerShdw>
            <a:reflection stA="97000" endPos="20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0" y="600075"/>
            <a:ext cx="10401300" cy="13716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-329587" y="778043"/>
            <a:ext cx="110604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dirty="0" err="1"/>
              <a:t>Юровичский</a:t>
            </a:r>
            <a:r>
              <a:rPr lang="ru-RU" sz="3000" dirty="0"/>
              <a:t> монастырь</a:t>
            </a:r>
            <a:endParaRPr lang="en-US" sz="3000" dirty="0"/>
          </a:p>
          <a:p>
            <a:pPr algn="ctr"/>
            <a:r>
              <a:rPr lang="ru-RU" sz="3000" dirty="0"/>
              <a:t>Адрес: Горная ул., 9, </a:t>
            </a:r>
            <a:r>
              <a:rPr lang="ru-RU" sz="3000" dirty="0" err="1"/>
              <a:t>агрогородок</a:t>
            </a:r>
            <a:r>
              <a:rPr lang="ru-RU" sz="3000" dirty="0"/>
              <a:t> </a:t>
            </a:r>
            <a:r>
              <a:rPr lang="ru-RU" sz="3000" dirty="0" err="1"/>
              <a:t>Юровичи</a:t>
            </a:r>
            <a:endParaRPr lang="ru-RU" sz="3000" dirty="0"/>
          </a:p>
        </p:txBody>
      </p:sp>
      <p:sp>
        <p:nvSpPr>
          <p:cNvPr id="10" name="TextBox 9"/>
          <p:cNvSpPr txBox="1"/>
          <p:nvPr/>
        </p:nvSpPr>
        <p:spPr>
          <a:xfrm>
            <a:off x="5935287" y="2204430"/>
            <a:ext cx="58324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err="1"/>
              <a:t>Юровичский</a:t>
            </a:r>
            <a:r>
              <a:rPr lang="ru-RU" dirty="0"/>
              <a:t> монастырь — это один из самых больших монастырей Беларуси. В настоящее время он реконструируется и по открытию будет функционировать как православный. Ранее монастырь и храм принадлежал иезуитам. Впервые </a:t>
            </a:r>
            <a:r>
              <a:rPr lang="ru-RU" dirty="0" err="1"/>
              <a:t>Юровичи</a:t>
            </a:r>
            <a:r>
              <a:rPr lang="ru-RU" dirty="0"/>
              <a:t> упоминаются в источниках ещё в XV веке, а первые культовые постройки здесь появились в ХVII веке, они были построены из дерева монахами-иезуитами. Но в результате пожара деревянные постройки сильно пострадали, и монахи решили построить новый храм из камня.</a:t>
            </a:r>
            <a:r>
              <a:rPr lang="en-US" dirty="0"/>
              <a:t> </a:t>
            </a:r>
            <a:r>
              <a:rPr lang="ru-RU" dirty="0"/>
              <a:t>Храм Рождества Девы Марии — доминанта </a:t>
            </a:r>
            <a:r>
              <a:rPr lang="ru-RU" dirty="0" err="1"/>
              <a:t>Юровичского</a:t>
            </a:r>
            <a:r>
              <a:rPr lang="ru-RU" dirty="0"/>
              <a:t> монастыря. Костёл был построен еще в 1746 году. В ХIX веке монахи поддерживали восстания, из-за чего монастырь передали другому католическому ордену.</a:t>
            </a:r>
          </a:p>
        </p:txBody>
      </p:sp>
    </p:spTree>
    <p:extLst>
      <p:ext uri="{BB962C8B-B14F-4D97-AF65-F5344CB8AC3E}">
        <p14:creationId xmlns:p14="http://schemas.microsoft.com/office/powerpoint/2010/main" val="5885860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11926"/>
            <a:ext cx="8991600" cy="233232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000" dirty="0"/>
              <a:t>Великолепная архитектура Гомельской области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6475614"/>
            <a:ext cx="11266378" cy="382386"/>
          </a:xfrm>
        </p:spPr>
        <p:txBody>
          <a:bodyPr>
            <a:noAutofit/>
          </a:bodyPr>
          <a:lstStyle/>
          <a:p>
            <a:pPr algn="just"/>
            <a:r>
              <a:rPr lang="ru-RU" sz="2400" dirty="0">
                <a:latin typeface="Franklin Gothic Heavy" panose="020B0903020102020204" pitchFamily="34" charset="0"/>
              </a:rPr>
              <a:t>Источник: https://tur-ray.ru/gomelskaya-oblast-dostoprimechatelnosti.html</a:t>
            </a:r>
          </a:p>
          <a:p>
            <a:pPr algn="just"/>
            <a:endParaRPr lang="ru-RU" sz="2400" dirty="0">
              <a:latin typeface="Franklin Gothic Heavy" panose="020B0903020102020204" pitchFamily="34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0573789" y="149630"/>
            <a:ext cx="1446415" cy="1413162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7758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73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кругленный прямоугольник 7"/>
          <p:cNvSpPr/>
          <p:nvPr/>
        </p:nvSpPr>
        <p:spPr>
          <a:xfrm>
            <a:off x="179763" y="2204430"/>
            <a:ext cx="5020887" cy="3943349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effectLst>
            <a:glow rad="635000">
              <a:schemeClr val="accent1">
                <a:alpha val="32000"/>
              </a:schemeClr>
            </a:glow>
            <a:outerShdw blurRad="50800" dist="50800" dir="5400000" sx="1000" sy="1000" algn="ctr" rotWithShape="0">
              <a:srgbClr val="000000"/>
            </a:outerShdw>
            <a:reflection stA="97000" endPos="2000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0" y="600075"/>
            <a:ext cx="10401300" cy="13716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-329587" y="778043"/>
            <a:ext cx="110604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dirty="0"/>
              <a:t>Дворцово-парковый комплекс Козел-</a:t>
            </a:r>
            <a:r>
              <a:rPr lang="ru-RU" sz="3000" dirty="0" err="1"/>
              <a:t>Поклевских</a:t>
            </a:r>
            <a:endParaRPr lang="en-US" sz="3000" dirty="0"/>
          </a:p>
          <a:p>
            <a:pPr algn="ctr"/>
            <a:r>
              <a:rPr lang="ru-RU" sz="3000" dirty="0"/>
              <a:t>Адрес: ул. Л.В. Исаева, 16, </a:t>
            </a:r>
            <a:r>
              <a:rPr lang="ru-RU" sz="3000" dirty="0" err="1"/>
              <a:t>агрогородок</a:t>
            </a:r>
            <a:r>
              <a:rPr lang="ru-RU" sz="3000" dirty="0"/>
              <a:t> Красный Берег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5287" y="2204430"/>
            <a:ext cx="5868786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900" dirty="0"/>
              <a:t>Усадьба Козел-</a:t>
            </a:r>
            <a:r>
              <a:rPr lang="ru-RU" sz="1900" dirty="0" err="1"/>
              <a:t>Поклевских</a:t>
            </a:r>
            <a:r>
              <a:rPr lang="ru-RU" sz="1900" dirty="0"/>
              <a:t> носила название Красный Берег. Имение выдержано в стилистике эклектики и напоминает сказочный замок. Эти места были куплены Михаилом Семёновичем </a:t>
            </a:r>
            <a:r>
              <a:rPr lang="ru-RU" sz="1900" dirty="0" err="1"/>
              <a:t>Готовским</a:t>
            </a:r>
            <a:r>
              <a:rPr lang="ru-RU" sz="1900" dirty="0"/>
              <a:t>, который передал в дар их своей дочери </a:t>
            </a:r>
            <a:r>
              <a:rPr lang="ru-RU" sz="1900" dirty="0" err="1"/>
              <a:t>Марии.Управление</a:t>
            </a:r>
            <a:r>
              <a:rPr lang="ru-RU" sz="1900" dirty="0"/>
              <a:t> усадьбой было доверено мужу Марии — Викентию Козел-</a:t>
            </a:r>
            <a:r>
              <a:rPr lang="ru-RU" sz="1900" dirty="0" err="1"/>
              <a:t>Поклевскому</a:t>
            </a:r>
            <a:r>
              <a:rPr lang="ru-RU" sz="1900" dirty="0"/>
              <a:t>. Дворцово-парковый комплекс был построен в 1893 году по проекту архитектора Виктора </a:t>
            </a:r>
            <a:r>
              <a:rPr lang="ru-RU" sz="1900" dirty="0" err="1"/>
              <a:t>Шрётера</a:t>
            </a:r>
            <a:r>
              <a:rPr lang="ru-RU" sz="1900" dirty="0"/>
              <a:t>.</a:t>
            </a:r>
            <a:r>
              <a:rPr lang="en-US" sz="1900" dirty="0"/>
              <a:t> </a:t>
            </a:r>
            <a:r>
              <a:rPr lang="ru-RU" sz="1900" dirty="0"/>
              <a:t>Отличительная черта усадебного дома — это интерьеры. Они выполнены в разных стилях: готическом, романском, барочном и других, а также в некоторых комнатах использованы элементы в мавританском стиле.</a:t>
            </a:r>
          </a:p>
        </p:txBody>
      </p:sp>
    </p:spTree>
    <p:extLst>
      <p:ext uri="{BB962C8B-B14F-4D97-AF65-F5344CB8AC3E}">
        <p14:creationId xmlns:p14="http://schemas.microsoft.com/office/powerpoint/2010/main" val="18230040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143</TotalTime>
  <Words>2494</Words>
  <Application>Microsoft Office PowerPoint</Application>
  <PresentationFormat>Широкоэкранный</PresentationFormat>
  <Paragraphs>84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4" baseType="lpstr">
      <vt:lpstr>Arial</vt:lpstr>
      <vt:lpstr>Franklin Gothic Heavy</vt:lpstr>
      <vt:lpstr>Trebuchet MS</vt:lpstr>
      <vt:lpstr>Берлин</vt:lpstr>
      <vt:lpstr>что НУЖНО посмотреть в Гомельской области?</vt:lpstr>
      <vt:lpstr>ТОП-5 — самых красивых мест Гомельской области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Великолепная архитектура Гомельской области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Археологические и исторические памятники области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Главные монастыри и храмы Гомельской области</vt:lpstr>
      <vt:lpstr>Презентация PowerPoint</vt:lpstr>
      <vt:lpstr>Презентация PowerPoint</vt:lpstr>
      <vt:lpstr>Презентация PowerPoint</vt:lpstr>
      <vt:lpstr>В какие музеи Гомельской области стоит съездить?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что НУЖНО посмотреть в Гомельской области</dc:title>
  <dc:creator>Учетная запись Майкрософт</dc:creator>
  <cp:lastModifiedBy>Ольга Горчакова</cp:lastModifiedBy>
  <cp:revision>16</cp:revision>
  <dcterms:created xsi:type="dcterms:W3CDTF">2023-04-07T10:07:42Z</dcterms:created>
  <dcterms:modified xsi:type="dcterms:W3CDTF">2025-03-27T12:02:54Z</dcterms:modified>
</cp:coreProperties>
</file>