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96"/>
    <a:srgbClr val="28325A"/>
    <a:srgbClr val="F4F7FF"/>
    <a:srgbClr val="44447F"/>
    <a:srgbClr val="3C3D85"/>
    <a:srgbClr val="454799"/>
    <a:srgbClr val="52549A"/>
    <a:srgbClr val="CDCEFF"/>
    <a:srgbClr val="B1B5E8"/>
    <a:srgbClr val="AD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652" y="-24"/>
      </p:cViewPr>
      <p:guideLst>
        <p:guide orient="horz" pos="1117"/>
        <p:guide pos="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5" d="100"/>
          <a:sy n="165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4954-0C33-4F3C-A0E7-A0126114E3DD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D42D-DA9F-4E6E-8389-F2451CA349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5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D42D-DA9F-4E6E-8389-F2451CA3497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5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E58FBD-BBDB-3940-A5F6-AB04CDB13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27" y="-32714"/>
            <a:ext cx="12238827" cy="68907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DAFC"/>
                </a:solidFill>
              </a:defRPr>
            </a:lvl1pPr>
          </a:lstStyle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120DF-A697-E043-97A9-27FB882E10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305" y="305144"/>
            <a:ext cx="331463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0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3F13F9-32F1-E544-8294-EDC3F36C9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DAFC"/>
                </a:solidFill>
              </a:defRPr>
            </a:lvl1pPr>
          </a:lstStyle>
          <a:p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12E6B-0B0B-9248-B0FC-C660955516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305" y="305144"/>
            <a:ext cx="331463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3558" y="0"/>
            <a:ext cx="10515600" cy="1077131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4646" y="138227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C2E8A9D-5B83-A347-9E36-4C1FACEA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211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9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AEE35-537F-EE4D-B668-2221625E5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3558" y="0"/>
            <a:ext cx="10515600" cy="1077131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4646" y="138227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183A7C2E-7741-E349-8FAC-6B958FE3E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4698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2800" y="-15874"/>
            <a:ext cx="10515600" cy="1085258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026C724-EDC9-B744-BA82-702C09E4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30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5">
            <a:extLst>
              <a:ext uri="{FF2B5EF4-FFF2-40B4-BE49-F238E27FC236}">
                <a16:creationId xmlns:a16="http://schemas.microsoft.com/office/drawing/2014/main" id="{A7E2A99B-55C8-C84D-A858-03C46654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01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numeru slajdu 5">
            <a:extLst>
              <a:ext uri="{FF2B5EF4-FFF2-40B4-BE49-F238E27FC236}">
                <a16:creationId xmlns:a16="http://schemas.microsoft.com/office/drawing/2014/main" id="{49C0DFF7-8694-A242-A784-80A376145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3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BD33D8-2045-E047-80EA-F1BD99B4162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" y="-7395"/>
            <a:ext cx="12193856" cy="6865395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4431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4431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26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>
            <a:extLst>
              <a:ext uri="{FF2B5EF4-FFF2-40B4-BE49-F238E27FC236}">
                <a16:creationId xmlns:a16="http://schemas.microsoft.com/office/drawing/2014/main" id="{657A48BE-A66F-B345-B0C1-919DB69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885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Podstawy prawa cywilnego</a:t>
            </a:r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BA012119-3463-4746-8C7C-0392ED3D2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52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Dr Krzysztof Szczucki</a:t>
            </a:r>
          </a:p>
          <a:p>
            <a:r>
              <a:rPr lang="pl-PL" dirty="0"/>
              <a:t>Uniwersytet Warszawski</a:t>
            </a:r>
          </a:p>
        </p:txBody>
      </p:sp>
    </p:spTree>
    <p:extLst>
      <p:ext uri="{BB962C8B-B14F-4D97-AF65-F5344CB8AC3E}">
        <p14:creationId xmlns:p14="http://schemas.microsoft.com/office/powerpoint/2010/main" val="6974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711D8-5E99-424A-9986-F12301B3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Ochrona rodziny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ACBDDF-5344-4190-8EF7-D8182AFF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Konstytucja Rzeczypospolitej Polskiej z dnia 2 kwietnia 1997 r.</a:t>
            </a:r>
          </a:p>
          <a:p>
            <a:pPr marL="0" indent="0" algn="ctr">
              <a:buNone/>
            </a:pPr>
            <a:r>
              <a:rPr lang="pl-PL" dirty="0"/>
              <a:t>Art. 18.</a:t>
            </a:r>
          </a:p>
          <a:p>
            <a:pPr marL="0" indent="0" algn="ctr">
              <a:buNone/>
            </a:pPr>
            <a:r>
              <a:rPr lang="pl-PL" dirty="0"/>
              <a:t>Małżeństwo jako związek kobiety i mężczyzny, rodzina, macierzyństwo i rodzicielstwo znajdują się pod ochroną i opieką Rzeczypospolitej Polskiej.</a:t>
            </a:r>
          </a:p>
          <a:p>
            <a:pPr marL="0" indent="0" algn="ctr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Dobro wspólne wymaga, aby rodzina była otoczona ochroną i opieką.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5C0DEB6-0ED7-4F97-AA37-9A9FC0FB2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9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884642"/>
            <a:ext cx="8641976" cy="1031757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accent6"/>
                </a:solidFill>
              </a:rPr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7203B0-7B03-4943-83E9-E73962D6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100" y="5495925"/>
            <a:ext cx="3409576" cy="11892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tel.: 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+48 22 570 14 00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faks: 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+48 22 825 33 19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e-mail: 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opi@opi.org.pl</a:t>
            </a:r>
            <a:endParaRPr lang="pl-PL" sz="1600" b="1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l-PL" sz="1600" b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www.opi.org.pl</a:t>
            </a:r>
            <a:endParaRPr lang="pl-PL" sz="16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1BBBDD88-5A27-E24B-8C06-776E810ED55F}"/>
              </a:ext>
            </a:extLst>
          </p:cNvPr>
          <p:cNvSpPr txBox="1">
            <a:spLocks/>
          </p:cNvSpPr>
          <p:nvPr/>
        </p:nvSpPr>
        <p:spPr>
          <a:xfrm>
            <a:off x="3267075" y="5495925"/>
            <a:ext cx="3827455" cy="10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rgbClr val="04DAF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Ośrodek Przetwarzania Informacji-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Państwowy Instytut Badawczy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al. Niepodległości 188 B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00-608 Warszawa</a:t>
            </a:r>
          </a:p>
        </p:txBody>
      </p:sp>
    </p:spTree>
    <p:extLst>
      <p:ext uri="{BB962C8B-B14F-4D97-AF65-F5344CB8AC3E}">
        <p14:creationId xmlns:p14="http://schemas.microsoft.com/office/powerpoint/2010/main" val="20248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Prawo w życiu codziennym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Kupując grę w sklepie, zamawiając kurs taksówką, prosząc kolegę z ławki obok o użyczenie długopisu, czy też ładując pliki muzyczne ze strony internetowej, zawiera się z innymi osobami umowy.</a:t>
            </a:r>
          </a:p>
          <a:p>
            <a:endParaRPr lang="pl-PL" dirty="0"/>
          </a:p>
          <a:p>
            <a:r>
              <a:rPr lang="pl-PL" dirty="0"/>
              <a:t>Relacje prawne o podobnym charakterze wynikają jednak nie tylko z umów. Gdy pies rozerwie komuś spodnie, dziecko kopnie piłkę i stłucze czyjeś okno, a kierowca spowoduje kolizję, dochodzi do wyrządzenia szkody innej osobie. Powstaje obowiązek naprawienia szkody</a:t>
            </a:r>
          </a:p>
        </p:txBody>
      </p:sp>
    </p:spTree>
    <p:extLst>
      <p:ext uri="{BB962C8B-B14F-4D97-AF65-F5344CB8AC3E}">
        <p14:creationId xmlns:p14="http://schemas.microsoft.com/office/powerpoint/2010/main" val="197230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Własność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634646" y="1376313"/>
            <a:ext cx="10969090" cy="4357300"/>
          </a:xfrm>
        </p:spPr>
        <p:txBody>
          <a:bodyPr>
            <a:normAutofit/>
          </a:bodyPr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Właściciel może powiedzieć o danej rzeczy, że należy ona do niego i nikt inny nie może z niej korzystać w jakikolwiek sposób bez jego pozwolenia. Właściciel może ze swoją rzeczą robić wszystko, czego nie zabrania mu prawo.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8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EAA02A-FAFD-4A5F-A195-642D58E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Zepsuty telefon …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41A3E-A462-4778-8148-CDA8E8273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300899"/>
            <a:ext cx="11142826" cy="4432714"/>
          </a:xfrm>
        </p:spPr>
        <p:txBody>
          <a:bodyPr>
            <a:normAutofit/>
          </a:bodyPr>
          <a:lstStyle/>
          <a:p>
            <a:r>
              <a:rPr lang="pl-PL" dirty="0"/>
              <a:t>Rzecz, którą kupujemy powinna być zgodna z opisem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Wadą nie może być to, co wynika z właściwości danego towaru – nie należy się dziwić, że płócienne trampki przemakają na deszczu, ale już buty skórzane, nawet bardzo tanie, powinny chronić przed deszczem. 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Sprzedawca jest odpowiedzialny wobec kupującego za wady oferowanych przez siebie rzeczy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04FBF8-AECA-4270-8AED-6996768C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09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5D58F-B88E-4BA6-89FB-C32E8E6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Rękojmia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1DE2CC-EB9A-4B09-861E-1B439BBD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530337"/>
            <a:ext cx="10740490" cy="4203276"/>
          </a:xfrm>
        </p:spPr>
        <p:txBody>
          <a:bodyPr>
            <a:normAutofit/>
          </a:bodyPr>
          <a:lstStyle/>
          <a:p>
            <a:r>
              <a:rPr lang="pl-PL" dirty="0"/>
              <a:t>Zgodnie z przepisami Kodeksu cywilnego kupujący może powołać się na wadę towaru i zrealizować swoje uprawnienia najpóźniej w dwa lata po tym, gdy rzecz została mu wydana. Nie może to nastąpić później niż rok od stwierdzenia, że rzecz jest wadliwa. </a:t>
            </a:r>
          </a:p>
          <a:p>
            <a:r>
              <a:rPr lang="pl-PL" dirty="0"/>
              <a:t>Jeżeli konsument powoła się na wadę rzeczy w ciągu roku od dnia, w którym otrzymał ją od sprzedawcy, wówczas należy uznać, że wada ta rzeczywiście istniała już w chwili, gdy nabywał towar.</a:t>
            </a:r>
          </a:p>
          <a:p>
            <a:r>
              <a:rPr lang="pl-PL" dirty="0"/>
              <a:t>Rękojmia polega na tym, że kupujący może zażądać od sprzedawcy obniżenia ceny albo rozwiązania umowy.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34C28A4-15F2-4066-A4F9-87C3A3D32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31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DE8EF-9690-48D5-870D-711F33E2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Kupuję w </a:t>
            </a:r>
            <a:r>
              <a:rPr lang="pl-PL" dirty="0" err="1"/>
              <a:t>internecie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F0FA83-78F1-4DE8-994E-C9F3C348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451727"/>
            <a:ext cx="10859362" cy="4281885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 prawnego punktu widzenia umowa sprzedaży zawarta w </a:t>
            </a:r>
            <a:r>
              <a:rPr lang="pl-PL" dirty="0" err="1"/>
              <a:t>internecie</a:t>
            </a:r>
            <a:r>
              <a:rPr lang="pl-PL" dirty="0"/>
              <a:t> jest taką samą umową, jak sprzedaż dokonana w supermarkecie czy na bazarze.</a:t>
            </a:r>
          </a:p>
          <a:p>
            <a:endParaRPr lang="pl-PL" dirty="0"/>
          </a:p>
          <a:p>
            <a:r>
              <a:rPr lang="pl-PL" dirty="0"/>
              <a:t>Różnica faktycznie jest jednak zasadnicza: w odróżnieniu od sprzedaży tradycyjnej kupujący nie ma możliwości bezpośredniego zetknięcia się z towarem.</a:t>
            </a:r>
          </a:p>
          <a:p>
            <a:endParaRPr lang="pl-PL" dirty="0"/>
          </a:p>
          <a:p>
            <a:r>
              <a:rPr lang="pl-PL" dirty="0"/>
              <a:t>Konsument, który zawarł umowę na odległość lub poza lokalem przedsiębiorstwa, może w terminie 14 dni od otrzymania towaru odstąpić od niej bez podawania przyczyny i ponoszenia kosztów. Odstąpienie od umowy oznacza, że przestaje ona obowiązywać osoby, które ją zawarły.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72CEE3-7D08-4035-8E23-3F04785F5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4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5B5CD3-760E-485F-A13F-DDE6770C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Dzieci, młodzież, dorośli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DC39C0-6628-41C3-B3DF-0AA53CA4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Pełną zdolność do czynności prawnych, a więc możliwość kształtowania relacji prawnych mocą podejmowanych przez siebie działań, mają osoby, które ukończyły 18 lat.</a:t>
            </a:r>
          </a:p>
          <a:p>
            <a:r>
              <a:rPr lang="pl-PL" dirty="0"/>
              <a:t>Do ukończenia 13 roku życia dziecko w ogóle nie ma zdolności do czynności prawnych, natomiast po ukończeniu ma zdolność częściową.</a:t>
            </a:r>
          </a:p>
          <a:p>
            <a:r>
              <a:rPr lang="pl-PL" dirty="0"/>
              <a:t>Zdolność częściowa oznacza, że może podejmować tylko takie działania prawne, które polepszają jego sytuację prawną i majątkową.</a:t>
            </a:r>
          </a:p>
          <a:p>
            <a:r>
              <a:rPr lang="pl-PL" dirty="0"/>
              <a:t>Współczesne polskie przepisy stanowią więc, że nawet dzieci mające mniej niż 13 lat mogą skutecznie podejmować działania w drobnych sprawach życia codziennego.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36BEB8-DCD3-453B-86AD-C2722BD6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0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1F5F2C-86C9-496C-95A5-5A745E9B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Wyrządzenie szkody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DD87D-3F86-4296-B8D7-C2236462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„kto z winy swej wyrządził drugiemu szkodę, obowiązany jest do jej naprawienia”. </a:t>
            </a:r>
          </a:p>
          <a:p>
            <a:r>
              <a:rPr lang="pl-PL" dirty="0"/>
              <a:t>Związek przyczynowy zachodzi wówczas, gdy można uznać, że dana osoba w sposób decydujący przyczyniła się do powstania szkody. </a:t>
            </a:r>
          </a:p>
          <a:p>
            <a:r>
              <a:rPr lang="pl-PL" dirty="0"/>
              <a:t>Mianem winnego określa się osobę, która ma do spowodowanej przez siebie szkody określony stosunek – wina umyślna lub nieumyślna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4A82D5-5143-49EB-A17E-52CD100E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12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443F2-2AE6-4559-A2E2-222DAD4A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Rodzina w prawie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626EE3-4E7E-4F5F-8C00-07965A18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Prawo rodzinne reguluje stosunki między małżonkami oraz między rodzicami a dziećmi i innymi członkami rodziny.</a:t>
            </a:r>
          </a:p>
          <a:p>
            <a:endParaRPr lang="pl-PL" dirty="0"/>
          </a:p>
          <a:p>
            <a:r>
              <a:rPr lang="pl-PL" dirty="0"/>
              <a:t>krewni wstępni – przodkowie: rodzice, dziadkowie, pradziadkowie itd.,</a:t>
            </a:r>
          </a:p>
          <a:p>
            <a:r>
              <a:rPr lang="pl-PL" dirty="0"/>
              <a:t>krewni zstępni – potomkowie, np.: dzieci, wnuki,</a:t>
            </a:r>
          </a:p>
          <a:p>
            <a:r>
              <a:rPr lang="pl-PL" dirty="0"/>
              <a:t>krewni w linii bocznej – nie są wstępnymi ani zstępnymi, ale np. wujami, ciotkami albo kuzynami,</a:t>
            </a:r>
          </a:p>
          <a:p>
            <a:r>
              <a:rPr lang="pl-PL" dirty="0"/>
              <a:t>powinowaci – krewni małżonka (np. dla żonatego mężczyzny powinowatymi są rodzice żony, jej rodzeństwo czy dzieci jej rodzeństwa).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CD494C2-7D26-46E6-89FE-767E17D3E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060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PI PIB">
      <a:dk1>
        <a:srgbClr val="000000"/>
      </a:dk1>
      <a:lt1>
        <a:srgbClr val="FFFFFF"/>
      </a:lt1>
      <a:dk2>
        <a:srgbClr val="373545"/>
      </a:dk2>
      <a:lt2>
        <a:srgbClr val="D8D8D8"/>
      </a:lt2>
      <a:accent1>
        <a:srgbClr val="78F2FF"/>
      </a:accent1>
      <a:accent2>
        <a:srgbClr val="48DDFF"/>
      </a:accent2>
      <a:accent3>
        <a:srgbClr val="05A6E4"/>
      </a:accent3>
      <a:accent4>
        <a:srgbClr val="0572CC"/>
      </a:accent4>
      <a:accent5>
        <a:srgbClr val="1353BA"/>
      </a:accent5>
      <a:accent6>
        <a:srgbClr val="003696"/>
      </a:accent6>
      <a:hlink>
        <a:srgbClr val="99FAFF"/>
      </a:hlink>
      <a:folHlink>
        <a:srgbClr val="7571B7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BB3883-C59B-8D41-9010-4C204C730F24}" vid="{9BA0E1A0-A4E1-DF4D-A99E-289F6B11A9C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159</TotalTime>
  <Words>731</Words>
  <Application>Microsoft Office PowerPoint</Application>
  <PresentationFormat>Panoramiczny</PresentationFormat>
  <Paragraphs>70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 SemiBold</vt:lpstr>
      <vt:lpstr>Motyw pakietu Office</vt:lpstr>
      <vt:lpstr>Podstawy prawa cywilnego</vt:lpstr>
      <vt:lpstr>Prawo w życiu codziennym</vt:lpstr>
      <vt:lpstr>Własność</vt:lpstr>
      <vt:lpstr>Zepsuty telefon …</vt:lpstr>
      <vt:lpstr>Rękojmia</vt:lpstr>
      <vt:lpstr>Kupuję w internecie</vt:lpstr>
      <vt:lpstr>Dzieci, młodzież, dorośli</vt:lpstr>
      <vt:lpstr>Wyrządzenie szkody</vt:lpstr>
      <vt:lpstr>Rodzina w prawie</vt:lpstr>
      <vt:lpstr>Ochrona rodziny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Karina Maszewska</dc:creator>
  <cp:lastModifiedBy>Krzysztof Szczucki</cp:lastModifiedBy>
  <cp:revision>23</cp:revision>
  <cp:lastPrinted>2020-10-28T21:56:48Z</cp:lastPrinted>
  <dcterms:created xsi:type="dcterms:W3CDTF">2020-11-04T12:09:23Z</dcterms:created>
  <dcterms:modified xsi:type="dcterms:W3CDTF">2021-01-06T21:20:44Z</dcterms:modified>
</cp:coreProperties>
</file>