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69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696"/>
    <a:srgbClr val="28325A"/>
    <a:srgbClr val="F4F7FF"/>
    <a:srgbClr val="44447F"/>
    <a:srgbClr val="3C3D85"/>
    <a:srgbClr val="454799"/>
    <a:srgbClr val="52549A"/>
    <a:srgbClr val="CDCEFF"/>
    <a:srgbClr val="B1B5E8"/>
    <a:srgbClr val="ADB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652" y="36"/>
      </p:cViewPr>
      <p:guideLst>
        <p:guide orient="horz" pos="1117"/>
        <p:guide pos="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65" d="100"/>
          <a:sy n="165" d="100"/>
        </p:scale>
        <p:origin x="413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84954-0C33-4F3C-A0E7-A0126114E3DD}" type="datetimeFigureOut">
              <a:rPr lang="pl-PL" smtClean="0"/>
              <a:t>06.01.2021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FD42D-DA9F-4E6E-8389-F2451CA3497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758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CFD42D-DA9F-4E6E-8389-F2451CA3497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85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E58FBD-BBDB-3940-A5F6-AB04CDB13D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827" y="-32714"/>
            <a:ext cx="12238827" cy="6890714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41976" cy="2387600"/>
          </a:xfrm>
        </p:spPr>
        <p:txBody>
          <a:bodyPr anchor="b"/>
          <a:lstStyle>
            <a:lvl1pPr algn="l">
              <a:defRPr sz="6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41976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4DAF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DAFC"/>
                </a:solidFill>
              </a:defRPr>
            </a:lvl1pPr>
          </a:lstStyle>
          <a:p>
            <a:endParaRPr lang="pl-P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E120DF-A697-E043-97A9-27FB882E10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305" y="305144"/>
            <a:ext cx="3314635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04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9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3F13F9-32F1-E544-8294-EDC3F36C9A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641976" cy="2387600"/>
          </a:xfrm>
        </p:spPr>
        <p:txBody>
          <a:bodyPr anchor="b"/>
          <a:lstStyle>
            <a:lvl1pPr algn="l">
              <a:defRPr sz="6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41976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4DAF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 dirty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79248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4DAFC"/>
                </a:solidFill>
              </a:defRPr>
            </a:lvl1pPr>
          </a:lstStyle>
          <a:p>
            <a:endParaRPr lang="pl-P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512E6B-0B0B-9248-B0FC-C660955516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2305" y="305144"/>
            <a:ext cx="3314635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6253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3558" y="0"/>
            <a:ext cx="10515600" cy="1077131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34646" y="1382275"/>
            <a:ext cx="10515600" cy="435133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7" name="Symbol zastępczy numeru slajdu 5">
            <a:extLst>
              <a:ext uri="{FF2B5EF4-FFF2-40B4-BE49-F238E27FC236}">
                <a16:creationId xmlns:a16="http://schemas.microsoft.com/office/drawing/2014/main" id="{EC2E8A9D-5B83-A347-9E36-4C1FACEA3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81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0">
                <a:solidFill>
                  <a:schemeClr val="bg1"/>
                </a:solidFill>
                <a:latin typeface="Montserrat SemiBold" pitchFamily="2" charset="77"/>
              </a:defRPr>
            </a:lvl1pPr>
          </a:lstStyle>
          <a:p>
            <a:fld id="{20B420E2-FDAE-46A2-A7C4-978CDB572F3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02116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9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5AEE35-537F-EE4D-B668-2221625E59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3558" y="0"/>
            <a:ext cx="10515600" cy="1077131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34646" y="1382275"/>
            <a:ext cx="10515600" cy="4351338"/>
          </a:xfrm>
        </p:spPr>
        <p:txBody>
          <a:bodyPr/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9" name="Symbol zastępczy numeru slajdu 5">
            <a:extLst>
              <a:ext uri="{FF2B5EF4-FFF2-40B4-BE49-F238E27FC236}">
                <a16:creationId xmlns:a16="http://schemas.microsoft.com/office/drawing/2014/main" id="{183A7C2E-7741-E349-8FAC-6B958FE3E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81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0">
                <a:solidFill>
                  <a:schemeClr val="bg1"/>
                </a:solidFill>
                <a:latin typeface="Montserrat SemiBold" pitchFamily="2" charset="77"/>
              </a:defRPr>
            </a:lvl1pPr>
          </a:lstStyle>
          <a:p>
            <a:fld id="{20B420E2-FDAE-46A2-A7C4-978CDB572F3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46980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22800" y="-15874"/>
            <a:ext cx="10515600" cy="1085258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5" name="Symbol zastępczy numeru slajdu 5">
            <a:extLst>
              <a:ext uri="{FF2B5EF4-FFF2-40B4-BE49-F238E27FC236}">
                <a16:creationId xmlns:a16="http://schemas.microsoft.com/office/drawing/2014/main" id="{0026C724-EDC9-B744-BA82-702C09E41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81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0">
                <a:solidFill>
                  <a:schemeClr val="bg1"/>
                </a:solidFill>
                <a:latin typeface="Montserrat SemiBold" pitchFamily="2" charset="77"/>
              </a:defRPr>
            </a:lvl1pPr>
          </a:lstStyle>
          <a:p>
            <a:fld id="{20B420E2-FDAE-46A2-A7C4-978CDB572F3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0308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numeru slajdu 5">
            <a:extLst>
              <a:ext uri="{FF2B5EF4-FFF2-40B4-BE49-F238E27FC236}">
                <a16:creationId xmlns:a16="http://schemas.microsoft.com/office/drawing/2014/main" id="{A7E2A99B-55C8-C84D-A858-03C46654C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81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0">
                <a:solidFill>
                  <a:schemeClr val="bg1"/>
                </a:solidFill>
                <a:latin typeface="Montserrat SemiBold" pitchFamily="2" charset="77"/>
              </a:defRPr>
            </a:lvl1pPr>
          </a:lstStyle>
          <a:p>
            <a:fld id="{20B420E2-FDAE-46A2-A7C4-978CDB572F3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501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numeru slajdu 5">
            <a:extLst>
              <a:ext uri="{FF2B5EF4-FFF2-40B4-BE49-F238E27FC236}">
                <a16:creationId xmlns:a16="http://schemas.microsoft.com/office/drawing/2014/main" id="{49C0DFF7-8694-A242-A784-80A376145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81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0">
                <a:solidFill>
                  <a:schemeClr val="bg1"/>
                </a:solidFill>
                <a:latin typeface="Montserrat SemiBold" pitchFamily="2" charset="77"/>
              </a:defRPr>
            </a:lvl1pPr>
          </a:lstStyle>
          <a:p>
            <a:fld id="{20B420E2-FDAE-46A2-A7C4-978CDB572F3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2332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ABD33D8-2045-E047-80EA-F1BD99B4162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6" y="-7395"/>
            <a:ext cx="12193856" cy="6865395"/>
          </a:xfrm>
          <a:prstGeom prst="rect">
            <a:avLst/>
          </a:prstGeom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44316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4431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 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925381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0">
                <a:solidFill>
                  <a:schemeClr val="bg1"/>
                </a:solidFill>
                <a:latin typeface="Montserrat SemiBold" pitchFamily="2" charset="77"/>
              </a:defRPr>
            </a:lvl1pPr>
          </a:lstStyle>
          <a:p>
            <a:fld id="{20B420E2-FDAE-46A2-A7C4-978CDB572F34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262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9" r:id="rId4"/>
    <p:sldLayoutId id="2147483654" r:id="rId5"/>
    <p:sldLayoutId id="2147483655" r:id="rId6"/>
    <p:sldLayoutId id="214748365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ytuł 1">
            <a:extLst>
              <a:ext uri="{FF2B5EF4-FFF2-40B4-BE49-F238E27FC236}">
                <a16:creationId xmlns:a16="http://schemas.microsoft.com/office/drawing/2014/main" id="{657A48BE-A66F-B345-B0C1-919DB698D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8853"/>
            <a:ext cx="8641976" cy="2387600"/>
          </a:xfrm>
        </p:spPr>
        <p:txBody>
          <a:bodyPr anchor="b"/>
          <a:lstStyle>
            <a:lvl1pPr algn="l">
              <a:defRPr sz="6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pl-PL" dirty="0"/>
              <a:t>Podstawy prawa karnego</a:t>
            </a:r>
          </a:p>
        </p:txBody>
      </p:sp>
      <p:sp>
        <p:nvSpPr>
          <p:cNvPr id="14" name="Podtytuł 2">
            <a:extLst>
              <a:ext uri="{FF2B5EF4-FFF2-40B4-BE49-F238E27FC236}">
                <a16:creationId xmlns:a16="http://schemas.microsoft.com/office/drawing/2014/main" id="{BA012119-3463-4746-8C7C-0392ED3D2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8528"/>
            <a:ext cx="8641976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4DAF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Dr Krzysztof Szczucki</a:t>
            </a:r>
          </a:p>
          <a:p>
            <a:r>
              <a:rPr lang="pl-PL" dirty="0"/>
              <a:t>Uniwersytet Warszawski</a:t>
            </a:r>
          </a:p>
        </p:txBody>
      </p:sp>
    </p:spTree>
    <p:extLst>
      <p:ext uri="{BB962C8B-B14F-4D97-AF65-F5344CB8AC3E}">
        <p14:creationId xmlns:p14="http://schemas.microsoft.com/office/powerpoint/2010/main" val="697443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4711D8-5E99-424A-9986-F12301B3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Odpowiedzialność jak dorosłego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ACBDDF-5344-4190-8EF7-D8182AFF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Sąd może zdecydować o objęciu nieletniego, który w momencie popełnienia czynu nie ukończył 17 lat, ale ukończył 15 lat, odpowiedzialnością karną przewidzianą dla sprawców dorosłych, jeżeli popełni on jeden z następujących czynów zabronionych:</a:t>
            </a:r>
          </a:p>
          <a:p>
            <a:pPr marL="0" indent="0">
              <a:buNone/>
            </a:pPr>
            <a:r>
              <a:rPr lang="pl-PL" dirty="0"/>
              <a:t>zamach na życie prezydenta RP; zabójstwo; spowodowanie ciężkiego uszczerbku na zdrowiu; spowodowanie zagrożenia dla życia lub zdrowia wielu osób lub mienia w wielkich rozmiarach, np. przez pożar; piractwo w stosunku do statku wodnego lub powietrznego; spowodowanie katastrofy w ruchu lądowym, wodnym lub powietrznym; niektóre postaci zgwałcenia (np. zgwałcenie zbiorowe, zgwałcenie ze szczególnym okrucieństwem); czynna napaść na funkcjonariusza publicznego; wzięcie zakładnika; rozbój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5C0DEB6-0ED7-4F97-AA37-9A9FC0FB2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B420E2-FDAE-46A2-A7C4-978CDB572F34}" type="slidenum">
              <a:rPr lang="pl-PL" smtClean="0"/>
              <a:pPr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589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2884642"/>
            <a:ext cx="8641976" cy="1031757"/>
          </a:xfrm>
        </p:spPr>
        <p:txBody>
          <a:bodyPr>
            <a:normAutofit/>
          </a:bodyPr>
          <a:lstStyle/>
          <a:p>
            <a:pPr algn="ctr"/>
            <a:r>
              <a:rPr lang="pl-PL" sz="5400" dirty="0">
                <a:solidFill>
                  <a:schemeClr val="accent6"/>
                </a:solidFill>
              </a:rPr>
              <a:t>Dziękujemy za uwagę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37203B0-7B03-4943-83E9-E73962D6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2100" y="5495925"/>
            <a:ext cx="3409576" cy="118924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l-PL" sz="1600" dirty="0">
                <a:solidFill>
                  <a:schemeClr val="accent2"/>
                </a:solidFill>
                <a:latin typeface="+mj-lt"/>
              </a:rPr>
              <a:t>tel.: </a:t>
            </a:r>
            <a:r>
              <a:rPr lang="pl-PL" sz="1600" dirty="0">
                <a:solidFill>
                  <a:schemeClr val="accent6"/>
                </a:solidFill>
                <a:latin typeface="+mj-lt"/>
              </a:rPr>
              <a:t>+48 22 570 14 00</a:t>
            </a:r>
          </a:p>
          <a:p>
            <a:pPr>
              <a:spcBef>
                <a:spcPts val="0"/>
              </a:spcBef>
            </a:pPr>
            <a:r>
              <a:rPr lang="pl-PL" sz="1600" dirty="0">
                <a:solidFill>
                  <a:schemeClr val="accent2"/>
                </a:solidFill>
                <a:latin typeface="+mj-lt"/>
              </a:rPr>
              <a:t>faks: </a:t>
            </a:r>
            <a:r>
              <a:rPr lang="pl-PL" sz="1600" dirty="0">
                <a:solidFill>
                  <a:schemeClr val="accent6"/>
                </a:solidFill>
                <a:latin typeface="+mj-lt"/>
              </a:rPr>
              <a:t>+48 22 825 33 19</a:t>
            </a:r>
          </a:p>
          <a:p>
            <a:pPr>
              <a:spcBef>
                <a:spcPts val="0"/>
              </a:spcBef>
            </a:pPr>
            <a:r>
              <a:rPr lang="pl-PL" sz="1600" dirty="0">
                <a:solidFill>
                  <a:schemeClr val="accent2"/>
                </a:solidFill>
                <a:latin typeface="+mj-lt"/>
              </a:rPr>
              <a:t>e-mail: </a:t>
            </a:r>
            <a:r>
              <a:rPr lang="pl-PL" sz="1600" dirty="0">
                <a:solidFill>
                  <a:schemeClr val="accent6"/>
                </a:solidFill>
                <a:latin typeface="+mj-lt"/>
              </a:rPr>
              <a:t>opi@opi.org.pl</a:t>
            </a:r>
            <a:endParaRPr lang="pl-PL" sz="1600" b="1" dirty="0">
              <a:solidFill>
                <a:schemeClr val="accent6"/>
              </a:solidFill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pl-PL" sz="1600" b="1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www.opi.org.pl</a:t>
            </a:r>
            <a:endParaRPr lang="pl-PL" sz="1600" b="1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1BBBDD88-5A27-E24B-8C06-776E810ED55F}"/>
              </a:ext>
            </a:extLst>
          </p:cNvPr>
          <p:cNvSpPr txBox="1">
            <a:spLocks/>
          </p:cNvSpPr>
          <p:nvPr/>
        </p:nvSpPr>
        <p:spPr>
          <a:xfrm>
            <a:off x="3267075" y="5495925"/>
            <a:ext cx="3827455" cy="1020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400" kern="1200">
                <a:solidFill>
                  <a:srgbClr val="04DAFC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600" dirty="0">
                <a:solidFill>
                  <a:schemeClr val="accent6"/>
                </a:solidFill>
                <a:latin typeface="+mj-lt"/>
              </a:rPr>
              <a:t>Ośrodek Przetwarzania Informacji-</a:t>
            </a:r>
          </a:p>
          <a:p>
            <a:pPr>
              <a:spcBef>
                <a:spcPts val="0"/>
              </a:spcBef>
            </a:pPr>
            <a:r>
              <a:rPr lang="pl-PL" sz="1600" dirty="0">
                <a:solidFill>
                  <a:schemeClr val="accent6"/>
                </a:solidFill>
                <a:latin typeface="+mj-lt"/>
              </a:rPr>
              <a:t>Państwowy Instytut Badawczy</a:t>
            </a:r>
          </a:p>
          <a:p>
            <a:pPr>
              <a:spcBef>
                <a:spcPts val="0"/>
              </a:spcBef>
            </a:pPr>
            <a:r>
              <a:rPr lang="pl-PL" sz="1600" dirty="0">
                <a:solidFill>
                  <a:schemeClr val="accent6"/>
                </a:solidFill>
                <a:latin typeface="+mj-lt"/>
              </a:rPr>
              <a:t>al. Niepodległości 188 B</a:t>
            </a:r>
          </a:p>
          <a:p>
            <a:pPr>
              <a:spcBef>
                <a:spcPts val="0"/>
              </a:spcBef>
            </a:pPr>
            <a:r>
              <a:rPr lang="pl-PL" sz="1600" dirty="0">
                <a:solidFill>
                  <a:schemeClr val="accent6"/>
                </a:solidFill>
                <a:latin typeface="+mj-lt"/>
              </a:rPr>
              <a:t>00-608 Warszawa</a:t>
            </a:r>
          </a:p>
        </p:txBody>
      </p:sp>
    </p:spTree>
    <p:extLst>
      <p:ext uri="{BB962C8B-B14F-4D97-AF65-F5344CB8AC3E}">
        <p14:creationId xmlns:p14="http://schemas.microsoft.com/office/powerpoint/2010/main" val="202480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 co jest prawo karne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Człowiek jako członek wspólnoty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Funkcje prawa karnego:</a:t>
            </a:r>
          </a:p>
          <a:p>
            <a:pPr marL="0" indent="0">
              <a:buNone/>
            </a:pPr>
            <a:r>
              <a:rPr lang="pl-PL" dirty="0"/>
              <a:t>   sprawiedliwościowa </a:t>
            </a:r>
          </a:p>
          <a:p>
            <a:pPr marL="0" indent="0">
              <a:buNone/>
            </a:pPr>
            <a:r>
              <a:rPr lang="pl-PL" dirty="0"/>
              <a:t>   ochronna </a:t>
            </a:r>
          </a:p>
          <a:p>
            <a:pPr marL="0" indent="0">
              <a:buNone/>
            </a:pPr>
            <a:r>
              <a:rPr lang="pl-PL" dirty="0"/>
              <a:t>   gwarancyjna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01E5564-8EED-422E-99BD-1F6A817CD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51" y="1997107"/>
            <a:ext cx="2790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0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7CB0F15B-B446-448D-AD21-993BFAB0D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952" y="694177"/>
            <a:ext cx="3668402" cy="4891203"/>
          </a:xfrm>
          <a:prstGeom prst="rect">
            <a:avLst/>
          </a:prstGeom>
        </p:spPr>
      </p:pic>
      <p:sp>
        <p:nvSpPr>
          <p:cNvPr id="5" name="Tytuł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sprawiedliwościowa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idx="1"/>
          </p:nvPr>
        </p:nvSpPr>
        <p:spPr>
          <a:xfrm>
            <a:off x="634646" y="1376313"/>
            <a:ext cx="7019919" cy="4357300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Funkcja sprawiedliwościowa polega na tym, żeby każdy, kto popełni zło uznawane za przestępstwo, poniósł odpowiedzialność.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Sprawiedliwość jest trwałą i niezmienną wolą oddania każdemu tego, co mu się według prawa należy. Sprawcy przestępstwa należy się kara.</a:t>
            </a:r>
          </a:p>
          <a:p>
            <a:endParaRPr lang="pl-PL" dirty="0"/>
          </a:p>
          <a:p>
            <a:r>
              <a:rPr lang="pl-PL" dirty="0"/>
              <a:t>Państwo i sądy starają się, żeby kara była proporcjonalna do zła, które wyrządził sprawca przestępstwa. Proporcjonalność oddawana jest chociażby przez wysokość kary.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B420E2-FDAE-46A2-A7C4-978CDB572F34}" type="slidenum">
              <a:rPr lang="pl-PL" smtClean="0"/>
              <a:pPr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088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EAA02A-FAFD-4A5F-A195-642D58EBF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ochronna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A41A3E-A462-4778-8148-CDA8E8273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46" y="1300899"/>
            <a:ext cx="6548579" cy="4432714"/>
          </a:xfrm>
        </p:spPr>
        <p:txBody>
          <a:bodyPr>
            <a:normAutofit/>
          </a:bodyPr>
          <a:lstStyle/>
          <a:p>
            <a:r>
              <a:rPr lang="pl-PL" dirty="0"/>
              <a:t>Zadaniem prawa karnego jest ochrona tego, co najważniejsze dla społeczeństwa, m.in.: życia, zdrowia i własności człowieka, a także prawidłowego działania instytucji publicznych czy gospodarki.</a:t>
            </a:r>
          </a:p>
          <a:p>
            <a:endParaRPr lang="pl-PL" dirty="0"/>
          </a:p>
          <a:p>
            <a:r>
              <a:rPr lang="pl-PL" dirty="0"/>
              <a:t>Funkcja ochronna przejawia się też w próbie zapobiegania przestępstwom. W tym celu odstrasza od popełniania przestępstw.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04FBF8-AECA-4270-8AED-6996768CE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B420E2-FDAE-46A2-A7C4-978CDB572F34}" type="slidenum">
              <a:rPr lang="pl-PL" smtClean="0"/>
              <a:pPr/>
              <a:t>4</a:t>
            </a:fld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1C29CF5-0318-4CD8-84F4-519E8F356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552" y="1836393"/>
            <a:ext cx="4704466" cy="264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9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C5D58F-B88E-4BA6-89FB-C32E8E67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Funkcja gwarancyjna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1DE2CC-EB9A-4B09-861E-1B439BBD8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46" y="1530337"/>
            <a:ext cx="7830624" cy="4203276"/>
          </a:xfrm>
        </p:spPr>
        <p:txBody>
          <a:bodyPr/>
          <a:lstStyle/>
          <a:p>
            <a:r>
              <a:rPr lang="pl-PL" dirty="0"/>
              <a:t>Prawo karne ma jednoznacznie wskazywać, czego nie wolno i jaka kara grozi za naruszenie takiego zakazu. </a:t>
            </a:r>
          </a:p>
          <a:p>
            <a:endParaRPr lang="pl-PL" dirty="0"/>
          </a:p>
          <a:p>
            <a:r>
              <a:rPr lang="pl-PL" dirty="0"/>
              <a:t>Nie można ponosić odpowiedzialności karnej za zachowanie, które nie było objęte zakazem w momencie popełniania tego czynu.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34C28A4-15F2-4066-A4F9-87C3A3D32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B420E2-FDAE-46A2-A7C4-978CDB572F34}" type="slidenum">
              <a:rPr lang="pl-PL" smtClean="0"/>
              <a:pPr/>
              <a:t>5</a:t>
            </a:fld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4717515-2F80-4053-A24E-D27D4FE39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246" y="1530337"/>
            <a:ext cx="3139125" cy="313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0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8DE8EF-9690-48D5-870D-711F33E2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Czyny zabronione popełniane przez nieletnich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F0FA83-78F1-4DE8-994E-C9F3C348D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46" y="1451727"/>
            <a:ext cx="6784249" cy="4281885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Kazus:</a:t>
            </a:r>
          </a:p>
          <a:p>
            <a:pPr marL="0" indent="0">
              <a:buNone/>
            </a:pPr>
            <a:r>
              <a:rPr lang="pl-PL" dirty="0"/>
              <a:t>Anitę wychowywała babcia. Rodzice dziewczyny zmarli, kiedy była mała. Babcia nie radziła sobie z okresem buntu, który przeżywała wnuczka. Gdy Anita miała dwanaście lat, regularnie wagarowała, piła alkohol i włóczyła się z koleżankami po okolicznych osiedlach. Dyrektor szkoły zdecydował się powiadomić o sprawie sąd rodzinny.</a:t>
            </a:r>
          </a:p>
          <a:p>
            <a:pPr marL="0" indent="0">
              <a:buNone/>
            </a:pPr>
            <a:r>
              <a:rPr lang="pl-PL" dirty="0"/>
              <a:t>Sąd zobowiązał Anitę do uczęszczania do szkoły i zabronił jej picia alkoholu, a ponadto zastosował nadzór kuratora, który miał wspierać Anitę oraz jej babcię w przywróceniu prawidłowego procesu wychowawczego.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E72CEE3-7D08-4035-8E23-3F04785F5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B420E2-FDAE-46A2-A7C4-978CDB572F34}" type="slidenum">
              <a:rPr lang="pl-PL" smtClean="0"/>
              <a:pPr/>
              <a:t>6</a:t>
            </a:fld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904C378-3FDA-48BD-B28B-357DA31E16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712" y="2121015"/>
            <a:ext cx="4384306" cy="261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5B5CD3-760E-485F-A13F-DDE6770C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Ważne pojęcia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DC39C0-6628-41C3-B3DF-0AA53CA41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Nieletnim </a:t>
            </a:r>
            <a:r>
              <a:rPr lang="pl-PL" dirty="0"/>
              <a:t>jest osoba, która nie ukończyła 17 lat. Jednak w przypadku demoralizacji środki przewidziane w ustawie mogą być zastosowane także do osoby, która ukończyła już 17 rok życia, ale nie ukończyła jeszcze 18 roku życia.</a:t>
            </a:r>
          </a:p>
          <a:p>
            <a:endParaRPr lang="pl-PL" dirty="0"/>
          </a:p>
          <a:p>
            <a:r>
              <a:rPr lang="pl-PL" b="1" dirty="0"/>
              <a:t>Demoralizacja</a:t>
            </a:r>
            <a:r>
              <a:rPr lang="pl-PL" dirty="0"/>
              <a:t> to przede wszystkim naruszanie przez nieletniego zasad współżycia społecznego. Przejawami demoralizacji mogą być: popełnienie czynu zabronionego, systematyczne wagarowanie, spożywanie alkoholu lub innych środków odurzających, nierząd czy udział w grupach przestępczych.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C36BEB8-DCD3-453B-86AD-C2722BD60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B420E2-FDAE-46A2-A7C4-978CDB572F34}" type="slidenum">
              <a:rPr lang="pl-PL" smtClean="0"/>
              <a:pPr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706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1F5F2C-86C9-496C-95A5-5A745E9B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Czyny karalne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DDD87D-3F86-4296-B8D7-C22364628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r>
              <a:rPr lang="pl-PL" dirty="0"/>
              <a:t>Szczególnym przejawem demoralizacji jest popełnienie przez nieletniego czynu karalnego. Czynami karalnymi w rozumieniu ustawy o postępowaniu w sprawach nieletnich są wszystkie przestępstwa, przestępstwa skarbowe i niektóre wykroczenia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24A82D5-5143-49EB-A17E-52CD100E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B420E2-FDAE-46A2-A7C4-978CDB572F34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012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D443F2-2AE6-4559-A2E2-222DAD4A7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Środki wychowawcze i poprawcze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626EE3-4E7E-4F5F-8C00-07965A18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Sąd ma do dyspozycji m.in. następujące środki oddziaływania na nieletniego oraz jego opiekunów:</a:t>
            </a:r>
          </a:p>
          <a:p>
            <a:r>
              <a:rPr lang="pl-PL" dirty="0"/>
              <a:t>udzielenie upomnienia;</a:t>
            </a:r>
          </a:p>
          <a:p>
            <a:r>
              <a:rPr lang="pl-PL" dirty="0"/>
              <a:t>zobowiązanie do określonego postępowania, np. do podjęcia nauki lub rozpoczęcia terapii;</a:t>
            </a:r>
          </a:p>
          <a:p>
            <a:r>
              <a:rPr lang="pl-PL" dirty="0"/>
              <a:t>ustanowienie odpowiedzialnego nadzoru rodzica lub opiekuna;</a:t>
            </a:r>
          </a:p>
          <a:p>
            <a:r>
              <a:rPr lang="pl-PL" dirty="0"/>
              <a:t>zastosowanie nadzoru kuratora;</a:t>
            </a:r>
          </a:p>
          <a:p>
            <a:r>
              <a:rPr lang="pl-PL" dirty="0"/>
              <a:t>ustanowienie nadzoru organizacji młodzieżowej lub innej organizacji społecznej,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CD494C2-7D26-46E6-89FE-767E17D3E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0B420E2-FDAE-46A2-A7C4-978CDB572F34}" type="slidenum">
              <a:rPr lang="pl-PL" smtClean="0"/>
              <a:pPr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60603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PI PIB">
      <a:dk1>
        <a:srgbClr val="000000"/>
      </a:dk1>
      <a:lt1>
        <a:srgbClr val="FFFFFF"/>
      </a:lt1>
      <a:dk2>
        <a:srgbClr val="373545"/>
      </a:dk2>
      <a:lt2>
        <a:srgbClr val="D8D8D8"/>
      </a:lt2>
      <a:accent1>
        <a:srgbClr val="78F2FF"/>
      </a:accent1>
      <a:accent2>
        <a:srgbClr val="48DDFF"/>
      </a:accent2>
      <a:accent3>
        <a:srgbClr val="05A6E4"/>
      </a:accent3>
      <a:accent4>
        <a:srgbClr val="0572CC"/>
      </a:accent4>
      <a:accent5>
        <a:srgbClr val="1353BA"/>
      </a:accent5>
      <a:accent6>
        <a:srgbClr val="003696"/>
      </a:accent6>
      <a:hlink>
        <a:srgbClr val="99FAFF"/>
      </a:hlink>
      <a:folHlink>
        <a:srgbClr val="7571B7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ABB3883-C59B-8D41-9010-4C204C730F24}" vid="{9BA0E1A0-A4E1-DF4D-A99E-289F6B11A9C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 pakietu Office</Template>
  <TotalTime>105</TotalTime>
  <Words>626</Words>
  <Application>Microsoft Office PowerPoint</Application>
  <PresentationFormat>Panoramiczny</PresentationFormat>
  <Paragraphs>64</Paragraphs>
  <Slides>11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Montserrat SemiBold</vt:lpstr>
      <vt:lpstr>Motyw pakietu Office</vt:lpstr>
      <vt:lpstr>Podstawy prawa karnego</vt:lpstr>
      <vt:lpstr>Po co jest prawo karne</vt:lpstr>
      <vt:lpstr>Funkcja sprawiedliwościowa</vt:lpstr>
      <vt:lpstr>Funkcja ochronna </vt:lpstr>
      <vt:lpstr>Funkcja gwarancyjna</vt:lpstr>
      <vt:lpstr>Czyny zabronione popełniane przez nieletnich</vt:lpstr>
      <vt:lpstr>Ważne pojęcia</vt:lpstr>
      <vt:lpstr>Czyny karalne</vt:lpstr>
      <vt:lpstr>Środki wychowawcze i poprawcze</vt:lpstr>
      <vt:lpstr>Odpowiedzialność jak dorosłego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TYTUŁ PREZENTACJI</dc:title>
  <dc:creator>Karina Maszewska</dc:creator>
  <cp:lastModifiedBy>Krzysztof Szczucki</cp:lastModifiedBy>
  <cp:revision>15</cp:revision>
  <cp:lastPrinted>2020-10-28T21:56:48Z</cp:lastPrinted>
  <dcterms:created xsi:type="dcterms:W3CDTF">2020-11-04T12:09:23Z</dcterms:created>
  <dcterms:modified xsi:type="dcterms:W3CDTF">2021-01-06T20:26:52Z</dcterms:modified>
</cp:coreProperties>
</file>