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65A5F7-D294-4884-8CA1-9856DE6FC5FF}">
          <p14:sldIdLst>
            <p14:sldId id="256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F11D2-F6D6-42D2-9CE1-27D835F660D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CB033-4D30-432E-8CF8-4B5CBC0D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6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CB033-4D30-432E-8CF8-4B5CBC0D24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86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CB033-4D30-432E-8CF8-4B5CBC0D24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CB033-4D30-432E-8CF8-4B5CBC0D24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06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CB033-4D30-432E-8CF8-4B5CBC0D24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64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CB033-4D30-432E-8CF8-4B5CBC0D24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7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CB033-4D30-432E-8CF8-4B5CBC0D24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69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CB033-4D30-432E-8CF8-4B5CBC0D24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2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CB033-4D30-432E-8CF8-4B5CBC0D24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CB033-4D30-432E-8CF8-4B5CBC0D24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53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CB033-4D30-432E-8CF8-4B5CBC0D24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5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9B84-1019-4521-974B-82E1F92181F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D36E-83A0-4DEF-BC09-07D0A45092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5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9B84-1019-4521-974B-82E1F92181F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D36E-83A0-4DEF-BC09-07D0A450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9B84-1019-4521-974B-82E1F92181F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D36E-83A0-4DEF-BC09-07D0A450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3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9B84-1019-4521-974B-82E1F92181F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D36E-83A0-4DEF-BC09-07D0A450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5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9B84-1019-4521-974B-82E1F92181F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D36E-83A0-4DEF-BC09-07D0A45092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9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9B84-1019-4521-974B-82E1F92181F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D36E-83A0-4DEF-BC09-07D0A450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7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9B84-1019-4521-974B-82E1F92181F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D36E-83A0-4DEF-BC09-07D0A450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0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9B84-1019-4521-974B-82E1F92181F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D36E-83A0-4DEF-BC09-07D0A450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9B84-1019-4521-974B-82E1F92181F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D36E-83A0-4DEF-BC09-07D0A450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AE9B84-1019-4521-974B-82E1F92181F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E3D36E-83A0-4DEF-BC09-07D0A450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7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9B84-1019-4521-974B-82E1F92181F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D36E-83A0-4DEF-BC09-07D0A450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7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AE9B84-1019-4521-974B-82E1F92181F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E3D36E-83A0-4DEF-BC09-07D0A450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1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seng.visualstudio.com/CSI/_workitems/edit/952826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mseng.visualstudio.com/CSI/_workitems/edit/95282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eng.visualstudio.com/CSI/_workitems/edit/952824" TargetMode="External"/><Relationship Id="rId5" Type="http://schemas.openxmlformats.org/officeDocument/2006/relationships/hyperlink" Target="https://mseng.visualstudio.com/CSI/_workitems/edit/952823" TargetMode="External"/><Relationship Id="rId10" Type="http://schemas.openxmlformats.org/officeDocument/2006/relationships/hyperlink" Target="https://mseng.visualstudio.com/CSI/_workitems/edit/952934" TargetMode="External"/><Relationship Id="rId4" Type="http://schemas.openxmlformats.org/officeDocument/2006/relationships/hyperlink" Target="https://mseng.visualstudio.com/CSI/_workitems/edit/952822" TargetMode="External"/><Relationship Id="rId9" Type="http://schemas.openxmlformats.org/officeDocument/2006/relationships/hyperlink" Target="https://mseng.visualstudio.com/CSI/_workitems/edit/95282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3B82-1C2C-4D64-8A84-63E596C03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958" y="758952"/>
            <a:ext cx="9939722" cy="3566160"/>
          </a:xfrm>
        </p:spPr>
        <p:txBody>
          <a:bodyPr>
            <a:normAutofit/>
          </a:bodyPr>
          <a:lstStyle/>
          <a:p>
            <a:r>
              <a:rPr lang="en-US" sz="7100" dirty="0"/>
              <a:t>APEX FY18Q1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70EFD-5F6C-45E5-AE29-213E4A843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75077"/>
            <a:ext cx="10058400" cy="1143000"/>
          </a:xfrm>
        </p:spPr>
        <p:txBody>
          <a:bodyPr/>
          <a:lstStyle/>
          <a:p>
            <a:r>
              <a:rPr lang="en-US" dirty="0"/>
              <a:t>High-level Scenarios Overview - </a:t>
            </a:r>
            <a:r>
              <a:rPr lang="en-US" sz="1800" dirty="0"/>
              <a:t>12 June 2017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106DEE-8209-4BDA-9C04-F6F1F1844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16377" r="15083" b="4881"/>
          <a:stretch/>
        </p:blipFill>
        <p:spPr>
          <a:xfrm>
            <a:off x="9610724" y="2819400"/>
            <a:ext cx="1476475" cy="150190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37C812-3593-490E-81E4-B062AC036B2B}"/>
              </a:ext>
            </a:extLst>
          </p:cNvPr>
          <p:cNvCxnSpPr>
            <a:cxnSpLocks/>
          </p:cNvCxnSpPr>
          <p:nvPr/>
        </p:nvCxnSpPr>
        <p:spPr>
          <a:xfrm>
            <a:off x="1206433" y="4334637"/>
            <a:ext cx="9949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80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E571-CF5C-48F9-A22D-DECD255169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4437" y="136188"/>
            <a:ext cx="10058400" cy="93969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Scenario 7</a:t>
            </a:r>
            <a:r>
              <a:rPr lang="en-US" sz="3600" dirty="0">
                <a:solidFill>
                  <a:srgbClr val="7030A0"/>
                </a:solidFill>
              </a:rPr>
              <a:t> - </a:t>
            </a:r>
            <a:r>
              <a:rPr lang="en-US" sz="3200" dirty="0">
                <a:solidFill>
                  <a:srgbClr val="7030A0"/>
                </a:solidFill>
              </a:rPr>
              <a:t>Docs Basics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E495C-DF37-4342-8A39-0B8063C02DA9}"/>
              </a:ext>
            </a:extLst>
          </p:cNvPr>
          <p:cNvCxnSpPr>
            <a:cxnSpLocks/>
          </p:cNvCxnSpPr>
          <p:nvPr/>
        </p:nvCxnSpPr>
        <p:spPr>
          <a:xfrm>
            <a:off x="581025" y="1075880"/>
            <a:ext cx="11029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2FB425-EF5F-4713-89F0-E01CCD77218E}"/>
              </a:ext>
            </a:extLst>
          </p:cNvPr>
          <p:cNvSpPr txBox="1"/>
          <p:nvPr/>
        </p:nvSpPr>
        <p:spPr>
          <a:xfrm>
            <a:off x="857250" y="1314450"/>
            <a:ext cx="1068705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Scenario Driver</a:t>
            </a:r>
            <a:r>
              <a:rPr lang="en-US" dirty="0">
                <a:solidFill>
                  <a:srgbClr val="002060"/>
                </a:solidFill>
                <a:cs typeface="Segoe UI Light" panose="020B0502040204020203" pitchFamily="34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s</a:t>
            </a:r>
            <a:r>
              <a:rPr lang="en-US" dirty="0">
                <a:solidFill>
                  <a:srgbClr val="002060"/>
                </a:solidFill>
                <a:cs typeface="Segoe UI Light" panose="020B0502040204020203" pitchFamily="34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 &amp; Dan</a:t>
            </a:r>
            <a:endParaRPr lang="en-US" sz="2400" dirty="0">
              <a:solidFill>
                <a:srgbClr val="002060"/>
              </a:solidFill>
              <a:cs typeface="Segoe UI Light" panose="020B0502040204020203" pitchFamily="34" charset="0"/>
            </a:endParaRPr>
          </a:p>
          <a:p>
            <a:endParaRPr lang="en-US" sz="1600" dirty="0"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Overview of Scenario:</a:t>
            </a:r>
          </a:p>
          <a:p>
            <a:endParaRPr lang="en-US" sz="2400" dirty="0">
              <a:cs typeface="Segoe UI Light" panose="020B0502040204020203" pitchFamily="34" charset="0"/>
            </a:endParaRPr>
          </a:p>
          <a:p>
            <a:endParaRPr lang="en-US" sz="2400" dirty="0"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Key FY18 Goals:</a:t>
            </a:r>
          </a:p>
          <a:p>
            <a:pPr indent="114300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cs typeface="Segoe UI Light" panose="020B0502040204020203" pitchFamily="34" charset="0"/>
              </a:rPr>
              <a:t>1. </a:t>
            </a:r>
          </a:p>
          <a:p>
            <a:pPr indent="114300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cs typeface="Segoe UI Light" panose="020B0502040204020203" pitchFamily="34" charset="0"/>
              </a:rPr>
              <a:t>2. </a:t>
            </a:r>
          </a:p>
          <a:p>
            <a:pPr indent="114300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cs typeface="Segoe UI Light" panose="020B0502040204020203" pitchFamily="34" charset="0"/>
              </a:rPr>
              <a:t>3. </a:t>
            </a:r>
          </a:p>
          <a:p>
            <a:endParaRPr lang="en-US" sz="2400" dirty="0"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FY18Q1 Release concerns:</a:t>
            </a:r>
          </a:p>
          <a:p>
            <a:endParaRPr lang="en-US" sz="2400" dirty="0">
              <a:cs typeface="Segoe UI Light" panose="020B0502040204020203" pitchFamily="34" charset="0"/>
            </a:endParaRPr>
          </a:p>
          <a:p>
            <a:endParaRPr lang="en-US" sz="24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87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E571-CF5C-48F9-A22D-DECD255169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4437" y="136188"/>
            <a:ext cx="10058400" cy="93969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Goal of this session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E495C-DF37-4342-8A39-0B8063C02DA9}"/>
              </a:ext>
            </a:extLst>
          </p:cNvPr>
          <p:cNvCxnSpPr>
            <a:cxnSpLocks/>
          </p:cNvCxnSpPr>
          <p:nvPr/>
        </p:nvCxnSpPr>
        <p:spPr>
          <a:xfrm>
            <a:off x="581025" y="1075880"/>
            <a:ext cx="11029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551090-9CC8-4EF7-AF75-65BEE042EAC6}"/>
              </a:ext>
            </a:extLst>
          </p:cNvPr>
          <p:cNvSpPr txBox="1"/>
          <p:nvPr/>
        </p:nvSpPr>
        <p:spPr>
          <a:xfrm>
            <a:off x="581025" y="1224997"/>
            <a:ext cx="10921067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25 minute review each of the Scenarios in VSTS in turn and look at:</a:t>
            </a:r>
          </a:p>
          <a:p>
            <a:pPr marL="685800" indent="-45720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 of what this scenario covers</a:t>
            </a:r>
          </a:p>
          <a:p>
            <a:pPr marL="685800" indent="-45720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Summarize the 3-5 high-level goals for this scenario in FY18Q1</a:t>
            </a:r>
          </a:p>
          <a:p>
            <a:pPr marL="685800" indent="-457200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 any upcoming releases in FY18 that will impact this scenario area</a:t>
            </a:r>
          </a:p>
          <a:p>
            <a:pPr>
              <a:lnSpc>
                <a:spcPct val="200000"/>
              </a:lnSpc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727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7604CFF-ED2A-4B92-9581-BE1250CAC228}"/>
              </a:ext>
            </a:extLst>
          </p:cNvPr>
          <p:cNvGrpSpPr/>
          <p:nvPr/>
        </p:nvGrpSpPr>
        <p:grpSpPr>
          <a:xfrm>
            <a:off x="733425" y="510526"/>
            <a:ext cx="5876925" cy="965850"/>
            <a:chOff x="2286000" y="3057525"/>
            <a:chExt cx="6048375" cy="10191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6E004A-CDFF-4BB4-91A6-FE257AAE04F7}"/>
                </a:ext>
              </a:extLst>
            </p:cNvPr>
            <p:cNvSpPr/>
            <p:nvPr/>
          </p:nvSpPr>
          <p:spPr>
            <a:xfrm>
              <a:off x="2286000" y="3057525"/>
              <a:ext cx="6048375" cy="1019175"/>
            </a:xfrm>
            <a:prstGeom prst="rect">
              <a:avLst/>
            </a:prstGeom>
            <a:solidFill>
              <a:srgbClr val="FF9D00"/>
            </a:solidFill>
            <a:ln>
              <a:solidFill>
                <a:srgbClr val="FF9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2E971D2-8AAA-4680-92D0-1D61ABAC6604}"/>
                </a:ext>
              </a:extLst>
            </p:cNvPr>
            <p:cNvSpPr/>
            <p:nvPr/>
          </p:nvSpPr>
          <p:spPr>
            <a:xfrm>
              <a:off x="2419350" y="3148012"/>
              <a:ext cx="847725" cy="8239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5AC3C2-3BAF-4DC2-B6F0-B63567BB5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425" y="3296120"/>
              <a:ext cx="610272" cy="51388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FF4A4A-A3CC-48B9-B06C-3C171325FBE8}"/>
                </a:ext>
              </a:extLst>
            </p:cNvPr>
            <p:cNvSpPr txBox="1"/>
            <p:nvPr/>
          </p:nvSpPr>
          <p:spPr>
            <a:xfrm>
              <a:off x="3598781" y="3105447"/>
              <a:ext cx="4123100" cy="876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APEX Scenarios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57C2616-DD7F-429F-B7D1-0E628FAB8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005359"/>
              </p:ext>
            </p:extLst>
          </p:nvPr>
        </p:nvGraphicFramePr>
        <p:xfrm>
          <a:off x="1281982" y="1616734"/>
          <a:ext cx="10172700" cy="44411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38554">
                  <a:extLst>
                    <a:ext uri="{9D8B030D-6E8A-4147-A177-3AD203B41FA5}">
                      <a16:colId xmlns:a16="http://schemas.microsoft.com/office/drawing/2014/main" val="2910852029"/>
                    </a:ext>
                  </a:extLst>
                </a:gridCol>
                <a:gridCol w="9234146">
                  <a:extLst>
                    <a:ext uri="{9D8B030D-6E8A-4147-A177-3AD203B41FA5}">
                      <a16:colId xmlns:a16="http://schemas.microsoft.com/office/drawing/2014/main" val="3371011261"/>
                    </a:ext>
                  </a:extLst>
                </a:gridCol>
              </a:tblGrid>
              <a:tr h="63445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hlinkClick r:id="rId4"/>
                        </a:rPr>
                        <a:t>952822</a:t>
                      </a:r>
                      <a:endParaRPr 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20108" marR="20108" marT="8099" marB="8099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APEX - Best in class Getting Started experiences</a:t>
                      </a:r>
                    </a:p>
                  </a:txBody>
                  <a:tcPr marL="20108" marR="20108" marT="8099" marB="8099" anchor="ctr"/>
                </a:tc>
                <a:extLst>
                  <a:ext uri="{0D108BD9-81ED-4DB2-BD59-A6C34878D82A}">
                    <a16:rowId xmlns:a16="http://schemas.microsoft.com/office/drawing/2014/main" val="2854615837"/>
                  </a:ext>
                </a:extLst>
              </a:tr>
              <a:tr h="634452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hlinkClick r:id="rId5"/>
                        </a:rPr>
                        <a:t>952823</a:t>
                      </a:r>
                      <a:endParaRPr lang="en-US" sz="16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20108" marR="20108" marT="8099" marB="8099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APEX - First class support for Multi Programming Languages</a:t>
                      </a:r>
                    </a:p>
                  </a:txBody>
                  <a:tcPr marL="20108" marR="20108" marT="8099" marB="8099" anchor="ctr"/>
                </a:tc>
                <a:extLst>
                  <a:ext uri="{0D108BD9-81ED-4DB2-BD59-A6C34878D82A}">
                    <a16:rowId xmlns:a16="http://schemas.microsoft.com/office/drawing/2014/main" val="3323989302"/>
                  </a:ext>
                </a:extLst>
              </a:tr>
              <a:tr h="634452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hlinkClick r:id="rId6"/>
                        </a:rPr>
                        <a:t>952824</a:t>
                      </a:r>
                      <a:endParaRPr lang="en-US" sz="16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20108" marR="20108" marT="8099" marB="8099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APEX - Improved Content Discovery</a:t>
                      </a:r>
                    </a:p>
                  </a:txBody>
                  <a:tcPr marL="20108" marR="20108" marT="8099" marB="8099" anchor="ctr"/>
                </a:tc>
                <a:extLst>
                  <a:ext uri="{0D108BD9-81ED-4DB2-BD59-A6C34878D82A}">
                    <a16:rowId xmlns:a16="http://schemas.microsoft.com/office/drawing/2014/main" val="3729247229"/>
                  </a:ext>
                </a:extLst>
              </a:tr>
              <a:tr h="634452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hlinkClick r:id="rId7"/>
                        </a:rPr>
                        <a:t>952825</a:t>
                      </a:r>
                      <a:endParaRPr lang="en-US" sz="16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20108" marR="20108" marT="8099" marB="8099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APEX - docs Authoring Experiences</a:t>
                      </a:r>
                    </a:p>
                  </a:txBody>
                  <a:tcPr marL="20108" marR="20108" marT="8099" marB="8099" anchor="ctr"/>
                </a:tc>
                <a:extLst>
                  <a:ext uri="{0D108BD9-81ED-4DB2-BD59-A6C34878D82A}">
                    <a16:rowId xmlns:a16="http://schemas.microsoft.com/office/drawing/2014/main" val="2928739258"/>
                  </a:ext>
                </a:extLst>
              </a:tr>
              <a:tr h="634452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hlinkClick r:id="rId8"/>
                        </a:rPr>
                        <a:t>952826</a:t>
                      </a:r>
                      <a:endParaRPr lang="en-US" sz="16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20108" marR="20108" marT="8099" marB="8099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APEX - Global by default</a:t>
                      </a:r>
                    </a:p>
                  </a:txBody>
                  <a:tcPr marL="20108" marR="20108" marT="8099" marB="8099" anchor="ctr"/>
                </a:tc>
                <a:extLst>
                  <a:ext uri="{0D108BD9-81ED-4DB2-BD59-A6C34878D82A}">
                    <a16:rowId xmlns:a16="http://schemas.microsoft.com/office/drawing/2014/main" val="1208111241"/>
                  </a:ext>
                </a:extLst>
              </a:tr>
              <a:tr h="634452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hlinkClick r:id="rId9"/>
                        </a:rPr>
                        <a:t>952827</a:t>
                      </a:r>
                      <a:endParaRPr lang="en-US" sz="16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20108" marR="20108" marT="8099" marB="8099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APEX - Improved experimentation, feedback &amp; analytics</a:t>
                      </a:r>
                    </a:p>
                  </a:txBody>
                  <a:tcPr marL="20108" marR="20108" marT="8099" marB="8099" anchor="ctr"/>
                </a:tc>
                <a:extLst>
                  <a:ext uri="{0D108BD9-81ED-4DB2-BD59-A6C34878D82A}">
                    <a16:rowId xmlns:a16="http://schemas.microsoft.com/office/drawing/2014/main" val="3836387468"/>
                  </a:ext>
                </a:extLst>
              </a:tr>
              <a:tr h="63445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hlinkClick r:id="rId10"/>
                        </a:rPr>
                        <a:t>952934</a:t>
                      </a:r>
                      <a:endParaRPr 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20108" marR="20108" marT="8099" marB="8099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APEX - Docs Basics</a:t>
                      </a:r>
                    </a:p>
                  </a:txBody>
                  <a:tcPr marL="20108" marR="20108" marT="8099" marB="8099" anchor="ctr"/>
                </a:tc>
                <a:extLst>
                  <a:ext uri="{0D108BD9-81ED-4DB2-BD59-A6C34878D82A}">
                    <a16:rowId xmlns:a16="http://schemas.microsoft.com/office/drawing/2014/main" val="425119293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2C142A-0B24-4246-99F3-F77128FC3411}"/>
              </a:ext>
            </a:extLst>
          </p:cNvPr>
          <p:cNvCxnSpPr>
            <a:cxnSpLocks/>
          </p:cNvCxnSpPr>
          <p:nvPr/>
        </p:nvCxnSpPr>
        <p:spPr>
          <a:xfrm>
            <a:off x="862995" y="1476376"/>
            <a:ext cx="0" cy="4295774"/>
          </a:xfrm>
          <a:prstGeom prst="line">
            <a:avLst/>
          </a:prstGeom>
          <a:ln w="19050">
            <a:solidFill>
              <a:srgbClr val="FF9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2E2D2C-E192-4567-B096-7CD67F381973}"/>
              </a:ext>
            </a:extLst>
          </p:cNvPr>
          <p:cNvCxnSpPr>
            <a:cxnSpLocks/>
          </p:cNvCxnSpPr>
          <p:nvPr/>
        </p:nvCxnSpPr>
        <p:spPr>
          <a:xfrm>
            <a:off x="876941" y="1943100"/>
            <a:ext cx="255851" cy="0"/>
          </a:xfrm>
          <a:prstGeom prst="straightConnector1">
            <a:avLst/>
          </a:prstGeom>
          <a:ln w="19050">
            <a:solidFill>
              <a:srgbClr val="FF9D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F4F199-7356-4273-B9F6-C5D4E7D44B9D}"/>
              </a:ext>
            </a:extLst>
          </p:cNvPr>
          <p:cNvCxnSpPr>
            <a:cxnSpLocks/>
          </p:cNvCxnSpPr>
          <p:nvPr/>
        </p:nvCxnSpPr>
        <p:spPr>
          <a:xfrm>
            <a:off x="861991" y="5772150"/>
            <a:ext cx="255851" cy="0"/>
          </a:xfrm>
          <a:prstGeom prst="straightConnector1">
            <a:avLst/>
          </a:prstGeom>
          <a:ln w="19050">
            <a:solidFill>
              <a:srgbClr val="FF9D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37743A-B4E7-4ADE-8504-4FF265AC7732}"/>
              </a:ext>
            </a:extLst>
          </p:cNvPr>
          <p:cNvCxnSpPr>
            <a:cxnSpLocks/>
          </p:cNvCxnSpPr>
          <p:nvPr/>
        </p:nvCxnSpPr>
        <p:spPr>
          <a:xfrm>
            <a:off x="857570" y="2590800"/>
            <a:ext cx="255851" cy="0"/>
          </a:xfrm>
          <a:prstGeom prst="straightConnector1">
            <a:avLst/>
          </a:prstGeom>
          <a:ln w="19050">
            <a:solidFill>
              <a:srgbClr val="FF9D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0C463E-981D-4F53-8A8E-AA6B4A39F5CB}"/>
              </a:ext>
            </a:extLst>
          </p:cNvPr>
          <p:cNvCxnSpPr>
            <a:cxnSpLocks/>
          </p:cNvCxnSpPr>
          <p:nvPr/>
        </p:nvCxnSpPr>
        <p:spPr>
          <a:xfrm>
            <a:off x="857570" y="3209925"/>
            <a:ext cx="255851" cy="0"/>
          </a:xfrm>
          <a:prstGeom prst="straightConnector1">
            <a:avLst/>
          </a:prstGeom>
          <a:ln w="19050">
            <a:solidFill>
              <a:srgbClr val="FF9D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B34998-0C35-435A-AE51-AB7EFE5E2740}"/>
              </a:ext>
            </a:extLst>
          </p:cNvPr>
          <p:cNvCxnSpPr>
            <a:cxnSpLocks/>
          </p:cNvCxnSpPr>
          <p:nvPr/>
        </p:nvCxnSpPr>
        <p:spPr>
          <a:xfrm>
            <a:off x="857570" y="3854213"/>
            <a:ext cx="255851" cy="0"/>
          </a:xfrm>
          <a:prstGeom prst="straightConnector1">
            <a:avLst/>
          </a:prstGeom>
          <a:ln w="19050">
            <a:solidFill>
              <a:srgbClr val="FF9D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B715F4-FDB1-4B91-9830-746DA6172AFC}"/>
              </a:ext>
            </a:extLst>
          </p:cNvPr>
          <p:cNvCxnSpPr>
            <a:cxnSpLocks/>
          </p:cNvCxnSpPr>
          <p:nvPr/>
        </p:nvCxnSpPr>
        <p:spPr>
          <a:xfrm>
            <a:off x="857569" y="5124450"/>
            <a:ext cx="255851" cy="0"/>
          </a:xfrm>
          <a:prstGeom prst="straightConnector1">
            <a:avLst/>
          </a:prstGeom>
          <a:ln w="19050">
            <a:solidFill>
              <a:srgbClr val="FF9D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847288-04BF-4D26-9583-6B1365D20ED2}"/>
              </a:ext>
            </a:extLst>
          </p:cNvPr>
          <p:cNvCxnSpPr>
            <a:cxnSpLocks/>
          </p:cNvCxnSpPr>
          <p:nvPr/>
        </p:nvCxnSpPr>
        <p:spPr>
          <a:xfrm>
            <a:off x="857570" y="4514850"/>
            <a:ext cx="255851" cy="0"/>
          </a:xfrm>
          <a:prstGeom prst="straightConnector1">
            <a:avLst/>
          </a:prstGeom>
          <a:ln w="19050">
            <a:solidFill>
              <a:srgbClr val="FF9D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63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E571-CF5C-48F9-A22D-DECD255169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4437" y="136188"/>
            <a:ext cx="10058400" cy="93969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Scenario 1</a:t>
            </a:r>
            <a:r>
              <a:rPr lang="en-US" sz="3600" dirty="0">
                <a:solidFill>
                  <a:srgbClr val="7030A0"/>
                </a:solidFill>
              </a:rPr>
              <a:t> - </a:t>
            </a:r>
            <a:r>
              <a:rPr lang="en-US" sz="3200" dirty="0">
                <a:solidFill>
                  <a:srgbClr val="7030A0"/>
                </a:solidFill>
              </a:rPr>
              <a:t>Best in class Getting Started experiences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E495C-DF37-4342-8A39-0B8063C02DA9}"/>
              </a:ext>
            </a:extLst>
          </p:cNvPr>
          <p:cNvCxnSpPr>
            <a:cxnSpLocks/>
          </p:cNvCxnSpPr>
          <p:nvPr/>
        </p:nvCxnSpPr>
        <p:spPr>
          <a:xfrm>
            <a:off x="581025" y="1075880"/>
            <a:ext cx="11029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2FB425-EF5F-4713-89F0-E01CCD77218E}"/>
              </a:ext>
            </a:extLst>
          </p:cNvPr>
          <p:cNvSpPr txBox="1"/>
          <p:nvPr/>
        </p:nvSpPr>
        <p:spPr>
          <a:xfrm>
            <a:off x="857250" y="1314450"/>
            <a:ext cx="106870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Scenario Driver</a:t>
            </a:r>
            <a:r>
              <a:rPr lang="en-US" dirty="0">
                <a:solidFill>
                  <a:srgbClr val="002060"/>
                </a:solidFill>
                <a:cs typeface="Segoe UI Light" panose="020B0502040204020203" pitchFamily="34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s</a:t>
            </a:r>
            <a:r>
              <a:rPr lang="en-US" dirty="0">
                <a:solidFill>
                  <a:srgbClr val="002060"/>
                </a:solidFill>
                <a:cs typeface="Segoe UI Light" panose="020B0502040204020203" pitchFamily="34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: </a:t>
            </a:r>
          </a:p>
          <a:p>
            <a:endParaRPr lang="en-US" sz="1600" dirty="0"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Overview of Scenario:</a:t>
            </a:r>
          </a:p>
          <a:p>
            <a:endParaRPr lang="en-US" sz="2400" dirty="0">
              <a:cs typeface="Segoe UI Light" panose="020B0502040204020203" pitchFamily="34" charset="0"/>
            </a:endParaRPr>
          </a:p>
          <a:p>
            <a:endParaRPr lang="en-US" sz="2400" dirty="0"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Key FY18 Goals:</a:t>
            </a:r>
          </a:p>
          <a:p>
            <a:pPr indent="114300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cs typeface="Segoe UI Light" panose="020B0502040204020203" pitchFamily="34" charset="0"/>
              </a:rPr>
              <a:t>1. </a:t>
            </a:r>
          </a:p>
          <a:p>
            <a:pPr indent="114300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cs typeface="Segoe UI Light" panose="020B0502040204020203" pitchFamily="34" charset="0"/>
              </a:rPr>
              <a:t>2. </a:t>
            </a:r>
          </a:p>
          <a:p>
            <a:pPr indent="114300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cs typeface="Segoe UI Light" panose="020B0502040204020203" pitchFamily="34" charset="0"/>
              </a:rPr>
              <a:t>3. </a:t>
            </a:r>
          </a:p>
          <a:p>
            <a:endParaRPr lang="en-US" sz="2400" dirty="0"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FY18Q1 Release concerns:</a:t>
            </a:r>
          </a:p>
          <a:p>
            <a:endParaRPr lang="en-US" sz="2400" dirty="0">
              <a:cs typeface="Segoe UI Light" panose="020B0502040204020203" pitchFamily="34" charset="0"/>
            </a:endParaRPr>
          </a:p>
          <a:p>
            <a:endParaRPr lang="en-US" sz="24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3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E571-CF5C-48F9-A22D-DECD255169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4437" y="136188"/>
            <a:ext cx="11240838" cy="93969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Scenario 2</a:t>
            </a:r>
            <a:r>
              <a:rPr lang="en-US" sz="3600" dirty="0">
                <a:solidFill>
                  <a:srgbClr val="7030A0"/>
                </a:solidFill>
              </a:rPr>
              <a:t> - </a:t>
            </a:r>
            <a:r>
              <a:rPr lang="en-US" sz="3200" dirty="0">
                <a:solidFill>
                  <a:srgbClr val="7030A0"/>
                </a:solidFill>
              </a:rPr>
              <a:t>First class support for Multi Programming Languages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E495C-DF37-4342-8A39-0B8063C02DA9}"/>
              </a:ext>
            </a:extLst>
          </p:cNvPr>
          <p:cNvCxnSpPr>
            <a:cxnSpLocks/>
          </p:cNvCxnSpPr>
          <p:nvPr/>
        </p:nvCxnSpPr>
        <p:spPr>
          <a:xfrm>
            <a:off x="581025" y="1075880"/>
            <a:ext cx="11029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2FB425-EF5F-4713-89F0-E01CCD77218E}"/>
              </a:ext>
            </a:extLst>
          </p:cNvPr>
          <p:cNvSpPr txBox="1"/>
          <p:nvPr/>
        </p:nvSpPr>
        <p:spPr>
          <a:xfrm>
            <a:off x="857250" y="1314450"/>
            <a:ext cx="106870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Scenario Driver</a:t>
            </a:r>
            <a:r>
              <a:rPr lang="en-US" dirty="0">
                <a:solidFill>
                  <a:srgbClr val="002060"/>
                </a:solidFill>
                <a:cs typeface="Segoe UI Light" panose="020B0502040204020203" pitchFamily="34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s</a:t>
            </a:r>
            <a:r>
              <a:rPr lang="en-US" dirty="0">
                <a:solidFill>
                  <a:srgbClr val="002060"/>
                </a:solidFill>
                <a:cs typeface="Segoe UI Light" panose="020B0502040204020203" pitchFamily="34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Brady</a:t>
            </a:r>
          </a:p>
          <a:p>
            <a:endParaRPr lang="en-US" sz="1600" dirty="0"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Overview of Scenario:</a:t>
            </a:r>
          </a:p>
          <a:p>
            <a:endParaRPr lang="en-US" sz="2400" dirty="0">
              <a:cs typeface="Segoe UI Light" panose="020B0502040204020203" pitchFamily="34" charset="0"/>
            </a:endParaRPr>
          </a:p>
          <a:p>
            <a:endParaRPr lang="en-US" sz="2400" dirty="0"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Key FY18 Goals:</a:t>
            </a:r>
          </a:p>
          <a:p>
            <a:pPr indent="114300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cs typeface="Segoe UI Light" panose="020B0502040204020203" pitchFamily="34" charset="0"/>
              </a:rPr>
              <a:t>1. </a:t>
            </a:r>
          </a:p>
          <a:p>
            <a:pPr indent="114300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cs typeface="Segoe UI Light" panose="020B0502040204020203" pitchFamily="34" charset="0"/>
              </a:rPr>
              <a:t>2. </a:t>
            </a:r>
          </a:p>
          <a:p>
            <a:pPr indent="114300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cs typeface="Segoe UI Light" panose="020B0502040204020203" pitchFamily="34" charset="0"/>
              </a:rPr>
              <a:t>3. </a:t>
            </a:r>
          </a:p>
          <a:p>
            <a:endParaRPr lang="en-US" sz="2400" dirty="0"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FY18Q1 Release concerns:</a:t>
            </a:r>
          </a:p>
          <a:p>
            <a:endParaRPr lang="en-US" sz="2400" dirty="0">
              <a:cs typeface="Segoe UI Light" panose="020B0502040204020203" pitchFamily="34" charset="0"/>
            </a:endParaRPr>
          </a:p>
          <a:p>
            <a:endParaRPr lang="en-US" sz="24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29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E571-CF5C-48F9-A22D-DECD255169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4437" y="136188"/>
            <a:ext cx="10058400" cy="93969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Scenario 3</a:t>
            </a:r>
            <a:r>
              <a:rPr lang="en-US" sz="3600" dirty="0">
                <a:solidFill>
                  <a:srgbClr val="7030A0"/>
                </a:solidFill>
              </a:rPr>
              <a:t> - </a:t>
            </a:r>
            <a:r>
              <a:rPr lang="en-US" sz="3200" dirty="0">
                <a:solidFill>
                  <a:srgbClr val="7030A0"/>
                </a:solidFill>
              </a:rPr>
              <a:t>Improved Content Discovery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E495C-DF37-4342-8A39-0B8063C02DA9}"/>
              </a:ext>
            </a:extLst>
          </p:cNvPr>
          <p:cNvCxnSpPr>
            <a:cxnSpLocks/>
          </p:cNvCxnSpPr>
          <p:nvPr/>
        </p:nvCxnSpPr>
        <p:spPr>
          <a:xfrm>
            <a:off x="581025" y="1075880"/>
            <a:ext cx="11029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2FB425-EF5F-4713-89F0-E01CCD77218E}"/>
              </a:ext>
            </a:extLst>
          </p:cNvPr>
          <p:cNvSpPr txBox="1"/>
          <p:nvPr/>
        </p:nvSpPr>
        <p:spPr>
          <a:xfrm>
            <a:off x="857250" y="1314450"/>
            <a:ext cx="106870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Scenario Driver</a:t>
            </a:r>
            <a:r>
              <a:rPr lang="en-US" dirty="0">
                <a:solidFill>
                  <a:srgbClr val="002060"/>
                </a:solidFill>
                <a:cs typeface="Segoe UI Light" panose="020B0502040204020203" pitchFamily="34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s</a:t>
            </a:r>
            <a:r>
              <a:rPr lang="en-US" dirty="0">
                <a:solidFill>
                  <a:srgbClr val="002060"/>
                </a:solidFill>
                <a:cs typeface="Segoe UI Light" panose="020B0502040204020203" pitchFamily="34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 &amp; Dan</a:t>
            </a:r>
          </a:p>
          <a:p>
            <a:endParaRPr lang="en-US" sz="1600" dirty="0"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Overview of Scenario:</a:t>
            </a:r>
          </a:p>
          <a:p>
            <a:endParaRPr lang="en-US" sz="2400" dirty="0">
              <a:cs typeface="Segoe UI Light" panose="020B0502040204020203" pitchFamily="34" charset="0"/>
            </a:endParaRPr>
          </a:p>
          <a:p>
            <a:endParaRPr lang="en-US" sz="2400" dirty="0"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Key FY18 Goals:</a:t>
            </a:r>
          </a:p>
          <a:p>
            <a:pPr indent="114300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cs typeface="Segoe UI Light" panose="020B0502040204020203" pitchFamily="34" charset="0"/>
              </a:rPr>
              <a:t>1. </a:t>
            </a:r>
          </a:p>
          <a:p>
            <a:pPr indent="114300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cs typeface="Segoe UI Light" panose="020B0502040204020203" pitchFamily="34" charset="0"/>
              </a:rPr>
              <a:t>2. </a:t>
            </a:r>
          </a:p>
          <a:p>
            <a:pPr indent="114300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cs typeface="Segoe UI Light" panose="020B0502040204020203" pitchFamily="34" charset="0"/>
              </a:rPr>
              <a:t>3. </a:t>
            </a:r>
          </a:p>
          <a:p>
            <a:endParaRPr lang="en-US" sz="2400" dirty="0"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FY18Q1 Release concerns:</a:t>
            </a:r>
          </a:p>
          <a:p>
            <a:endParaRPr lang="en-US" sz="2400" dirty="0">
              <a:cs typeface="Segoe UI Light" panose="020B0502040204020203" pitchFamily="34" charset="0"/>
            </a:endParaRPr>
          </a:p>
          <a:p>
            <a:endParaRPr lang="en-US" sz="24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9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E571-CF5C-48F9-A22D-DECD255169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4437" y="136188"/>
            <a:ext cx="10058400" cy="93969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Scenario 4</a:t>
            </a:r>
            <a:r>
              <a:rPr lang="en-US" sz="3600" dirty="0">
                <a:solidFill>
                  <a:srgbClr val="7030A0"/>
                </a:solidFill>
              </a:rPr>
              <a:t> - </a:t>
            </a:r>
            <a:r>
              <a:rPr lang="en-US" sz="3200" dirty="0">
                <a:solidFill>
                  <a:srgbClr val="7030A0"/>
                </a:solidFill>
              </a:rPr>
              <a:t>docs Authoring Experience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E495C-DF37-4342-8A39-0B8063C02DA9}"/>
              </a:ext>
            </a:extLst>
          </p:cNvPr>
          <p:cNvCxnSpPr>
            <a:cxnSpLocks/>
          </p:cNvCxnSpPr>
          <p:nvPr/>
        </p:nvCxnSpPr>
        <p:spPr>
          <a:xfrm>
            <a:off x="581025" y="1075880"/>
            <a:ext cx="11029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2FB425-EF5F-4713-89F0-E01CCD77218E}"/>
              </a:ext>
            </a:extLst>
          </p:cNvPr>
          <p:cNvSpPr txBox="1"/>
          <p:nvPr/>
        </p:nvSpPr>
        <p:spPr>
          <a:xfrm>
            <a:off x="857250" y="1314450"/>
            <a:ext cx="106870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Scenario Driver</a:t>
            </a:r>
            <a:r>
              <a:rPr lang="en-US" dirty="0">
                <a:solidFill>
                  <a:srgbClr val="002060"/>
                </a:solidFill>
                <a:cs typeface="Segoe UI Light" panose="020B0502040204020203" pitchFamily="34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s</a:t>
            </a:r>
            <a:r>
              <a:rPr lang="en-US" dirty="0">
                <a:solidFill>
                  <a:srgbClr val="002060"/>
                </a:solidFill>
                <a:cs typeface="Segoe UI Light" panose="020B0502040204020203" pitchFamily="34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Martin &amp; Megan</a:t>
            </a:r>
            <a:endParaRPr lang="en-US" sz="24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600" dirty="0"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Overview of Scenario:</a:t>
            </a:r>
          </a:p>
          <a:p>
            <a:endParaRPr lang="en-US" sz="2400" dirty="0">
              <a:cs typeface="Segoe UI Light" panose="020B0502040204020203" pitchFamily="34" charset="0"/>
            </a:endParaRPr>
          </a:p>
          <a:p>
            <a:endParaRPr lang="en-US" sz="2400" dirty="0"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Key FY18 Goals:</a:t>
            </a:r>
          </a:p>
          <a:p>
            <a:pPr indent="114300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cs typeface="Segoe UI Light" panose="020B0502040204020203" pitchFamily="34" charset="0"/>
              </a:rPr>
              <a:t>1. </a:t>
            </a:r>
          </a:p>
          <a:p>
            <a:pPr indent="114300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cs typeface="Segoe UI Light" panose="020B0502040204020203" pitchFamily="34" charset="0"/>
              </a:rPr>
              <a:t>2. </a:t>
            </a:r>
          </a:p>
          <a:p>
            <a:pPr indent="114300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cs typeface="Segoe UI Light" panose="020B0502040204020203" pitchFamily="34" charset="0"/>
              </a:rPr>
              <a:t>3. </a:t>
            </a:r>
          </a:p>
          <a:p>
            <a:endParaRPr lang="en-US" sz="2400" dirty="0"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FY18Q1 Release concerns:</a:t>
            </a:r>
          </a:p>
          <a:p>
            <a:endParaRPr lang="en-US" sz="2400" dirty="0">
              <a:cs typeface="Segoe UI Light" panose="020B0502040204020203" pitchFamily="34" charset="0"/>
            </a:endParaRPr>
          </a:p>
          <a:p>
            <a:endParaRPr lang="en-US" sz="24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1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E571-CF5C-48F9-A22D-DECD255169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4437" y="136188"/>
            <a:ext cx="10058400" cy="93969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Scenario 5</a:t>
            </a:r>
            <a:r>
              <a:rPr lang="en-US" sz="3600" dirty="0">
                <a:solidFill>
                  <a:srgbClr val="7030A0"/>
                </a:solidFill>
              </a:rPr>
              <a:t> - </a:t>
            </a:r>
            <a:r>
              <a:rPr lang="en-US" sz="3200" dirty="0">
                <a:solidFill>
                  <a:srgbClr val="7030A0"/>
                </a:solidFill>
              </a:rPr>
              <a:t>Global by Default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E495C-DF37-4342-8A39-0B8063C02DA9}"/>
              </a:ext>
            </a:extLst>
          </p:cNvPr>
          <p:cNvCxnSpPr>
            <a:cxnSpLocks/>
          </p:cNvCxnSpPr>
          <p:nvPr/>
        </p:nvCxnSpPr>
        <p:spPr>
          <a:xfrm>
            <a:off x="581025" y="1075880"/>
            <a:ext cx="11029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2FB425-EF5F-4713-89F0-E01CCD77218E}"/>
              </a:ext>
            </a:extLst>
          </p:cNvPr>
          <p:cNvSpPr txBox="1"/>
          <p:nvPr/>
        </p:nvSpPr>
        <p:spPr>
          <a:xfrm>
            <a:off x="857250" y="1314450"/>
            <a:ext cx="106870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Scenario Driver</a:t>
            </a:r>
            <a:r>
              <a:rPr lang="en-US" dirty="0">
                <a:solidFill>
                  <a:srgbClr val="002060"/>
                </a:solidFill>
                <a:cs typeface="Segoe UI Light" panose="020B0502040204020203" pitchFamily="34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s</a:t>
            </a:r>
            <a:r>
              <a:rPr lang="en-US" dirty="0">
                <a:solidFill>
                  <a:srgbClr val="002060"/>
                </a:solidFill>
                <a:cs typeface="Segoe UI Light" panose="020B0502040204020203" pitchFamily="34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Arthur</a:t>
            </a:r>
          </a:p>
          <a:p>
            <a:endParaRPr lang="en-US" sz="1600" dirty="0"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Overview of Scenario:</a:t>
            </a:r>
          </a:p>
          <a:p>
            <a:endParaRPr lang="en-US" sz="2400" dirty="0">
              <a:cs typeface="Segoe UI Light" panose="020B0502040204020203" pitchFamily="34" charset="0"/>
            </a:endParaRPr>
          </a:p>
          <a:p>
            <a:endParaRPr lang="en-US" sz="2400" dirty="0"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Key FY18 Goals:</a:t>
            </a:r>
          </a:p>
          <a:p>
            <a:pPr indent="114300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cs typeface="Segoe UI Light" panose="020B0502040204020203" pitchFamily="34" charset="0"/>
              </a:rPr>
              <a:t>1. </a:t>
            </a:r>
          </a:p>
          <a:p>
            <a:pPr indent="114300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cs typeface="Segoe UI Light" panose="020B0502040204020203" pitchFamily="34" charset="0"/>
              </a:rPr>
              <a:t>2. </a:t>
            </a:r>
          </a:p>
          <a:p>
            <a:pPr indent="114300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cs typeface="Segoe UI Light" panose="020B0502040204020203" pitchFamily="34" charset="0"/>
              </a:rPr>
              <a:t>3. </a:t>
            </a:r>
          </a:p>
          <a:p>
            <a:endParaRPr lang="en-US" sz="2400" dirty="0"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FY18Q1 Release concerns:</a:t>
            </a:r>
          </a:p>
          <a:p>
            <a:endParaRPr lang="en-US" sz="2400" dirty="0">
              <a:cs typeface="Segoe UI Light" panose="020B0502040204020203" pitchFamily="34" charset="0"/>
            </a:endParaRPr>
          </a:p>
          <a:p>
            <a:endParaRPr lang="en-US" sz="24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E571-CF5C-48F9-A22D-DECD255169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4437" y="136188"/>
            <a:ext cx="11126538" cy="93969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Scenario 6</a:t>
            </a:r>
            <a:r>
              <a:rPr lang="en-US" sz="3600" dirty="0">
                <a:solidFill>
                  <a:srgbClr val="7030A0"/>
                </a:solidFill>
              </a:rPr>
              <a:t> – </a:t>
            </a:r>
            <a:r>
              <a:rPr lang="en-US" sz="3200" dirty="0">
                <a:solidFill>
                  <a:srgbClr val="7030A0"/>
                </a:solidFill>
              </a:rPr>
              <a:t>Improved Experimentation, Feedback &amp; Analytics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E495C-DF37-4342-8A39-0B8063C02DA9}"/>
              </a:ext>
            </a:extLst>
          </p:cNvPr>
          <p:cNvCxnSpPr>
            <a:cxnSpLocks/>
          </p:cNvCxnSpPr>
          <p:nvPr/>
        </p:nvCxnSpPr>
        <p:spPr>
          <a:xfrm>
            <a:off x="581025" y="1075880"/>
            <a:ext cx="11029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2FB425-EF5F-4713-89F0-E01CCD77218E}"/>
              </a:ext>
            </a:extLst>
          </p:cNvPr>
          <p:cNvSpPr txBox="1"/>
          <p:nvPr/>
        </p:nvSpPr>
        <p:spPr>
          <a:xfrm>
            <a:off x="857250" y="1314450"/>
            <a:ext cx="106870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Scenario Driver</a:t>
            </a:r>
            <a:r>
              <a:rPr lang="en-US" dirty="0">
                <a:solidFill>
                  <a:srgbClr val="002060"/>
                </a:solidFill>
                <a:cs typeface="Segoe UI Light" panose="020B0502040204020203" pitchFamily="34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s</a:t>
            </a:r>
            <a:r>
              <a:rPr lang="en-US" dirty="0">
                <a:solidFill>
                  <a:srgbClr val="002060"/>
                </a:solidFill>
                <a:cs typeface="Segoe UI Light" panose="020B0502040204020203" pitchFamily="34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Zhiliang</a:t>
            </a:r>
          </a:p>
          <a:p>
            <a:endParaRPr lang="en-US" sz="1600" dirty="0"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Overview of Scenario:</a:t>
            </a:r>
          </a:p>
          <a:p>
            <a:endParaRPr lang="en-US" sz="2400" dirty="0">
              <a:cs typeface="Segoe UI Light" panose="020B0502040204020203" pitchFamily="34" charset="0"/>
            </a:endParaRPr>
          </a:p>
          <a:p>
            <a:endParaRPr lang="en-US" sz="2400" dirty="0"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Key FY18 Goals:</a:t>
            </a:r>
          </a:p>
          <a:p>
            <a:pPr indent="114300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cs typeface="Segoe UI Light" panose="020B0502040204020203" pitchFamily="34" charset="0"/>
              </a:rPr>
              <a:t>1. </a:t>
            </a:r>
          </a:p>
          <a:p>
            <a:pPr indent="114300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cs typeface="Segoe UI Light" panose="020B0502040204020203" pitchFamily="34" charset="0"/>
              </a:rPr>
              <a:t>2. </a:t>
            </a:r>
          </a:p>
          <a:p>
            <a:pPr indent="114300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cs typeface="Segoe UI Light" panose="020B0502040204020203" pitchFamily="34" charset="0"/>
              </a:rPr>
              <a:t>3. </a:t>
            </a:r>
          </a:p>
          <a:p>
            <a:endParaRPr lang="en-US" sz="2400" dirty="0"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cs typeface="Segoe UI Light" panose="020B0502040204020203" pitchFamily="34" charset="0"/>
              </a:rPr>
              <a:t>FY18Q1 Release concerns:</a:t>
            </a:r>
          </a:p>
          <a:p>
            <a:endParaRPr lang="en-US" sz="2400" dirty="0">
              <a:cs typeface="Segoe UI Light" panose="020B0502040204020203" pitchFamily="34" charset="0"/>
            </a:endParaRPr>
          </a:p>
          <a:p>
            <a:endParaRPr lang="en-US" sz="24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649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344</Words>
  <Application>Microsoft Office PowerPoint</Application>
  <PresentationFormat>Widescreen</PresentationFormat>
  <Paragraphs>116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 Light</vt:lpstr>
      <vt:lpstr>Wingdings</vt:lpstr>
      <vt:lpstr>Retrospect</vt:lpstr>
      <vt:lpstr>APEX FY18Q1 Planning</vt:lpstr>
      <vt:lpstr>Goal of this session</vt:lpstr>
      <vt:lpstr>PowerPoint Presentation</vt:lpstr>
      <vt:lpstr>Scenario 1 - Best in class Getting Started experiences </vt:lpstr>
      <vt:lpstr>Scenario 2 - First class support for Multi Programming Languages</vt:lpstr>
      <vt:lpstr>Scenario 3 - Improved Content Discovery</vt:lpstr>
      <vt:lpstr>Scenario 4 - docs Authoring Experience</vt:lpstr>
      <vt:lpstr>Scenario 5 - Global by Default</vt:lpstr>
      <vt:lpstr>Scenario 6 – Improved Experimentation, Feedback &amp; Analytics</vt:lpstr>
      <vt:lpstr>Scenario 7 - Docs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FY18Q1 Planning</dc:title>
  <dc:creator>Martin O'Flaherty</dc:creator>
  <cp:lastModifiedBy>Martin O'Flaherty</cp:lastModifiedBy>
  <cp:revision>6</cp:revision>
  <dcterms:created xsi:type="dcterms:W3CDTF">2017-06-01T20:59:07Z</dcterms:created>
  <dcterms:modified xsi:type="dcterms:W3CDTF">2017-06-01T22:14:08Z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martinof@microsoft.com</vt:lpwstr>
  </property>
  <property fmtid="{D5CDD505-2E9C-101B-9397-08002B2CF9AE}" pid="6" name="MSIP_Label_f42aa342-8706-4288-bd11-ebb85995028c_SetDate">
    <vt:lpwstr>2017-06-01T14:49:20.2604219-07:00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