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7914-8E9C-9B23-91F4-3BD8A5211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C1FB9-B1D8-AF7A-DD51-8B738CDB8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856F-3579-BC06-5D61-CBC4A165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7974-C650-D518-3262-08580BAE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2BC3-D950-623B-54E1-2DD8F7C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5DA4-9BCA-A789-0206-E6832B6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6DEA-01F3-6551-EEB3-949BBF822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496E-9184-9001-B48E-325B3499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7B7C-01C5-31D8-78DB-B1380AFB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273E-EEDF-1FF7-6302-C6620D1E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40BB1-48CE-B3DD-368D-C8582B3D3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C821-6684-4704-DE2C-A13576D98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FD5C-1C2B-BD49-DAE6-FAF11BF4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CCAD-695D-7243-A1C5-C069B40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E53-09CB-3F4D-D478-CA8DB75C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AA85-CB9F-41CE-F790-BBF02771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92EE-D864-0629-7E15-71C07E69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B446-C2AB-AFBD-9494-9538C401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CE79-F1FB-7993-DC7E-EAEB665D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3B57-66B4-283B-B44E-A6AE6E50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5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0894-D12A-9CE2-0D7D-50D5599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ABD7E-DE04-806F-4228-A1CF6039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6980-0B02-D0D3-ECD9-DE40D8D8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67ED-9BDA-15A6-5091-3E0267B4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503E-7067-8E9B-26F7-1C402E0A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0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E323-94B8-5603-7337-DA469736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FCBA-E7C2-FB48-11E5-7B930F77C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ACC76-6EC2-F80F-FBCB-4AEE93B9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3D45-5FFF-571F-6AC0-59DF9B14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5D7A-F2CA-F5CA-F349-218F9BB9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E40B-9C76-9253-18CF-3185A196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F60C-11AF-8CC6-A07D-5359FA2C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748B-2353-8BB1-F476-9D5BCD1D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60FAD-D449-7817-0363-E888BC4A6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FBAE9-511D-694A-CFF4-1BC08F5C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42E12-9E28-9F25-C39E-6E52FBA0E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C4279-5148-2D4D-8DEC-685FD1B0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E7234-DE9B-A23D-88C0-6800EC7E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D1CF9-B83A-096A-0FFC-E8CE3A67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88A2-2FED-B9EB-FDF4-A4E366FD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0A876-8120-AD00-702A-B98CB259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9D339-BCDD-3919-1698-21B5186F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6D179-F482-7C0A-96F1-3E7D7180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57000-AE40-2798-54CB-139C2129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F3061-C355-5964-79C5-022FD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074C2-0AC2-7A3F-2FAD-34C25A19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45A4-061E-8703-2DCF-04F5CE63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8556-F878-2603-EDB2-D3A18A51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11722-B034-CC84-7B42-B2042C6C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A0290-DE06-06E5-80EC-75460273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EDA5-B54B-101F-256B-91FD9367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32079-5191-B6C6-5C98-66E8DFD9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58F6-F725-26B8-4DE5-0056C95D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8AB8E-9800-9AF1-CF87-6E6D2994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0D8CC-7FA6-2ECC-BA96-F34C6313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A8C31-0956-0869-01D9-9CA5764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AEEAA-FB1D-75D3-24FF-EED16B64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5E244-C3A8-40A6-9993-8F52CA07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DEEDE-6999-5B95-E431-2070ED6E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FFB2-B013-98FC-75F6-983B04E0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C02A-61EF-0BB8-0905-5F4BCC72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889D1-69BF-4C33-B355-C1D5187F2385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1462-758D-EA4F-674B-03A4B3E73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A8A-AB0B-4CBF-4109-BA9013A2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073F6-94F4-4033-8597-782CCCDE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F110FF-8374-AE95-127A-4130022D9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93992"/>
              </p:ext>
            </p:extLst>
          </p:nvPr>
        </p:nvGraphicFramePr>
        <p:xfrm>
          <a:off x="4530302" y="2530258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81440" progId="Equation.DSMT4">
                  <p:embed/>
                </p:oleObj>
              </mc:Choice>
              <mc:Fallback>
                <p:oleObj name="Equation" r:id="rId2" imgW="914400" imgH="18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30302" y="2530258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FDF390-D940-BBA9-F9CF-CCD283292FC3}"/>
              </a:ext>
            </a:extLst>
          </p:cNvPr>
          <p:cNvSpPr txBox="1"/>
          <p:nvPr/>
        </p:nvSpPr>
        <p:spPr>
          <a:xfrm>
            <a:off x="0" y="0"/>
            <a:ext cx="459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Ultra Short Intro to MAXCUT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8AEF0-ECB5-F522-44F6-9172442302F4}"/>
              </a:ext>
            </a:extLst>
          </p:cNvPr>
          <p:cNvSpPr/>
          <p:nvPr/>
        </p:nvSpPr>
        <p:spPr>
          <a:xfrm>
            <a:off x="497436" y="1898074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C2D924-BB09-175A-399C-D3C5E653F919}"/>
              </a:ext>
            </a:extLst>
          </p:cNvPr>
          <p:cNvSpPr/>
          <p:nvPr/>
        </p:nvSpPr>
        <p:spPr>
          <a:xfrm>
            <a:off x="1426585" y="831688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CB650-2C69-C62F-33B0-B48B0F2FD940}"/>
              </a:ext>
            </a:extLst>
          </p:cNvPr>
          <p:cNvSpPr/>
          <p:nvPr/>
        </p:nvSpPr>
        <p:spPr>
          <a:xfrm>
            <a:off x="2950585" y="831688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0FE738-8C62-CAA0-490A-585C7CA39146}"/>
              </a:ext>
            </a:extLst>
          </p:cNvPr>
          <p:cNvSpPr/>
          <p:nvPr/>
        </p:nvSpPr>
        <p:spPr>
          <a:xfrm>
            <a:off x="1426584" y="283587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F7CC5-A5D0-E5EC-CD00-D6E5824D919D}"/>
              </a:ext>
            </a:extLst>
          </p:cNvPr>
          <p:cNvSpPr/>
          <p:nvPr/>
        </p:nvSpPr>
        <p:spPr>
          <a:xfrm>
            <a:off x="2950584" y="2835876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FD9D5-3BE0-4C72-5D52-5A746A082367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908662" y="1242914"/>
            <a:ext cx="588478" cy="72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27A9FD-5904-8335-3A4D-60370D453AD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08366" y="1072579"/>
            <a:ext cx="1042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E64E88-71B6-2AF7-DBBD-82CF30917FC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3191475" y="1313469"/>
            <a:ext cx="1" cy="152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0A78F8-9776-F453-B4D8-BAB55F431321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08365" y="3076767"/>
            <a:ext cx="10422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21089-E1EA-9AD5-7AD1-A00F8CBC2BDE}"/>
              </a:ext>
            </a:extLst>
          </p:cNvPr>
          <p:cNvCxnSpPr>
            <a:stCxn id="9" idx="1"/>
            <a:endCxn id="6" idx="5"/>
          </p:cNvCxnSpPr>
          <p:nvPr/>
        </p:nvCxnSpPr>
        <p:spPr>
          <a:xfrm flipH="1" flipV="1">
            <a:off x="908662" y="2309300"/>
            <a:ext cx="588477" cy="5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6FE5B94-0F8E-FCE7-F837-D29502B9C6AB}"/>
              </a:ext>
            </a:extLst>
          </p:cNvPr>
          <p:cNvCxnSpPr>
            <a:cxnSpLocks/>
            <a:endCxn id="8" idx="5"/>
          </p:cNvCxnSpPr>
          <p:nvPr/>
        </p:nvCxnSpPr>
        <p:spPr>
          <a:xfrm rot="10800000" flipV="1">
            <a:off x="3361811" y="984208"/>
            <a:ext cx="832556" cy="258705"/>
          </a:xfrm>
          <a:prstGeom prst="curvedConnector4">
            <a:avLst>
              <a:gd name="adj1" fmla="val 45763"/>
              <a:gd name="adj2" fmla="val 13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C4D285-838D-B112-9609-B1CE0E64A8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1474" y="1968629"/>
            <a:ext cx="832556" cy="258705"/>
          </a:xfrm>
          <a:prstGeom prst="curvedConnector4">
            <a:avLst>
              <a:gd name="adj1" fmla="val 45763"/>
              <a:gd name="adj2" fmla="val 13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4ADB5B-7BD3-0EDC-0B3A-D2A448634F4E}"/>
              </a:ext>
            </a:extLst>
          </p:cNvPr>
          <p:cNvSpPr txBox="1"/>
          <p:nvPr/>
        </p:nvSpPr>
        <p:spPr>
          <a:xfrm>
            <a:off x="4243528" y="799542"/>
            <a:ext cx="13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Node/Vertex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6C5019-5F32-F850-D3E7-02FE143E870C}"/>
              </a:ext>
            </a:extLst>
          </p:cNvPr>
          <p:cNvSpPr txBox="1"/>
          <p:nvPr/>
        </p:nvSpPr>
        <p:spPr>
          <a:xfrm>
            <a:off x="4059905" y="1783963"/>
            <a:ext cx="6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9B50E2-6F22-82D4-AB24-8926C49B9A08}"/>
              </a:ext>
            </a:extLst>
          </p:cNvPr>
          <p:cNvSpPr/>
          <p:nvPr/>
        </p:nvSpPr>
        <p:spPr>
          <a:xfrm>
            <a:off x="290960" y="586748"/>
            <a:ext cx="3529781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32D874-58DE-F68A-9255-F385C66C1804}"/>
              </a:ext>
            </a:extLst>
          </p:cNvPr>
          <p:cNvSpPr txBox="1"/>
          <p:nvPr/>
        </p:nvSpPr>
        <p:spPr>
          <a:xfrm>
            <a:off x="1711721" y="3777798"/>
            <a:ext cx="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1AE95E-A0F1-B2CC-C597-2AE1F7432E09}"/>
              </a:ext>
            </a:extLst>
          </p:cNvPr>
          <p:cNvSpPr/>
          <p:nvPr/>
        </p:nvSpPr>
        <p:spPr>
          <a:xfrm>
            <a:off x="6906258" y="1902053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62A931-8FA1-0AD5-1A16-B027C6BA0CBA}"/>
              </a:ext>
            </a:extLst>
          </p:cNvPr>
          <p:cNvSpPr/>
          <p:nvPr/>
        </p:nvSpPr>
        <p:spPr>
          <a:xfrm>
            <a:off x="7835407" y="83566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A59717-934B-D767-36F8-1A30B1B9AE70}"/>
              </a:ext>
            </a:extLst>
          </p:cNvPr>
          <p:cNvSpPr/>
          <p:nvPr/>
        </p:nvSpPr>
        <p:spPr>
          <a:xfrm>
            <a:off x="9359407" y="83566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6E78F0-7E7A-6A61-12A6-DF13E66849E1}"/>
              </a:ext>
            </a:extLst>
          </p:cNvPr>
          <p:cNvSpPr/>
          <p:nvPr/>
        </p:nvSpPr>
        <p:spPr>
          <a:xfrm>
            <a:off x="7835406" y="2839856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DC37C1-3EB6-799C-F441-27FB8F0D189A}"/>
              </a:ext>
            </a:extLst>
          </p:cNvPr>
          <p:cNvSpPr/>
          <p:nvPr/>
        </p:nvSpPr>
        <p:spPr>
          <a:xfrm>
            <a:off x="9359406" y="2839855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E11006-42FC-5E5B-5F4C-DBF8FD7018C4}"/>
              </a:ext>
            </a:extLst>
          </p:cNvPr>
          <p:cNvCxnSpPr>
            <a:stCxn id="40" idx="7"/>
            <a:endCxn id="41" idx="3"/>
          </p:cNvCxnSpPr>
          <p:nvPr/>
        </p:nvCxnSpPr>
        <p:spPr>
          <a:xfrm flipV="1">
            <a:off x="7317484" y="1246893"/>
            <a:ext cx="588478" cy="72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D27E9A-AC1E-E991-A09D-5E8D39854F70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8317188" y="1076558"/>
            <a:ext cx="1042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B0DD7C-246E-279F-633C-1233EF1346B4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 flipH="1">
            <a:off x="9600297" y="1317448"/>
            <a:ext cx="1" cy="152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491EF2-28CF-9C61-AA5F-B086551B8834}"/>
              </a:ext>
            </a:extLst>
          </p:cNvPr>
          <p:cNvCxnSpPr>
            <a:stCxn id="44" idx="2"/>
            <a:endCxn id="43" idx="6"/>
          </p:cNvCxnSpPr>
          <p:nvPr/>
        </p:nvCxnSpPr>
        <p:spPr>
          <a:xfrm flipH="1">
            <a:off x="8317187" y="3080746"/>
            <a:ext cx="10422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C0B9E-8C04-3DD8-C354-6C3621DF10F6}"/>
              </a:ext>
            </a:extLst>
          </p:cNvPr>
          <p:cNvCxnSpPr>
            <a:stCxn id="43" idx="1"/>
            <a:endCxn id="40" idx="5"/>
          </p:cNvCxnSpPr>
          <p:nvPr/>
        </p:nvCxnSpPr>
        <p:spPr>
          <a:xfrm flipH="1" flipV="1">
            <a:off x="7317484" y="2313279"/>
            <a:ext cx="588477" cy="5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B40493A-5DD2-A22B-688F-27FDA721F42D}"/>
              </a:ext>
            </a:extLst>
          </p:cNvPr>
          <p:cNvSpPr/>
          <p:nvPr/>
        </p:nvSpPr>
        <p:spPr>
          <a:xfrm>
            <a:off x="6699783" y="590727"/>
            <a:ext cx="855404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AA70BC0-6C4D-A4D9-D3AB-EC87245EF79E}"/>
              </a:ext>
            </a:extLst>
          </p:cNvPr>
          <p:cNvSpPr/>
          <p:nvPr/>
        </p:nvSpPr>
        <p:spPr>
          <a:xfrm>
            <a:off x="7777279" y="590727"/>
            <a:ext cx="2298156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70BCD6-78CE-54A5-4715-4017E6F24A93}"/>
              </a:ext>
            </a:extLst>
          </p:cNvPr>
          <p:cNvSpPr txBox="1"/>
          <p:nvPr/>
        </p:nvSpPr>
        <p:spPr>
          <a:xfrm>
            <a:off x="6571961" y="3865718"/>
            <a:ext cx="349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Divide the graph into two disjoint sets like above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40A157-D479-572A-6389-A74DC6F9A732}"/>
              </a:ext>
            </a:extLst>
          </p:cNvPr>
          <p:cNvSpPr txBox="1"/>
          <p:nvPr/>
        </p:nvSpPr>
        <p:spPr>
          <a:xfrm>
            <a:off x="6773387" y="168353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FCFF2C-A517-769A-EF3E-8070544EE9FF}"/>
              </a:ext>
            </a:extLst>
          </p:cNvPr>
          <p:cNvSpPr txBox="1"/>
          <p:nvPr/>
        </p:nvSpPr>
        <p:spPr>
          <a:xfrm>
            <a:off x="8469276" y="149671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E5F7B8-8AE7-2823-3CB4-C88B65915E88}"/>
              </a:ext>
            </a:extLst>
          </p:cNvPr>
          <p:cNvSpPr txBox="1"/>
          <p:nvPr/>
        </p:nvSpPr>
        <p:spPr>
          <a:xfrm>
            <a:off x="6571961" y="4601623"/>
            <a:ext cx="349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Count how many bonds we need to break if we want to disconnect these two sets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565CE1-1618-A038-4856-61534E85F6A1}"/>
              </a:ext>
            </a:extLst>
          </p:cNvPr>
          <p:cNvSpPr txBox="1"/>
          <p:nvPr/>
        </p:nvSpPr>
        <p:spPr>
          <a:xfrm>
            <a:off x="6560795" y="5614527"/>
            <a:ext cx="349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Check for all possible (as many as you can) sets you can form. Choose the one that gives you the maximum count value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7DE2C5-55AA-CF07-5D50-4AC30256EE6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1667475" y="1313469"/>
            <a:ext cx="1" cy="1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0C3D6B1-8D2E-88F2-E83B-20A24E28CA54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 flipH="1">
            <a:off x="8076297" y="1317448"/>
            <a:ext cx="1" cy="1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82BFF6F-1D5A-0442-1E4A-1697C226C897}"/>
              </a:ext>
            </a:extLst>
          </p:cNvPr>
          <p:cNvSpPr txBox="1"/>
          <p:nvPr/>
        </p:nvSpPr>
        <p:spPr>
          <a:xfrm>
            <a:off x="10316325" y="1898074"/>
            <a:ext cx="158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CUT = 2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F01B9A7-41A2-F2A4-C3AC-E2AABF46C5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01673" y="1439899"/>
            <a:ext cx="832556" cy="258705"/>
          </a:xfrm>
          <a:prstGeom prst="curvedConnector4">
            <a:avLst>
              <a:gd name="adj1" fmla="val 45763"/>
              <a:gd name="adj2" fmla="val 13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28EFCA6-B458-D611-9389-B941A253E82C}"/>
              </a:ext>
            </a:extLst>
          </p:cNvPr>
          <p:cNvSpPr txBox="1"/>
          <p:nvPr/>
        </p:nvSpPr>
        <p:spPr>
          <a:xfrm>
            <a:off x="10434229" y="1168874"/>
            <a:ext cx="104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F596D2-7395-07A4-68BC-018FA49FA9FA}"/>
              </a:ext>
            </a:extLst>
          </p:cNvPr>
          <p:cNvCxnSpPr/>
          <p:nvPr/>
        </p:nvCxnSpPr>
        <p:spPr>
          <a:xfrm>
            <a:off x="7611722" y="596580"/>
            <a:ext cx="77104" cy="319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F110FF-8374-AE95-127A-4130022D9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302" y="2530258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81440" progId="Equation.DSMT4">
                  <p:embed/>
                </p:oleObj>
              </mc:Choice>
              <mc:Fallback>
                <p:oleObj name="Equation" r:id="rId2" imgW="914400" imgH="1814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3F110FF-8374-AE95-127A-4130022D9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30302" y="2530258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FDF390-D940-BBA9-F9CF-CCD283292FC3}"/>
              </a:ext>
            </a:extLst>
          </p:cNvPr>
          <p:cNvSpPr txBox="1"/>
          <p:nvPr/>
        </p:nvSpPr>
        <p:spPr>
          <a:xfrm>
            <a:off x="0" y="0"/>
            <a:ext cx="459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Ultra Short Intro to MAXCUT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8AEF0-ECB5-F522-44F6-9172442302F4}"/>
              </a:ext>
            </a:extLst>
          </p:cNvPr>
          <p:cNvSpPr/>
          <p:nvPr/>
        </p:nvSpPr>
        <p:spPr>
          <a:xfrm>
            <a:off x="497436" y="1898074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C2D924-BB09-175A-399C-D3C5E653F919}"/>
              </a:ext>
            </a:extLst>
          </p:cNvPr>
          <p:cNvSpPr/>
          <p:nvPr/>
        </p:nvSpPr>
        <p:spPr>
          <a:xfrm>
            <a:off x="1426585" y="831688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CB650-2C69-C62F-33B0-B48B0F2FD940}"/>
              </a:ext>
            </a:extLst>
          </p:cNvPr>
          <p:cNvSpPr/>
          <p:nvPr/>
        </p:nvSpPr>
        <p:spPr>
          <a:xfrm>
            <a:off x="2950585" y="831688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0FE738-8C62-CAA0-490A-585C7CA39146}"/>
              </a:ext>
            </a:extLst>
          </p:cNvPr>
          <p:cNvSpPr/>
          <p:nvPr/>
        </p:nvSpPr>
        <p:spPr>
          <a:xfrm>
            <a:off x="1426584" y="283587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F7CC5-A5D0-E5EC-CD00-D6E5824D919D}"/>
              </a:ext>
            </a:extLst>
          </p:cNvPr>
          <p:cNvSpPr/>
          <p:nvPr/>
        </p:nvSpPr>
        <p:spPr>
          <a:xfrm>
            <a:off x="2950584" y="2835876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FD9D5-3BE0-4C72-5D52-5A746A082367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908662" y="1242914"/>
            <a:ext cx="588478" cy="72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27A9FD-5904-8335-3A4D-60370D453AD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08366" y="1072579"/>
            <a:ext cx="1042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E64E88-71B6-2AF7-DBBD-82CF30917FC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3191475" y="1313469"/>
            <a:ext cx="1" cy="152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0A78F8-9776-F453-B4D8-BAB55F431321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08365" y="3076767"/>
            <a:ext cx="10422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21089-E1EA-9AD5-7AD1-A00F8CBC2BDE}"/>
              </a:ext>
            </a:extLst>
          </p:cNvPr>
          <p:cNvCxnSpPr>
            <a:stCxn id="9" idx="1"/>
            <a:endCxn id="6" idx="5"/>
          </p:cNvCxnSpPr>
          <p:nvPr/>
        </p:nvCxnSpPr>
        <p:spPr>
          <a:xfrm flipH="1" flipV="1">
            <a:off x="908662" y="2309300"/>
            <a:ext cx="588477" cy="5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6FE5B94-0F8E-FCE7-F837-D29502B9C6AB}"/>
              </a:ext>
            </a:extLst>
          </p:cNvPr>
          <p:cNvCxnSpPr>
            <a:cxnSpLocks/>
            <a:endCxn id="8" idx="5"/>
          </p:cNvCxnSpPr>
          <p:nvPr/>
        </p:nvCxnSpPr>
        <p:spPr>
          <a:xfrm rot="10800000" flipV="1">
            <a:off x="3361811" y="984208"/>
            <a:ext cx="832556" cy="258705"/>
          </a:xfrm>
          <a:prstGeom prst="curvedConnector4">
            <a:avLst>
              <a:gd name="adj1" fmla="val 45763"/>
              <a:gd name="adj2" fmla="val 13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C4D285-838D-B112-9609-B1CE0E64A8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1474" y="1968629"/>
            <a:ext cx="832556" cy="258705"/>
          </a:xfrm>
          <a:prstGeom prst="curvedConnector4">
            <a:avLst>
              <a:gd name="adj1" fmla="val 45763"/>
              <a:gd name="adj2" fmla="val 13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4ADB5B-7BD3-0EDC-0B3A-D2A448634F4E}"/>
              </a:ext>
            </a:extLst>
          </p:cNvPr>
          <p:cNvSpPr txBox="1"/>
          <p:nvPr/>
        </p:nvSpPr>
        <p:spPr>
          <a:xfrm>
            <a:off x="4243528" y="799542"/>
            <a:ext cx="13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Node/Vertex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6C5019-5F32-F850-D3E7-02FE143E870C}"/>
              </a:ext>
            </a:extLst>
          </p:cNvPr>
          <p:cNvSpPr txBox="1"/>
          <p:nvPr/>
        </p:nvSpPr>
        <p:spPr>
          <a:xfrm>
            <a:off x="4059905" y="1783963"/>
            <a:ext cx="6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9B50E2-6F22-82D4-AB24-8926C49B9A08}"/>
              </a:ext>
            </a:extLst>
          </p:cNvPr>
          <p:cNvSpPr/>
          <p:nvPr/>
        </p:nvSpPr>
        <p:spPr>
          <a:xfrm>
            <a:off x="290960" y="586748"/>
            <a:ext cx="3529781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32D874-58DE-F68A-9255-F385C66C1804}"/>
              </a:ext>
            </a:extLst>
          </p:cNvPr>
          <p:cNvSpPr txBox="1"/>
          <p:nvPr/>
        </p:nvSpPr>
        <p:spPr>
          <a:xfrm>
            <a:off x="1711721" y="3777798"/>
            <a:ext cx="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1AE95E-A0F1-B2CC-C597-2AE1F7432E09}"/>
              </a:ext>
            </a:extLst>
          </p:cNvPr>
          <p:cNvSpPr/>
          <p:nvPr/>
        </p:nvSpPr>
        <p:spPr>
          <a:xfrm>
            <a:off x="6906258" y="1902053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62A931-8FA1-0AD5-1A16-B027C6BA0CBA}"/>
              </a:ext>
            </a:extLst>
          </p:cNvPr>
          <p:cNvSpPr/>
          <p:nvPr/>
        </p:nvSpPr>
        <p:spPr>
          <a:xfrm>
            <a:off x="6906258" y="83168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A59717-934B-D767-36F8-1A30B1B9AE70}"/>
              </a:ext>
            </a:extLst>
          </p:cNvPr>
          <p:cNvSpPr/>
          <p:nvPr/>
        </p:nvSpPr>
        <p:spPr>
          <a:xfrm>
            <a:off x="9359407" y="83566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6E78F0-7E7A-6A61-12A6-DF13E66849E1}"/>
              </a:ext>
            </a:extLst>
          </p:cNvPr>
          <p:cNvSpPr/>
          <p:nvPr/>
        </p:nvSpPr>
        <p:spPr>
          <a:xfrm>
            <a:off x="7835406" y="2839856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DC37C1-3EB6-799C-F441-27FB8F0D189A}"/>
              </a:ext>
            </a:extLst>
          </p:cNvPr>
          <p:cNvSpPr/>
          <p:nvPr/>
        </p:nvSpPr>
        <p:spPr>
          <a:xfrm>
            <a:off x="9359406" y="2839855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E11006-42FC-5E5B-5F4C-DBF8FD7018C4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V="1">
            <a:off x="7147149" y="1313468"/>
            <a:ext cx="0" cy="58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D27E9A-AC1E-E991-A09D-5E8D39854F70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7388039" y="1072578"/>
            <a:ext cx="1971368" cy="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B0DD7C-246E-279F-633C-1233EF1346B4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 flipH="1">
            <a:off x="9600297" y="1317448"/>
            <a:ext cx="1" cy="152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491EF2-28CF-9C61-AA5F-B086551B8834}"/>
              </a:ext>
            </a:extLst>
          </p:cNvPr>
          <p:cNvCxnSpPr>
            <a:stCxn id="44" idx="2"/>
            <a:endCxn id="43" idx="6"/>
          </p:cNvCxnSpPr>
          <p:nvPr/>
        </p:nvCxnSpPr>
        <p:spPr>
          <a:xfrm flipH="1">
            <a:off x="8317187" y="3080746"/>
            <a:ext cx="10422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C0B9E-8C04-3DD8-C354-6C3621DF10F6}"/>
              </a:ext>
            </a:extLst>
          </p:cNvPr>
          <p:cNvCxnSpPr>
            <a:stCxn id="43" idx="1"/>
            <a:endCxn id="40" idx="5"/>
          </p:cNvCxnSpPr>
          <p:nvPr/>
        </p:nvCxnSpPr>
        <p:spPr>
          <a:xfrm flipH="1" flipV="1">
            <a:off x="7317484" y="2313279"/>
            <a:ext cx="588477" cy="5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B40493A-5DD2-A22B-688F-27FDA721F42D}"/>
              </a:ext>
            </a:extLst>
          </p:cNvPr>
          <p:cNvSpPr/>
          <p:nvPr/>
        </p:nvSpPr>
        <p:spPr>
          <a:xfrm>
            <a:off x="6699783" y="590727"/>
            <a:ext cx="855404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AA70BC0-6C4D-A4D9-D3AB-EC87245EF79E}"/>
              </a:ext>
            </a:extLst>
          </p:cNvPr>
          <p:cNvSpPr/>
          <p:nvPr/>
        </p:nvSpPr>
        <p:spPr>
          <a:xfrm>
            <a:off x="7777279" y="590727"/>
            <a:ext cx="2298156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70BCD6-78CE-54A5-4715-4017E6F24A93}"/>
              </a:ext>
            </a:extLst>
          </p:cNvPr>
          <p:cNvSpPr txBox="1"/>
          <p:nvPr/>
        </p:nvSpPr>
        <p:spPr>
          <a:xfrm>
            <a:off x="6571961" y="3865718"/>
            <a:ext cx="349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Divide the graph into two disjoint sets like above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40A157-D479-572A-6389-A74DC6F9A732}"/>
              </a:ext>
            </a:extLst>
          </p:cNvPr>
          <p:cNvSpPr txBox="1"/>
          <p:nvPr/>
        </p:nvSpPr>
        <p:spPr>
          <a:xfrm>
            <a:off x="6699783" y="149671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FCFF2C-A517-769A-EF3E-8070544EE9FF}"/>
              </a:ext>
            </a:extLst>
          </p:cNvPr>
          <p:cNvSpPr txBox="1"/>
          <p:nvPr/>
        </p:nvSpPr>
        <p:spPr>
          <a:xfrm>
            <a:off x="8469276" y="149671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E5F7B8-8AE7-2823-3CB4-C88B65915E88}"/>
              </a:ext>
            </a:extLst>
          </p:cNvPr>
          <p:cNvSpPr txBox="1"/>
          <p:nvPr/>
        </p:nvSpPr>
        <p:spPr>
          <a:xfrm>
            <a:off x="6571961" y="4601623"/>
            <a:ext cx="349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Count how many bonds we need to break if we want to disconnect these two sets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565CE1-1618-A038-4856-61534E85F6A1}"/>
              </a:ext>
            </a:extLst>
          </p:cNvPr>
          <p:cNvSpPr txBox="1"/>
          <p:nvPr/>
        </p:nvSpPr>
        <p:spPr>
          <a:xfrm>
            <a:off x="6560795" y="5614527"/>
            <a:ext cx="349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Check for all possible (as many as you can) sets you can form. Choose the one that gives you the maximum count value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1107D2-B27B-1AB9-326A-D673AFCB44B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1667475" y="1313469"/>
            <a:ext cx="1" cy="1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5E41E2-976E-10DB-6EBF-6A6DCA27438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>
            <a:off x="7317484" y="1242913"/>
            <a:ext cx="758813" cy="15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692A73-878D-4E66-A415-129991D37962}"/>
              </a:ext>
            </a:extLst>
          </p:cNvPr>
          <p:cNvSpPr txBox="1"/>
          <p:nvPr/>
        </p:nvSpPr>
        <p:spPr>
          <a:xfrm>
            <a:off x="10316325" y="1898074"/>
            <a:ext cx="158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CUT = 3</a:t>
            </a:r>
          </a:p>
        </p:txBody>
      </p:sp>
    </p:spTree>
    <p:extLst>
      <p:ext uri="{BB962C8B-B14F-4D97-AF65-F5344CB8AC3E}">
        <p14:creationId xmlns:p14="http://schemas.microsoft.com/office/powerpoint/2010/main" val="28021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0ECCD-72D9-C894-AE9D-A94B5FED9CD7}"/>
              </a:ext>
            </a:extLst>
          </p:cNvPr>
          <p:cNvSpPr txBox="1"/>
          <p:nvPr/>
        </p:nvSpPr>
        <p:spPr>
          <a:xfrm>
            <a:off x="0" y="0"/>
            <a:ext cx="459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Mapping onto </a:t>
            </a:r>
            <a:r>
              <a:rPr lang="en-US" sz="2800" b="1" dirty="0" err="1">
                <a:solidFill>
                  <a:srgbClr val="FF0000"/>
                </a:solidFill>
              </a:rPr>
              <a:t>Ising</a:t>
            </a:r>
            <a:r>
              <a:rPr lang="en-US" sz="2800" b="1" dirty="0">
                <a:solidFill>
                  <a:srgbClr val="FF0000"/>
                </a:solidFill>
              </a:rPr>
              <a:t> Model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FB72B4-1F01-392B-28D4-EFDD48B09533}"/>
              </a:ext>
            </a:extLst>
          </p:cNvPr>
          <p:cNvSpPr/>
          <p:nvPr/>
        </p:nvSpPr>
        <p:spPr>
          <a:xfrm>
            <a:off x="387471" y="2423162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C50810-71DB-9E8A-4C9A-40B679D44C34}"/>
              </a:ext>
            </a:extLst>
          </p:cNvPr>
          <p:cNvSpPr/>
          <p:nvPr/>
        </p:nvSpPr>
        <p:spPr>
          <a:xfrm>
            <a:off x="1546343" y="1361465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8B6FDE-9A3F-1271-A80D-032618734DC1}"/>
              </a:ext>
            </a:extLst>
          </p:cNvPr>
          <p:cNvSpPr/>
          <p:nvPr/>
        </p:nvSpPr>
        <p:spPr>
          <a:xfrm>
            <a:off x="351333" y="1352796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165EC1-DDDC-9DA6-5478-28B9A69F0510}"/>
              </a:ext>
            </a:extLst>
          </p:cNvPr>
          <p:cNvSpPr/>
          <p:nvPr/>
        </p:nvSpPr>
        <p:spPr>
          <a:xfrm>
            <a:off x="351332" y="3360964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11C840-5A4D-772A-5ACC-94C091066582}"/>
              </a:ext>
            </a:extLst>
          </p:cNvPr>
          <p:cNvSpPr/>
          <p:nvPr/>
        </p:nvSpPr>
        <p:spPr>
          <a:xfrm>
            <a:off x="2840619" y="3360964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F17DC-917A-17BD-4F69-AFAF9E50EFD8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V="1">
            <a:off x="628362" y="1772691"/>
            <a:ext cx="988536" cy="65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0FB581-D7F9-A97A-44B2-5FC050F9B11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H="1" flipV="1">
            <a:off x="351333" y="1593687"/>
            <a:ext cx="1676791" cy="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51AA1D-19D1-BBDE-DE7F-1734E72D9DDF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592224" y="1834577"/>
            <a:ext cx="2489286" cy="152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A3EF3-96F4-175E-89F5-7AD21B1A1E8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833113" y="3601855"/>
            <a:ext cx="200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790E73-D9B4-F24E-C11B-803766CC3A8C}"/>
              </a:ext>
            </a:extLst>
          </p:cNvPr>
          <p:cNvCxnSpPr>
            <a:stCxn id="9" idx="1"/>
            <a:endCxn id="6" idx="5"/>
          </p:cNvCxnSpPr>
          <p:nvPr/>
        </p:nvCxnSpPr>
        <p:spPr>
          <a:xfrm flipV="1">
            <a:off x="421887" y="2834388"/>
            <a:ext cx="376810" cy="59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A129E4-89C7-0BB3-944E-DC4D7626F579}"/>
              </a:ext>
            </a:extLst>
          </p:cNvPr>
          <p:cNvSpPr/>
          <p:nvPr/>
        </p:nvSpPr>
        <p:spPr>
          <a:xfrm>
            <a:off x="180996" y="1111836"/>
            <a:ext cx="855404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DDF259-FBC4-293A-0E76-9F0A44184993}"/>
              </a:ext>
            </a:extLst>
          </p:cNvPr>
          <p:cNvSpPr/>
          <p:nvPr/>
        </p:nvSpPr>
        <p:spPr>
          <a:xfrm>
            <a:off x="1258492" y="1111836"/>
            <a:ext cx="2298156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CB491-A753-A850-BB40-223C98EA44CA}"/>
              </a:ext>
            </a:extLst>
          </p:cNvPr>
          <p:cNvSpPr txBox="1"/>
          <p:nvPr/>
        </p:nvSpPr>
        <p:spPr>
          <a:xfrm>
            <a:off x="180996" y="670780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C00BA-D187-F99D-6EA0-B6BA7BE72792}"/>
              </a:ext>
            </a:extLst>
          </p:cNvPr>
          <p:cNvSpPr txBox="1"/>
          <p:nvPr/>
        </p:nvSpPr>
        <p:spPr>
          <a:xfrm>
            <a:off x="1950489" y="670780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FB6F14-5976-76F6-C73F-04394FE4C56A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762558" y="1843246"/>
            <a:ext cx="1024676" cy="158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B9BF8B-299E-B827-D249-1D2D326B83F6}"/>
              </a:ext>
            </a:extLst>
          </p:cNvPr>
          <p:cNvSpPr txBox="1"/>
          <p:nvPr/>
        </p:nvSpPr>
        <p:spPr>
          <a:xfrm>
            <a:off x="7351996" y="269704"/>
            <a:ext cx="45523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Assign ‘-1’ to one set and ‘+1’ to another. Then it becomes a bipolar system.</a:t>
            </a:r>
          </a:p>
          <a:p>
            <a:pPr marL="342900" indent="-342900">
              <a:buAutoNum type="arabicPeriod"/>
            </a:pPr>
            <a:r>
              <a:rPr lang="en-US" dirty="0"/>
              <a:t>Assume a </a:t>
            </a:r>
            <a:r>
              <a:rPr lang="en-US" dirty="0" err="1"/>
              <a:t>Ising</a:t>
            </a:r>
            <a:r>
              <a:rPr lang="en-US" dirty="0"/>
              <a:t> energy model: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our example (on the left):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minimize the energy with J_{</a:t>
            </a:r>
            <a:r>
              <a:rPr lang="en-US" dirty="0" err="1">
                <a:sym typeface="Wingdings" panose="05000000000000000000" pitchFamily="2" charset="2"/>
              </a:rPr>
              <a:t>ij</a:t>
            </a:r>
            <a:r>
              <a:rPr lang="en-US" dirty="0">
                <a:sym typeface="Wingdings" panose="05000000000000000000" pitchFamily="2" charset="2"/>
              </a:rPr>
              <a:t>} = -W_{</a:t>
            </a:r>
            <a:r>
              <a:rPr lang="en-US" dirty="0" err="1">
                <a:sym typeface="Wingdings" panose="05000000000000000000" pitchFamily="2" charset="2"/>
              </a:rPr>
              <a:t>ij</a:t>
            </a:r>
            <a:r>
              <a:rPr lang="en-US" dirty="0">
                <a:sym typeface="Wingdings" panose="05000000000000000000" pitchFamily="2" charset="2"/>
              </a:rPr>
              <a:t>}  </a:t>
            </a:r>
            <a:r>
              <a:rPr lang="en-US" dirty="0" err="1">
                <a:sym typeface="Wingdings" panose="05000000000000000000" pitchFamily="2" charset="2"/>
              </a:rPr>
              <a:t>maxcut</a:t>
            </a:r>
            <a:r>
              <a:rPr lang="en-US" dirty="0">
                <a:sym typeface="Wingdings" panose="05000000000000000000" pitchFamily="2" charset="2"/>
              </a:rPr>
              <a:t> problem.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Gives you the configuration: once the configuration is found, cut value can be calculated easily if needed.</a:t>
            </a:r>
            <a:endParaRPr lang="en-US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3035903-8662-7BDA-E944-28F19070E1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90376"/>
              </p:ext>
            </p:extLst>
          </p:nvPr>
        </p:nvGraphicFramePr>
        <p:xfrm>
          <a:off x="7724775" y="1141413"/>
          <a:ext cx="28749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380880" progId="Equation.DSMT4">
                  <p:embed/>
                </p:oleObj>
              </mc:Choice>
              <mc:Fallback>
                <p:oleObj name="Equation" r:id="rId2" imgW="1358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24775" y="1141413"/>
                        <a:ext cx="2874963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98134AC-9B33-1066-81F5-F2AF4FCD5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99591"/>
              </p:ext>
            </p:extLst>
          </p:nvPr>
        </p:nvGraphicFramePr>
        <p:xfrm>
          <a:off x="7731958" y="2343914"/>
          <a:ext cx="4460042" cy="431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190440" progId="Equation.DSMT4">
                  <p:embed/>
                </p:oleObj>
              </mc:Choice>
              <mc:Fallback>
                <p:oleObj name="Equation" r:id="rId4" imgW="1968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31958" y="2343914"/>
                        <a:ext cx="4460042" cy="431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EA6C941-08AD-3E68-BA86-F8A3BECFF718}"/>
              </a:ext>
            </a:extLst>
          </p:cNvPr>
          <p:cNvSpPr txBox="1"/>
          <p:nvPr/>
        </p:nvSpPr>
        <p:spPr>
          <a:xfrm>
            <a:off x="4729316" y="5505204"/>
            <a:ext cx="300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-1  +1 -1 -1 +1   (solution #1)</a:t>
            </a:r>
          </a:p>
          <a:p>
            <a:r>
              <a:rPr lang="en-US" dirty="0"/>
              <a:t>+1   -1 +1 +1 -1   (solution #2)</a:t>
            </a:r>
          </a:p>
        </p:txBody>
      </p:sp>
    </p:spTree>
    <p:extLst>
      <p:ext uri="{BB962C8B-B14F-4D97-AF65-F5344CB8AC3E}">
        <p14:creationId xmlns:p14="http://schemas.microsoft.com/office/powerpoint/2010/main" val="42174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F110FF-8374-AE95-127A-4130022D9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302" y="2530258"/>
          <a:ext cx="9144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81440" progId="Equation.DSMT4">
                  <p:embed/>
                </p:oleObj>
              </mc:Choice>
              <mc:Fallback>
                <p:oleObj name="Equation" r:id="rId2" imgW="914400" imgH="1814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3F110FF-8374-AE95-127A-4130022D9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30302" y="2530258"/>
                        <a:ext cx="914400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FDF390-D940-BBA9-F9CF-CCD283292FC3}"/>
              </a:ext>
            </a:extLst>
          </p:cNvPr>
          <p:cNvSpPr txBox="1"/>
          <p:nvPr/>
        </p:nvSpPr>
        <p:spPr>
          <a:xfrm>
            <a:off x="0" y="0"/>
            <a:ext cx="459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Ultra Short Intro to MAXCUT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28AEF0-ECB5-F522-44F6-9172442302F4}"/>
              </a:ext>
            </a:extLst>
          </p:cNvPr>
          <p:cNvSpPr/>
          <p:nvPr/>
        </p:nvSpPr>
        <p:spPr>
          <a:xfrm>
            <a:off x="497436" y="1898074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C2D924-BB09-175A-399C-D3C5E653F919}"/>
              </a:ext>
            </a:extLst>
          </p:cNvPr>
          <p:cNvSpPr/>
          <p:nvPr/>
        </p:nvSpPr>
        <p:spPr>
          <a:xfrm>
            <a:off x="1426585" y="831688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CB650-2C69-C62F-33B0-B48B0F2FD940}"/>
              </a:ext>
            </a:extLst>
          </p:cNvPr>
          <p:cNvSpPr/>
          <p:nvPr/>
        </p:nvSpPr>
        <p:spPr>
          <a:xfrm>
            <a:off x="2950585" y="831688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0FE738-8C62-CAA0-490A-585C7CA39146}"/>
              </a:ext>
            </a:extLst>
          </p:cNvPr>
          <p:cNvSpPr/>
          <p:nvPr/>
        </p:nvSpPr>
        <p:spPr>
          <a:xfrm>
            <a:off x="1426584" y="283587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F7CC5-A5D0-E5EC-CD00-D6E5824D919D}"/>
              </a:ext>
            </a:extLst>
          </p:cNvPr>
          <p:cNvSpPr/>
          <p:nvPr/>
        </p:nvSpPr>
        <p:spPr>
          <a:xfrm>
            <a:off x="2950584" y="2835876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FD9D5-3BE0-4C72-5D52-5A746A082367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908662" y="1242914"/>
            <a:ext cx="588478" cy="72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27A9FD-5904-8335-3A4D-60370D453AD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08366" y="1072579"/>
            <a:ext cx="1042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E64E88-71B6-2AF7-DBBD-82CF30917FC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3191475" y="1313469"/>
            <a:ext cx="1" cy="152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0A78F8-9776-F453-B4D8-BAB55F431321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1908365" y="3076767"/>
            <a:ext cx="10422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21089-E1EA-9AD5-7AD1-A00F8CBC2BDE}"/>
              </a:ext>
            </a:extLst>
          </p:cNvPr>
          <p:cNvCxnSpPr>
            <a:stCxn id="9" idx="1"/>
            <a:endCxn id="6" idx="5"/>
          </p:cNvCxnSpPr>
          <p:nvPr/>
        </p:nvCxnSpPr>
        <p:spPr>
          <a:xfrm flipH="1" flipV="1">
            <a:off x="908662" y="2309300"/>
            <a:ext cx="588477" cy="59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6FE5B94-0F8E-FCE7-F837-D29502B9C6AB}"/>
              </a:ext>
            </a:extLst>
          </p:cNvPr>
          <p:cNvCxnSpPr>
            <a:cxnSpLocks/>
            <a:endCxn id="8" idx="5"/>
          </p:cNvCxnSpPr>
          <p:nvPr/>
        </p:nvCxnSpPr>
        <p:spPr>
          <a:xfrm rot="10800000" flipV="1">
            <a:off x="3361811" y="984208"/>
            <a:ext cx="832556" cy="258705"/>
          </a:xfrm>
          <a:prstGeom prst="curvedConnector4">
            <a:avLst>
              <a:gd name="adj1" fmla="val 45763"/>
              <a:gd name="adj2" fmla="val 13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C4D285-838D-B112-9609-B1CE0E64A8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1474" y="1968629"/>
            <a:ext cx="832556" cy="258705"/>
          </a:xfrm>
          <a:prstGeom prst="curvedConnector4">
            <a:avLst>
              <a:gd name="adj1" fmla="val 45763"/>
              <a:gd name="adj2" fmla="val 13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4ADB5B-7BD3-0EDC-0B3A-D2A448634F4E}"/>
              </a:ext>
            </a:extLst>
          </p:cNvPr>
          <p:cNvSpPr txBox="1"/>
          <p:nvPr/>
        </p:nvSpPr>
        <p:spPr>
          <a:xfrm>
            <a:off x="4243528" y="799542"/>
            <a:ext cx="13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Node/Vertex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6C5019-5F32-F850-D3E7-02FE143E870C}"/>
              </a:ext>
            </a:extLst>
          </p:cNvPr>
          <p:cNvSpPr txBox="1"/>
          <p:nvPr/>
        </p:nvSpPr>
        <p:spPr>
          <a:xfrm>
            <a:off x="4059905" y="1783963"/>
            <a:ext cx="6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9B50E2-6F22-82D4-AB24-8926C49B9A08}"/>
              </a:ext>
            </a:extLst>
          </p:cNvPr>
          <p:cNvSpPr/>
          <p:nvPr/>
        </p:nvSpPr>
        <p:spPr>
          <a:xfrm>
            <a:off x="290960" y="586748"/>
            <a:ext cx="3529781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32D874-58DE-F68A-9255-F385C66C1804}"/>
              </a:ext>
            </a:extLst>
          </p:cNvPr>
          <p:cNvSpPr txBox="1"/>
          <p:nvPr/>
        </p:nvSpPr>
        <p:spPr>
          <a:xfrm>
            <a:off x="1711721" y="3777798"/>
            <a:ext cx="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1AE95E-A0F1-B2CC-C597-2AE1F7432E09}"/>
              </a:ext>
            </a:extLst>
          </p:cNvPr>
          <p:cNvSpPr/>
          <p:nvPr/>
        </p:nvSpPr>
        <p:spPr>
          <a:xfrm>
            <a:off x="6906258" y="1902053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62A931-8FA1-0AD5-1A16-B027C6BA0CBA}"/>
              </a:ext>
            </a:extLst>
          </p:cNvPr>
          <p:cNvSpPr/>
          <p:nvPr/>
        </p:nvSpPr>
        <p:spPr>
          <a:xfrm>
            <a:off x="8065130" y="840356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A59717-934B-D767-36F8-1A30B1B9AE70}"/>
              </a:ext>
            </a:extLst>
          </p:cNvPr>
          <p:cNvSpPr/>
          <p:nvPr/>
        </p:nvSpPr>
        <p:spPr>
          <a:xfrm>
            <a:off x="6870120" y="831687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6E78F0-7E7A-6A61-12A6-DF13E66849E1}"/>
              </a:ext>
            </a:extLst>
          </p:cNvPr>
          <p:cNvSpPr/>
          <p:nvPr/>
        </p:nvSpPr>
        <p:spPr>
          <a:xfrm>
            <a:off x="6870119" y="2839855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DC37C1-3EB6-799C-F441-27FB8F0D189A}"/>
              </a:ext>
            </a:extLst>
          </p:cNvPr>
          <p:cNvSpPr/>
          <p:nvPr/>
        </p:nvSpPr>
        <p:spPr>
          <a:xfrm>
            <a:off x="9359406" y="2839855"/>
            <a:ext cx="481781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E11006-42FC-5E5B-5F4C-DBF8FD7018C4}"/>
              </a:ext>
            </a:extLst>
          </p:cNvPr>
          <p:cNvCxnSpPr>
            <a:cxnSpLocks/>
            <a:stCxn id="40" idx="0"/>
            <a:endCxn id="41" idx="3"/>
          </p:cNvCxnSpPr>
          <p:nvPr/>
        </p:nvCxnSpPr>
        <p:spPr>
          <a:xfrm flipV="1">
            <a:off x="7147149" y="1251582"/>
            <a:ext cx="988536" cy="65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D27E9A-AC1E-E991-A09D-5E8D39854F70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H="1" flipV="1">
            <a:off x="6870120" y="1072578"/>
            <a:ext cx="1676791" cy="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B0DD7C-246E-279F-633C-1233EF1346B4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>
            <a:off x="7111011" y="1313468"/>
            <a:ext cx="2489286" cy="152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491EF2-28CF-9C61-AA5F-B086551B8834}"/>
              </a:ext>
            </a:extLst>
          </p:cNvPr>
          <p:cNvCxnSpPr>
            <a:stCxn id="44" idx="2"/>
            <a:endCxn id="43" idx="6"/>
          </p:cNvCxnSpPr>
          <p:nvPr/>
        </p:nvCxnSpPr>
        <p:spPr>
          <a:xfrm flipH="1">
            <a:off x="7351900" y="3080746"/>
            <a:ext cx="200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C0B9E-8C04-3DD8-C354-6C3621DF10F6}"/>
              </a:ext>
            </a:extLst>
          </p:cNvPr>
          <p:cNvCxnSpPr>
            <a:stCxn id="43" idx="1"/>
            <a:endCxn id="40" idx="5"/>
          </p:cNvCxnSpPr>
          <p:nvPr/>
        </p:nvCxnSpPr>
        <p:spPr>
          <a:xfrm flipV="1">
            <a:off x="6940674" y="2313279"/>
            <a:ext cx="376810" cy="59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B40493A-5DD2-A22B-688F-27FDA721F42D}"/>
              </a:ext>
            </a:extLst>
          </p:cNvPr>
          <p:cNvSpPr/>
          <p:nvPr/>
        </p:nvSpPr>
        <p:spPr>
          <a:xfrm>
            <a:off x="6699783" y="590727"/>
            <a:ext cx="855404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AA70BC0-6C4D-A4D9-D3AB-EC87245EF79E}"/>
              </a:ext>
            </a:extLst>
          </p:cNvPr>
          <p:cNvSpPr/>
          <p:nvPr/>
        </p:nvSpPr>
        <p:spPr>
          <a:xfrm>
            <a:off x="7777279" y="590727"/>
            <a:ext cx="2298156" cy="31069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70BCD6-78CE-54A5-4715-4017E6F24A93}"/>
              </a:ext>
            </a:extLst>
          </p:cNvPr>
          <p:cNvSpPr txBox="1"/>
          <p:nvPr/>
        </p:nvSpPr>
        <p:spPr>
          <a:xfrm>
            <a:off x="6571961" y="3865718"/>
            <a:ext cx="349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Divide the graph into two disjoint sets like above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40A157-D479-572A-6389-A74DC6F9A732}"/>
              </a:ext>
            </a:extLst>
          </p:cNvPr>
          <p:cNvSpPr txBox="1"/>
          <p:nvPr/>
        </p:nvSpPr>
        <p:spPr>
          <a:xfrm>
            <a:off x="6699783" y="149671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FCFF2C-A517-769A-EF3E-8070544EE9FF}"/>
              </a:ext>
            </a:extLst>
          </p:cNvPr>
          <p:cNvSpPr txBox="1"/>
          <p:nvPr/>
        </p:nvSpPr>
        <p:spPr>
          <a:xfrm>
            <a:off x="8469276" y="149671"/>
            <a:ext cx="8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#2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E5F7B8-8AE7-2823-3CB4-C88B65915E88}"/>
              </a:ext>
            </a:extLst>
          </p:cNvPr>
          <p:cNvSpPr txBox="1"/>
          <p:nvPr/>
        </p:nvSpPr>
        <p:spPr>
          <a:xfrm>
            <a:off x="6571961" y="4601623"/>
            <a:ext cx="349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Count how many bonds we need to break if we want to disconnect these two sets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565CE1-1618-A038-4856-61534E85F6A1}"/>
              </a:ext>
            </a:extLst>
          </p:cNvPr>
          <p:cNvSpPr txBox="1"/>
          <p:nvPr/>
        </p:nvSpPr>
        <p:spPr>
          <a:xfrm>
            <a:off x="6560795" y="5614527"/>
            <a:ext cx="349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Check for all possible (as many as you can) sets you can form. Choose the one that gives you the maximum count value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EAD8FF-C84A-0AAB-AB66-9E2C5ED4DA48}"/>
              </a:ext>
            </a:extLst>
          </p:cNvPr>
          <p:cNvCxnSpPr>
            <a:stCxn id="41" idx="4"/>
            <a:endCxn id="43" idx="7"/>
          </p:cNvCxnSpPr>
          <p:nvPr/>
        </p:nvCxnSpPr>
        <p:spPr>
          <a:xfrm flipH="1">
            <a:off x="7281345" y="1322137"/>
            <a:ext cx="1024676" cy="158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EB4BE8-EFAC-98BD-66C8-5AAAC8829735}"/>
              </a:ext>
            </a:extLst>
          </p:cNvPr>
          <p:cNvSpPr txBox="1"/>
          <p:nvPr/>
        </p:nvSpPr>
        <p:spPr>
          <a:xfrm>
            <a:off x="10082079" y="1898074"/>
            <a:ext cx="1982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CUT = 5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(maximum)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45626E-C8BC-43B0-944C-8A0B45ED1D71}"/>
              </a:ext>
            </a:extLst>
          </p:cNvPr>
          <p:cNvCxnSpPr/>
          <p:nvPr/>
        </p:nvCxnSpPr>
        <p:spPr>
          <a:xfrm flipH="1">
            <a:off x="1667475" y="1313469"/>
            <a:ext cx="1" cy="152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382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Shuvro</dc:creator>
  <cp:lastModifiedBy>15105526561</cp:lastModifiedBy>
  <cp:revision>10</cp:revision>
  <dcterms:created xsi:type="dcterms:W3CDTF">2022-12-28T17:49:00Z</dcterms:created>
  <dcterms:modified xsi:type="dcterms:W3CDTF">2024-08-15T23:21:12Z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2022-12-28T18:30:40Z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aefac68e-d048-43da-83d9-328ca1615b99</vt:lpwstr>
  </property>
  <property fmtid="{D5CDD505-2E9C-101B-9397-08002B2CF9AE}" pid="8" name="MSIP_Label_4044bd30-2ed7-4c9d-9d12-46200872a97b_ContentBits">
    <vt:lpwstr>0</vt:lpwstr>
  </property>
</Properties>
</file>