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6" r:id="rId4"/>
    <p:sldId id="258" r:id="rId5"/>
    <p:sldId id="283" r:id="rId6"/>
    <p:sldId id="284" r:id="rId7"/>
    <p:sldId id="280" r:id="rId8"/>
    <p:sldId id="281" r:id="rId9"/>
    <p:sldId id="28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1" r:id="rId21"/>
    <p:sldId id="270" r:id="rId22"/>
    <p:sldId id="273" r:id="rId23"/>
    <p:sldId id="272" r:id="rId24"/>
    <p:sldId id="267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9127" autoAdjust="0"/>
  </p:normalViewPr>
  <p:slideViewPr>
    <p:cSldViewPr>
      <p:cViewPr varScale="1">
        <p:scale>
          <a:sx n="78" d="100"/>
          <a:sy n="78" d="100"/>
        </p:scale>
        <p:origin x="-1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89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9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7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12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6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0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6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5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0B7B-66FA-4011-B605-30930494805C}" type="datetimeFigureOut">
              <a:rPr kumimoji="1" lang="ja-JP" altLang="en-US" smtClean="0"/>
              <a:t>16/01/17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186A-D1E3-421F-9D1F-962FE0697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29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g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7" Type="http://schemas.openxmlformats.org/officeDocument/2006/relationships/image" Target="../media/image35.emf"/><Relationship Id="rId6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7" Type="http://schemas.openxmlformats.org/officeDocument/2006/relationships/image" Target="../media/image36.emf"/><Relationship Id="rId6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45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989842" y="4005064"/>
            <a:ext cx="7254565" cy="1760168"/>
            <a:chOff x="989843" y="4719397"/>
            <a:chExt cx="4432420" cy="1198468"/>
          </a:xfrm>
        </p:grpSpPr>
        <p:sp>
          <p:nvSpPr>
            <p:cNvPr id="20" name="円/楕円 19"/>
            <p:cNvSpPr/>
            <p:nvPr/>
          </p:nvSpPr>
          <p:spPr>
            <a:xfrm>
              <a:off x="989843" y="5205705"/>
              <a:ext cx="2564734" cy="712160"/>
            </a:xfrm>
            <a:prstGeom prst="ellips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21" name="Picture 2" descr="C:\Users\OP_mouse\Dropbox\藤井研\集中輪講\radio_tow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930" y="5041313"/>
              <a:ext cx="453837" cy="53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円/楕円 24"/>
            <p:cNvSpPr/>
            <p:nvPr/>
          </p:nvSpPr>
          <p:spPr>
            <a:xfrm>
              <a:off x="2857529" y="5198101"/>
              <a:ext cx="2564734" cy="71976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26" name="Picture 2" descr="C:\Users\OP_mouse\Dropbox\藤井研\集中輪講\radio_tow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660" y="5041313"/>
              <a:ext cx="453837" cy="53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886246" y="4719397"/>
                  <a:ext cx="834182" cy="314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>
                      <a:latin typeface="+mn-ea"/>
                    </a:rPr>
                    <a:t>周波数</a:t>
                  </a:r>
                  <a14:m>
                    <m:oMath xmlns:m="http://schemas.openxmlformats.org/officeDocument/2006/math" xmlns=""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ja-JP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246" y="4719397"/>
                  <a:ext cx="834182" cy="31434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696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742411" y="4719397"/>
                  <a:ext cx="838530" cy="314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>
                      <a:latin typeface="+mn-ea"/>
                    </a:rPr>
                    <a:t>周波数</a:t>
                  </a:r>
                  <a14:m>
                    <m:oMath xmlns:m="http://schemas.openxmlformats.org/officeDocument/2006/math" xmlns=""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ja-JP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411" y="4719397"/>
                  <a:ext cx="838530" cy="3143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637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 rot="712416">
              <a:off x="1084284" y="5428794"/>
              <a:ext cx="1287729" cy="45720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pic>
          <p:nvPicPr>
            <p:cNvPr id="30" name="Picture 2" descr="C:\Users\OP_mouse\Dropbox\藤井研\keyword presentation\cellphon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64" y="5431343"/>
              <a:ext cx="428927" cy="26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OP_mouse\Dropbox\藤井研\keyword presentation\cellphon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246" y="5644574"/>
              <a:ext cx="428927" cy="26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直線矢印コネクタ 31"/>
            <p:cNvCxnSpPr/>
            <p:nvPr/>
          </p:nvCxnSpPr>
          <p:spPr>
            <a:xfrm>
              <a:off x="1349062" y="5568444"/>
              <a:ext cx="690868" cy="2196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/>
                <p:cNvSpPr/>
                <p:nvPr/>
              </p:nvSpPr>
              <p:spPr>
                <a:xfrm>
                  <a:off x="1497606" y="5359922"/>
                  <a:ext cx="492379" cy="398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3" name="正方形/長方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606" y="5359922"/>
                  <a:ext cx="492379" cy="3981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/>
          <p:cNvGrpSpPr/>
          <p:nvPr/>
        </p:nvGrpSpPr>
        <p:grpSpPr>
          <a:xfrm>
            <a:off x="789560" y="188640"/>
            <a:ext cx="7185037" cy="2996959"/>
            <a:chOff x="1682562" y="1112440"/>
            <a:chExt cx="5311008" cy="205131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380327" y="2847761"/>
              <a:ext cx="591503" cy="315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solidFill>
                    <a:prstClr val="black"/>
                  </a:solidFill>
                  <a:latin typeface="+mn-ea"/>
                </a:rPr>
                <a:t>時間</a:t>
              </a:r>
              <a:endParaRPr lang="ja-JP" altLang="en-US" sz="24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256140" y="1154498"/>
              <a:ext cx="819004" cy="315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solidFill>
                    <a:prstClr val="black"/>
                  </a:solidFill>
                  <a:latin typeface="+mn-ea"/>
                </a:rPr>
                <a:t>周波数</a:t>
              </a:r>
              <a:endParaRPr lang="ja-JP" altLang="en-US" sz="24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784619" y="1112440"/>
              <a:ext cx="3208951" cy="35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prstClr val="black"/>
                  </a:solidFill>
                  <a:latin typeface="+mn-ea"/>
                </a:rPr>
                <a:t>空き帯域（</a:t>
              </a:r>
              <a:r>
                <a:rPr lang="en-US" altLang="ja-JP" sz="2800" dirty="0" err="1" smtClean="0">
                  <a:solidFill>
                    <a:prstClr val="black"/>
                  </a:solidFill>
                  <a:latin typeface="+mn-ea"/>
                </a:rPr>
                <a:t>WS:White</a:t>
              </a:r>
              <a:r>
                <a:rPr lang="en-US" altLang="ja-JP" sz="2800" dirty="0" smtClean="0">
                  <a:solidFill>
                    <a:prstClr val="black"/>
                  </a:solidFill>
                  <a:latin typeface="+mn-ea"/>
                </a:rPr>
                <a:t> Space</a:t>
              </a:r>
              <a:r>
                <a:rPr lang="ja-JP" altLang="en-US" sz="2800" dirty="0" smtClean="0">
                  <a:solidFill>
                    <a:prstClr val="black"/>
                  </a:solidFill>
                  <a:latin typeface="+mn-ea"/>
                </a:rPr>
                <a:t>）</a:t>
              </a:r>
              <a:endParaRPr lang="ja-JP" altLang="en-US" sz="28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037882" y="2638091"/>
              <a:ext cx="1090236" cy="43791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WS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89744" y="2192348"/>
              <a:ext cx="3085420" cy="33632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10668" y="2128564"/>
              <a:ext cx="1358134" cy="35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prstClr val="black"/>
                  </a:solidFill>
                  <a:latin typeface="+mn-ea"/>
                </a:rPr>
                <a:t>テレビ放送</a:t>
              </a:r>
              <a:endParaRPr lang="ja-JP" altLang="en-US" sz="28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82562" y="2669435"/>
              <a:ext cx="1463590" cy="35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prstClr val="black"/>
                  </a:solidFill>
                  <a:latin typeface="+mn-ea"/>
                </a:rPr>
                <a:t>業務用無線</a:t>
              </a:r>
              <a:endParaRPr lang="ja-JP" altLang="en-US" sz="28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67222" y="2633118"/>
              <a:ext cx="1007942" cy="46209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111894" y="2638090"/>
              <a:ext cx="857063" cy="437917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076911" y="1563929"/>
              <a:ext cx="667336" cy="35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>
                  <a:solidFill>
                    <a:prstClr val="black"/>
                  </a:solidFill>
                  <a:latin typeface="+mn-ea"/>
                </a:rPr>
                <a:t>携帯</a:t>
              </a:r>
              <a:endParaRPr lang="ja-JP" altLang="en-US" sz="24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416586" y="1541984"/>
              <a:ext cx="526262" cy="55195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89744" y="1541984"/>
              <a:ext cx="569031" cy="55195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690751" y="1541984"/>
              <a:ext cx="542990" cy="54141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08486" y="1541984"/>
              <a:ext cx="658793" cy="54141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WS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01116" y="1541984"/>
              <a:ext cx="611808" cy="54141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WS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3083901" y="1297861"/>
              <a:ext cx="0" cy="178897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4" name="直線矢印コネクタ 33"/>
            <p:cNvCxnSpPr/>
            <p:nvPr/>
          </p:nvCxnSpPr>
          <p:spPr>
            <a:xfrm>
              <a:off x="3075144" y="3086836"/>
              <a:ext cx="3388052" cy="1877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795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1475656" y="2277548"/>
            <a:ext cx="5843762" cy="2481391"/>
            <a:chOff x="1475656" y="2277548"/>
            <a:chExt cx="5843762" cy="2481391"/>
          </a:xfrm>
        </p:grpSpPr>
        <p:cxnSp>
          <p:nvCxnSpPr>
            <p:cNvPr id="4" name="直線矢印コネクタ 3"/>
            <p:cNvCxnSpPr/>
            <p:nvPr/>
          </p:nvCxnSpPr>
          <p:spPr>
            <a:xfrm flipV="1">
              <a:off x="1572609" y="4356433"/>
              <a:ext cx="4839965" cy="373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8"/>
            <p:cNvSpPr txBox="1"/>
            <p:nvPr/>
          </p:nvSpPr>
          <p:spPr>
            <a:xfrm>
              <a:off x="1786478" y="227754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 dirty="0"/>
                <a:t>雑音</a:t>
              </a:r>
              <a:r>
                <a:rPr kumimoji="1" lang="ja-JP" altLang="en-US" b="1" dirty="0" smtClean="0"/>
                <a:t>のみ</a:t>
              </a:r>
              <a:endParaRPr kumimoji="1" lang="ja-JP" altLang="en-US" b="1" dirty="0"/>
            </a:p>
          </p:txBody>
        </p:sp>
        <p:sp>
          <p:nvSpPr>
            <p:cNvPr id="6" name="テキスト ボックス 9"/>
            <p:cNvSpPr txBox="1"/>
            <p:nvPr/>
          </p:nvSpPr>
          <p:spPr>
            <a:xfrm>
              <a:off x="3412093" y="2291888"/>
              <a:ext cx="632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2800" b="1" dirty="0" smtClean="0"/>
                <a:t>H</a:t>
              </a:r>
              <a:r>
                <a:rPr kumimoji="1" lang="en-US" altLang="ja-JP" sz="1600" dirty="0" smtClean="0"/>
                <a:t>0</a:t>
              </a:r>
              <a:endParaRPr kumimoji="1" lang="ja-JP" altLang="en-US" dirty="0"/>
            </a:p>
          </p:txBody>
        </p:sp>
        <p:sp>
          <p:nvSpPr>
            <p:cNvPr id="7" name="テキスト ボックス 14"/>
            <p:cNvSpPr txBox="1"/>
            <p:nvPr/>
          </p:nvSpPr>
          <p:spPr>
            <a:xfrm>
              <a:off x="5312689" y="2283720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b="1" dirty="0" smtClean="0"/>
                <a:t>PU</a:t>
              </a:r>
              <a:r>
                <a:rPr kumimoji="1" lang="ja-JP" altLang="en-US" b="1" dirty="0" smtClean="0"/>
                <a:t>信号</a:t>
              </a:r>
              <a:r>
                <a:rPr kumimoji="1" lang="en-US" altLang="ja-JP" b="1" dirty="0" smtClean="0"/>
                <a:t>+</a:t>
              </a:r>
              <a:r>
                <a:rPr lang="ja-JP" altLang="en-US" b="1" dirty="0"/>
                <a:t>雑音</a:t>
              </a:r>
              <a:endParaRPr kumimoji="1" lang="ja-JP" altLang="en-US" b="1" dirty="0"/>
            </a:p>
          </p:txBody>
        </p:sp>
        <p:sp>
          <p:nvSpPr>
            <p:cNvPr id="8" name="テキスト ボックス 16"/>
            <p:cNvSpPr txBox="1"/>
            <p:nvPr/>
          </p:nvSpPr>
          <p:spPr>
            <a:xfrm>
              <a:off x="4844189" y="2291856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800" b="1" dirty="0" smtClean="0"/>
                <a:t>H</a:t>
              </a:r>
              <a:r>
                <a:rPr lang="en-US" altLang="ja-JP" sz="1600" b="1" dirty="0" smtClean="0"/>
                <a:t>1</a:t>
              </a:r>
              <a:endParaRPr lang="ja-JP" altLang="en-US" sz="2800" dirty="0"/>
            </a:p>
          </p:txBody>
        </p:sp>
        <p:sp>
          <p:nvSpPr>
            <p:cNvPr id="9" name="テキスト ボックス 18"/>
            <p:cNvSpPr txBox="1"/>
            <p:nvPr/>
          </p:nvSpPr>
          <p:spPr>
            <a:xfrm flipH="1">
              <a:off x="4201122" y="4297274"/>
              <a:ext cx="237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altLang="ja-JP" sz="2400" dirty="0" smtClean="0"/>
                <a:t>γ</a:t>
              </a:r>
              <a:endParaRPr kumimoji="1" lang="ja-JP" altLang="en-US" sz="2000" dirty="0"/>
            </a:p>
          </p:txBody>
        </p:sp>
        <p:cxnSp>
          <p:nvCxnSpPr>
            <p:cNvPr id="10" name="直線矢印コネクタ 9"/>
            <p:cNvCxnSpPr>
              <a:endCxn id="12" idx="3"/>
            </p:cNvCxnSpPr>
            <p:nvPr/>
          </p:nvCxnSpPr>
          <p:spPr>
            <a:xfrm flipH="1" flipV="1">
              <a:off x="3211709" y="3746373"/>
              <a:ext cx="905236" cy="47614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endCxn id="13" idx="1"/>
            </p:cNvCxnSpPr>
            <p:nvPr/>
          </p:nvCxnSpPr>
          <p:spPr>
            <a:xfrm flipV="1">
              <a:off x="4620327" y="3739683"/>
              <a:ext cx="1035879" cy="4745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44"/>
                <p:cNvSpPr txBox="1"/>
                <p:nvPr/>
              </p:nvSpPr>
              <p:spPr>
                <a:xfrm>
                  <a:off x="1475656" y="3561707"/>
                  <a:ext cx="1736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誤検出確率</a:t>
                  </a:r>
                  <a14:m>
                    <m:oMath xmlns:m="http://schemas.openxmlformats.org/officeDocument/2006/math" xmlns="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𝑚𝑑</m:t>
                          </m:r>
                        </m:sub>
                      </m:sSub>
                    </m:oMath>
                  </a14:m>
                  <a:endParaRPr kumimoji="1" lang="ja-JP" alt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3561707"/>
                  <a:ext cx="173605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07" t="-13115" b="-1967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45"/>
                <p:cNvSpPr txBox="1"/>
                <p:nvPr/>
              </p:nvSpPr>
              <p:spPr>
                <a:xfrm>
                  <a:off x="5656206" y="3543892"/>
                  <a:ext cx="166321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dirty="0" smtClean="0">
                      <a:solidFill>
                        <a:srgbClr val="FF0000"/>
                      </a:solidFill>
                    </a:rPr>
                    <a:t>誤警報確率</a:t>
                  </a:r>
                  <a14:m>
                    <m:oMath xmlns:m="http://schemas.openxmlformats.org/officeDocument/2006/math" xmlns="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𝑓𝑎</m:t>
                          </m:r>
                        </m:sub>
                      </m:sSub>
                    </m:oMath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206" y="3543892"/>
                  <a:ext cx="1663212" cy="3915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297" t="-12308" b="-123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22"/>
            <p:cNvSpPr txBox="1"/>
            <p:nvPr/>
          </p:nvSpPr>
          <p:spPr>
            <a:xfrm>
              <a:off x="6549804" y="41587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dirty="0" smtClean="0"/>
                <a:t>電力</a:t>
              </a:r>
              <a:endParaRPr kumimoji="1" lang="ja-JP" altLang="en-US" dirty="0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3899394" y="3792987"/>
              <a:ext cx="423867" cy="560244"/>
            </a:xfrm>
            <a:custGeom>
              <a:avLst/>
              <a:gdLst>
                <a:gd name="connsiteX0" fmla="*/ 411961 w 423867"/>
                <a:gd name="connsiteY0" fmla="*/ 0 h 560244"/>
                <a:gd name="connsiteX1" fmla="*/ 388149 w 423867"/>
                <a:gd name="connsiteY1" fmla="*/ 119063 h 560244"/>
                <a:gd name="connsiteX2" fmla="*/ 371480 w 423867"/>
                <a:gd name="connsiteY2" fmla="*/ 173832 h 560244"/>
                <a:gd name="connsiteX3" fmla="*/ 345286 w 423867"/>
                <a:gd name="connsiteY3" fmla="*/ 230982 h 560244"/>
                <a:gd name="connsiteX4" fmla="*/ 314330 w 423867"/>
                <a:gd name="connsiteY4" fmla="*/ 273844 h 560244"/>
                <a:gd name="connsiteX5" fmla="*/ 280992 w 423867"/>
                <a:gd name="connsiteY5" fmla="*/ 311944 h 560244"/>
                <a:gd name="connsiteX6" fmla="*/ 214317 w 423867"/>
                <a:gd name="connsiteY6" fmla="*/ 416719 h 560244"/>
                <a:gd name="connsiteX7" fmla="*/ 80967 w 423867"/>
                <a:gd name="connsiteY7" fmla="*/ 504825 h 560244"/>
                <a:gd name="connsiteX8" fmla="*/ 19055 w 423867"/>
                <a:gd name="connsiteY8" fmla="*/ 550069 h 560244"/>
                <a:gd name="connsiteX9" fmla="*/ 423867 w 423867"/>
                <a:gd name="connsiteY9" fmla="*/ 559594 h 56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867" h="560244">
                  <a:moveTo>
                    <a:pt x="411961" y="0"/>
                  </a:moveTo>
                  <a:cubicBezTo>
                    <a:pt x="403428" y="45045"/>
                    <a:pt x="394896" y="90091"/>
                    <a:pt x="388149" y="119063"/>
                  </a:cubicBezTo>
                  <a:cubicBezTo>
                    <a:pt x="381402" y="148035"/>
                    <a:pt x="378624" y="155179"/>
                    <a:pt x="371480" y="173832"/>
                  </a:cubicBezTo>
                  <a:cubicBezTo>
                    <a:pt x="364336" y="192485"/>
                    <a:pt x="354811" y="214313"/>
                    <a:pt x="345286" y="230982"/>
                  </a:cubicBezTo>
                  <a:cubicBezTo>
                    <a:pt x="335761" y="247651"/>
                    <a:pt x="325046" y="260350"/>
                    <a:pt x="314330" y="273844"/>
                  </a:cubicBezTo>
                  <a:cubicBezTo>
                    <a:pt x="303614" y="287338"/>
                    <a:pt x="297661" y="288132"/>
                    <a:pt x="280992" y="311944"/>
                  </a:cubicBezTo>
                  <a:cubicBezTo>
                    <a:pt x="264323" y="335757"/>
                    <a:pt x="247654" y="384572"/>
                    <a:pt x="214317" y="416719"/>
                  </a:cubicBezTo>
                  <a:cubicBezTo>
                    <a:pt x="180979" y="448866"/>
                    <a:pt x="113511" y="482600"/>
                    <a:pt x="80967" y="504825"/>
                  </a:cubicBezTo>
                  <a:cubicBezTo>
                    <a:pt x="48423" y="527050"/>
                    <a:pt x="-38095" y="540941"/>
                    <a:pt x="19055" y="550069"/>
                  </a:cubicBezTo>
                  <a:cubicBezTo>
                    <a:pt x="76205" y="559197"/>
                    <a:pt x="422676" y="561578"/>
                    <a:pt x="423867" y="55959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 flipH="1">
              <a:off x="4323259" y="3804578"/>
              <a:ext cx="448509" cy="553272"/>
            </a:xfrm>
            <a:custGeom>
              <a:avLst/>
              <a:gdLst>
                <a:gd name="connsiteX0" fmla="*/ 411961 w 423867"/>
                <a:gd name="connsiteY0" fmla="*/ 0 h 560244"/>
                <a:gd name="connsiteX1" fmla="*/ 388149 w 423867"/>
                <a:gd name="connsiteY1" fmla="*/ 119063 h 560244"/>
                <a:gd name="connsiteX2" fmla="*/ 371480 w 423867"/>
                <a:gd name="connsiteY2" fmla="*/ 173832 h 560244"/>
                <a:gd name="connsiteX3" fmla="*/ 345286 w 423867"/>
                <a:gd name="connsiteY3" fmla="*/ 230982 h 560244"/>
                <a:gd name="connsiteX4" fmla="*/ 314330 w 423867"/>
                <a:gd name="connsiteY4" fmla="*/ 273844 h 560244"/>
                <a:gd name="connsiteX5" fmla="*/ 280992 w 423867"/>
                <a:gd name="connsiteY5" fmla="*/ 311944 h 560244"/>
                <a:gd name="connsiteX6" fmla="*/ 214317 w 423867"/>
                <a:gd name="connsiteY6" fmla="*/ 416719 h 560244"/>
                <a:gd name="connsiteX7" fmla="*/ 80967 w 423867"/>
                <a:gd name="connsiteY7" fmla="*/ 504825 h 560244"/>
                <a:gd name="connsiteX8" fmla="*/ 19055 w 423867"/>
                <a:gd name="connsiteY8" fmla="*/ 550069 h 560244"/>
                <a:gd name="connsiteX9" fmla="*/ 423867 w 423867"/>
                <a:gd name="connsiteY9" fmla="*/ 559594 h 56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867" h="560244">
                  <a:moveTo>
                    <a:pt x="411961" y="0"/>
                  </a:moveTo>
                  <a:cubicBezTo>
                    <a:pt x="403428" y="45045"/>
                    <a:pt x="394896" y="90091"/>
                    <a:pt x="388149" y="119063"/>
                  </a:cubicBezTo>
                  <a:cubicBezTo>
                    <a:pt x="381402" y="148035"/>
                    <a:pt x="378624" y="155179"/>
                    <a:pt x="371480" y="173832"/>
                  </a:cubicBezTo>
                  <a:cubicBezTo>
                    <a:pt x="364336" y="192485"/>
                    <a:pt x="354811" y="214313"/>
                    <a:pt x="345286" y="230982"/>
                  </a:cubicBezTo>
                  <a:cubicBezTo>
                    <a:pt x="335761" y="247651"/>
                    <a:pt x="325046" y="260350"/>
                    <a:pt x="314330" y="273844"/>
                  </a:cubicBezTo>
                  <a:cubicBezTo>
                    <a:pt x="303614" y="287338"/>
                    <a:pt x="297661" y="288132"/>
                    <a:pt x="280992" y="311944"/>
                  </a:cubicBezTo>
                  <a:cubicBezTo>
                    <a:pt x="264323" y="335757"/>
                    <a:pt x="247654" y="384572"/>
                    <a:pt x="214317" y="416719"/>
                  </a:cubicBezTo>
                  <a:cubicBezTo>
                    <a:pt x="180979" y="448866"/>
                    <a:pt x="113511" y="482600"/>
                    <a:pt x="80967" y="504825"/>
                  </a:cubicBezTo>
                  <a:cubicBezTo>
                    <a:pt x="48423" y="527050"/>
                    <a:pt x="-38095" y="540941"/>
                    <a:pt x="19055" y="550069"/>
                  </a:cubicBezTo>
                  <a:cubicBezTo>
                    <a:pt x="76205" y="559197"/>
                    <a:pt x="422676" y="561578"/>
                    <a:pt x="423867" y="559594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2787346" y="2553498"/>
              <a:ext cx="2410493" cy="1797264"/>
            </a:xfrm>
            <a:custGeom>
              <a:avLst/>
              <a:gdLst>
                <a:gd name="connsiteX0" fmla="*/ 0 w 3511685"/>
                <a:gd name="connsiteY0" fmla="*/ 2607068 h 2652084"/>
                <a:gd name="connsiteX1" fmla="*/ 992221 w 3511685"/>
                <a:gd name="connsiteY1" fmla="*/ 2169323 h 2652084"/>
                <a:gd name="connsiteX2" fmla="*/ 1848255 w 3511685"/>
                <a:gd name="connsiteY2" fmla="*/ 55 h 2652084"/>
                <a:gd name="connsiteX3" fmla="*/ 2402732 w 3511685"/>
                <a:gd name="connsiteY3" fmla="*/ 2237417 h 2652084"/>
                <a:gd name="connsiteX4" fmla="*/ 3511685 w 3511685"/>
                <a:gd name="connsiteY4" fmla="*/ 2645978 h 265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685" h="2652084">
                  <a:moveTo>
                    <a:pt x="0" y="2607068"/>
                  </a:moveTo>
                  <a:cubicBezTo>
                    <a:pt x="342089" y="2605446"/>
                    <a:pt x="684178" y="2603825"/>
                    <a:pt x="992221" y="2169323"/>
                  </a:cubicBezTo>
                  <a:cubicBezTo>
                    <a:pt x="1300264" y="1734821"/>
                    <a:pt x="1613170" y="-11294"/>
                    <a:pt x="1848255" y="55"/>
                  </a:cubicBezTo>
                  <a:cubicBezTo>
                    <a:pt x="2083340" y="11404"/>
                    <a:pt x="2125494" y="1796430"/>
                    <a:pt x="2402732" y="2237417"/>
                  </a:cubicBezTo>
                  <a:cubicBezTo>
                    <a:pt x="2679970" y="2678404"/>
                    <a:pt x="3095827" y="2662191"/>
                    <a:pt x="3511685" y="2645978"/>
                  </a:cubicBezTo>
                </a:path>
              </a:pathLst>
            </a:cu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 rot="21427913">
              <a:off x="3433264" y="2514720"/>
              <a:ext cx="2513555" cy="1857668"/>
            </a:xfrm>
            <a:custGeom>
              <a:avLst/>
              <a:gdLst>
                <a:gd name="connsiteX0" fmla="*/ 0 w 3511685"/>
                <a:gd name="connsiteY0" fmla="*/ 2607068 h 2652084"/>
                <a:gd name="connsiteX1" fmla="*/ 992221 w 3511685"/>
                <a:gd name="connsiteY1" fmla="*/ 2169323 h 2652084"/>
                <a:gd name="connsiteX2" fmla="*/ 1848255 w 3511685"/>
                <a:gd name="connsiteY2" fmla="*/ 55 h 2652084"/>
                <a:gd name="connsiteX3" fmla="*/ 2402732 w 3511685"/>
                <a:gd name="connsiteY3" fmla="*/ 2237417 h 2652084"/>
                <a:gd name="connsiteX4" fmla="*/ 3511685 w 3511685"/>
                <a:gd name="connsiteY4" fmla="*/ 2645978 h 265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685" h="2652084">
                  <a:moveTo>
                    <a:pt x="0" y="2607068"/>
                  </a:moveTo>
                  <a:cubicBezTo>
                    <a:pt x="342089" y="2605446"/>
                    <a:pt x="684178" y="2603825"/>
                    <a:pt x="992221" y="2169323"/>
                  </a:cubicBezTo>
                  <a:cubicBezTo>
                    <a:pt x="1300264" y="1734821"/>
                    <a:pt x="1613170" y="-11294"/>
                    <a:pt x="1848255" y="55"/>
                  </a:cubicBezTo>
                  <a:cubicBezTo>
                    <a:pt x="2083340" y="11404"/>
                    <a:pt x="2125494" y="1796430"/>
                    <a:pt x="2402732" y="2237417"/>
                  </a:cubicBezTo>
                  <a:cubicBezTo>
                    <a:pt x="2679970" y="2678404"/>
                    <a:pt x="3095827" y="2662191"/>
                    <a:pt x="3511685" y="26459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4319866" y="2402628"/>
              <a:ext cx="6790" cy="19924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endCxn id="17" idx="1"/>
            </p:cNvCxnSpPr>
            <p:nvPr/>
          </p:nvCxnSpPr>
          <p:spPr>
            <a:xfrm flipH="1">
              <a:off x="4361054" y="2553466"/>
              <a:ext cx="410714" cy="13686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>
              <a:off x="4487252" y="2924944"/>
              <a:ext cx="376709" cy="12338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4690042" y="3398831"/>
              <a:ext cx="241998" cy="8681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4844191" y="3774191"/>
              <a:ext cx="159857" cy="5765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>
              <a:off x="5037516" y="4008988"/>
              <a:ext cx="79930" cy="34177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5222473" y="4172554"/>
              <a:ext cx="39965" cy="1708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 flipV="1">
              <a:off x="5004048" y="3237812"/>
              <a:ext cx="576064" cy="1610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5580112" y="302949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検出成功確率</a:t>
              </a:r>
              <a:endParaRPr kumimoji="1" lang="ja-JP" altLang="en-US" dirty="0"/>
            </a:p>
          </p:txBody>
        </p:sp>
      </p:grpSp>
      <p:pic>
        <p:nvPicPr>
          <p:cNvPr id="2" name="図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73016"/>
            <a:ext cx="665874" cy="3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図形グループ 31"/>
          <p:cNvGrpSpPr/>
          <p:nvPr/>
        </p:nvGrpSpPr>
        <p:grpSpPr>
          <a:xfrm>
            <a:off x="467544" y="2636912"/>
            <a:ext cx="8208912" cy="2601580"/>
            <a:chOff x="467544" y="2636912"/>
            <a:chExt cx="8208912" cy="2601580"/>
          </a:xfrm>
        </p:grpSpPr>
        <p:sp>
          <p:nvSpPr>
            <p:cNvPr id="4" name="円/楕円 3"/>
            <p:cNvSpPr/>
            <p:nvPr/>
          </p:nvSpPr>
          <p:spPr>
            <a:xfrm>
              <a:off x="467544" y="2636912"/>
              <a:ext cx="8208912" cy="19442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pic>
          <p:nvPicPr>
            <p:cNvPr id="5" name="Picture 2" descr="C:\Users\OP_mouse\Dropbox\藤井研\集中輪講\radio_tow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2852936"/>
              <a:ext cx="742797" cy="78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OP_mouse\Dropbox\藤井研\keyword presentation\cellphone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356992"/>
              <a:ext cx="702027" cy="383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OP_mouse\Dropbox\藤井研\keyword presentation\cellphone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3645024"/>
              <a:ext cx="702027" cy="383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矢印コネクタ 8"/>
            <p:cNvCxnSpPr/>
            <p:nvPr/>
          </p:nvCxnSpPr>
          <p:spPr>
            <a:xfrm>
              <a:off x="4860032" y="3284984"/>
              <a:ext cx="230425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H="1">
              <a:off x="2195736" y="3501008"/>
              <a:ext cx="720080" cy="7200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2915816" y="2924944"/>
              <a:ext cx="648072" cy="9361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987824" y="306896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275856" y="306896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987824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275856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 flipV="1">
              <a:off x="3563888" y="3366762"/>
              <a:ext cx="576064" cy="622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四角形吹き出し 24"/>
            <p:cNvSpPr/>
            <p:nvPr/>
          </p:nvSpPr>
          <p:spPr>
            <a:xfrm>
              <a:off x="1331640" y="4005064"/>
              <a:ext cx="1080120" cy="504056"/>
            </a:xfrm>
            <a:prstGeom prst="wedgeRectCallout">
              <a:avLst>
                <a:gd name="adj1" fmla="val -30"/>
                <a:gd name="adj2" fmla="val -96427"/>
              </a:avLst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rgbClr val="000000"/>
                  </a:solidFill>
                </a:rPr>
                <a:t>PU is OFF</a:t>
              </a:r>
              <a:endParaRPr kumimoji="1" lang="ja-JP" altLang="en-US" dirty="0"/>
            </a:p>
          </p:txBody>
        </p:sp>
        <p:sp>
          <p:nvSpPr>
            <p:cNvPr id="26" name="四角形吹き出し 25"/>
            <p:cNvSpPr/>
            <p:nvPr/>
          </p:nvSpPr>
          <p:spPr>
            <a:xfrm>
              <a:off x="6876256" y="4293096"/>
              <a:ext cx="1080120" cy="504056"/>
            </a:xfrm>
            <a:prstGeom prst="wedgeRectCallout">
              <a:avLst>
                <a:gd name="adj1" fmla="val 5397"/>
                <a:gd name="adj2" fmla="val -96427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rgbClr val="000000"/>
                  </a:solidFill>
                </a:rPr>
                <a:t>PU is ON</a:t>
              </a:r>
              <a:endParaRPr kumimoji="1" lang="ja-JP" altLang="en-US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174882" y="3645024"/>
              <a:ext cx="541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PU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835696" y="2996952"/>
              <a:ext cx="438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SU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164288" y="3284984"/>
              <a:ext cx="438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SU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187624" y="46531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FF0000"/>
                  </a:solidFill>
                </a:rPr>
                <a:t>検出失敗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804248" y="48691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accent1"/>
                  </a:solidFill>
                </a:rPr>
                <a:t>検出成功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45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図形グループ 33"/>
          <p:cNvGrpSpPr/>
          <p:nvPr/>
        </p:nvGrpSpPr>
        <p:grpSpPr>
          <a:xfrm>
            <a:off x="467544" y="2492896"/>
            <a:ext cx="8208912" cy="2088232"/>
            <a:chOff x="467544" y="2492896"/>
            <a:chExt cx="8208912" cy="2088232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467544" y="2492896"/>
              <a:ext cx="8208912" cy="2088232"/>
              <a:chOff x="467544" y="2492896"/>
              <a:chExt cx="8208912" cy="2088232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467544" y="2636912"/>
                <a:ext cx="8208912" cy="19442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6" name="Picture 2" descr="C:\Users\OP_mouse\Dropbox\藤井研\集中輪講\radio_tow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2852936"/>
                <a:ext cx="742797" cy="7824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C:\Users\OP_mouse\Dropbox\藤井研\keyword presentation\cellphone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0" y="3356992"/>
                <a:ext cx="702027" cy="383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直線矢印コネクタ 9"/>
              <p:cNvCxnSpPr/>
              <p:nvPr/>
            </p:nvCxnSpPr>
            <p:spPr>
              <a:xfrm flipH="1">
                <a:off x="2195736" y="3501008"/>
                <a:ext cx="720080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1" name="正方形/長方形 10"/>
              <p:cNvSpPr/>
              <p:nvPr/>
            </p:nvSpPr>
            <p:spPr>
              <a:xfrm>
                <a:off x="2915816" y="2924944"/>
                <a:ext cx="648072" cy="93610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2987824" y="306896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3275856" y="306896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2987824" y="34290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275856" y="34290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 flipV="1">
                <a:off x="3563888" y="3366762"/>
                <a:ext cx="576064" cy="622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四角形吹き出し 16"/>
              <p:cNvSpPr/>
              <p:nvPr/>
            </p:nvSpPr>
            <p:spPr>
              <a:xfrm>
                <a:off x="1331640" y="4005064"/>
                <a:ext cx="1080120" cy="504056"/>
              </a:xfrm>
              <a:prstGeom prst="wedgeRectCallout">
                <a:avLst>
                  <a:gd name="adj1" fmla="val -30"/>
                  <a:gd name="adj2" fmla="val -96427"/>
                </a:avLst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PU is ON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174882" y="3645024"/>
                <a:ext cx="541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 smtClean="0"/>
                  <a:t>PU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1835696" y="2996952"/>
                <a:ext cx="438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SU</a:t>
                </a:r>
                <a:endParaRPr kumimoji="1" lang="ja-JP" altLang="en-US" dirty="0"/>
              </a:p>
            </p:txBody>
          </p:sp>
          <p:pic>
            <p:nvPicPr>
              <p:cNvPr id="24" name="Picture 2" descr="C:\Users\OP_mouse\Dropbox\藤井研\keyword presentation\cellphone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4149080"/>
                <a:ext cx="702027" cy="383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OP_mouse\Dropbox\藤井研\keyword presentation\cellphone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2492896"/>
                <a:ext cx="702027" cy="383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7" name="直線矢印コネクタ 26"/>
            <p:cNvCxnSpPr>
              <a:stCxn id="25" idx="1"/>
            </p:cNvCxnSpPr>
            <p:nvPr/>
          </p:nvCxnSpPr>
          <p:spPr>
            <a:xfrm flipH="1">
              <a:off x="2123728" y="2684474"/>
              <a:ext cx="1296144" cy="456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>
              <a:stCxn id="24" idx="1"/>
            </p:cNvCxnSpPr>
            <p:nvPr/>
          </p:nvCxnSpPr>
          <p:spPr>
            <a:xfrm flipH="1" flipV="1">
              <a:off x="2195736" y="3717032"/>
              <a:ext cx="1296144" cy="623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>
              <a:off x="3923928" y="3645024"/>
              <a:ext cx="288032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851920" y="2708920"/>
              <a:ext cx="432048" cy="216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22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図形グループ 74"/>
          <p:cNvGrpSpPr/>
          <p:nvPr/>
        </p:nvGrpSpPr>
        <p:grpSpPr>
          <a:xfrm>
            <a:off x="467544" y="1340768"/>
            <a:ext cx="8280920" cy="4752528"/>
            <a:chOff x="467544" y="1340768"/>
            <a:chExt cx="8280920" cy="4752528"/>
          </a:xfrm>
        </p:grpSpPr>
        <p:cxnSp>
          <p:nvCxnSpPr>
            <p:cNvPr id="64" name="直線矢印コネクタ 63"/>
            <p:cNvCxnSpPr/>
            <p:nvPr/>
          </p:nvCxnSpPr>
          <p:spPr>
            <a:xfrm>
              <a:off x="3275856" y="3212976"/>
              <a:ext cx="1872208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図形グループ 58"/>
            <p:cNvGrpSpPr/>
            <p:nvPr/>
          </p:nvGrpSpPr>
          <p:grpSpPr>
            <a:xfrm>
              <a:off x="467544" y="1340768"/>
              <a:ext cx="8280920" cy="4752528"/>
              <a:chOff x="467544" y="1340768"/>
              <a:chExt cx="8280920" cy="4752528"/>
            </a:xfrm>
          </p:grpSpPr>
          <p:cxnSp>
            <p:nvCxnSpPr>
              <p:cNvPr id="5" name="直線矢印コネクタ 4"/>
              <p:cNvCxnSpPr/>
              <p:nvPr/>
            </p:nvCxnSpPr>
            <p:spPr>
              <a:xfrm flipV="1">
                <a:off x="827584" y="2214490"/>
                <a:ext cx="1872208" cy="2520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/>
              <p:nvPr/>
            </p:nvCxnSpPr>
            <p:spPr>
              <a:xfrm flipV="1">
                <a:off x="755576" y="4797152"/>
                <a:ext cx="6336704" cy="9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2" descr="C:\Users\OP_mouse\Dropbox\藤井研\集中輪講\radio_tow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4230714"/>
                <a:ext cx="742797" cy="7824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C:\Users\OP_mouse\Dropbox\藤井研\keyword presentation\cellphone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792" y="2852936"/>
                <a:ext cx="702027" cy="383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C:\Users\OP_mouse\Dropbox\藤井研\keyword presentation\cellphone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224" y="3284984"/>
                <a:ext cx="702027" cy="383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C:\Users\OP_mouse\Dropbox\藤井研\keyword presentation\cellphone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4293096"/>
                <a:ext cx="702027" cy="383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正方形/長方形 19"/>
              <p:cNvSpPr/>
              <p:nvPr/>
            </p:nvSpPr>
            <p:spPr>
              <a:xfrm>
                <a:off x="2843808" y="1988840"/>
                <a:ext cx="1728192" cy="648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cxnSp>
            <p:nvCxnSpPr>
              <p:cNvPr id="18" name="直線矢印コネクタ 17"/>
              <p:cNvCxnSpPr/>
              <p:nvPr/>
            </p:nvCxnSpPr>
            <p:spPr>
              <a:xfrm>
                <a:off x="2699792" y="2636912"/>
                <a:ext cx="208823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2915816" y="1700808"/>
                <a:ext cx="0" cy="9361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4499992" y="1700808"/>
                <a:ext cx="0" cy="9361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/>
              <p:nvPr/>
            </p:nvCxnSpPr>
            <p:spPr>
              <a:xfrm>
                <a:off x="2915816" y="1700808"/>
                <a:ext cx="15841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/>
              <p:cNvSpPr txBox="1"/>
              <p:nvPr/>
            </p:nvSpPr>
            <p:spPr>
              <a:xfrm>
                <a:off x="2843808" y="1340768"/>
                <a:ext cx="168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1" dirty="0" smtClean="0"/>
                  <a:t>センシング期間</a:t>
                </a:r>
                <a:endParaRPr kumimoji="1" lang="en-US" altLang="ja-JP" b="1" dirty="0" smtClean="0"/>
              </a:p>
            </p:txBody>
          </p:sp>
          <p:sp>
            <p:nvSpPr>
              <p:cNvPr id="32" name="円形吹き出し 31"/>
              <p:cNvSpPr/>
              <p:nvPr/>
            </p:nvSpPr>
            <p:spPr>
              <a:xfrm>
                <a:off x="1979712" y="3501008"/>
                <a:ext cx="1440160" cy="504056"/>
              </a:xfrm>
              <a:prstGeom prst="wedgeEllipseCallout">
                <a:avLst>
                  <a:gd name="adj1" fmla="val 26525"/>
                  <a:gd name="adj2" fmla="val -9379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PU is ON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020272" y="2348880"/>
                <a:ext cx="1152128" cy="64807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矢印コネクタ 33"/>
              <p:cNvCxnSpPr/>
              <p:nvPr/>
            </p:nvCxnSpPr>
            <p:spPr>
              <a:xfrm>
                <a:off x="6300192" y="2996952"/>
                <a:ext cx="208823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6516216" y="2060848"/>
                <a:ext cx="0" cy="9361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8100392" y="2060848"/>
                <a:ext cx="0" cy="9361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/>
              <p:nvPr/>
            </p:nvCxnSpPr>
            <p:spPr>
              <a:xfrm>
                <a:off x="6516216" y="2060848"/>
                <a:ext cx="15841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37"/>
              <p:cNvSpPr txBox="1"/>
              <p:nvPr/>
            </p:nvSpPr>
            <p:spPr>
              <a:xfrm>
                <a:off x="6444208" y="1700808"/>
                <a:ext cx="168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センシング期間</a:t>
                </a:r>
                <a:endParaRPr kumimoji="1" lang="en-US" altLang="ja-JP" dirty="0" smtClean="0"/>
              </a:p>
            </p:txBody>
          </p:sp>
          <p:sp>
            <p:nvSpPr>
              <p:cNvPr id="39" name="円形吹き出し 38"/>
              <p:cNvSpPr/>
              <p:nvPr/>
            </p:nvSpPr>
            <p:spPr>
              <a:xfrm>
                <a:off x="7308304" y="3356992"/>
                <a:ext cx="1440160" cy="504056"/>
              </a:xfrm>
              <a:prstGeom prst="wedgeEllipseCallout">
                <a:avLst>
                  <a:gd name="adj1" fmla="val -64924"/>
                  <a:gd name="adj2" fmla="val -4247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PU is ON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2699792" y="5474682"/>
                <a:ext cx="576064" cy="589156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>
                <a:off x="1403648" y="6093296"/>
                <a:ext cx="208823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1619672" y="5157192"/>
                <a:ext cx="0" cy="9361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3203848" y="5157192"/>
                <a:ext cx="0" cy="9361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/>
              <p:cNvCxnSpPr/>
              <p:nvPr/>
            </p:nvCxnSpPr>
            <p:spPr>
              <a:xfrm>
                <a:off x="1619672" y="5258658"/>
                <a:ext cx="15841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>
                <a:endCxn id="13" idx="0"/>
              </p:cNvCxnSpPr>
              <p:nvPr/>
            </p:nvCxnSpPr>
            <p:spPr>
              <a:xfrm flipH="1">
                <a:off x="3050806" y="2708920"/>
                <a:ext cx="153042" cy="1440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>
                <a:endCxn id="15" idx="0"/>
              </p:cNvCxnSpPr>
              <p:nvPr/>
            </p:nvCxnSpPr>
            <p:spPr>
              <a:xfrm flipH="1">
                <a:off x="6939238" y="2996952"/>
                <a:ext cx="225050" cy="2880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1619672" y="4869160"/>
                <a:ext cx="168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センシング期間</a:t>
                </a:r>
                <a:endParaRPr kumimoji="1" lang="en-US" altLang="ja-JP" dirty="0" smtClean="0"/>
              </a:p>
            </p:txBody>
          </p:sp>
          <p:sp>
            <p:nvSpPr>
              <p:cNvPr id="53" name="円形吹き出し 52"/>
              <p:cNvSpPr/>
              <p:nvPr/>
            </p:nvSpPr>
            <p:spPr>
              <a:xfrm>
                <a:off x="3491880" y="5013176"/>
                <a:ext cx="1584176" cy="504056"/>
              </a:xfrm>
              <a:prstGeom prst="wedgeEllipseCallout">
                <a:avLst>
                  <a:gd name="adj1" fmla="val -18458"/>
                  <a:gd name="adj2" fmla="val -961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PU is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線コネクタ 54"/>
              <p:cNvCxnSpPr>
                <a:endCxn id="16" idx="2"/>
              </p:cNvCxnSpPr>
              <p:nvPr/>
            </p:nvCxnSpPr>
            <p:spPr>
              <a:xfrm flipV="1">
                <a:off x="3203848" y="4676252"/>
                <a:ext cx="639046" cy="5529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円柱 59"/>
            <p:cNvSpPr/>
            <p:nvPr/>
          </p:nvSpPr>
          <p:spPr>
            <a:xfrm>
              <a:off x="5076056" y="3861048"/>
              <a:ext cx="1152128" cy="72008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DB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線矢印コネクタ 61"/>
            <p:cNvCxnSpPr>
              <a:stCxn id="15" idx="2"/>
            </p:cNvCxnSpPr>
            <p:nvPr/>
          </p:nvCxnSpPr>
          <p:spPr>
            <a:xfrm flipH="1">
              <a:off x="6228184" y="3668140"/>
              <a:ext cx="711054" cy="3369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99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図形グループ 43"/>
          <p:cNvGrpSpPr/>
          <p:nvPr/>
        </p:nvGrpSpPr>
        <p:grpSpPr>
          <a:xfrm>
            <a:off x="1187624" y="836712"/>
            <a:ext cx="6129064" cy="3384376"/>
            <a:chOff x="1187624" y="836712"/>
            <a:chExt cx="6129064" cy="3384376"/>
          </a:xfrm>
        </p:grpSpPr>
        <p:sp>
          <p:nvSpPr>
            <p:cNvPr id="16" name="正方形/長方形 15"/>
            <p:cNvSpPr/>
            <p:nvPr/>
          </p:nvSpPr>
          <p:spPr>
            <a:xfrm>
              <a:off x="3995936" y="1556792"/>
              <a:ext cx="244827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PU is ON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1187624" y="1916832"/>
              <a:ext cx="590465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図 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1772816"/>
              <a:ext cx="152400" cy="304800"/>
            </a:xfrm>
            <a:prstGeom prst="rect">
              <a:avLst/>
            </a:prstGeom>
          </p:spPr>
        </p:pic>
        <p:cxnSp>
          <p:nvCxnSpPr>
            <p:cNvPr id="9" name="直線コネクタ 8"/>
            <p:cNvCxnSpPr/>
            <p:nvPr/>
          </p:nvCxnSpPr>
          <p:spPr>
            <a:xfrm>
              <a:off x="1763688" y="1268760"/>
              <a:ext cx="0" cy="252028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6444208" y="1268760"/>
              <a:ext cx="0" cy="295232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1763688" y="1340768"/>
              <a:ext cx="468052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2843808" y="836712"/>
              <a:ext cx="2179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センシング期間</a:t>
              </a:r>
              <a:endParaRPr kumimoji="1" lang="ja-JP" altLang="en-US" sz="24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763688" y="2276872"/>
              <a:ext cx="4680520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rgbClr val="000000"/>
                  </a:solidFill>
                </a:rPr>
                <a:t>                         </a:t>
              </a:r>
              <a:r>
                <a:rPr lang="ja-JP" altLang="en-US" dirty="0" smtClean="0">
                  <a:solidFill>
                    <a:srgbClr val="000000"/>
                  </a:solidFill>
                </a:rPr>
                <a:t>全サンプル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図 1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348880"/>
              <a:ext cx="576064" cy="29763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>
            <a:xfrm>
              <a:off x="1763688" y="3068960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51720" y="3140968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339752" y="3212976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627784" y="3284984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915816" y="3356992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203848" y="3429000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91880" y="3501008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79912" y="3573016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067944" y="3645024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355976" y="3717032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716016" y="3789040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pic>
          <p:nvPicPr>
            <p:cNvPr id="30" name="図 2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4032" y="3866490"/>
              <a:ext cx="388666" cy="262613"/>
            </a:xfrm>
            <a:prstGeom prst="rect">
              <a:avLst/>
            </a:prstGeom>
          </p:spPr>
        </p:pic>
        <p:cxnSp>
          <p:nvCxnSpPr>
            <p:cNvPr id="35" name="直線矢印コネクタ 34"/>
            <p:cNvCxnSpPr/>
            <p:nvPr/>
          </p:nvCxnSpPr>
          <p:spPr>
            <a:xfrm>
              <a:off x="1732712" y="3717032"/>
              <a:ext cx="3600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2051720" y="3573016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図 39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3861048"/>
              <a:ext cx="190834" cy="216856"/>
            </a:xfrm>
            <a:prstGeom prst="rect">
              <a:avLst/>
            </a:prstGeom>
          </p:spPr>
        </p:pic>
        <p:cxnSp>
          <p:nvCxnSpPr>
            <p:cNvPr id="42" name="直線矢印コネクタ 41"/>
            <p:cNvCxnSpPr/>
            <p:nvPr/>
          </p:nvCxnSpPr>
          <p:spPr>
            <a:xfrm>
              <a:off x="3563888" y="1700808"/>
              <a:ext cx="43204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699792" y="14847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遷移点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69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971600" y="1900960"/>
            <a:ext cx="7416824" cy="4048320"/>
            <a:chOff x="971600" y="1900960"/>
            <a:chExt cx="7416824" cy="4048320"/>
          </a:xfrm>
        </p:grpSpPr>
        <p:sp>
          <p:nvSpPr>
            <p:cNvPr id="10" name="正方形/長方形 9"/>
            <p:cNvSpPr/>
            <p:nvPr/>
          </p:nvSpPr>
          <p:spPr>
            <a:xfrm>
              <a:off x="3109160" y="1900960"/>
              <a:ext cx="3096344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109160" y="2333008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443656" y="2405016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772720" y="2477024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32760" y="2549032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492800" y="2621040"/>
              <a:ext cx="1728192" cy="4320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小スロット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045264" y="1900960"/>
              <a:ext cx="1248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中スロット</a:t>
              </a:r>
              <a:endParaRPr kumimoji="1" lang="ja-JP" altLang="en-US" sz="20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71600" y="3573016"/>
              <a:ext cx="3096344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92080" y="3573016"/>
              <a:ext cx="3096344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97486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673550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249614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825678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401742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907704" y="3645024"/>
              <a:ext cx="1248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中スロット</a:t>
              </a:r>
              <a:endParaRPr kumimoji="1" lang="ja-JP" altLang="en-US" sz="20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409448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985512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561576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137640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713704" y="4149080"/>
              <a:ext cx="56340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372200" y="3645024"/>
              <a:ext cx="1248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中スロット</a:t>
              </a:r>
              <a:endParaRPr kumimoji="1" lang="ja-JP" altLang="en-US" sz="2000" dirty="0"/>
            </a:p>
          </p:txBody>
        </p:sp>
        <p:sp>
          <p:nvSpPr>
            <p:cNvPr id="3" name="下矢印 2"/>
            <p:cNvSpPr/>
            <p:nvPr/>
          </p:nvSpPr>
          <p:spPr>
            <a:xfrm>
              <a:off x="2267744" y="5013176"/>
              <a:ext cx="360040" cy="43204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下矢印 29"/>
            <p:cNvSpPr/>
            <p:nvPr/>
          </p:nvSpPr>
          <p:spPr>
            <a:xfrm>
              <a:off x="6732240" y="5013176"/>
              <a:ext cx="360040" cy="43204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835696" y="5445224"/>
              <a:ext cx="115212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300192" y="5445224"/>
              <a:ext cx="115212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7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図形グループ 50"/>
          <p:cNvGrpSpPr/>
          <p:nvPr/>
        </p:nvGrpSpPr>
        <p:grpSpPr>
          <a:xfrm>
            <a:off x="611560" y="1556792"/>
            <a:ext cx="7416824" cy="5258666"/>
            <a:chOff x="611560" y="1556792"/>
            <a:chExt cx="7416824" cy="5258666"/>
          </a:xfrm>
        </p:grpSpPr>
        <p:grpSp>
          <p:nvGrpSpPr>
            <p:cNvPr id="50" name="図形グループ 49"/>
            <p:cNvGrpSpPr/>
            <p:nvPr/>
          </p:nvGrpSpPr>
          <p:grpSpPr>
            <a:xfrm>
              <a:off x="611560" y="1556792"/>
              <a:ext cx="7416824" cy="4858556"/>
              <a:chOff x="611560" y="1556792"/>
              <a:chExt cx="7416824" cy="4858556"/>
            </a:xfrm>
          </p:grpSpPr>
          <p:grpSp>
            <p:nvGrpSpPr>
              <p:cNvPr id="4" name="図形グループ 3"/>
              <p:cNvGrpSpPr/>
              <p:nvPr/>
            </p:nvGrpSpPr>
            <p:grpSpPr>
              <a:xfrm>
                <a:off x="611560" y="1556792"/>
                <a:ext cx="7416824" cy="4608512"/>
                <a:chOff x="3109160" y="1900960"/>
                <a:chExt cx="7416824" cy="4608512"/>
              </a:xfrm>
            </p:grpSpPr>
            <p:sp>
              <p:nvSpPr>
                <p:cNvPr id="5" name="正方形/長方形 4"/>
                <p:cNvSpPr/>
                <p:nvPr/>
              </p:nvSpPr>
              <p:spPr>
                <a:xfrm>
                  <a:off x="3109160" y="1900960"/>
                  <a:ext cx="3096344" cy="11521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3109160" y="2333008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3443656" y="2405016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3772720" y="2477024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" name="正方形/長方形 8"/>
                <p:cNvSpPr/>
                <p:nvPr/>
              </p:nvSpPr>
              <p:spPr>
                <a:xfrm>
                  <a:off x="4132760" y="2549032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" name="正方形/長方形 9"/>
                <p:cNvSpPr/>
                <p:nvPr/>
              </p:nvSpPr>
              <p:spPr>
                <a:xfrm>
                  <a:off x="4492800" y="2621040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 smtClean="0">
                      <a:solidFill>
                        <a:schemeClr val="tx1"/>
                      </a:solidFill>
                    </a:rPr>
                    <a:t>小スロット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045264" y="1900960"/>
                  <a:ext cx="12486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000" dirty="0" smtClean="0"/>
                    <a:t>中スロット</a:t>
                  </a:r>
                  <a:endParaRPr kumimoji="1" lang="ja-JP" altLang="en-US" sz="2000" dirty="0"/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>
                <a:xfrm>
                  <a:off x="4837352" y="3053088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正方形/長方形 30"/>
                <p:cNvSpPr/>
                <p:nvPr/>
              </p:nvSpPr>
              <p:spPr>
                <a:xfrm>
                  <a:off x="5125384" y="3125096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>
                <a:xfrm>
                  <a:off x="5485424" y="3197104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>
                  <a:off x="5845464" y="3269112"/>
                  <a:ext cx="1728192" cy="43204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正方形/長方形 34"/>
                <p:cNvSpPr/>
                <p:nvPr/>
              </p:nvSpPr>
              <p:spPr>
                <a:xfrm>
                  <a:off x="6205504" y="3341120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前方中スロット</a:t>
                  </a:r>
                  <a:r>
                    <a:rPr lang="en-US" altLang="ja-JP" dirty="0" smtClean="0">
                      <a:solidFill>
                        <a:srgbClr val="000000"/>
                      </a:solidFill>
                    </a:rPr>
                    <a:t>1</a:t>
                  </a:r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正方形/長方形 35"/>
                <p:cNvSpPr/>
                <p:nvPr/>
              </p:nvSpPr>
              <p:spPr>
                <a:xfrm>
                  <a:off x="8365744" y="4133208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前方中スロット</a:t>
                  </a:r>
                  <a:r>
                    <a:rPr lang="en-US" altLang="ja-JP" dirty="0" smtClean="0">
                      <a:solidFill>
                        <a:srgbClr val="000000"/>
                      </a:solidFill>
                    </a:rPr>
                    <a:t>2</a:t>
                  </a:r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正方形/長方形 37"/>
                <p:cNvSpPr/>
                <p:nvPr/>
              </p:nvSpPr>
              <p:spPr>
                <a:xfrm>
                  <a:off x="5773456" y="4853288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前方中スロット</a:t>
                  </a:r>
                  <a:r>
                    <a:rPr lang="en-US" altLang="ja-JP" dirty="0" smtClean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/>
                  <a:r>
                    <a:rPr kumimoji="1" lang="en-US" altLang="ja-JP" dirty="0" smtClean="0">
                      <a:solidFill>
                        <a:srgbClr val="FF0000"/>
                      </a:solidFill>
                    </a:rPr>
                    <a:t>OFF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" name="正方形/長方形 38"/>
                <p:cNvSpPr/>
                <p:nvPr/>
              </p:nvSpPr>
              <p:spPr>
                <a:xfrm>
                  <a:off x="7933696" y="4853288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前方中スロット</a:t>
                  </a:r>
                  <a:r>
                    <a:rPr lang="en-US" altLang="ja-JP" dirty="0">
                      <a:solidFill>
                        <a:srgbClr val="000000"/>
                      </a:solidFill>
                    </a:rPr>
                    <a:t>2</a:t>
                  </a:r>
                  <a:endParaRPr lang="en-US" altLang="ja-JP" dirty="0" smtClean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kumimoji="1" lang="en-US" altLang="ja-JP" dirty="0" smtClean="0">
                      <a:solidFill>
                        <a:srgbClr val="FF0000"/>
                      </a:solidFill>
                    </a:rPr>
                    <a:t>OFF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3613216" y="4853288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中スロット</a:t>
                  </a:r>
                  <a:endParaRPr lang="en-US" altLang="ja-JP" dirty="0" smtClean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kumimoji="1" lang="en-US" altLang="ja-JP" dirty="0" smtClean="0">
                      <a:solidFill>
                        <a:srgbClr val="000000"/>
                      </a:solidFill>
                    </a:rPr>
                    <a:t>ON</a:t>
                  </a:r>
                  <a:endParaRPr kumimoji="1"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正方形/長方形 44"/>
                <p:cNvSpPr/>
                <p:nvPr/>
              </p:nvSpPr>
              <p:spPr>
                <a:xfrm>
                  <a:off x="5773456" y="6005416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前方中スロット</a:t>
                  </a:r>
                  <a:r>
                    <a:rPr lang="en-US" altLang="ja-JP" dirty="0" smtClean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/>
                  <a:r>
                    <a:rPr kumimoji="1" lang="en-US" altLang="ja-JP" dirty="0" smtClean="0">
                      <a:solidFill>
                        <a:srgbClr val="FF0000"/>
                      </a:solidFill>
                    </a:rPr>
                    <a:t>OFF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7933696" y="6005416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前方中スロット</a:t>
                  </a:r>
                  <a:r>
                    <a:rPr lang="en-US" altLang="ja-JP" dirty="0">
                      <a:solidFill>
                        <a:srgbClr val="000000"/>
                      </a:solidFill>
                    </a:rPr>
                    <a:t>2</a:t>
                  </a:r>
                  <a:endParaRPr lang="en-US" altLang="ja-JP" dirty="0" smtClean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</a:rPr>
                    <a:t>ON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3613216" y="6005416"/>
                  <a:ext cx="2160240" cy="5040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rgbClr val="000000"/>
                      </a:solidFill>
                    </a:rPr>
                    <a:t>中スロット</a:t>
                  </a:r>
                  <a:endParaRPr lang="en-US" altLang="ja-JP" dirty="0" smtClean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lang="en-US" altLang="ja-JP" dirty="0" smtClean="0">
                      <a:solidFill>
                        <a:srgbClr val="FF0000"/>
                      </a:solidFill>
                    </a:rPr>
                    <a:t>OFF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テキスト ボックス 36"/>
              <p:cNvSpPr txBox="1"/>
              <p:nvPr/>
            </p:nvSpPr>
            <p:spPr>
              <a:xfrm rot="900000">
                <a:off x="5475314" y="3415846"/>
                <a:ext cx="503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……</a:t>
                </a:r>
                <a:endParaRPr kumimoji="1" lang="ja-JP" altLang="en-US" dirty="0"/>
              </a:p>
            </p:txBody>
          </p:sp>
          <p:cxnSp>
            <p:nvCxnSpPr>
              <p:cNvPr id="42" name="直線矢印コネクタ 41"/>
              <p:cNvCxnSpPr/>
              <p:nvPr/>
            </p:nvCxnSpPr>
            <p:spPr>
              <a:xfrm flipV="1">
                <a:off x="3275856" y="5013176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テキスト ボックス 43"/>
              <p:cNvSpPr txBox="1"/>
              <p:nvPr/>
            </p:nvSpPr>
            <p:spPr>
              <a:xfrm>
                <a:off x="2843808" y="53012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 smtClean="0"/>
                  <a:t>遷移点</a:t>
                </a:r>
                <a:endParaRPr kumimoji="1" lang="ja-JP" altLang="en-US" sz="2000" dirty="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 flipV="1">
                <a:off x="5436096" y="6127316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テキスト ボックス 48"/>
            <p:cNvSpPr txBox="1"/>
            <p:nvPr/>
          </p:nvSpPr>
          <p:spPr>
            <a:xfrm>
              <a:off x="5004048" y="641534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遷移点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86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図形グループ 46"/>
          <p:cNvGrpSpPr/>
          <p:nvPr/>
        </p:nvGrpSpPr>
        <p:grpSpPr>
          <a:xfrm>
            <a:off x="467544" y="1052736"/>
            <a:ext cx="7641232" cy="3888432"/>
            <a:chOff x="467544" y="1052736"/>
            <a:chExt cx="7641232" cy="3888432"/>
          </a:xfrm>
        </p:grpSpPr>
        <p:grpSp>
          <p:nvGrpSpPr>
            <p:cNvPr id="41" name="図形グループ 40"/>
            <p:cNvGrpSpPr/>
            <p:nvPr/>
          </p:nvGrpSpPr>
          <p:grpSpPr>
            <a:xfrm>
              <a:off x="467544" y="1052736"/>
              <a:ext cx="7641232" cy="3888432"/>
              <a:chOff x="467544" y="1052736"/>
              <a:chExt cx="7641232" cy="3888432"/>
            </a:xfrm>
          </p:grpSpPr>
          <p:pic>
            <p:nvPicPr>
              <p:cNvPr id="6" name="図 5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6376" y="1412776"/>
                <a:ext cx="152400" cy="304800"/>
              </a:xfrm>
              <a:prstGeom prst="rect">
                <a:avLst/>
              </a:prstGeom>
            </p:spPr>
          </p:pic>
          <p:sp>
            <p:nvSpPr>
              <p:cNvPr id="11" name="正方形/長方形 10"/>
              <p:cNvSpPr/>
              <p:nvPr/>
            </p:nvSpPr>
            <p:spPr>
              <a:xfrm>
                <a:off x="1475656" y="1556792"/>
                <a:ext cx="792088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ON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2267744" y="1556792"/>
                <a:ext cx="792088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1187624" y="1916832"/>
                <a:ext cx="1080120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ON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2267744" y="1916832"/>
                <a:ext cx="1080120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899592" y="2276872"/>
                <a:ext cx="1368152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ON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267744" y="2276872"/>
                <a:ext cx="1368152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292080" y="1556792"/>
                <a:ext cx="792088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ON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6084168" y="1556792"/>
                <a:ext cx="792088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5004048" y="1916832"/>
                <a:ext cx="1080120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ON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6084168" y="1916832"/>
                <a:ext cx="1080120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4716016" y="2276872"/>
                <a:ext cx="1368152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ON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6084168" y="2276872"/>
                <a:ext cx="1368152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" name="直線矢印コネクタ 4"/>
              <p:cNvCxnSpPr/>
              <p:nvPr/>
            </p:nvCxnSpPr>
            <p:spPr>
              <a:xfrm>
                <a:off x="467544" y="1556792"/>
                <a:ext cx="73448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テキスト ボックス 23"/>
              <p:cNvSpPr txBox="1"/>
              <p:nvPr/>
            </p:nvSpPr>
            <p:spPr>
              <a:xfrm>
                <a:off x="1763688" y="1052736"/>
                <a:ext cx="1084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/>
                  <a:t>遷移点</a:t>
                </a:r>
                <a:r>
                  <a:rPr kumimoji="1" lang="en-US" altLang="ja-JP" sz="2000" dirty="0" smtClean="0"/>
                  <a:t>1</a:t>
                </a:r>
                <a:endParaRPr kumimoji="1" lang="ja-JP" altLang="en-US" sz="2000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5580112" y="1052736"/>
                <a:ext cx="1084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/>
                  <a:t>遷移点</a:t>
                </a:r>
                <a:r>
                  <a:rPr kumimoji="1" lang="en-US" altLang="ja-JP" sz="2000" dirty="0" smtClean="0"/>
                  <a:t>2</a:t>
                </a:r>
                <a:endParaRPr kumimoji="1" lang="ja-JP" altLang="en-US" sz="2000" dirty="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611560" y="3068960"/>
                <a:ext cx="1656184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ON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267744" y="3068960"/>
                <a:ext cx="1656184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2267744" y="1556792"/>
                <a:ext cx="0" cy="2304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/>
              <p:cNvSpPr/>
              <p:nvPr/>
            </p:nvSpPr>
            <p:spPr>
              <a:xfrm>
                <a:off x="4412109" y="3068960"/>
                <a:ext cx="1656184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6068293" y="3068960"/>
                <a:ext cx="1656184" cy="3600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OFF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1763688" y="386104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絞込回数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5508104" y="386104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絞込回数</a:t>
                </a:r>
                <a:endParaRPr kumimoji="1" lang="ja-JP" altLang="en-US" dirty="0"/>
              </a:p>
            </p:txBody>
          </p:sp>
          <p:cxnSp>
            <p:nvCxnSpPr>
              <p:cNvPr id="23" name="直線矢印コネクタ 22"/>
              <p:cNvCxnSpPr>
                <a:endCxn id="37" idx="0"/>
              </p:cNvCxnSpPr>
              <p:nvPr/>
            </p:nvCxnSpPr>
            <p:spPr>
              <a:xfrm flipH="1">
                <a:off x="6062102" y="1556792"/>
                <a:ext cx="22066" cy="2304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正方形/長方形 38"/>
              <p:cNvSpPr/>
              <p:nvPr/>
            </p:nvSpPr>
            <p:spPr>
              <a:xfrm>
                <a:off x="1403648" y="4293096"/>
                <a:ext cx="1872208" cy="64807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遷移点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004048" y="4293096"/>
                <a:ext cx="1872208" cy="64807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除去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テキスト ボックス 42"/>
            <p:cNvSpPr txBox="1"/>
            <p:nvPr/>
          </p:nvSpPr>
          <p:spPr>
            <a:xfrm rot="5400000">
              <a:off x="1400895" y="2711673"/>
              <a:ext cx="518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……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 rot="5400000">
              <a:off x="2697039" y="2711673"/>
              <a:ext cx="518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……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 rot="5400000">
              <a:off x="5145311" y="2711673"/>
              <a:ext cx="518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……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 rot="5400000">
              <a:off x="6513463" y="2711673"/>
              <a:ext cx="518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……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81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図形グループ 60"/>
          <p:cNvGrpSpPr/>
          <p:nvPr/>
        </p:nvGrpSpPr>
        <p:grpSpPr>
          <a:xfrm>
            <a:off x="251520" y="908720"/>
            <a:ext cx="8712968" cy="5472608"/>
            <a:chOff x="179512" y="764704"/>
            <a:chExt cx="8712968" cy="5472608"/>
          </a:xfrm>
        </p:grpSpPr>
        <p:sp useBgFill="1">
          <p:nvSpPr>
            <p:cNvPr id="58" name="円/楕円 57"/>
            <p:cNvSpPr/>
            <p:nvPr/>
          </p:nvSpPr>
          <p:spPr>
            <a:xfrm>
              <a:off x="179512" y="1052736"/>
              <a:ext cx="6552728" cy="4752528"/>
            </a:xfrm>
            <a:prstGeom prst="ellips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9" name="図形グループ 48"/>
            <p:cNvGrpSpPr/>
            <p:nvPr/>
          </p:nvGrpSpPr>
          <p:grpSpPr>
            <a:xfrm>
              <a:off x="251520" y="764704"/>
              <a:ext cx="6984776" cy="5472608"/>
              <a:chOff x="1259632" y="764704"/>
              <a:chExt cx="6984776" cy="5472608"/>
            </a:xfrm>
          </p:grpSpPr>
          <p:grpSp>
            <p:nvGrpSpPr>
              <p:cNvPr id="4" name="グループ化 77"/>
              <p:cNvGrpSpPr/>
              <p:nvPr/>
            </p:nvGrpSpPr>
            <p:grpSpPr>
              <a:xfrm>
                <a:off x="1259632" y="764704"/>
                <a:ext cx="6756175" cy="5203531"/>
                <a:chOff x="378590" y="1432143"/>
                <a:chExt cx="6756175" cy="5203531"/>
              </a:xfrm>
            </p:grpSpPr>
            <p:grpSp>
              <p:nvGrpSpPr>
                <p:cNvPr id="5" name="グループ化 11"/>
                <p:cNvGrpSpPr/>
                <p:nvPr/>
              </p:nvGrpSpPr>
              <p:grpSpPr>
                <a:xfrm>
                  <a:off x="378590" y="1432143"/>
                  <a:ext cx="6756175" cy="5203531"/>
                  <a:chOff x="165266" y="33066"/>
                  <a:chExt cx="5865578" cy="6518173"/>
                </a:xfrm>
              </p:grpSpPr>
              <p:grpSp>
                <p:nvGrpSpPr>
                  <p:cNvPr id="13" name="グループ化 19"/>
                  <p:cNvGrpSpPr/>
                  <p:nvPr/>
                </p:nvGrpSpPr>
                <p:grpSpPr>
                  <a:xfrm>
                    <a:off x="589783" y="1856004"/>
                    <a:ext cx="360040" cy="561467"/>
                    <a:chOff x="2139688" y="2505526"/>
                    <a:chExt cx="360040" cy="561467"/>
                  </a:xfrm>
                </p:grpSpPr>
                <p:sp>
                  <p:nvSpPr>
                    <p:cNvPr id="45" name="直方体 44"/>
                    <p:cNvSpPr/>
                    <p:nvPr/>
                  </p:nvSpPr>
                  <p:spPr>
                    <a:xfrm>
                      <a:off x="2139688" y="2706953"/>
                      <a:ext cx="360040" cy="360040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46" name="直線コネクタ 45"/>
                    <p:cNvCxnSpPr/>
                    <p:nvPr/>
                  </p:nvCxnSpPr>
                  <p:spPr>
                    <a:xfrm flipV="1">
                      <a:off x="2333219" y="2505526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4726" y="33066"/>
                    <a:ext cx="677149" cy="3316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5" name="グループ化 21"/>
                  <p:cNvGrpSpPr/>
                  <p:nvPr/>
                </p:nvGrpSpPr>
                <p:grpSpPr>
                  <a:xfrm>
                    <a:off x="2884917" y="1499088"/>
                    <a:ext cx="378843" cy="597948"/>
                    <a:chOff x="2139688" y="2505526"/>
                    <a:chExt cx="360040" cy="561467"/>
                  </a:xfrm>
                </p:grpSpPr>
                <p:sp>
                  <p:nvSpPr>
                    <p:cNvPr id="43" name="直方体 42"/>
                    <p:cNvSpPr/>
                    <p:nvPr/>
                  </p:nvSpPr>
                  <p:spPr>
                    <a:xfrm>
                      <a:off x="2139688" y="2706953"/>
                      <a:ext cx="360040" cy="360040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44" name="直線コネクタ 43"/>
                    <p:cNvCxnSpPr/>
                    <p:nvPr/>
                  </p:nvCxnSpPr>
                  <p:spPr>
                    <a:xfrm flipV="1">
                      <a:off x="2333219" y="2505526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グループ化 22"/>
                  <p:cNvGrpSpPr/>
                  <p:nvPr/>
                </p:nvGrpSpPr>
                <p:grpSpPr>
                  <a:xfrm>
                    <a:off x="1637550" y="814012"/>
                    <a:ext cx="360040" cy="561467"/>
                    <a:chOff x="2139688" y="2505526"/>
                    <a:chExt cx="360040" cy="561467"/>
                  </a:xfrm>
                </p:grpSpPr>
                <p:cxnSp>
                  <p:nvCxnSpPr>
                    <p:cNvPr id="41" name="直線コネクタ 40"/>
                    <p:cNvCxnSpPr/>
                    <p:nvPr/>
                  </p:nvCxnSpPr>
                  <p:spPr>
                    <a:xfrm flipV="1">
                      <a:off x="2333219" y="2505526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直方体 41"/>
                    <p:cNvSpPr/>
                    <p:nvPr/>
                  </p:nvSpPr>
                  <p:spPr>
                    <a:xfrm>
                      <a:off x="2139688" y="2706953"/>
                      <a:ext cx="360040" cy="360040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17" name="グループ化 23"/>
                  <p:cNvGrpSpPr/>
                  <p:nvPr/>
                </p:nvGrpSpPr>
                <p:grpSpPr>
                  <a:xfrm>
                    <a:off x="1826548" y="2715193"/>
                    <a:ext cx="360039" cy="561467"/>
                    <a:chOff x="2139689" y="2505526"/>
                    <a:chExt cx="360039" cy="561467"/>
                  </a:xfrm>
                </p:grpSpPr>
                <p:cxnSp>
                  <p:nvCxnSpPr>
                    <p:cNvPr id="39" name="直線コネクタ 38"/>
                    <p:cNvCxnSpPr/>
                    <p:nvPr/>
                  </p:nvCxnSpPr>
                  <p:spPr>
                    <a:xfrm flipV="1">
                      <a:off x="2333219" y="2505526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直方体 39"/>
                    <p:cNvSpPr/>
                    <p:nvPr/>
                  </p:nvSpPr>
                  <p:spPr>
                    <a:xfrm>
                      <a:off x="2139689" y="2706953"/>
                      <a:ext cx="360039" cy="360040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18" name="グループ化 27"/>
                  <p:cNvGrpSpPr/>
                  <p:nvPr/>
                </p:nvGrpSpPr>
                <p:grpSpPr>
                  <a:xfrm>
                    <a:off x="4685892" y="1258463"/>
                    <a:ext cx="378842" cy="597950"/>
                    <a:chOff x="1563587" y="2435171"/>
                    <a:chExt cx="360039" cy="561470"/>
                  </a:xfrm>
                </p:grpSpPr>
                <p:sp>
                  <p:nvSpPr>
                    <p:cNvPr id="37" name="直方体 36"/>
                    <p:cNvSpPr/>
                    <p:nvPr/>
                  </p:nvSpPr>
                  <p:spPr>
                    <a:xfrm>
                      <a:off x="1563587" y="2636601"/>
                      <a:ext cx="360039" cy="360040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38" name="直線コネクタ 37"/>
                    <p:cNvCxnSpPr/>
                    <p:nvPr/>
                  </p:nvCxnSpPr>
                  <p:spPr>
                    <a:xfrm flipV="1">
                      <a:off x="1757118" y="2435171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グループ化 28"/>
                  <p:cNvGrpSpPr/>
                  <p:nvPr/>
                </p:nvGrpSpPr>
                <p:grpSpPr>
                  <a:xfrm>
                    <a:off x="683240" y="1523805"/>
                    <a:ext cx="3493174" cy="2501678"/>
                    <a:chOff x="-1637845" y="264209"/>
                    <a:chExt cx="3319798" cy="2349053"/>
                  </a:xfrm>
                </p:grpSpPr>
                <p:sp>
                  <p:nvSpPr>
                    <p:cNvPr id="32" name="直方体 31"/>
                    <p:cNvSpPr/>
                    <p:nvPr/>
                  </p:nvSpPr>
                  <p:spPr>
                    <a:xfrm>
                      <a:off x="1321914" y="2253222"/>
                      <a:ext cx="360039" cy="360040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3" name="グループ化 48"/>
                    <p:cNvGrpSpPr/>
                    <p:nvPr/>
                  </p:nvGrpSpPr>
                  <p:grpSpPr>
                    <a:xfrm>
                      <a:off x="-1637845" y="264209"/>
                      <a:ext cx="3244018" cy="1987807"/>
                      <a:chOff x="-2830067" y="-1190842"/>
                      <a:chExt cx="3244018" cy="1987807"/>
                    </a:xfrm>
                  </p:grpSpPr>
                  <p:cxnSp>
                    <p:nvCxnSpPr>
                      <p:cNvPr id="34" name="直線コネクタ 33"/>
                      <p:cNvCxnSpPr/>
                      <p:nvPr/>
                    </p:nvCxnSpPr>
                    <p:spPr>
                      <a:xfrm flipV="1">
                        <a:off x="323226" y="596745"/>
                        <a:ext cx="0" cy="2002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直角三角形 34"/>
                      <p:cNvSpPr/>
                      <p:nvPr/>
                    </p:nvSpPr>
                    <p:spPr>
                      <a:xfrm rot="18854911">
                        <a:off x="181369" y="287895"/>
                        <a:ext cx="274956" cy="190209"/>
                      </a:xfrm>
                      <a:prstGeom prst="rtTriangl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defPPr>
                          <a:defRPr lang="ja-JP"/>
                        </a:defPPr>
                        <a:lvl1pPr marL="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6" name="直角三角形 35"/>
                      <p:cNvSpPr/>
                      <p:nvPr/>
                    </p:nvSpPr>
                    <p:spPr>
                      <a:xfrm rot="18854911">
                        <a:off x="-2872440" y="-1148469"/>
                        <a:ext cx="274956" cy="190209"/>
                      </a:xfrm>
                      <a:prstGeom prst="rtTriangl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>
                        <a:defPPr>
                          <a:defRPr lang="ja-JP"/>
                        </a:defPPr>
                        <a:lvl1pPr marL="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umimoji="1"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20" name="グループ化 29"/>
                  <p:cNvGrpSpPr/>
                  <p:nvPr/>
                </p:nvGrpSpPr>
                <p:grpSpPr>
                  <a:xfrm>
                    <a:off x="1494255" y="4770098"/>
                    <a:ext cx="378843" cy="597945"/>
                    <a:chOff x="2302284" y="2136679"/>
                    <a:chExt cx="360040" cy="561465"/>
                  </a:xfrm>
                </p:grpSpPr>
                <p:sp>
                  <p:nvSpPr>
                    <p:cNvPr id="30" name="直方体 29"/>
                    <p:cNvSpPr/>
                    <p:nvPr/>
                  </p:nvSpPr>
                  <p:spPr>
                    <a:xfrm>
                      <a:off x="2302284" y="2338106"/>
                      <a:ext cx="360040" cy="360038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31" name="直線コネクタ 30"/>
                    <p:cNvCxnSpPr/>
                    <p:nvPr/>
                  </p:nvCxnSpPr>
                  <p:spPr>
                    <a:xfrm flipV="1">
                      <a:off x="2495815" y="2136679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グループ化 30"/>
                  <p:cNvGrpSpPr/>
                  <p:nvPr/>
                </p:nvGrpSpPr>
                <p:grpSpPr>
                  <a:xfrm>
                    <a:off x="4180614" y="2471800"/>
                    <a:ext cx="378843" cy="597947"/>
                    <a:chOff x="1620976" y="2418730"/>
                    <a:chExt cx="360040" cy="561467"/>
                  </a:xfrm>
                </p:grpSpPr>
                <p:sp>
                  <p:nvSpPr>
                    <p:cNvPr id="28" name="直方体 27"/>
                    <p:cNvSpPr/>
                    <p:nvPr/>
                  </p:nvSpPr>
                  <p:spPr>
                    <a:xfrm>
                      <a:off x="1620976" y="2620157"/>
                      <a:ext cx="360040" cy="360040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29" name="直線コネクタ 28"/>
                    <p:cNvCxnSpPr/>
                    <p:nvPr/>
                  </p:nvCxnSpPr>
                  <p:spPr>
                    <a:xfrm flipV="1">
                      <a:off x="1814506" y="2418730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グループ化 31"/>
                  <p:cNvGrpSpPr/>
                  <p:nvPr/>
                </p:nvGrpSpPr>
                <p:grpSpPr>
                  <a:xfrm>
                    <a:off x="2849601" y="3948603"/>
                    <a:ext cx="378843" cy="597945"/>
                    <a:chOff x="1885171" y="1771165"/>
                    <a:chExt cx="360040" cy="561465"/>
                  </a:xfrm>
                </p:grpSpPr>
                <p:sp>
                  <p:nvSpPr>
                    <p:cNvPr id="26" name="直方体 25"/>
                    <p:cNvSpPr/>
                    <p:nvPr/>
                  </p:nvSpPr>
                  <p:spPr>
                    <a:xfrm>
                      <a:off x="1885171" y="1972592"/>
                      <a:ext cx="360040" cy="360038"/>
                    </a:xfrm>
                    <a:prstGeom prst="cub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27" name="直線コネクタ 26"/>
                    <p:cNvCxnSpPr/>
                    <p:nvPr/>
                  </p:nvCxnSpPr>
                  <p:spPr>
                    <a:xfrm flipV="1">
                      <a:off x="2078700" y="1771165"/>
                      <a:ext cx="0" cy="2002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" name="直線矢印コネクタ 22"/>
                  <p:cNvCxnSpPr>
                    <a:endCxn id="48" idx="1"/>
                  </p:cNvCxnSpPr>
                  <p:nvPr/>
                </p:nvCxnSpPr>
                <p:spPr>
                  <a:xfrm>
                    <a:off x="520712" y="563709"/>
                    <a:ext cx="5510132" cy="210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57560" y="574268"/>
                    <a:ext cx="30244" cy="597697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直方体 24"/>
                  <p:cNvSpPr/>
                  <p:nvPr/>
                </p:nvSpPr>
                <p:spPr>
                  <a:xfrm>
                    <a:off x="165266" y="364688"/>
                    <a:ext cx="887252" cy="398043"/>
                  </a:xfrm>
                  <a:prstGeom prst="cub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kumimoji="1" lang="en-US" altLang="ja-JP" sz="1600" dirty="0" smtClean="0"/>
                      <a:t>PU</a:t>
                    </a:r>
                    <a:endParaRPr kumimoji="1" lang="ja-JP" altLang="en-US" sz="1400" dirty="0"/>
                  </a:p>
                </p:txBody>
              </p:sp>
            </p:grpSp>
            <p:sp>
              <p:nvSpPr>
                <p:cNvPr id="6" name="直角三角形 5"/>
                <p:cNvSpPr/>
                <p:nvPr/>
              </p:nvSpPr>
              <p:spPr>
                <a:xfrm rot="18854911">
                  <a:off x="5115172" y="3149637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直角三角形 6"/>
                <p:cNvSpPr/>
                <p:nvPr/>
              </p:nvSpPr>
              <p:spPr>
                <a:xfrm rot="18854911">
                  <a:off x="5695042" y="2191980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直角三角形 7"/>
                <p:cNvSpPr/>
                <p:nvPr/>
              </p:nvSpPr>
              <p:spPr>
                <a:xfrm rot="18854911">
                  <a:off x="3579936" y="4303254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直角三角形 8"/>
                <p:cNvSpPr/>
                <p:nvPr/>
              </p:nvSpPr>
              <p:spPr>
                <a:xfrm rot="18854911">
                  <a:off x="2020742" y="4965510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直角三角形 9"/>
                <p:cNvSpPr/>
                <p:nvPr/>
              </p:nvSpPr>
              <p:spPr>
                <a:xfrm rot="18854911">
                  <a:off x="2389906" y="3340149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18854911">
                  <a:off x="3620616" y="2359292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直角三角形 11"/>
                <p:cNvSpPr/>
                <p:nvPr/>
              </p:nvSpPr>
              <p:spPr>
                <a:xfrm rot="18854911">
                  <a:off x="2172215" y="1838358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47" name="図 46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656" y="6021412"/>
                <a:ext cx="241300" cy="215900"/>
              </a:xfrm>
              <a:prstGeom prst="rect">
                <a:avLst/>
              </a:prstGeom>
            </p:spPr>
          </p:pic>
          <p:pic>
            <p:nvPicPr>
              <p:cNvPr id="48" name="図 47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5808" y="1052736"/>
                <a:ext cx="228600" cy="304800"/>
              </a:xfrm>
              <a:prstGeom prst="rect">
                <a:avLst/>
              </a:prstGeom>
            </p:spPr>
          </p:pic>
        </p:grpSp>
        <p:sp>
          <p:nvSpPr>
            <p:cNvPr id="50" name="円柱 49"/>
            <p:cNvSpPr/>
            <p:nvPr/>
          </p:nvSpPr>
          <p:spPr>
            <a:xfrm>
              <a:off x="7236296" y="4725144"/>
              <a:ext cx="1656184" cy="1224136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err="1" smtClean="0">
                  <a:solidFill>
                    <a:schemeClr val="tx1"/>
                  </a:solidFill>
                </a:rPr>
                <a:t>DataBase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9" name="右矢印 58"/>
            <p:cNvSpPr/>
            <p:nvPr/>
          </p:nvSpPr>
          <p:spPr>
            <a:xfrm rot="1873120">
              <a:off x="6488014" y="4216760"/>
              <a:ext cx="720080" cy="64807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804248" y="3933056"/>
              <a:ext cx="1942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観測情報を報告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306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図形グループ 44"/>
          <p:cNvGrpSpPr/>
          <p:nvPr/>
        </p:nvGrpSpPr>
        <p:grpSpPr>
          <a:xfrm>
            <a:off x="2123728" y="548680"/>
            <a:ext cx="4345702" cy="3960440"/>
            <a:chOff x="2123728" y="548680"/>
            <a:chExt cx="4345702" cy="3960440"/>
          </a:xfrm>
        </p:grpSpPr>
        <p:grpSp>
          <p:nvGrpSpPr>
            <p:cNvPr id="29" name="グループ化 42"/>
            <p:cNvGrpSpPr/>
            <p:nvPr/>
          </p:nvGrpSpPr>
          <p:grpSpPr>
            <a:xfrm>
              <a:off x="2140204" y="1771884"/>
              <a:ext cx="3799948" cy="338555"/>
              <a:chOff x="251520" y="1781196"/>
              <a:chExt cx="2220815" cy="317523"/>
            </a:xfrm>
          </p:grpSpPr>
          <p:cxnSp>
            <p:nvCxnSpPr>
              <p:cNvPr id="30" name="直線矢印コネクタ 29"/>
              <p:cNvCxnSpPr/>
              <p:nvPr/>
            </p:nvCxnSpPr>
            <p:spPr>
              <a:xfrm flipV="1">
                <a:off x="251520" y="1950473"/>
                <a:ext cx="2220815" cy="143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704813" y="1781196"/>
                <a:ext cx="1346683" cy="317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 smtClean="0"/>
                  <a:t>センシング期間</a:t>
                </a:r>
                <a:endParaRPr kumimoji="1" lang="ja-JP" altLang="en-US" sz="1600" dirty="0"/>
              </a:p>
            </p:txBody>
          </p:sp>
        </p:grpSp>
        <p:grpSp>
          <p:nvGrpSpPr>
            <p:cNvPr id="4" name="グループ化 4"/>
            <p:cNvGrpSpPr/>
            <p:nvPr/>
          </p:nvGrpSpPr>
          <p:grpSpPr>
            <a:xfrm>
              <a:off x="2123728" y="969921"/>
              <a:ext cx="4345702" cy="3539199"/>
              <a:chOff x="2617183" y="754441"/>
              <a:chExt cx="4220775" cy="3972024"/>
            </a:xfrm>
          </p:grpSpPr>
          <p:grpSp>
            <p:nvGrpSpPr>
              <p:cNvPr id="5" name="グループ化 5"/>
              <p:cNvGrpSpPr/>
              <p:nvPr/>
            </p:nvGrpSpPr>
            <p:grpSpPr>
              <a:xfrm>
                <a:off x="2617183" y="754441"/>
                <a:ext cx="4220775" cy="3972024"/>
                <a:chOff x="2401461" y="1381253"/>
                <a:chExt cx="3615731" cy="2970889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3053563" y="1556792"/>
                  <a:ext cx="2583169" cy="41622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" name="直線矢印コネクタ 7"/>
                <p:cNvCxnSpPr/>
                <p:nvPr/>
              </p:nvCxnSpPr>
              <p:spPr>
                <a:xfrm>
                  <a:off x="2410392" y="1988838"/>
                  <a:ext cx="35428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テキスト ボックス 11"/>
                <p:cNvSpPr txBox="1"/>
                <p:nvPr/>
              </p:nvSpPr>
              <p:spPr>
                <a:xfrm rot="5400000">
                  <a:off x="3834110" y="3564834"/>
                  <a:ext cx="4491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000" b="1" dirty="0" smtClean="0"/>
                    <a:t> ...</a:t>
                  </a:r>
                  <a:endParaRPr kumimoji="1" lang="ja-JP" altLang="en-US" sz="2000" b="1" dirty="0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941500" y="1577426"/>
                  <a:ext cx="516424" cy="43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 smtClean="0"/>
                    <a:t>PU</a:t>
                  </a:r>
                  <a:endParaRPr kumimoji="1" lang="ja-JP" altLang="en-US" sz="2800" dirty="0"/>
                </a:p>
              </p:txBody>
            </p:sp>
            <p:cxnSp>
              <p:nvCxnSpPr>
                <p:cNvPr id="14" name="直線コネクタ 13"/>
                <p:cNvCxnSpPr/>
                <p:nvPr/>
              </p:nvCxnSpPr>
              <p:spPr>
                <a:xfrm flipH="1">
                  <a:off x="2401461" y="1556792"/>
                  <a:ext cx="8931" cy="273490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/>
                <p:cNvCxnSpPr/>
                <p:nvPr/>
              </p:nvCxnSpPr>
              <p:spPr>
                <a:xfrm>
                  <a:off x="5633503" y="1556792"/>
                  <a:ext cx="3229" cy="279535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/>
                <p:cNvCxnSpPr/>
                <p:nvPr/>
              </p:nvCxnSpPr>
              <p:spPr>
                <a:xfrm>
                  <a:off x="3053563" y="1381253"/>
                  <a:ext cx="0" cy="1755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テキスト ボックス 25"/>
                    <p:cNvSpPr txBox="1"/>
                    <p:nvPr/>
                  </p:nvSpPr>
                  <p:spPr>
                    <a:xfrm>
                      <a:off x="5711379" y="1952563"/>
                      <a:ext cx="3058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=""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27" name="テキスト ボックス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1379" y="1952563"/>
                      <a:ext cx="305813" cy="46166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正方形/長方形 26"/>
                <p:cNvSpPr/>
                <p:nvPr/>
              </p:nvSpPr>
              <p:spPr>
                <a:xfrm>
                  <a:off x="2401461" y="3065522"/>
                  <a:ext cx="3232042" cy="3600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chemeClr val="tx1"/>
                      </a:solidFill>
                    </a:rPr>
                    <a:t>センサ</a:t>
                  </a:r>
                  <a:r>
                    <a:rPr lang="ja-JP" altLang="en-US" dirty="0">
                      <a:solidFill>
                        <a:schemeClr val="tx1"/>
                      </a:solidFill>
                    </a:rPr>
                    <a:t>２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2405069" y="2348879"/>
                  <a:ext cx="3231663" cy="3600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chemeClr val="tx1"/>
                      </a:solidFill>
                    </a:rPr>
                    <a:t>センサ１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正方形/長方形 37"/>
                <p:cNvSpPr/>
                <p:nvPr/>
              </p:nvSpPr>
              <p:spPr>
                <a:xfrm>
                  <a:off x="2401461" y="3989470"/>
                  <a:ext cx="3232042" cy="3600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chemeClr val="tx1"/>
                      </a:solidFill>
                    </a:rPr>
                    <a:t>センサ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直線コネクタ 5"/>
              <p:cNvCxnSpPr/>
              <p:nvPr/>
            </p:nvCxnSpPr>
            <p:spPr>
              <a:xfrm>
                <a:off x="2627608" y="979886"/>
                <a:ext cx="75079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テキスト ボックス 35"/>
            <p:cNvSpPr txBox="1"/>
            <p:nvPr/>
          </p:nvSpPr>
          <p:spPr>
            <a:xfrm>
              <a:off x="2411760" y="54868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</a:t>
              </a:r>
              <a:endParaRPr kumimoji="1" lang="ja-JP" altLang="en-US" sz="2000" dirty="0"/>
            </a:p>
          </p:txBody>
        </p:sp>
        <p:pic>
          <p:nvPicPr>
            <p:cNvPr id="39" name="図 3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980" y="4179563"/>
              <a:ext cx="177020" cy="260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8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989842" y="3866204"/>
            <a:ext cx="7254565" cy="1899024"/>
            <a:chOff x="989843" y="4624852"/>
            <a:chExt cx="4432420" cy="1293013"/>
          </a:xfrm>
        </p:grpSpPr>
        <p:sp>
          <p:nvSpPr>
            <p:cNvPr id="20" name="円/楕円 19"/>
            <p:cNvSpPr/>
            <p:nvPr/>
          </p:nvSpPr>
          <p:spPr>
            <a:xfrm>
              <a:off x="989843" y="5205705"/>
              <a:ext cx="2564734" cy="71216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21" name="Picture 2" descr="C:\Users\OP_mouse\Dropbox\藤井研\集中輪講\radio_tow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930" y="5041313"/>
              <a:ext cx="453837" cy="53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円/楕円 24"/>
            <p:cNvSpPr/>
            <p:nvPr/>
          </p:nvSpPr>
          <p:spPr>
            <a:xfrm>
              <a:off x="2857529" y="5198101"/>
              <a:ext cx="2564734" cy="7197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26" name="Picture 2" descr="C:\Users\OP_mouse\Dropbox\藤井研\集中輪講\radio_tow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660" y="5041313"/>
              <a:ext cx="453837" cy="53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1377818" y="4624852"/>
              <a:ext cx="1071791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latin typeface="+mn-ea"/>
                </a:rPr>
                <a:t>Frequency</a:t>
              </a:r>
              <a:endParaRPr kumimoji="1" lang="ja-JP" altLang="en-US" sz="2800" dirty="0">
                <a:latin typeface="+mn-ea"/>
              </a:endParaRPr>
            </a:p>
          </p:txBody>
        </p:sp>
        <p:sp>
          <p:nvSpPr>
            <p:cNvPr id="29" name="円/楕円 28"/>
            <p:cNvSpPr/>
            <p:nvPr/>
          </p:nvSpPr>
          <p:spPr>
            <a:xfrm rot="712416">
              <a:off x="1084284" y="5428794"/>
              <a:ext cx="1287729" cy="4572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pic>
          <p:nvPicPr>
            <p:cNvPr id="30" name="Picture 2" descr="C:\Users\OP_mouse\Dropbox\藤井研\keyword presentation\cellphone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64" y="5431343"/>
              <a:ext cx="428927" cy="26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OP_mouse\Dropbox\藤井研\keyword presentation\cellphone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246" y="5644574"/>
              <a:ext cx="428927" cy="26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直線矢印コネクタ 31"/>
            <p:cNvCxnSpPr/>
            <p:nvPr/>
          </p:nvCxnSpPr>
          <p:spPr>
            <a:xfrm>
              <a:off x="1349062" y="5568444"/>
              <a:ext cx="690868" cy="2196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67810" y="10695"/>
            <a:ext cx="7888203" cy="3174904"/>
            <a:chOff x="1149058" y="990643"/>
            <a:chExt cx="5830769" cy="2173112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380327" y="2847761"/>
              <a:ext cx="599500" cy="315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prstClr val="black"/>
                  </a:solidFill>
                  <a:latin typeface="+mn-ea"/>
                </a:rPr>
                <a:t>Time</a:t>
              </a:r>
              <a:endParaRPr lang="ja-JP" altLang="en-US" sz="24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189708" y="990643"/>
              <a:ext cx="1130929" cy="315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prstClr val="black"/>
                  </a:solidFill>
                  <a:latin typeface="+mn-ea"/>
                </a:rPr>
                <a:t>Frequency</a:t>
              </a:r>
              <a:endParaRPr lang="ja-JP" altLang="en-US" sz="24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037882" y="2638091"/>
              <a:ext cx="1090236" cy="43791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SU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89744" y="2192348"/>
              <a:ext cx="3085420" cy="336326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149058" y="2147467"/>
              <a:ext cx="1984946" cy="35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prstClr val="black"/>
                  </a:solidFill>
                  <a:latin typeface="+mn-ea"/>
                </a:rPr>
                <a:t>TV Broadcasting</a:t>
              </a:r>
              <a:endParaRPr lang="ja-JP" altLang="en-US" sz="28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82562" y="2669435"/>
              <a:ext cx="814560" cy="35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prstClr val="black"/>
                  </a:solidFill>
                  <a:latin typeface="+mn-ea"/>
                </a:rPr>
                <a:t>WLAN</a:t>
              </a:r>
              <a:endParaRPr lang="ja-JP" altLang="en-US" sz="28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67222" y="2633118"/>
              <a:ext cx="1007942" cy="462094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100160" y="2638090"/>
              <a:ext cx="857063" cy="437917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338078" y="1556023"/>
              <a:ext cx="1742486" cy="35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prstClr val="black"/>
                  </a:solidFill>
                  <a:latin typeface="+mn-ea"/>
                </a:rPr>
                <a:t>Cellular Phone</a:t>
              </a:r>
              <a:endParaRPr lang="ja-JP" altLang="en-US" sz="24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416586" y="1541984"/>
              <a:ext cx="526262" cy="551958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89744" y="1541984"/>
              <a:ext cx="569031" cy="551958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690751" y="1541984"/>
              <a:ext cx="542990" cy="541410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PU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08486" y="1541984"/>
              <a:ext cx="658793" cy="54141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SU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01116" y="1541984"/>
              <a:ext cx="611808" cy="54141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SU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3083901" y="1297861"/>
              <a:ext cx="0" cy="178897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4" name="直線矢印コネクタ 33"/>
            <p:cNvCxnSpPr/>
            <p:nvPr/>
          </p:nvCxnSpPr>
          <p:spPr>
            <a:xfrm>
              <a:off x="3075144" y="3086836"/>
              <a:ext cx="3388052" cy="1877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pic>
        <p:nvPicPr>
          <p:cNvPr id="2" name="図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04" y="3933056"/>
            <a:ext cx="368300" cy="431800"/>
          </a:xfrm>
          <a:prstGeom prst="rect">
            <a:avLst/>
          </a:prstGeom>
        </p:spPr>
      </p:pic>
      <p:pic>
        <p:nvPicPr>
          <p:cNvPr id="3" name="図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80" y="3933056"/>
            <a:ext cx="368300" cy="431800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5012497" y="3861048"/>
            <a:ext cx="1754206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Frequency</a:t>
            </a:r>
            <a:endParaRPr kumimoji="1" lang="ja-JP" altLang="en-US" sz="2800" dirty="0">
              <a:latin typeface="+mn-ea"/>
            </a:endParaRPr>
          </a:p>
        </p:txBody>
      </p:sp>
      <p:pic>
        <p:nvPicPr>
          <p:cNvPr id="40" name="図 3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085184"/>
            <a:ext cx="245463" cy="2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123728" y="548680"/>
            <a:ext cx="4345702" cy="3960440"/>
            <a:chOff x="2123728" y="548680"/>
            <a:chExt cx="4345702" cy="3960440"/>
          </a:xfrm>
        </p:grpSpPr>
        <p:grpSp>
          <p:nvGrpSpPr>
            <p:cNvPr id="5" name="グループ化 42"/>
            <p:cNvGrpSpPr/>
            <p:nvPr/>
          </p:nvGrpSpPr>
          <p:grpSpPr>
            <a:xfrm>
              <a:off x="2140204" y="1771884"/>
              <a:ext cx="3799948" cy="338554"/>
              <a:chOff x="251520" y="1781196"/>
              <a:chExt cx="2220815" cy="317522"/>
            </a:xfrm>
          </p:grpSpPr>
          <p:cxnSp>
            <p:nvCxnSpPr>
              <p:cNvPr id="22" name="直線矢印コネクタ 21"/>
              <p:cNvCxnSpPr/>
              <p:nvPr/>
            </p:nvCxnSpPr>
            <p:spPr>
              <a:xfrm flipV="1">
                <a:off x="251520" y="1950473"/>
                <a:ext cx="2220815" cy="143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04813" y="1781196"/>
                <a:ext cx="1346683" cy="3175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 smtClean="0"/>
                  <a:t>協調センシング期間</a:t>
                </a:r>
                <a:endParaRPr kumimoji="1" lang="ja-JP" altLang="en-US" sz="1600" dirty="0"/>
              </a:p>
            </p:txBody>
          </p:sp>
        </p:grpSp>
        <p:grpSp>
          <p:nvGrpSpPr>
            <p:cNvPr id="6" name="グループ化 4"/>
            <p:cNvGrpSpPr/>
            <p:nvPr/>
          </p:nvGrpSpPr>
          <p:grpSpPr>
            <a:xfrm>
              <a:off x="2123728" y="969921"/>
              <a:ext cx="4345702" cy="3539199"/>
              <a:chOff x="2617183" y="754441"/>
              <a:chExt cx="4220775" cy="3972024"/>
            </a:xfrm>
          </p:grpSpPr>
          <p:grpSp>
            <p:nvGrpSpPr>
              <p:cNvPr id="9" name="グループ化 5"/>
              <p:cNvGrpSpPr/>
              <p:nvPr/>
            </p:nvGrpSpPr>
            <p:grpSpPr>
              <a:xfrm>
                <a:off x="2617183" y="754441"/>
                <a:ext cx="4220775" cy="3972024"/>
                <a:chOff x="2401461" y="1381253"/>
                <a:chExt cx="3615731" cy="2970889"/>
              </a:xfrm>
            </p:grpSpPr>
            <p:sp>
              <p:nvSpPr>
                <p:cNvPr id="11" name="正方形/長方形 10"/>
                <p:cNvSpPr/>
                <p:nvPr/>
              </p:nvSpPr>
              <p:spPr>
                <a:xfrm>
                  <a:off x="3053563" y="1556792"/>
                  <a:ext cx="2583169" cy="41622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" name="直線矢印コネクタ 11"/>
                <p:cNvCxnSpPr/>
                <p:nvPr/>
              </p:nvCxnSpPr>
              <p:spPr>
                <a:xfrm>
                  <a:off x="2410392" y="1988838"/>
                  <a:ext cx="35428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テキスト ボックス 12"/>
                <p:cNvSpPr txBox="1"/>
                <p:nvPr/>
              </p:nvSpPr>
              <p:spPr>
                <a:xfrm rot="5400000">
                  <a:off x="3834110" y="3564834"/>
                  <a:ext cx="4491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000" b="1" dirty="0" smtClean="0"/>
                    <a:t> ...</a:t>
                  </a:r>
                  <a:endParaRPr kumimoji="1" lang="ja-JP" altLang="en-US" sz="2000" b="1" dirty="0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3941500" y="1577426"/>
                  <a:ext cx="516424" cy="43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 smtClean="0"/>
                    <a:t>PU</a:t>
                  </a:r>
                  <a:endParaRPr kumimoji="1" lang="ja-JP" altLang="en-US" sz="2800" dirty="0"/>
                </a:p>
              </p:txBody>
            </p:sp>
            <p:cxnSp>
              <p:nvCxnSpPr>
                <p:cNvPr id="15" name="直線コネクタ 14"/>
                <p:cNvCxnSpPr/>
                <p:nvPr/>
              </p:nvCxnSpPr>
              <p:spPr>
                <a:xfrm flipH="1">
                  <a:off x="2401461" y="1556792"/>
                  <a:ext cx="8931" cy="273490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>
                  <a:off x="5633503" y="1556792"/>
                  <a:ext cx="3229" cy="279535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>
                  <a:off x="3053563" y="1381253"/>
                  <a:ext cx="0" cy="1755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5711379" y="1952563"/>
                      <a:ext cx="3058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=""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27" name="テキスト ボックス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1379" y="1952563"/>
                      <a:ext cx="305813" cy="46166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正方形/長方形 18"/>
                <p:cNvSpPr/>
                <p:nvPr/>
              </p:nvSpPr>
              <p:spPr>
                <a:xfrm>
                  <a:off x="2401461" y="3065522"/>
                  <a:ext cx="3232042" cy="36004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chemeClr val="tx1"/>
                      </a:solidFill>
                    </a:rPr>
                    <a:t>協調センサ</a:t>
                  </a:r>
                  <a:r>
                    <a:rPr lang="ja-JP" altLang="en-US" dirty="0">
                      <a:solidFill>
                        <a:schemeClr val="tx1"/>
                      </a:solidFill>
                    </a:rPr>
                    <a:t>２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2405069" y="2348879"/>
                  <a:ext cx="3231663" cy="36004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chemeClr val="tx1"/>
                      </a:solidFill>
                    </a:rPr>
                    <a:t>協調センサ１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正方形/長方形 20"/>
                <p:cNvSpPr/>
                <p:nvPr/>
              </p:nvSpPr>
              <p:spPr>
                <a:xfrm>
                  <a:off x="2401461" y="3989470"/>
                  <a:ext cx="3232042" cy="36004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 smtClean="0">
                      <a:solidFill>
                        <a:schemeClr val="tx1"/>
                      </a:solidFill>
                    </a:rPr>
                    <a:t>協調センサ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" name="直線コネクタ 9"/>
              <p:cNvCxnSpPr/>
              <p:nvPr/>
            </p:nvCxnSpPr>
            <p:spPr>
              <a:xfrm>
                <a:off x="2627608" y="979886"/>
                <a:ext cx="75079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テキスト ボックス 6"/>
            <p:cNvSpPr txBox="1"/>
            <p:nvPr/>
          </p:nvSpPr>
          <p:spPr>
            <a:xfrm>
              <a:off x="2411760" y="54868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</a:t>
              </a:r>
              <a:endParaRPr kumimoji="1" lang="ja-JP" altLang="en-US" sz="2000" dirty="0"/>
            </a:p>
          </p:txBody>
        </p:sp>
      </p:grpSp>
      <p:pic>
        <p:nvPicPr>
          <p:cNvPr id="24" name="図 2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07" y="4191617"/>
            <a:ext cx="314507" cy="2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図形グループ 120"/>
          <p:cNvGrpSpPr/>
          <p:nvPr/>
        </p:nvGrpSpPr>
        <p:grpSpPr>
          <a:xfrm>
            <a:off x="-2772816" y="-1387299"/>
            <a:ext cx="11612915" cy="6904531"/>
            <a:chOff x="-3329487" y="-595211"/>
            <a:chExt cx="11612915" cy="6904531"/>
          </a:xfrm>
        </p:grpSpPr>
        <p:sp>
          <p:nvSpPr>
            <p:cNvPr id="74" name="パイ 73"/>
            <p:cNvSpPr>
              <a:spLocks noChangeAspect="1"/>
            </p:cNvSpPr>
            <p:nvPr/>
          </p:nvSpPr>
          <p:spPr>
            <a:xfrm>
              <a:off x="-3329487" y="-595211"/>
              <a:ext cx="8152972" cy="5650647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図形グループ 119"/>
            <p:cNvGrpSpPr/>
            <p:nvPr/>
          </p:nvGrpSpPr>
          <p:grpSpPr>
            <a:xfrm>
              <a:off x="323528" y="1809714"/>
              <a:ext cx="7959900" cy="4499606"/>
              <a:chOff x="323528" y="1809714"/>
              <a:chExt cx="7959900" cy="4499606"/>
            </a:xfrm>
          </p:grpSpPr>
          <p:cxnSp>
            <p:nvCxnSpPr>
              <p:cNvPr id="67" name="直線矢印コネクタ 66"/>
              <p:cNvCxnSpPr/>
              <p:nvPr/>
            </p:nvCxnSpPr>
            <p:spPr>
              <a:xfrm>
                <a:off x="499973" y="2433152"/>
                <a:ext cx="0" cy="26058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直方体 112"/>
              <p:cNvSpPr/>
              <p:nvPr/>
            </p:nvSpPr>
            <p:spPr>
              <a:xfrm>
                <a:off x="867564" y="3425787"/>
                <a:ext cx="414706" cy="287424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4" name="直線コネクタ 113"/>
              <p:cNvCxnSpPr/>
              <p:nvPr/>
            </p:nvCxnSpPr>
            <p:spPr>
              <a:xfrm flipV="1">
                <a:off x="1090479" y="3264986"/>
                <a:ext cx="0" cy="1598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74" y="1809714"/>
                <a:ext cx="779963" cy="264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直方体 110"/>
              <p:cNvSpPr/>
              <p:nvPr/>
            </p:nvSpPr>
            <p:spPr>
              <a:xfrm>
                <a:off x="3511178" y="3151301"/>
                <a:ext cx="436364" cy="306099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cxnSp>
            <p:nvCxnSpPr>
              <p:cNvPr id="112" name="直線コネクタ 111"/>
              <p:cNvCxnSpPr/>
              <p:nvPr/>
            </p:nvCxnSpPr>
            <p:spPr>
              <a:xfrm flipV="1">
                <a:off x="3745735" y="2980052"/>
                <a:ext cx="0" cy="170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297334" y="2433152"/>
                <a:ext cx="0" cy="1598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直方体 108"/>
              <p:cNvSpPr/>
              <p:nvPr/>
            </p:nvSpPr>
            <p:spPr>
              <a:xfrm>
                <a:off x="2074418" y="2593953"/>
                <a:ext cx="414706" cy="287424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10" name="直方体 109"/>
              <p:cNvSpPr/>
              <p:nvPr/>
            </p:nvSpPr>
            <p:spPr>
              <a:xfrm>
                <a:off x="6038236" y="5590387"/>
                <a:ext cx="414706" cy="287424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cxnSp>
            <p:nvCxnSpPr>
              <p:cNvPr id="106" name="直線コネクタ 105"/>
              <p:cNvCxnSpPr/>
              <p:nvPr/>
            </p:nvCxnSpPr>
            <p:spPr>
              <a:xfrm flipV="1">
                <a:off x="2515026" y="3950886"/>
                <a:ext cx="0" cy="1598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直方体 106"/>
              <p:cNvSpPr/>
              <p:nvPr/>
            </p:nvSpPr>
            <p:spPr>
              <a:xfrm>
                <a:off x="2292112" y="4111687"/>
                <a:ext cx="414705" cy="287424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04" name="直方体 103"/>
              <p:cNvSpPr/>
              <p:nvPr/>
            </p:nvSpPr>
            <p:spPr>
              <a:xfrm>
                <a:off x="5585603" y="2959214"/>
                <a:ext cx="436363" cy="306098"/>
              </a:xfrm>
              <a:prstGeom prst="cub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 flipV="1">
                <a:off x="5820160" y="2787962"/>
                <a:ext cx="0" cy="170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直方体 98"/>
              <p:cNvSpPr/>
              <p:nvPr/>
            </p:nvSpPr>
            <p:spPr>
              <a:xfrm>
                <a:off x="4562406" y="4690807"/>
                <a:ext cx="436363" cy="306099"/>
              </a:xfrm>
              <a:prstGeom prst="cub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grpSp>
            <p:nvGrpSpPr>
              <p:cNvPr id="100" name="グループ化 52"/>
              <p:cNvGrpSpPr/>
              <p:nvPr/>
            </p:nvGrpSpPr>
            <p:grpSpPr>
              <a:xfrm>
                <a:off x="975211" y="2999788"/>
                <a:ext cx="3931713" cy="1689994"/>
                <a:chOff x="-2830067" y="-1190842"/>
                <a:chExt cx="3244018" cy="1987807"/>
              </a:xfrm>
            </p:grpSpPr>
            <p:cxnSp>
              <p:nvCxnSpPr>
                <p:cNvPr id="101" name="直線コネクタ 100"/>
                <p:cNvCxnSpPr/>
                <p:nvPr/>
              </p:nvCxnSpPr>
              <p:spPr>
                <a:xfrm flipV="1">
                  <a:off x="323226" y="596745"/>
                  <a:ext cx="0" cy="2002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直角三角形 101"/>
                <p:cNvSpPr/>
                <p:nvPr/>
              </p:nvSpPr>
              <p:spPr>
                <a:xfrm rot="18854911">
                  <a:off x="181369" y="287895"/>
                  <a:ext cx="274956" cy="190209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直角三角形 102"/>
                <p:cNvSpPr/>
                <p:nvPr/>
              </p:nvSpPr>
              <p:spPr>
                <a:xfrm rot="18854911">
                  <a:off x="-2872440" y="-1148469"/>
                  <a:ext cx="274956" cy="190209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7" name="直方体 96"/>
              <p:cNvSpPr/>
              <p:nvPr/>
            </p:nvSpPr>
            <p:spPr>
              <a:xfrm>
                <a:off x="1909365" y="5762589"/>
                <a:ext cx="436364" cy="306097"/>
              </a:xfrm>
              <a:prstGeom prst="cub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/>
              <p:cNvCxnSpPr/>
              <p:nvPr/>
            </p:nvCxnSpPr>
            <p:spPr>
              <a:xfrm flipV="1">
                <a:off x="2143922" y="5591340"/>
                <a:ext cx="0" cy="170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直方体 93"/>
              <p:cNvSpPr/>
              <p:nvPr/>
            </p:nvSpPr>
            <p:spPr>
              <a:xfrm>
                <a:off x="5003606" y="3927833"/>
                <a:ext cx="436364" cy="306099"/>
              </a:xfrm>
              <a:prstGeom prst="cub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cxnSp>
            <p:nvCxnSpPr>
              <p:cNvPr id="95" name="直線コネクタ 94"/>
              <p:cNvCxnSpPr/>
              <p:nvPr/>
            </p:nvCxnSpPr>
            <p:spPr>
              <a:xfrm flipV="1">
                <a:off x="5238162" y="3756584"/>
                <a:ext cx="0" cy="170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/>
              <p:nvPr/>
            </p:nvCxnSpPr>
            <p:spPr>
              <a:xfrm flipV="1">
                <a:off x="6245591" y="5409715"/>
                <a:ext cx="0" cy="170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直方体 91"/>
              <p:cNvSpPr/>
              <p:nvPr/>
            </p:nvSpPr>
            <p:spPr>
              <a:xfrm>
                <a:off x="3470500" y="5106781"/>
                <a:ext cx="436364" cy="306097"/>
              </a:xfrm>
              <a:prstGeom prst="cub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 flipV="1">
                <a:off x="3705055" y="4935532"/>
                <a:ext cx="0" cy="170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/>
              <p:cNvCxnSpPr/>
              <p:nvPr/>
            </p:nvCxnSpPr>
            <p:spPr>
              <a:xfrm>
                <a:off x="499973" y="2233332"/>
                <a:ext cx="5628192" cy="51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矢印コネクタ 89"/>
              <p:cNvCxnSpPr/>
              <p:nvPr/>
            </p:nvCxnSpPr>
            <p:spPr>
              <a:xfrm>
                <a:off x="750100" y="2222929"/>
                <a:ext cx="7974" cy="40863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直方体 90"/>
              <p:cNvSpPr/>
              <p:nvPr/>
            </p:nvSpPr>
            <p:spPr>
              <a:xfrm>
                <a:off x="378590" y="2074452"/>
                <a:ext cx="1021967" cy="317762"/>
              </a:xfrm>
              <a:prstGeom prst="cub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600" dirty="0" smtClean="0"/>
                  <a:t>PU</a:t>
                </a:r>
                <a:endParaRPr kumimoji="1" lang="ja-JP" altLang="en-US" sz="1400" dirty="0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5859480" y="4112802"/>
                <a:ext cx="694543" cy="439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554023" y="4176805"/>
                <a:ext cx="1346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/>
                  <a:t>：協調範囲</a:t>
                </a:r>
                <a:endParaRPr kumimoji="1" lang="ja-JP" altLang="en-US" sz="2000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559879" y="5413491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/>
                  <a:t>：協調センサ</a:t>
                </a:r>
                <a:endParaRPr kumimoji="1" lang="ja-JP" altLang="en-US" sz="2000" dirty="0"/>
              </a:p>
            </p:txBody>
          </p:sp>
          <p:sp>
            <p:nvSpPr>
              <p:cNvPr id="59" name="直角三角形 58"/>
              <p:cNvSpPr/>
              <p:nvPr/>
            </p:nvSpPr>
            <p:spPr>
              <a:xfrm rot="18854911">
                <a:off x="5115172" y="3527208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60" name="直角三角形 59"/>
              <p:cNvSpPr/>
              <p:nvPr/>
            </p:nvSpPr>
            <p:spPr>
              <a:xfrm rot="18854911">
                <a:off x="5695042" y="2569551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61" name="直角三角形 60"/>
              <p:cNvSpPr/>
              <p:nvPr/>
            </p:nvSpPr>
            <p:spPr>
              <a:xfrm rot="18854911">
                <a:off x="3579936" y="4680825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62" name="直角三角形 61"/>
              <p:cNvSpPr/>
              <p:nvPr/>
            </p:nvSpPr>
            <p:spPr>
              <a:xfrm rot="18854911">
                <a:off x="2020742" y="5343081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63" name="直角三角形 62"/>
              <p:cNvSpPr/>
              <p:nvPr/>
            </p:nvSpPr>
            <p:spPr>
              <a:xfrm rot="18854911">
                <a:off x="2389906" y="3717720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64" name="直角三角形 63"/>
              <p:cNvSpPr/>
              <p:nvPr/>
            </p:nvSpPr>
            <p:spPr>
              <a:xfrm rot="18854911">
                <a:off x="3620616" y="2736863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65" name="直角三角形 64"/>
              <p:cNvSpPr/>
              <p:nvPr/>
            </p:nvSpPr>
            <p:spPr>
              <a:xfrm rot="18854911">
                <a:off x="2172215" y="2215929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66" name="直角三角形 65"/>
              <p:cNvSpPr/>
              <p:nvPr/>
            </p:nvSpPr>
            <p:spPr>
              <a:xfrm rot="18854911">
                <a:off x="6128714" y="5134072"/>
                <a:ext cx="233762" cy="230531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pic>
            <p:nvPicPr>
              <p:cNvPr id="115" name="図 114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2727" y="4787253"/>
                <a:ext cx="342900" cy="342900"/>
              </a:xfrm>
              <a:prstGeom prst="rect">
                <a:avLst/>
              </a:prstGeom>
            </p:spPr>
          </p:pic>
          <p:sp>
            <p:nvSpPr>
              <p:cNvPr id="116" name="テキスト ボックス 115"/>
              <p:cNvSpPr txBox="1"/>
              <p:nvPr/>
            </p:nvSpPr>
            <p:spPr>
              <a:xfrm>
                <a:off x="6592990" y="4773608"/>
                <a:ext cx="1169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協調半径</a:t>
                </a:r>
                <a:endParaRPr kumimoji="1" lang="ja-JP" altLang="en-US" dirty="0"/>
              </a:p>
            </p:txBody>
          </p:sp>
          <p:pic>
            <p:nvPicPr>
              <p:cNvPr id="117" name="図 116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3501008"/>
                <a:ext cx="342900" cy="3429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316056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図形グループ 30"/>
          <p:cNvGrpSpPr/>
          <p:nvPr/>
        </p:nvGrpSpPr>
        <p:grpSpPr>
          <a:xfrm>
            <a:off x="755576" y="548680"/>
            <a:ext cx="6552728" cy="3990057"/>
            <a:chOff x="755576" y="548680"/>
            <a:chExt cx="6552728" cy="3990057"/>
          </a:xfrm>
        </p:grpSpPr>
        <p:cxnSp>
          <p:nvCxnSpPr>
            <p:cNvPr id="21" name="直線矢印コネクタ 20"/>
            <p:cNvCxnSpPr/>
            <p:nvPr/>
          </p:nvCxnSpPr>
          <p:spPr>
            <a:xfrm flipV="1">
              <a:off x="2979078" y="1952374"/>
              <a:ext cx="3799948" cy="152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3754690" y="1771884"/>
              <a:ext cx="23042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/>
                <a:t>協調センシング期間</a:t>
              </a:r>
              <a:endParaRPr kumimoji="1" lang="ja-JP" altLang="en-US" sz="16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746355" y="1179039"/>
              <a:ext cx="3104679" cy="49584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2973336" y="1693733"/>
              <a:ext cx="42580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 rot="5400000">
              <a:off x="4686864" y="3569086"/>
              <a:ext cx="535084" cy="48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 ...</a:t>
              </a:r>
              <a:endParaRPr kumimoji="1" lang="ja-JP" altLang="en-US" sz="2000" b="1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813556" y="1203621"/>
              <a:ext cx="620684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/>
                <a:t>PU</a:t>
              </a:r>
              <a:endParaRPr kumimoji="1" lang="ja-JP" altLang="en-US" sz="2800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flipH="1">
              <a:off x="2962602" y="1179039"/>
              <a:ext cx="10734" cy="325807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6847153" y="1179039"/>
              <a:ext cx="3881" cy="33300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3746355" y="969921"/>
              <a:ext cx="0" cy="2091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6940751" y="1650519"/>
                  <a:ext cx="367553" cy="549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751" y="1650519"/>
                  <a:ext cx="367553" cy="5499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正方形/長方形 17"/>
            <p:cNvSpPr/>
            <p:nvPr/>
          </p:nvSpPr>
          <p:spPr>
            <a:xfrm>
              <a:off x="2962602" y="2976379"/>
              <a:ext cx="3884551" cy="4289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協調センサ</a:t>
              </a:r>
              <a:r>
                <a:rPr lang="ja-JP" altLang="en-US" dirty="0">
                  <a:solidFill>
                    <a:schemeClr val="tx1"/>
                  </a:solidFill>
                </a:rPr>
                <a:t>２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966938" y="2122647"/>
              <a:ext cx="3884095" cy="4289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協調センサ１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962602" y="4077071"/>
              <a:ext cx="3884551" cy="4289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協調センサ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2973336" y="1170800"/>
              <a:ext cx="7730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3250634" y="54868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</a:t>
              </a:r>
              <a:endParaRPr kumimoji="1" lang="ja-JP" altLang="en-US" sz="2000" dirty="0"/>
            </a:p>
          </p:txBody>
        </p:sp>
        <p:pic>
          <p:nvPicPr>
            <p:cNvPr id="23" name="図 2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881" y="4191617"/>
              <a:ext cx="314507" cy="212505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755576" y="206084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重み係数</a:t>
              </a:r>
              <a:endParaRPr kumimoji="1" lang="ja-JP" altLang="en-US" sz="2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55576" y="29249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重み係数</a:t>
              </a:r>
              <a:endParaRPr kumimoji="1" lang="ja-JP" altLang="en-US" sz="2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55576" y="40770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重み係数</a:t>
              </a:r>
              <a:endParaRPr kumimoji="1" lang="ja-JP" altLang="en-US" sz="2400" dirty="0"/>
            </a:p>
          </p:txBody>
        </p:sp>
        <p:pic>
          <p:nvPicPr>
            <p:cNvPr id="27" name="図 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2204864"/>
              <a:ext cx="444500" cy="279400"/>
            </a:xfrm>
            <a:prstGeom prst="rect">
              <a:avLst/>
            </a:prstGeom>
          </p:spPr>
        </p:pic>
        <p:pic>
          <p:nvPicPr>
            <p:cNvPr id="28" name="図 2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270" y="3013739"/>
              <a:ext cx="444500" cy="279400"/>
            </a:xfrm>
            <a:prstGeom prst="rect">
              <a:avLst/>
            </a:prstGeom>
          </p:spPr>
        </p:pic>
        <p:pic>
          <p:nvPicPr>
            <p:cNvPr id="29" name="図 2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910" y="4225477"/>
              <a:ext cx="660400" cy="279400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 rot="5400000">
              <a:off x="1448557" y="3528107"/>
              <a:ext cx="535084" cy="48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 ...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41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79512" y="620688"/>
            <a:ext cx="7920880" cy="4968551"/>
            <a:chOff x="-828600" y="548680"/>
            <a:chExt cx="8712244" cy="5596737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-828600" y="548680"/>
              <a:ext cx="7909325" cy="5596737"/>
              <a:chOff x="-2772816" y="-1387299"/>
              <a:chExt cx="11768610" cy="8217287"/>
            </a:xfrm>
          </p:grpSpPr>
          <p:sp>
            <p:nvSpPr>
              <p:cNvPr id="5" name="パイ 4"/>
              <p:cNvSpPr>
                <a:spLocks noChangeAspect="1"/>
              </p:cNvSpPr>
              <p:nvPr/>
            </p:nvSpPr>
            <p:spPr>
              <a:xfrm>
                <a:off x="-2772816" y="-1387299"/>
                <a:ext cx="8152972" cy="5650647"/>
              </a:xfrm>
              <a:prstGeom prst="pie">
                <a:avLst>
                  <a:gd name="adj1" fmla="val 0"/>
                  <a:gd name="adj2" fmla="val 540000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図形グループ 3"/>
              <p:cNvGrpSpPr/>
              <p:nvPr/>
            </p:nvGrpSpPr>
            <p:grpSpPr>
              <a:xfrm>
                <a:off x="935261" y="1017626"/>
                <a:ext cx="8060533" cy="5812362"/>
                <a:chOff x="935261" y="1017626"/>
                <a:chExt cx="8060533" cy="5812362"/>
              </a:xfrm>
            </p:grpSpPr>
            <p:sp>
              <p:nvSpPr>
                <p:cNvPr id="8" name="直方体 7"/>
                <p:cNvSpPr/>
                <p:nvPr/>
              </p:nvSpPr>
              <p:spPr>
                <a:xfrm>
                  <a:off x="1424235" y="2633699"/>
                  <a:ext cx="414706" cy="287424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9" name="直線コネクタ 8"/>
                <p:cNvCxnSpPr/>
                <p:nvPr/>
              </p:nvCxnSpPr>
              <p:spPr>
                <a:xfrm flipV="1">
                  <a:off x="1647150" y="2472898"/>
                  <a:ext cx="0" cy="1598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745" y="1017626"/>
                  <a:ext cx="779963" cy="264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直方体 10"/>
                <p:cNvSpPr/>
                <p:nvPr/>
              </p:nvSpPr>
              <p:spPr>
                <a:xfrm>
                  <a:off x="4067849" y="2359213"/>
                  <a:ext cx="436364" cy="306099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" name="直線コネクタ 11"/>
                <p:cNvCxnSpPr/>
                <p:nvPr/>
              </p:nvCxnSpPr>
              <p:spPr>
                <a:xfrm flipV="1">
                  <a:off x="4302406" y="2187964"/>
                  <a:ext cx="0" cy="1702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 flipV="1">
                  <a:off x="2854005" y="1641064"/>
                  <a:ext cx="0" cy="1598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直方体 13"/>
                <p:cNvSpPr/>
                <p:nvPr/>
              </p:nvSpPr>
              <p:spPr>
                <a:xfrm>
                  <a:off x="2631089" y="1801865"/>
                  <a:ext cx="414706" cy="287424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3071697" y="3158798"/>
                  <a:ext cx="0" cy="1598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直方体 16"/>
                <p:cNvSpPr/>
                <p:nvPr/>
              </p:nvSpPr>
              <p:spPr>
                <a:xfrm>
                  <a:off x="2848783" y="3319599"/>
                  <a:ext cx="414705" cy="287424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直角三角形 47"/>
                <p:cNvSpPr/>
                <p:nvPr/>
              </p:nvSpPr>
              <p:spPr>
                <a:xfrm rot="18854911">
                  <a:off x="1530267" y="2209315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" name="直線矢印コネクタ 28"/>
                <p:cNvCxnSpPr/>
                <p:nvPr/>
              </p:nvCxnSpPr>
              <p:spPr>
                <a:xfrm>
                  <a:off x="1056644" y="1441244"/>
                  <a:ext cx="5628192" cy="51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1306771" y="1430841"/>
                  <a:ext cx="7974" cy="40863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直方体 30"/>
                <p:cNvSpPr/>
                <p:nvPr/>
              </p:nvSpPr>
              <p:spPr>
                <a:xfrm>
                  <a:off x="935261" y="1282364"/>
                  <a:ext cx="1021967" cy="317762"/>
                </a:xfrm>
                <a:prstGeom prst="cub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600" dirty="0" smtClean="0"/>
                    <a:t>PU</a:t>
                  </a:r>
                  <a:endParaRPr kumimoji="1" lang="ja-JP" altLang="en-US" sz="1400" dirty="0"/>
                </a:p>
              </p:txBody>
            </p:sp>
            <p:sp>
              <p:nvSpPr>
                <p:cNvPr id="39" name="直角三角形 38"/>
                <p:cNvSpPr/>
                <p:nvPr/>
              </p:nvSpPr>
              <p:spPr>
                <a:xfrm rot="18854911">
                  <a:off x="2946577" y="2925632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直角三角形 39"/>
                <p:cNvSpPr/>
                <p:nvPr/>
              </p:nvSpPr>
              <p:spPr>
                <a:xfrm rot="18854911">
                  <a:off x="4177287" y="1944775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直角三角形 40"/>
                <p:cNvSpPr/>
                <p:nvPr/>
              </p:nvSpPr>
              <p:spPr>
                <a:xfrm rot="18854911">
                  <a:off x="2728886" y="1423841"/>
                  <a:ext cx="233762" cy="230531"/>
                </a:xfrm>
                <a:prstGeom prst="rt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円柱 48"/>
                <p:cNvSpPr/>
                <p:nvPr/>
              </p:nvSpPr>
              <p:spPr>
                <a:xfrm>
                  <a:off x="6921481" y="2890192"/>
                  <a:ext cx="1854830" cy="1224136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err="1" smtClean="0">
                      <a:solidFill>
                        <a:schemeClr val="tx1"/>
                      </a:solidFill>
                    </a:rPr>
                    <a:t>DataBase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0" name="図 49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936" y="1995874"/>
                  <a:ext cx="1138637" cy="390089"/>
                </a:xfrm>
                <a:prstGeom prst="rect">
                  <a:avLst/>
                </a:prstGeom>
              </p:spPr>
            </p:pic>
            <p:pic>
              <p:nvPicPr>
                <p:cNvPr id="51" name="図 50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5805" y="2630219"/>
                  <a:ext cx="1178580" cy="403773"/>
                </a:xfrm>
                <a:prstGeom prst="rect">
                  <a:avLst/>
                </a:prstGeom>
              </p:spPr>
            </p:pic>
            <p:pic>
              <p:nvPicPr>
                <p:cNvPr id="52" name="図 51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7223" y="3581737"/>
                  <a:ext cx="1178580" cy="403774"/>
                </a:xfrm>
                <a:prstGeom prst="rect">
                  <a:avLst/>
                </a:prstGeom>
              </p:spPr>
            </p:pic>
            <p:pic>
              <p:nvPicPr>
                <p:cNvPr id="54" name="図 53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624" y="5661248"/>
                  <a:ext cx="241300" cy="215900"/>
                </a:xfrm>
                <a:prstGeom prst="rect">
                  <a:avLst/>
                </a:prstGeom>
              </p:spPr>
            </p:pic>
            <p:pic>
              <p:nvPicPr>
                <p:cNvPr id="55" name="図 54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3802" y="1348690"/>
                  <a:ext cx="228600" cy="304800"/>
                </a:xfrm>
                <a:prstGeom prst="rect">
                  <a:avLst/>
                </a:prstGeom>
              </p:spPr>
            </p:pic>
            <p:cxnSp>
              <p:nvCxnSpPr>
                <p:cNvPr id="58" name="直線矢印コネクタ 57"/>
                <p:cNvCxnSpPr/>
                <p:nvPr/>
              </p:nvCxnSpPr>
              <p:spPr>
                <a:xfrm>
                  <a:off x="5076056" y="2636912"/>
                  <a:ext cx="1512168" cy="576064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3" name="図 62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6435" y="4581128"/>
                  <a:ext cx="1371600" cy="469900"/>
                </a:xfrm>
                <a:prstGeom prst="rect">
                  <a:avLst/>
                </a:prstGeom>
              </p:spPr>
            </p:pic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4296124" y="3996805"/>
                  <a:ext cx="2335561" cy="542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平均受信電力</a:t>
                  </a:r>
                  <a:endParaRPr kumimoji="1" lang="ja-JP" altLang="en-US" dirty="0"/>
                </a:p>
              </p:txBody>
            </p:sp>
            <p:pic>
              <p:nvPicPr>
                <p:cNvPr id="66" name="図 6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6435" y="5085184"/>
                  <a:ext cx="1371600" cy="469900"/>
                </a:xfrm>
                <a:prstGeom prst="rect">
                  <a:avLst/>
                </a:prstGeom>
              </p:spPr>
            </p:pic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2783955" y="3996805"/>
                  <a:ext cx="1648633" cy="542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観測位置</a:t>
                  </a:r>
                  <a:endParaRPr kumimoji="1" lang="ja-JP" altLang="en-US" dirty="0"/>
                </a:p>
              </p:txBody>
            </p:sp>
            <p:pic>
              <p:nvPicPr>
                <p:cNvPr id="75" name="図 74" descr="latex-image-1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0691" y="4618980"/>
                  <a:ext cx="431800" cy="393700"/>
                </a:xfrm>
                <a:prstGeom prst="rect">
                  <a:avLst/>
                </a:prstGeom>
              </p:spPr>
            </p:pic>
            <p:pic>
              <p:nvPicPr>
                <p:cNvPr id="76" name="図 75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0691" y="5123036"/>
                  <a:ext cx="444500" cy="393700"/>
                </a:xfrm>
                <a:prstGeom prst="rect">
                  <a:avLst/>
                </a:prstGeom>
              </p:spPr>
            </p:pic>
            <p:sp>
              <p:nvSpPr>
                <p:cNvPr id="81" name="テキスト ボックス 80"/>
                <p:cNvSpPr txBox="1"/>
                <p:nvPr/>
              </p:nvSpPr>
              <p:spPr>
                <a:xfrm rot="1228790">
                  <a:off x="4872509" y="2421377"/>
                  <a:ext cx="2106586" cy="497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 smtClean="0"/>
                    <a:t>位置情報報告</a:t>
                  </a:r>
                  <a:endParaRPr kumimoji="1" lang="ja-JP" altLang="en-US" sz="1600" dirty="0"/>
                </a:p>
              </p:txBody>
            </p: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6660233" y="5426223"/>
                  <a:ext cx="2335561" cy="542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重み係数生成</a:t>
                  </a:r>
                  <a:endParaRPr kumimoji="1" lang="ja-JP" altLang="en-US" dirty="0"/>
                </a:p>
              </p:txBody>
            </p:sp>
            <p:pic>
              <p:nvPicPr>
                <p:cNvPr id="87" name="図 86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6435" y="5517232"/>
                  <a:ext cx="1371600" cy="469900"/>
                </a:xfrm>
                <a:prstGeom prst="rect">
                  <a:avLst/>
                </a:prstGeom>
              </p:spPr>
            </p:pic>
            <p:pic>
              <p:nvPicPr>
                <p:cNvPr id="84" name="図 83" descr="latex-image-1.pdf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2959" y="6436289"/>
                  <a:ext cx="647699" cy="393699"/>
                </a:xfrm>
                <a:prstGeom prst="rect">
                  <a:avLst/>
                </a:prstGeom>
              </p:spPr>
            </p:pic>
            <p:pic>
              <p:nvPicPr>
                <p:cNvPr id="85" name="図 84" descr="latex-image-1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15816" y="6271468"/>
                  <a:ext cx="1765300" cy="469900"/>
                </a:xfrm>
                <a:prstGeom prst="rect">
                  <a:avLst/>
                </a:prstGeom>
              </p:spPr>
            </p:pic>
            <p:pic>
              <p:nvPicPr>
                <p:cNvPr id="86" name="図 85" descr="latex-image-1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8643" y="2947392"/>
                  <a:ext cx="1472224" cy="391888"/>
                </a:xfrm>
                <a:prstGeom prst="rect">
                  <a:avLst/>
                </a:prstGeom>
              </p:spPr>
            </p:pic>
            <p:pic>
              <p:nvPicPr>
                <p:cNvPr id="88" name="図 87" descr="latex-image-1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0691" y="5589240"/>
                  <a:ext cx="444500" cy="393700"/>
                </a:xfrm>
                <a:prstGeom prst="rect">
                  <a:avLst/>
                </a:prstGeom>
              </p:spPr>
            </p:pic>
            <p:sp>
              <p:nvSpPr>
                <p:cNvPr id="90" name="テキスト ボックス 89"/>
                <p:cNvSpPr txBox="1"/>
                <p:nvPr/>
              </p:nvSpPr>
              <p:spPr>
                <a:xfrm rot="5400000">
                  <a:off x="3494602" y="5976808"/>
                  <a:ext cx="505128" cy="549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…</a:t>
                  </a:r>
                </a:p>
              </p:txBody>
            </p:sp>
            <p:sp>
              <p:nvSpPr>
                <p:cNvPr id="91" name="テキスト ボックス 90"/>
                <p:cNvSpPr txBox="1"/>
                <p:nvPr/>
              </p:nvSpPr>
              <p:spPr>
                <a:xfrm rot="5400000">
                  <a:off x="5392310" y="5991186"/>
                  <a:ext cx="505128" cy="549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/>
                    <a:t>…</a:t>
                  </a:r>
                  <a:endParaRPr kumimoji="1" lang="en-US" altLang="ja-JP" dirty="0" smtClean="0"/>
                </a:p>
              </p:txBody>
            </p:sp>
            <p:sp>
              <p:nvSpPr>
                <p:cNvPr id="3" name="右中かっこ 2"/>
                <p:cNvSpPr/>
                <p:nvPr/>
              </p:nvSpPr>
              <p:spPr>
                <a:xfrm>
                  <a:off x="6419346" y="4686349"/>
                  <a:ext cx="288032" cy="2088231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4" name="正方形/長方形 43"/>
            <p:cNvSpPr/>
            <p:nvPr/>
          </p:nvSpPr>
          <p:spPr>
            <a:xfrm>
              <a:off x="5965689" y="2356885"/>
              <a:ext cx="694543" cy="439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660232" y="2369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lang="ja-JP" altLang="en-US" dirty="0" smtClean="0"/>
                <a:t>収集</a:t>
              </a:r>
              <a:r>
                <a:rPr kumimoji="1" lang="ja-JP" altLang="en-US" dirty="0" smtClean="0"/>
                <a:t>範囲</a:t>
              </a:r>
              <a:endParaRPr kumimoji="1" lang="ja-JP" altLang="en-US" dirty="0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1763688" y="2564904"/>
              <a:ext cx="1" cy="1859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図 46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3356992"/>
              <a:ext cx="228288" cy="22828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3" name="図 5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76" y="2924944"/>
              <a:ext cx="288032" cy="288032"/>
            </a:xfrm>
            <a:prstGeom prst="rect">
              <a:avLst/>
            </a:prstGeom>
          </p:spPr>
        </p:pic>
        <p:sp>
          <p:nvSpPr>
            <p:cNvPr id="56" name="テキスト ボックス 55"/>
            <p:cNvSpPr txBox="1"/>
            <p:nvPr/>
          </p:nvSpPr>
          <p:spPr>
            <a:xfrm>
              <a:off x="6705592" y="2852936"/>
              <a:ext cx="1169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収集半径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14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図形グループ 118"/>
          <p:cNvGrpSpPr/>
          <p:nvPr/>
        </p:nvGrpSpPr>
        <p:grpSpPr>
          <a:xfrm>
            <a:off x="467544" y="44624"/>
            <a:ext cx="7776864" cy="6801219"/>
            <a:chOff x="467544" y="44624"/>
            <a:chExt cx="7776864" cy="6801219"/>
          </a:xfrm>
        </p:grpSpPr>
        <p:sp>
          <p:nvSpPr>
            <p:cNvPr id="40" name="正方形/長方形 39"/>
            <p:cNvSpPr/>
            <p:nvPr/>
          </p:nvSpPr>
          <p:spPr>
            <a:xfrm>
              <a:off x="2043336" y="908720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051720" y="3140968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図形グループ 38"/>
            <p:cNvGrpSpPr/>
            <p:nvPr/>
          </p:nvGrpSpPr>
          <p:grpSpPr>
            <a:xfrm>
              <a:off x="3195464" y="908720"/>
              <a:ext cx="1152128" cy="720080"/>
              <a:chOff x="1331640" y="2420888"/>
              <a:chExt cx="1152128" cy="720080"/>
            </a:xfrm>
            <a:solidFill>
              <a:schemeClr val="bg1"/>
            </a:solidFill>
          </p:grpSpPr>
          <p:sp>
            <p:nvSpPr>
              <p:cNvPr id="38" name="正方形/長方形 37"/>
              <p:cNvSpPr/>
              <p:nvPr/>
            </p:nvSpPr>
            <p:spPr>
              <a:xfrm>
                <a:off x="1331640" y="2420888"/>
                <a:ext cx="1152128" cy="7200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6" name="図 35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024" y="2708920"/>
                <a:ext cx="1080120" cy="268218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0" name="図 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968" y="764704"/>
              <a:ext cx="152400" cy="304800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3648844" y="4462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</a:t>
              </a:r>
              <a:endParaRPr kumimoji="1" lang="ja-JP" altLang="en-US" sz="20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779912" y="64765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絞込回数</a:t>
              </a:r>
              <a:endParaRPr kumimoji="1" lang="ja-JP" altLang="en-US" dirty="0"/>
            </a:p>
          </p:txBody>
        </p:sp>
        <p:pic>
          <p:nvPicPr>
            <p:cNvPr id="2" name="図 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948" y="116632"/>
              <a:ext cx="419100" cy="279400"/>
            </a:xfrm>
            <a:prstGeom prst="rect">
              <a:avLst/>
            </a:prstGeom>
          </p:spPr>
        </p:pic>
        <p:pic>
          <p:nvPicPr>
            <p:cNvPr id="37" name="図 3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130" y="3429000"/>
              <a:ext cx="1080120" cy="268218"/>
            </a:xfrm>
            <a:prstGeom prst="rect">
              <a:avLst/>
            </a:prstGeom>
          </p:spPr>
        </p:pic>
        <p:sp>
          <p:nvSpPr>
            <p:cNvPr id="42" name="正方形/長方形 41"/>
            <p:cNvSpPr/>
            <p:nvPr/>
          </p:nvSpPr>
          <p:spPr>
            <a:xfrm>
              <a:off x="4347592" y="908720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499720" y="908720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611560" y="908720"/>
              <a:ext cx="69043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図 4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771" y="1196752"/>
              <a:ext cx="1080120" cy="268218"/>
            </a:xfrm>
            <a:prstGeom prst="rect">
              <a:avLst/>
            </a:prstGeom>
          </p:spPr>
        </p:pic>
        <p:pic>
          <p:nvPicPr>
            <p:cNvPr id="49" name="図 4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336" y="1196752"/>
              <a:ext cx="1099258" cy="272970"/>
            </a:xfrm>
            <a:prstGeom prst="rect">
              <a:avLst/>
            </a:prstGeom>
          </p:spPr>
        </p:pic>
        <p:sp>
          <p:nvSpPr>
            <p:cNvPr id="50" name="正方形/長方形 49"/>
            <p:cNvSpPr/>
            <p:nvPr/>
          </p:nvSpPr>
          <p:spPr>
            <a:xfrm>
              <a:off x="2037122" y="1916832"/>
              <a:ext cx="2304256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2037122" y="1628800"/>
              <a:ext cx="14598" cy="36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>
              <a:off x="4355976" y="404664"/>
              <a:ext cx="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正方形/長方形 66"/>
            <p:cNvSpPr/>
            <p:nvPr/>
          </p:nvSpPr>
          <p:spPr>
            <a:xfrm>
              <a:off x="4341378" y="1916832"/>
              <a:ext cx="2304256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6645634" y="1628800"/>
              <a:ext cx="14598" cy="36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3203848" y="3140968"/>
              <a:ext cx="1152128" cy="720080"/>
              <a:chOff x="1331640" y="2420888"/>
              <a:chExt cx="1152128" cy="720080"/>
            </a:xfrm>
            <a:solidFill>
              <a:schemeClr val="bg1"/>
            </a:solidFill>
          </p:grpSpPr>
          <p:sp>
            <p:nvSpPr>
              <p:cNvPr id="74" name="正方形/長方形 73"/>
              <p:cNvSpPr/>
              <p:nvPr/>
            </p:nvSpPr>
            <p:spPr>
              <a:xfrm>
                <a:off x="1331640" y="2420888"/>
                <a:ext cx="1152128" cy="7200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5" name="図 74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622" y="2708920"/>
                <a:ext cx="1080120" cy="268218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76" name="正方形/長方形 75"/>
            <p:cNvSpPr/>
            <p:nvPr/>
          </p:nvSpPr>
          <p:spPr>
            <a:xfrm>
              <a:off x="4355976" y="3140968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508104" y="3140968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8" name="図 7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155" y="3429000"/>
              <a:ext cx="1080120" cy="268218"/>
            </a:xfrm>
            <a:prstGeom prst="rect">
              <a:avLst/>
            </a:prstGeom>
          </p:spPr>
        </p:pic>
        <p:pic>
          <p:nvPicPr>
            <p:cNvPr id="79" name="図 7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720" y="3429000"/>
              <a:ext cx="1099258" cy="272970"/>
            </a:xfrm>
            <a:prstGeom prst="rect">
              <a:avLst/>
            </a:prstGeom>
          </p:spPr>
        </p:pic>
        <p:sp>
          <p:nvSpPr>
            <p:cNvPr id="81" name="正方形/長方形 80"/>
            <p:cNvSpPr/>
            <p:nvPr/>
          </p:nvSpPr>
          <p:spPr>
            <a:xfrm>
              <a:off x="467544" y="3140968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092280" y="3140968"/>
              <a:ext cx="115212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3" name="図 82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878" y="3429000"/>
              <a:ext cx="1113205" cy="288032"/>
            </a:xfrm>
            <a:prstGeom prst="rect">
              <a:avLst/>
            </a:prstGeom>
          </p:spPr>
        </p:pic>
        <p:pic>
          <p:nvPicPr>
            <p:cNvPr id="84" name="図 83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3429000"/>
              <a:ext cx="1113498" cy="288108"/>
            </a:xfrm>
            <a:prstGeom prst="rect">
              <a:avLst/>
            </a:prstGeom>
          </p:spPr>
        </p:pic>
        <p:sp>
          <p:nvSpPr>
            <p:cNvPr id="89" name="テキスト ボックス 88"/>
            <p:cNvSpPr txBox="1"/>
            <p:nvPr/>
          </p:nvSpPr>
          <p:spPr>
            <a:xfrm>
              <a:off x="1619672" y="3356992"/>
              <a:ext cx="40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….</a:t>
              </a:r>
              <a:endParaRPr kumimoji="1" lang="ja-JP" altLang="en-US" dirty="0"/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6660232" y="3356992"/>
              <a:ext cx="40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….</a:t>
              </a:r>
              <a:endParaRPr kumimoji="1" lang="ja-JP" altLang="en-US" dirty="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 rot="5400000" flipH="1">
              <a:off x="3064478" y="277628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….</a:t>
              </a:r>
              <a:endParaRPr kumimoji="1" lang="ja-JP" altLang="en-US" dirty="0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 rot="5400000" flipH="1">
              <a:off x="5296726" y="277628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….</a:t>
              </a:r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467544" y="4365104"/>
              <a:ext cx="388843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4355976" y="4365104"/>
              <a:ext cx="388843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rgbClr val="FF0000"/>
                  </a:solidFill>
                </a:rPr>
                <a:t>OFF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線矢印コネクタ 70"/>
            <p:cNvCxnSpPr>
              <a:endCxn id="31" idx="0"/>
            </p:cNvCxnSpPr>
            <p:nvPr/>
          </p:nvCxnSpPr>
          <p:spPr>
            <a:xfrm flipH="1">
              <a:off x="4333910" y="908720"/>
              <a:ext cx="14936" cy="556779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3491880" y="5517232"/>
              <a:ext cx="1723549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遷移点除去</a:t>
              </a:r>
              <a:endParaRPr kumimoji="1" lang="ja-JP" altLang="en-US" sz="2400" dirty="0"/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467544" y="3861048"/>
              <a:ext cx="0" cy="5040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8244408" y="3861048"/>
              <a:ext cx="0" cy="5040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/>
            <p:cNvCxnSpPr/>
            <p:nvPr/>
          </p:nvCxnSpPr>
          <p:spPr>
            <a:xfrm>
              <a:off x="2915816" y="5157192"/>
              <a:ext cx="50405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 flipH="1">
              <a:off x="5321276" y="5157192"/>
              <a:ext cx="50405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図 119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532" y="1196752"/>
              <a:ext cx="1080120" cy="268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60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図形グループ 104"/>
          <p:cNvGrpSpPr/>
          <p:nvPr/>
        </p:nvGrpSpPr>
        <p:grpSpPr>
          <a:xfrm>
            <a:off x="107504" y="132312"/>
            <a:ext cx="8640960" cy="7533456"/>
            <a:chOff x="107504" y="132312"/>
            <a:chExt cx="8640960" cy="7533456"/>
          </a:xfrm>
        </p:grpSpPr>
        <p:sp>
          <p:nvSpPr>
            <p:cNvPr id="4" name="円/楕円 3"/>
            <p:cNvSpPr/>
            <p:nvPr/>
          </p:nvSpPr>
          <p:spPr>
            <a:xfrm>
              <a:off x="2195736" y="132312"/>
              <a:ext cx="1584176" cy="5486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start</a:t>
              </a:r>
              <a:endParaRPr kumimoji="1" lang="ja-JP" alt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2987824" y="692696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1619672" y="980728"/>
              <a:ext cx="2664296" cy="43204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センサ観測サンプル取得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2987824" y="1412776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1619672" y="1700808"/>
              <a:ext cx="266429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データベースへ報告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2987824" y="2060848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ひし形 18"/>
            <p:cNvSpPr/>
            <p:nvPr/>
          </p:nvSpPr>
          <p:spPr>
            <a:xfrm>
              <a:off x="107504" y="2348880"/>
              <a:ext cx="5760640" cy="648072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000000"/>
                  </a:solidFill>
                </a:rPr>
                <a:t>協調範囲＜</a:t>
              </a:r>
              <a:r>
                <a:rPr lang="en-US" altLang="ja-JP" dirty="0">
                  <a:solidFill>
                    <a:srgbClr val="000000"/>
                  </a:solidFill>
                </a:rPr>
                <a:t>PU</a:t>
              </a:r>
              <a:r>
                <a:rPr lang="ja-JP" altLang="en-US" dirty="0">
                  <a:solidFill>
                    <a:srgbClr val="000000"/>
                  </a:solidFill>
                </a:rPr>
                <a:t>との距離</a:t>
              </a: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2987824" y="2996952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059832" y="292494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YES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796136" y="2132856"/>
              <a:ext cx="486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NO</a:t>
              </a:r>
              <a:endParaRPr kumimoji="1" lang="ja-JP" altLang="en-US" dirty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5868144" y="2677560"/>
              <a:ext cx="50405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/>
            <p:cNvSpPr/>
            <p:nvPr/>
          </p:nvSpPr>
          <p:spPr>
            <a:xfrm>
              <a:off x="1619672" y="3284984"/>
              <a:ext cx="266429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協調センサ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2987824" y="3645024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1619672" y="3933056"/>
              <a:ext cx="266429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重み付け協調センシング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2987824" y="4293096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1619672" y="4581128"/>
              <a:ext cx="266429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遷移点記録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2987824" y="4941168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正方形/長方形 40"/>
            <p:cNvSpPr/>
            <p:nvPr/>
          </p:nvSpPr>
          <p:spPr>
            <a:xfrm>
              <a:off x="1619672" y="5229200"/>
              <a:ext cx="266429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遷移点絞込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1979712" y="5229200"/>
              <a:ext cx="0" cy="360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3964580" y="5229200"/>
              <a:ext cx="0" cy="360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2987824" y="5589240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/>
          </p:nvSpPr>
          <p:spPr>
            <a:xfrm>
              <a:off x="6372200" y="2492896"/>
              <a:ext cx="2376264" cy="2880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非協調センサ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331640" y="5877272"/>
              <a:ext cx="3240360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ON</a:t>
              </a:r>
              <a:r>
                <a:rPr kumimoji="1" lang="ja-JP" altLang="en-US" dirty="0" smtClean="0">
                  <a:solidFill>
                    <a:srgbClr val="000000"/>
                  </a:solidFill>
                </a:rPr>
                <a:t>の期間の平均電力値作成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195736" y="7117088"/>
              <a:ext cx="1584176" cy="5486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end</a:t>
              </a:r>
              <a:endParaRPr kumimoji="1" lang="ja-JP" alt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2987824" y="6237312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stCxn id="62" idx="0"/>
            </p:cNvCxnSpPr>
            <p:nvPr/>
          </p:nvCxnSpPr>
          <p:spPr>
            <a:xfrm flipH="1" flipV="1">
              <a:off x="6156176" y="2636912"/>
              <a:ext cx="4648" cy="12241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2987824" y="5733256"/>
              <a:ext cx="316835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正方形/長方形 61"/>
            <p:cNvSpPr/>
            <p:nvPr/>
          </p:nvSpPr>
          <p:spPr>
            <a:xfrm>
              <a:off x="5044700" y="3861048"/>
              <a:ext cx="2232248" cy="5290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遷移点情報を報告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6156176" y="4365104"/>
              <a:ext cx="0" cy="13681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7596336" y="2780928"/>
              <a:ext cx="0" cy="33123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4572000" y="6093296"/>
              <a:ext cx="302433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正方形/長方形 96"/>
            <p:cNvSpPr/>
            <p:nvPr/>
          </p:nvSpPr>
          <p:spPr>
            <a:xfrm>
              <a:off x="1619672" y="6497960"/>
              <a:ext cx="266429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データベースへ登録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8" name="直線コネクタ 97"/>
            <p:cNvCxnSpPr/>
            <p:nvPr/>
          </p:nvCxnSpPr>
          <p:spPr>
            <a:xfrm>
              <a:off x="2987824" y="6858000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67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図形グループ 52"/>
          <p:cNvGrpSpPr/>
          <p:nvPr/>
        </p:nvGrpSpPr>
        <p:grpSpPr>
          <a:xfrm>
            <a:off x="858940" y="-171400"/>
            <a:ext cx="5976664" cy="7430088"/>
            <a:chOff x="858940" y="-171400"/>
            <a:chExt cx="5976664" cy="7430088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883276" y="404664"/>
              <a:ext cx="0" cy="4320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2020364" y="836712"/>
              <a:ext cx="3744416" cy="43204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>
                  <a:solidFill>
                    <a:srgbClr val="000000"/>
                  </a:solidFill>
                </a:rPr>
                <a:t>遷移点が</a:t>
              </a:r>
              <a:r>
                <a:rPr lang="en-US" altLang="ja-JP" sz="2000" dirty="0" smtClean="0">
                  <a:solidFill>
                    <a:srgbClr val="000000"/>
                  </a:solidFill>
                </a:rPr>
                <a:t>1</a:t>
              </a:r>
              <a:r>
                <a:rPr lang="ja-JP" altLang="en-US" sz="2000" dirty="0" smtClean="0">
                  <a:solidFill>
                    <a:srgbClr val="000000"/>
                  </a:solidFill>
                </a:rPr>
                <a:t>つなるまで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3876894" y="1268760"/>
              <a:ext cx="0" cy="2880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2051720" y="1559688"/>
              <a:ext cx="3744416" cy="5040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solidFill>
                    <a:srgbClr val="000000"/>
                  </a:solidFill>
                </a:rPr>
                <a:t>記録された遷移点全て繰り返す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3867598" y="2079424"/>
              <a:ext cx="0" cy="2694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2051720" y="2354672"/>
              <a:ext cx="3744416" cy="3977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solidFill>
                    <a:srgbClr val="000000"/>
                  </a:solidFill>
                </a:rPr>
                <a:t>遷移点の前後に中スロットを作成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851920" y="2733288"/>
              <a:ext cx="0" cy="26366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/>
            <p:cNvSpPr/>
            <p:nvPr/>
          </p:nvSpPr>
          <p:spPr>
            <a:xfrm>
              <a:off x="2051720" y="-171400"/>
              <a:ext cx="3744416" cy="5486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rgbClr val="000000"/>
                  </a:solidFill>
                </a:rPr>
                <a:t>遷移点絞</a:t>
              </a:r>
              <a:r>
                <a:rPr lang="ja-JP" altLang="en-US" sz="2400" dirty="0" smtClean="0">
                  <a:solidFill>
                    <a:srgbClr val="000000"/>
                  </a:solidFill>
                </a:rPr>
                <a:t>込</a:t>
              </a:r>
              <a:endParaRPr lang="ja-JP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979712" y="3024216"/>
              <a:ext cx="3816424" cy="4227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solidFill>
                    <a:srgbClr val="000000"/>
                  </a:solidFill>
                </a:rPr>
                <a:t>遷移の判断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851920" y="3496912"/>
              <a:ext cx="0" cy="2201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5796136" y="4653136"/>
              <a:ext cx="79208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1979712" y="3740800"/>
              <a:ext cx="3816424" cy="40478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>
                  <a:solidFill>
                    <a:srgbClr val="000000"/>
                  </a:solidFill>
                </a:rPr>
                <a:t>遷移点記録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3851920" y="4174048"/>
              <a:ext cx="0" cy="245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1964034" y="4437112"/>
              <a:ext cx="3816424" cy="3670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solidFill>
                    <a:srgbClr val="000000"/>
                  </a:solidFill>
                </a:rPr>
                <a:t>中スロットサイズ拡大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6588224" y="3318640"/>
              <a:ext cx="0" cy="13344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5796136" y="3318640"/>
              <a:ext cx="7920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5796136" y="2958600"/>
              <a:ext cx="854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しない</a:t>
              </a:r>
              <a:endParaRPr kumimoji="1" lang="ja-JP" altLang="en-US" sz="20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923928" y="3368576"/>
              <a:ext cx="6525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する</a:t>
              </a:r>
              <a:endParaRPr kumimoji="1" lang="ja-JP" altLang="en-US" sz="200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>
              <a:off x="3851920" y="4869160"/>
              <a:ext cx="0" cy="47269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1403648" y="5301208"/>
              <a:ext cx="5040560" cy="72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solidFill>
                    <a:srgbClr val="000000"/>
                  </a:solidFill>
                </a:rPr>
                <a:t>記録された遷移点の前後のサンプルを用いて統計値作成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矢印コネクタ 39"/>
            <p:cNvCxnSpPr/>
            <p:nvPr/>
          </p:nvCxnSpPr>
          <p:spPr>
            <a:xfrm>
              <a:off x="3851920" y="6021288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>
              <a:off x="858940" y="6394592"/>
              <a:ext cx="5976664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rgbClr val="000000"/>
                  </a:solidFill>
                </a:rPr>
                <a:t>統計値が最大となる遷移点を記録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62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図形グループ 40"/>
          <p:cNvGrpSpPr/>
          <p:nvPr/>
        </p:nvGrpSpPr>
        <p:grpSpPr>
          <a:xfrm>
            <a:off x="1403648" y="1412776"/>
            <a:ext cx="6768752" cy="3064406"/>
            <a:chOff x="1403648" y="1412776"/>
            <a:chExt cx="6768752" cy="3064406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1467272" y="2851848"/>
              <a:ext cx="648072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4275584" y="1828056"/>
              <a:ext cx="3168352" cy="1008112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000" y="2692152"/>
              <a:ext cx="152400" cy="304800"/>
            </a:xfrm>
            <a:prstGeom prst="rect">
              <a:avLst/>
            </a:prstGeom>
          </p:spPr>
        </p:pic>
        <p:cxnSp>
          <p:nvCxnSpPr>
            <p:cNvPr id="9" name="直線コネクタ 8"/>
            <p:cNvCxnSpPr/>
            <p:nvPr/>
          </p:nvCxnSpPr>
          <p:spPr>
            <a:xfrm>
              <a:off x="1979712" y="1844824"/>
              <a:ext cx="0" cy="1008112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/>
            <p:cNvSpPr/>
            <p:nvPr/>
          </p:nvSpPr>
          <p:spPr>
            <a:xfrm>
              <a:off x="1691680" y="1829144"/>
              <a:ext cx="576064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矢印コネクタ 13"/>
            <p:cNvCxnSpPr>
              <a:endCxn id="11" idx="2"/>
            </p:cNvCxnSpPr>
            <p:nvPr/>
          </p:nvCxnSpPr>
          <p:spPr>
            <a:xfrm flipV="1">
              <a:off x="1979712" y="2837256"/>
              <a:ext cx="0" cy="5917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4283968" y="2852936"/>
              <a:ext cx="0" cy="5917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1403648" y="3501008"/>
              <a:ext cx="108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</a:t>
              </a:r>
              <a:r>
                <a:rPr kumimoji="1" lang="en-US" altLang="ja-JP" sz="2000" dirty="0" smtClean="0"/>
                <a:t>1</a:t>
              </a:r>
              <a:endParaRPr kumimoji="1" lang="ja-JP" altLang="en-US" sz="20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779912" y="3501008"/>
              <a:ext cx="108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</a:t>
              </a:r>
              <a:r>
                <a:rPr lang="en-US" altLang="ja-JP" sz="2000" dirty="0" smtClean="0"/>
                <a:t>2</a:t>
              </a:r>
              <a:endParaRPr kumimoji="1" lang="ja-JP" altLang="en-US" sz="2000" dirty="0"/>
            </a:p>
          </p:txBody>
        </p:sp>
        <p:cxnSp>
          <p:nvCxnSpPr>
            <p:cNvPr id="19" name="直線コネクタ 18"/>
            <p:cNvCxnSpPr>
              <a:stCxn id="11" idx="0"/>
              <a:endCxn id="11" idx="1"/>
            </p:cNvCxnSpPr>
            <p:nvPr/>
          </p:nvCxnSpPr>
          <p:spPr>
            <a:xfrm flipH="1">
              <a:off x="1691680" y="1829144"/>
              <a:ext cx="288032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1676002" y="1957480"/>
              <a:ext cx="576064" cy="864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1979712" y="2348880"/>
              <a:ext cx="288032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/>
            <p:cNvSpPr/>
            <p:nvPr/>
          </p:nvSpPr>
          <p:spPr>
            <a:xfrm>
              <a:off x="3995936" y="1844824"/>
              <a:ext cx="576064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>
              <a:stCxn id="28" idx="0"/>
              <a:endCxn id="28" idx="1"/>
            </p:cNvCxnSpPr>
            <p:nvPr/>
          </p:nvCxnSpPr>
          <p:spPr>
            <a:xfrm flipH="1">
              <a:off x="3995936" y="1844824"/>
              <a:ext cx="288032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3980258" y="1973160"/>
              <a:ext cx="576064" cy="864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>
              <a:off x="4283968" y="2364560"/>
              <a:ext cx="288032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1403648" y="1412776"/>
              <a:ext cx="108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統計値</a:t>
              </a:r>
              <a:r>
                <a:rPr kumimoji="1" lang="en-US" altLang="ja-JP" sz="2000" dirty="0" smtClean="0"/>
                <a:t>1</a:t>
              </a:r>
              <a:endParaRPr kumimoji="1" lang="ja-JP" altLang="en-US" sz="20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51920" y="1412776"/>
              <a:ext cx="108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統計値</a:t>
              </a:r>
              <a:r>
                <a:rPr lang="en-US" altLang="ja-JP" sz="2000" dirty="0" smtClean="0"/>
                <a:t>2</a:t>
              </a:r>
              <a:endParaRPr kumimoji="1" lang="ja-JP" altLang="en-US" sz="2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619672" y="4077072"/>
              <a:ext cx="2240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統計値</a:t>
              </a:r>
              <a:r>
                <a:rPr kumimoji="1" lang="en-US" altLang="ja-JP" sz="2000" dirty="0" smtClean="0"/>
                <a:t>1</a:t>
              </a:r>
              <a:r>
                <a:rPr kumimoji="1" lang="ja-JP" altLang="en-US" sz="2000" dirty="0" smtClean="0"/>
                <a:t>＜</a:t>
              </a:r>
              <a:r>
                <a:rPr lang="ja-JP" altLang="en-US" sz="2000" dirty="0" smtClean="0"/>
                <a:t>統計値</a:t>
              </a:r>
              <a:r>
                <a:rPr lang="en-US" altLang="ja-JP" sz="2000" dirty="0" smtClean="0"/>
                <a:t>2</a:t>
              </a:r>
              <a:endParaRPr lang="ja-JP" altLang="en-US" sz="2000" dirty="0"/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3923928" y="4293096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4860032" y="4077072"/>
              <a:ext cx="108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</a:t>
              </a:r>
              <a:r>
                <a:rPr kumimoji="1" lang="en-US" altLang="ja-JP" sz="2000" dirty="0" smtClean="0"/>
                <a:t>2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7208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図形グループ 50"/>
          <p:cNvGrpSpPr/>
          <p:nvPr/>
        </p:nvGrpSpPr>
        <p:grpSpPr>
          <a:xfrm>
            <a:off x="1547664" y="302420"/>
            <a:ext cx="5832648" cy="3094642"/>
            <a:chOff x="1547664" y="302420"/>
            <a:chExt cx="5832648" cy="3094642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6588224" y="404664"/>
              <a:ext cx="0" cy="2160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635896" y="749586"/>
              <a:ext cx="2952328" cy="936104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>
                  <a:solidFill>
                    <a:schemeClr val="tx1"/>
                  </a:solidFill>
                </a:rPr>
                <a:t>PU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915816" y="1715926"/>
              <a:ext cx="3672408" cy="8640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1547664" y="1700808"/>
              <a:ext cx="58326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1835696" y="404664"/>
              <a:ext cx="0" cy="12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1835696" y="548680"/>
              <a:ext cx="47525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2915816" y="256490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3275856" y="302420"/>
              <a:ext cx="184678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センシング期間</a:t>
              </a:r>
              <a:endParaRPr kumimoji="1" lang="ja-JP" altLang="en-US" sz="2000" dirty="0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2915816" y="2132856"/>
              <a:ext cx="7200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647424" y="1700808"/>
              <a:ext cx="0" cy="86409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4" idx="1"/>
            </p:cNvCxnSpPr>
            <p:nvPr/>
          </p:nvCxnSpPr>
          <p:spPr>
            <a:xfrm>
              <a:off x="3347864" y="2204864"/>
              <a:ext cx="576064" cy="1280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3923928" y="213285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遷移点のずれ</a:t>
              </a:r>
              <a:endParaRPr kumimoji="1" lang="ja-JP" altLang="en-US" sz="2000" dirty="0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3275856" y="1196752"/>
              <a:ext cx="36004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2051720" y="83671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真の遷移点</a:t>
              </a:r>
              <a:endParaRPr kumimoji="1" lang="ja-JP" altLang="en-US" sz="20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979712" y="2996952"/>
              <a:ext cx="1899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推定した</a:t>
              </a:r>
              <a:r>
                <a:rPr kumimoji="1" lang="ja-JP" altLang="en-US" sz="2000" dirty="0" smtClean="0"/>
                <a:t>遷移点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3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22786" y="433317"/>
            <a:ext cx="9164929" cy="6343184"/>
            <a:chOff x="22786" y="433317"/>
            <a:chExt cx="9164929" cy="6343184"/>
          </a:xfrm>
        </p:grpSpPr>
        <p:sp>
          <p:nvSpPr>
            <p:cNvPr id="5" name="雲 4"/>
            <p:cNvSpPr/>
            <p:nvPr/>
          </p:nvSpPr>
          <p:spPr>
            <a:xfrm>
              <a:off x="179512" y="4869160"/>
              <a:ext cx="2664296" cy="1584176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chemeClr val="tx1"/>
                  </a:solidFill>
                </a:rPr>
                <a:t>Outside World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546548" y="3743496"/>
              <a:ext cx="552489" cy="1125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246005" y="3155956"/>
              <a:ext cx="14202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smtClean="0">
                  <a:solidFill>
                    <a:srgbClr val="FF0000"/>
                  </a:solidFill>
                </a:rPr>
                <a:t>Observe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786" y="3825914"/>
              <a:ext cx="19333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Receive a message</a:t>
              </a:r>
            </a:p>
            <a:p>
              <a:r>
                <a:rPr kumimoji="1" lang="en-US" altLang="ja-JP" dirty="0" smtClean="0"/>
                <a:t>Read buttons</a:t>
              </a:r>
              <a:endParaRPr kumimoji="1" lang="ja-JP" altLang="en-US" dirty="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906331" y="4615399"/>
              <a:ext cx="1305629" cy="7578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Prior</a:t>
              </a:r>
            </a:p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states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11" idx="1"/>
            </p:cNvCxnSpPr>
            <p:nvPr/>
          </p:nvCxnSpPr>
          <p:spPr>
            <a:xfrm flipH="1" flipV="1">
              <a:off x="2483768" y="3694959"/>
              <a:ext cx="613768" cy="1031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/>
            <p:cNvSpPr/>
            <p:nvPr/>
          </p:nvSpPr>
          <p:spPr>
            <a:xfrm>
              <a:off x="3058961" y="3694959"/>
              <a:ext cx="1159490" cy="758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New</a:t>
              </a:r>
            </a:p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states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H="1" flipV="1">
              <a:off x="2716373" y="3547491"/>
              <a:ext cx="381163" cy="278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220072" y="5930116"/>
              <a:ext cx="7473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rgbClr val="FF0000"/>
                  </a:solidFill>
                </a:rPr>
                <a:t>Act</a:t>
              </a:r>
              <a:endParaRPr kumimoji="1" lang="ja-JP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線矢印コネクタ 20"/>
            <p:cNvCxnSpPr>
              <a:stCxn id="19" idx="1"/>
            </p:cNvCxnSpPr>
            <p:nvPr/>
          </p:nvCxnSpPr>
          <p:spPr>
            <a:xfrm flipH="1" flipV="1">
              <a:off x="2778722" y="5877272"/>
              <a:ext cx="2441350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207327" y="4934214"/>
              <a:ext cx="1204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solidFill>
                    <a:srgbClr val="FF0000"/>
                  </a:solidFill>
                </a:rPr>
                <a:t>Decide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線矢印コネクタ 27"/>
            <p:cNvCxnSpPr>
              <a:stCxn id="24" idx="2"/>
              <a:endCxn id="19" idx="3"/>
            </p:cNvCxnSpPr>
            <p:nvPr/>
          </p:nvCxnSpPr>
          <p:spPr>
            <a:xfrm flipH="1">
              <a:off x="5967392" y="5457434"/>
              <a:ext cx="1842023" cy="765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7289567" y="5560784"/>
              <a:ext cx="189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Allocate resources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449174" y="433317"/>
              <a:ext cx="113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smtClean="0">
                  <a:solidFill>
                    <a:srgbClr val="FF0000"/>
                  </a:solidFill>
                </a:rPr>
                <a:t>Orient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線矢印コネクタ 37"/>
            <p:cNvCxnSpPr>
              <a:stCxn id="8" idx="0"/>
            </p:cNvCxnSpPr>
            <p:nvPr/>
          </p:nvCxnSpPr>
          <p:spPr>
            <a:xfrm flipV="1">
              <a:off x="1956136" y="892260"/>
              <a:ext cx="1751768" cy="2263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477633" y="2564904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Parse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>
              <a:stCxn id="36" idx="2"/>
            </p:cNvCxnSpPr>
            <p:nvPr/>
          </p:nvCxnSpPr>
          <p:spPr>
            <a:xfrm>
              <a:off x="4018337" y="956537"/>
              <a:ext cx="1417759" cy="49735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1316538" y="1903719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Pre-process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40568" y="1341481"/>
              <a:ext cx="2598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r>
                <a:rPr kumimoji="1" lang="en-US" altLang="ja-JP" dirty="0" smtClean="0"/>
                <a:t>nfer on context hierarchy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565636" y="1710813"/>
              <a:ext cx="11995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Immediate</a:t>
              </a:r>
              <a:endParaRPr kumimoji="1" lang="ja-JP" altLang="en-US" dirty="0"/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>
              <a:off x="4355976" y="956537"/>
              <a:ext cx="3096344" cy="3824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337650" y="1173202"/>
              <a:ext cx="17486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Establish Priority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021944" y="2088385"/>
              <a:ext cx="8283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Urgent</a:t>
              </a:r>
              <a:endParaRPr kumimoji="1" lang="ja-JP" altLang="en-US" dirty="0"/>
            </a:p>
          </p:txBody>
        </p:sp>
        <p:cxnSp>
          <p:nvCxnSpPr>
            <p:cNvPr id="57" name="直線矢印コネクタ 56"/>
            <p:cNvCxnSpPr>
              <a:endCxn id="59" idx="1"/>
            </p:cNvCxnSpPr>
            <p:nvPr/>
          </p:nvCxnSpPr>
          <p:spPr>
            <a:xfrm>
              <a:off x="4727216" y="836712"/>
              <a:ext cx="2821836" cy="1025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7549052" y="1600312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solidFill>
                    <a:srgbClr val="FF0000"/>
                  </a:solidFill>
                </a:rPr>
                <a:t>Plan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408255" y="977714"/>
              <a:ext cx="8835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Normal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6851041" y="733079"/>
              <a:ext cx="2210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Generate alternatives</a:t>
              </a:r>
            </a:p>
            <a:p>
              <a:r>
                <a:rPr lang="en-US" altLang="ja-JP" dirty="0" smtClean="0"/>
                <a:t>(Program generation)</a:t>
              </a:r>
              <a:endParaRPr kumimoji="1" lang="ja-JP" altLang="en-US" dirty="0"/>
            </a:p>
          </p:txBody>
        </p:sp>
        <p:cxnSp>
          <p:nvCxnSpPr>
            <p:cNvPr id="64" name="直線矢印コネクタ 63"/>
            <p:cNvCxnSpPr>
              <a:endCxn id="24" idx="0"/>
            </p:cNvCxnSpPr>
            <p:nvPr/>
          </p:nvCxnSpPr>
          <p:spPr>
            <a:xfrm>
              <a:off x="7655781" y="2403133"/>
              <a:ext cx="153634" cy="253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6749379" y="3258660"/>
              <a:ext cx="24139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Register to current time</a:t>
              </a:r>
              <a:endParaRPr kumimoji="1"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5139911" y="3743496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smtClean="0">
                  <a:solidFill>
                    <a:srgbClr val="FF0000"/>
                  </a:solidFill>
                </a:rPr>
                <a:t>Learn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5620266" y="4741202"/>
              <a:ext cx="1289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Save global </a:t>
              </a:r>
            </a:p>
            <a:p>
              <a:pPr algn="ctr"/>
              <a:r>
                <a:rPr kumimoji="1" lang="en-US" altLang="ja-JP" dirty="0" smtClean="0"/>
                <a:t>states</a:t>
              </a:r>
              <a:endParaRPr kumimoji="1" lang="ja-JP" altLang="en-US" dirty="0"/>
            </a:p>
          </p:txBody>
        </p:sp>
        <p:sp>
          <p:nvSpPr>
            <p:cNvPr id="104" name="上カーブ矢印 103"/>
            <p:cNvSpPr/>
            <p:nvPr/>
          </p:nvSpPr>
          <p:spPr>
            <a:xfrm rot="11322294" flipH="1">
              <a:off x="2861248" y="3205168"/>
              <a:ext cx="2668679" cy="433599"/>
            </a:xfrm>
            <a:prstGeom prst="curvedUpArrow">
              <a:avLst>
                <a:gd name="adj1" fmla="val 0"/>
                <a:gd name="adj2" fmla="val 6759"/>
                <a:gd name="adj3" fmla="val 16205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上カーブ矢印 115"/>
            <p:cNvSpPr/>
            <p:nvPr/>
          </p:nvSpPr>
          <p:spPr>
            <a:xfrm rot="10800000">
              <a:off x="4218451" y="4551675"/>
              <a:ext cx="2978959" cy="480069"/>
            </a:xfrm>
            <a:prstGeom prst="curvedUpArrow">
              <a:avLst>
                <a:gd name="adj1" fmla="val 0"/>
                <a:gd name="adj2" fmla="val 16509"/>
                <a:gd name="adj3" fmla="val 16205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19" name="直線矢印コネクタ 118"/>
            <p:cNvCxnSpPr>
              <a:stCxn id="14" idx="6"/>
              <a:endCxn id="68" idx="1"/>
            </p:cNvCxnSpPr>
            <p:nvPr/>
          </p:nvCxnSpPr>
          <p:spPr>
            <a:xfrm flipV="1">
              <a:off x="4218451" y="4005106"/>
              <a:ext cx="921460" cy="6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 flipH="1">
              <a:off x="5850042" y="1988840"/>
              <a:ext cx="1699010" cy="18370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2731511" y="6089160"/>
              <a:ext cx="1678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Send a message</a:t>
              </a:r>
            </a:p>
            <a:p>
              <a:r>
                <a:rPr lang="en-US" altLang="ja-JP" dirty="0" smtClean="0"/>
                <a:t>Set a display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6222891" y="6130170"/>
              <a:ext cx="2188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Initiate process(</a:t>
              </a:r>
              <a:r>
                <a:rPr kumimoji="1" lang="en-US" altLang="ja-JP" dirty="0" err="1" smtClean="0"/>
                <a:t>es</a:t>
              </a:r>
              <a:r>
                <a:rPr kumimoji="1" lang="en-US" altLang="ja-JP" dirty="0" smtClean="0"/>
                <a:t>)</a:t>
              </a:r>
            </a:p>
            <a:p>
              <a:r>
                <a:rPr lang="en-US" altLang="ja-JP" dirty="0" smtClean="0"/>
                <a:t>(Isochronism is a key)</a:t>
              </a:r>
              <a:endParaRPr kumimoji="1" lang="ja-JP" altLang="en-US" dirty="0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>
              <a:off x="6084168" y="4221088"/>
              <a:ext cx="1440160" cy="72008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endCxn id="19" idx="0"/>
            </p:cNvCxnSpPr>
            <p:nvPr/>
          </p:nvCxnSpPr>
          <p:spPr>
            <a:xfrm>
              <a:off x="5508104" y="4293096"/>
              <a:ext cx="85628" cy="163702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4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5580112" y="3059304"/>
            <a:ext cx="1080120" cy="3696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59632" y="2708920"/>
            <a:ext cx="1008112" cy="720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SU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67744" y="2708920"/>
            <a:ext cx="1008112" cy="7231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PU2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3528" y="2708920"/>
            <a:ext cx="936104" cy="720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PU1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251520" y="3429000"/>
            <a:ext cx="32403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472813" y="3225552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13" y="3225552"/>
                <a:ext cx="37093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944612" y="325703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612" y="3257030"/>
                <a:ext cx="37093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5580112" y="2718046"/>
            <a:ext cx="1080120" cy="35091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PU3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660232" y="2718046"/>
            <a:ext cx="1008112" cy="720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FF0000"/>
                </a:solidFill>
              </a:rPr>
              <a:t>PU2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16016" y="2715004"/>
            <a:ext cx="864096" cy="720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FF0000"/>
                </a:solidFill>
              </a:rPr>
              <a:t>PU1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572000" y="3429000"/>
            <a:ext cx="3384376" cy="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171085" y="3501008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Overlay</a:t>
            </a:r>
            <a:r>
              <a:rPr kumimoji="1" lang="ja-JP" altLang="en-US" sz="2000" dirty="0" smtClean="0"/>
              <a:t>型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52120" y="3517805"/>
            <a:ext cx="138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Underlay</a:t>
            </a:r>
            <a:r>
              <a:rPr kumimoji="1" lang="ja-JP" altLang="en-US" sz="2000" dirty="0" smtClean="0"/>
              <a:t>型</a:t>
            </a:r>
            <a:endParaRPr kumimoji="1" lang="ja-JP" altLang="en-US" sz="2000" dirty="0"/>
          </a:p>
        </p:txBody>
      </p:sp>
      <p:sp>
        <p:nvSpPr>
          <p:cNvPr id="23" name="四角形吹き出し 22"/>
          <p:cNvSpPr/>
          <p:nvPr/>
        </p:nvSpPr>
        <p:spPr>
          <a:xfrm>
            <a:off x="1171085" y="1844824"/>
            <a:ext cx="2608827" cy="360040"/>
          </a:xfrm>
          <a:prstGeom prst="wedgeRectCallout">
            <a:avLst>
              <a:gd name="adj1" fmla="val -29946"/>
              <a:gd name="adj2" fmla="val 1791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未使用空き帯域を利用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4716016" y="1856994"/>
            <a:ext cx="4104455" cy="360040"/>
          </a:xfrm>
          <a:prstGeom prst="wedgeRectCallout">
            <a:avLst>
              <a:gd name="adj1" fmla="val -18580"/>
              <a:gd name="adj2" fmla="val 1843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干渉を与えないように</a:t>
            </a:r>
            <a:r>
              <a:rPr lang="en-US" altLang="ja-JP" dirty="0" smtClean="0">
                <a:solidFill>
                  <a:schemeClr val="tx1"/>
                </a:solidFill>
              </a:rPr>
              <a:t>PU</a:t>
            </a:r>
            <a:r>
              <a:rPr lang="ja-JP" altLang="en-US" dirty="0" smtClean="0">
                <a:solidFill>
                  <a:schemeClr val="tx1"/>
                </a:solidFill>
              </a:rPr>
              <a:t>の帯域を利用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四角形吹き出し 160"/>
          <p:cNvSpPr/>
          <p:nvPr/>
        </p:nvSpPr>
        <p:spPr>
          <a:xfrm>
            <a:off x="450951" y="1393813"/>
            <a:ext cx="2092604" cy="1891171"/>
          </a:xfrm>
          <a:prstGeom prst="wedgeRectCallout">
            <a:avLst>
              <a:gd name="adj1" fmla="val 89149"/>
              <a:gd name="adj2" fmla="val -54504"/>
            </a:avLst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 dirty="0">
              <a:solidFill>
                <a:prstClr val="black"/>
              </a:solidFill>
            </a:endParaRPr>
          </a:p>
        </p:txBody>
      </p:sp>
      <p:grpSp>
        <p:nvGrpSpPr>
          <p:cNvPr id="70" name="グループ化 140"/>
          <p:cNvGrpSpPr/>
          <p:nvPr/>
        </p:nvGrpSpPr>
        <p:grpSpPr>
          <a:xfrm>
            <a:off x="1979712" y="2780928"/>
            <a:ext cx="5328592" cy="3744416"/>
            <a:chOff x="476648" y="4365104"/>
            <a:chExt cx="3424909" cy="2304256"/>
          </a:xfrm>
        </p:grpSpPr>
        <p:sp>
          <p:nvSpPr>
            <p:cNvPr id="71" name="平行四辺形 70"/>
            <p:cNvSpPr/>
            <p:nvPr/>
          </p:nvSpPr>
          <p:spPr>
            <a:xfrm>
              <a:off x="837545" y="4941168"/>
              <a:ext cx="423981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平行四辺形 71"/>
            <p:cNvSpPr/>
            <p:nvPr/>
          </p:nvSpPr>
          <p:spPr>
            <a:xfrm>
              <a:off x="765279" y="5229200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平行四辺形 72"/>
            <p:cNvSpPr/>
            <p:nvPr/>
          </p:nvSpPr>
          <p:spPr>
            <a:xfrm>
              <a:off x="1194424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平行四辺形 73"/>
            <p:cNvSpPr/>
            <p:nvPr/>
          </p:nvSpPr>
          <p:spPr>
            <a:xfrm>
              <a:off x="1121380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平行四辺形 74"/>
            <p:cNvSpPr/>
            <p:nvPr/>
          </p:nvSpPr>
          <p:spPr>
            <a:xfrm>
              <a:off x="985934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平行四辺形 75"/>
            <p:cNvSpPr/>
            <p:nvPr/>
          </p:nvSpPr>
          <p:spPr>
            <a:xfrm>
              <a:off x="911367" y="4653136"/>
              <a:ext cx="424727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平行四辺形 76"/>
            <p:cNvSpPr/>
            <p:nvPr/>
          </p:nvSpPr>
          <p:spPr>
            <a:xfrm>
              <a:off x="1342035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平行四辺形 77"/>
            <p:cNvSpPr/>
            <p:nvPr/>
          </p:nvSpPr>
          <p:spPr>
            <a:xfrm>
              <a:off x="1268992" y="465313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平行四辺形 78"/>
            <p:cNvSpPr/>
            <p:nvPr/>
          </p:nvSpPr>
          <p:spPr>
            <a:xfrm>
              <a:off x="1553309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平行四辺形 79"/>
            <p:cNvSpPr/>
            <p:nvPr/>
          </p:nvSpPr>
          <p:spPr>
            <a:xfrm>
              <a:off x="1477481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平行四辺形 80"/>
            <p:cNvSpPr/>
            <p:nvPr/>
          </p:nvSpPr>
          <p:spPr>
            <a:xfrm>
              <a:off x="1909402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平行四辺形 81"/>
            <p:cNvSpPr/>
            <p:nvPr/>
          </p:nvSpPr>
          <p:spPr>
            <a:xfrm>
              <a:off x="1833574" y="5229200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平行四辺形 82"/>
            <p:cNvSpPr/>
            <p:nvPr/>
          </p:nvSpPr>
          <p:spPr>
            <a:xfrm>
              <a:off x="1698136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平行四辺形 83"/>
            <p:cNvSpPr/>
            <p:nvPr/>
          </p:nvSpPr>
          <p:spPr>
            <a:xfrm>
              <a:off x="1625093" y="465313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平行四辺形 84"/>
            <p:cNvSpPr/>
            <p:nvPr/>
          </p:nvSpPr>
          <p:spPr>
            <a:xfrm>
              <a:off x="2054229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平行四辺形 85"/>
            <p:cNvSpPr/>
            <p:nvPr/>
          </p:nvSpPr>
          <p:spPr>
            <a:xfrm>
              <a:off x="1981186" y="465313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平行四辺形 86"/>
            <p:cNvSpPr/>
            <p:nvPr/>
          </p:nvSpPr>
          <p:spPr>
            <a:xfrm>
              <a:off x="552073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平行四辺形 87"/>
            <p:cNvSpPr/>
            <p:nvPr/>
          </p:nvSpPr>
          <p:spPr>
            <a:xfrm>
              <a:off x="476648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平行四辺形 88"/>
            <p:cNvSpPr/>
            <p:nvPr/>
          </p:nvSpPr>
          <p:spPr>
            <a:xfrm>
              <a:off x="908174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平行四辺形 89"/>
            <p:cNvSpPr/>
            <p:nvPr/>
          </p:nvSpPr>
          <p:spPr>
            <a:xfrm>
              <a:off x="832749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平行四辺形 90"/>
            <p:cNvSpPr/>
            <p:nvPr/>
          </p:nvSpPr>
          <p:spPr>
            <a:xfrm>
              <a:off x="695393" y="5517232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平行四辺形 91"/>
            <p:cNvSpPr/>
            <p:nvPr/>
          </p:nvSpPr>
          <p:spPr>
            <a:xfrm>
              <a:off x="622350" y="580526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平行四辺形 92"/>
            <p:cNvSpPr/>
            <p:nvPr/>
          </p:nvSpPr>
          <p:spPr>
            <a:xfrm>
              <a:off x="1051494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平行四辺形 93"/>
            <p:cNvSpPr/>
            <p:nvPr/>
          </p:nvSpPr>
          <p:spPr>
            <a:xfrm>
              <a:off x="978451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平行四辺形 94"/>
            <p:cNvSpPr/>
            <p:nvPr/>
          </p:nvSpPr>
          <p:spPr>
            <a:xfrm>
              <a:off x="1264275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平行四辺形 95"/>
            <p:cNvSpPr/>
            <p:nvPr/>
          </p:nvSpPr>
          <p:spPr>
            <a:xfrm>
              <a:off x="1188842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平行四辺形 96"/>
            <p:cNvSpPr/>
            <p:nvPr/>
          </p:nvSpPr>
          <p:spPr>
            <a:xfrm>
              <a:off x="1620368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平行四辺形 97"/>
            <p:cNvSpPr/>
            <p:nvPr/>
          </p:nvSpPr>
          <p:spPr>
            <a:xfrm>
              <a:off x="1544943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平行四辺形 98"/>
            <p:cNvSpPr/>
            <p:nvPr/>
          </p:nvSpPr>
          <p:spPr>
            <a:xfrm>
              <a:off x="1407595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平行四辺形 99"/>
            <p:cNvSpPr/>
            <p:nvPr/>
          </p:nvSpPr>
          <p:spPr>
            <a:xfrm>
              <a:off x="1334552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平行四辺形 100"/>
            <p:cNvSpPr/>
            <p:nvPr/>
          </p:nvSpPr>
          <p:spPr>
            <a:xfrm>
              <a:off x="1763688" y="5517232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平行四辺形 101"/>
            <p:cNvSpPr/>
            <p:nvPr/>
          </p:nvSpPr>
          <p:spPr>
            <a:xfrm>
              <a:off x="1690645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平行四辺形 102"/>
            <p:cNvSpPr/>
            <p:nvPr/>
          </p:nvSpPr>
          <p:spPr>
            <a:xfrm>
              <a:off x="2264446" y="4941168"/>
              <a:ext cx="423981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平行四辺形 103"/>
            <p:cNvSpPr/>
            <p:nvPr/>
          </p:nvSpPr>
          <p:spPr>
            <a:xfrm>
              <a:off x="2189396" y="5229200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平行四辺形 104"/>
            <p:cNvSpPr/>
            <p:nvPr/>
          </p:nvSpPr>
          <p:spPr>
            <a:xfrm>
              <a:off x="2621325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平行四辺形 105"/>
            <p:cNvSpPr/>
            <p:nvPr/>
          </p:nvSpPr>
          <p:spPr>
            <a:xfrm>
              <a:off x="2543518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平行四辺形 106"/>
            <p:cNvSpPr/>
            <p:nvPr/>
          </p:nvSpPr>
          <p:spPr>
            <a:xfrm>
              <a:off x="2410051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平行四辺形 107"/>
            <p:cNvSpPr/>
            <p:nvPr/>
          </p:nvSpPr>
          <p:spPr>
            <a:xfrm>
              <a:off x="2335484" y="4653136"/>
              <a:ext cx="424727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平行四辺形 108"/>
            <p:cNvSpPr/>
            <p:nvPr/>
          </p:nvSpPr>
          <p:spPr>
            <a:xfrm>
              <a:off x="2766152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平行四辺形 109"/>
            <p:cNvSpPr/>
            <p:nvPr/>
          </p:nvSpPr>
          <p:spPr>
            <a:xfrm>
              <a:off x="2693109" y="465313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平行四辺形 110"/>
            <p:cNvSpPr/>
            <p:nvPr/>
          </p:nvSpPr>
          <p:spPr>
            <a:xfrm>
              <a:off x="2974642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平行四辺形 111"/>
            <p:cNvSpPr/>
            <p:nvPr/>
          </p:nvSpPr>
          <p:spPr>
            <a:xfrm>
              <a:off x="2896835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平行四辺形 112"/>
            <p:cNvSpPr/>
            <p:nvPr/>
          </p:nvSpPr>
          <p:spPr>
            <a:xfrm>
              <a:off x="3327569" y="4941168"/>
              <a:ext cx="423219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平行四辺形 113"/>
            <p:cNvSpPr/>
            <p:nvPr/>
          </p:nvSpPr>
          <p:spPr>
            <a:xfrm>
              <a:off x="3252936" y="5229200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平行四辺形 114"/>
            <p:cNvSpPr/>
            <p:nvPr/>
          </p:nvSpPr>
          <p:spPr>
            <a:xfrm>
              <a:off x="3122253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平行四辺形 115"/>
            <p:cNvSpPr/>
            <p:nvPr/>
          </p:nvSpPr>
          <p:spPr>
            <a:xfrm>
              <a:off x="3049210" y="465313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平行四辺形 116"/>
            <p:cNvSpPr/>
            <p:nvPr/>
          </p:nvSpPr>
          <p:spPr>
            <a:xfrm>
              <a:off x="3478354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平行四辺形 117"/>
            <p:cNvSpPr/>
            <p:nvPr/>
          </p:nvSpPr>
          <p:spPr>
            <a:xfrm>
              <a:off x="3405313" y="4653136"/>
              <a:ext cx="425968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平行四辺形 118"/>
            <p:cNvSpPr/>
            <p:nvPr/>
          </p:nvSpPr>
          <p:spPr>
            <a:xfrm>
              <a:off x="1976190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平行四辺形 119"/>
            <p:cNvSpPr/>
            <p:nvPr/>
          </p:nvSpPr>
          <p:spPr>
            <a:xfrm>
              <a:off x="1900765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平行四辺形 120"/>
            <p:cNvSpPr/>
            <p:nvPr/>
          </p:nvSpPr>
          <p:spPr>
            <a:xfrm>
              <a:off x="2332291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平行四辺形 121"/>
            <p:cNvSpPr/>
            <p:nvPr/>
          </p:nvSpPr>
          <p:spPr>
            <a:xfrm>
              <a:off x="2256866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平行四辺形 122"/>
            <p:cNvSpPr/>
            <p:nvPr/>
          </p:nvSpPr>
          <p:spPr>
            <a:xfrm>
              <a:off x="2119510" y="5517232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平行四辺形 123"/>
            <p:cNvSpPr/>
            <p:nvPr/>
          </p:nvSpPr>
          <p:spPr>
            <a:xfrm>
              <a:off x="2046467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平行四辺形 124"/>
            <p:cNvSpPr/>
            <p:nvPr/>
          </p:nvSpPr>
          <p:spPr>
            <a:xfrm>
              <a:off x="2468869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平行四辺形 125"/>
            <p:cNvSpPr/>
            <p:nvPr/>
          </p:nvSpPr>
          <p:spPr>
            <a:xfrm>
              <a:off x="2402568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平行四辺形 126"/>
            <p:cNvSpPr/>
            <p:nvPr/>
          </p:nvSpPr>
          <p:spPr>
            <a:xfrm>
              <a:off x="2682042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平行四辺形 127"/>
            <p:cNvSpPr/>
            <p:nvPr/>
          </p:nvSpPr>
          <p:spPr>
            <a:xfrm>
              <a:off x="2612967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平行四辺形 128"/>
            <p:cNvSpPr/>
            <p:nvPr/>
          </p:nvSpPr>
          <p:spPr>
            <a:xfrm>
              <a:off x="3038143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平行四辺形 129"/>
            <p:cNvSpPr/>
            <p:nvPr/>
          </p:nvSpPr>
          <p:spPr>
            <a:xfrm>
              <a:off x="2969068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平行四辺形 130"/>
            <p:cNvSpPr/>
            <p:nvPr/>
          </p:nvSpPr>
          <p:spPr>
            <a:xfrm>
              <a:off x="2822186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平行四辺形 131"/>
            <p:cNvSpPr/>
            <p:nvPr/>
          </p:nvSpPr>
          <p:spPr>
            <a:xfrm>
              <a:off x="2752319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平行四辺形 132"/>
            <p:cNvSpPr/>
            <p:nvPr/>
          </p:nvSpPr>
          <p:spPr>
            <a:xfrm>
              <a:off x="3177815" y="5517232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平行四辺形 133"/>
            <p:cNvSpPr/>
            <p:nvPr/>
          </p:nvSpPr>
          <p:spPr>
            <a:xfrm>
              <a:off x="3108420" y="580526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21088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柱 6"/>
          <p:cNvSpPr/>
          <p:nvPr/>
        </p:nvSpPr>
        <p:spPr>
          <a:xfrm>
            <a:off x="3419872" y="692696"/>
            <a:ext cx="2592288" cy="108012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Measurement-based Spectrum database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39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4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157192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円/楕円 57"/>
          <p:cNvSpPr/>
          <p:nvPr/>
        </p:nvSpPr>
        <p:spPr>
          <a:xfrm>
            <a:off x="3635896" y="2065335"/>
            <a:ext cx="2304256" cy="432048"/>
          </a:xfrm>
          <a:prstGeom prst="ellipse">
            <a:avLst/>
          </a:prstGeom>
          <a:noFill/>
          <a:ln w="1905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351479" y="2041062"/>
            <a:ext cx="79208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12" idx="0"/>
            <a:endCxn id="7" idx="3"/>
          </p:cNvCxnSpPr>
          <p:nvPr/>
        </p:nvCxnSpPr>
        <p:spPr>
          <a:xfrm flipV="1">
            <a:off x="2690766" y="1772816"/>
            <a:ext cx="2025250" cy="280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3" idx="0"/>
            <a:endCxn id="7" idx="3"/>
          </p:cNvCxnSpPr>
          <p:nvPr/>
        </p:nvCxnSpPr>
        <p:spPr>
          <a:xfrm flipV="1">
            <a:off x="3554862" y="1772816"/>
            <a:ext cx="1161154" cy="3384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2" idx="0"/>
            <a:endCxn id="7" idx="3"/>
          </p:cNvCxnSpPr>
          <p:nvPr/>
        </p:nvCxnSpPr>
        <p:spPr>
          <a:xfrm flipH="1" flipV="1">
            <a:off x="4716016" y="1772816"/>
            <a:ext cx="495030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3" idx="0"/>
            <a:endCxn id="7" idx="3"/>
          </p:cNvCxnSpPr>
          <p:nvPr/>
        </p:nvCxnSpPr>
        <p:spPr>
          <a:xfrm flipH="1" flipV="1">
            <a:off x="4716016" y="1772816"/>
            <a:ext cx="1359126" cy="2448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39" idx="0"/>
            <a:endCxn id="7" idx="3"/>
          </p:cNvCxnSpPr>
          <p:nvPr/>
        </p:nvCxnSpPr>
        <p:spPr>
          <a:xfrm flipH="1" flipV="1">
            <a:off x="4716016" y="1772816"/>
            <a:ext cx="2079206" cy="151216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5" name="図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861048"/>
            <a:ext cx="652867" cy="1015347"/>
          </a:xfrm>
          <a:prstGeom prst="rect">
            <a:avLst/>
          </a:prstGeom>
        </p:spPr>
      </p:pic>
      <p:pic>
        <p:nvPicPr>
          <p:cNvPr id="162" name="図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74" y="1819152"/>
            <a:ext cx="1679602" cy="1082881"/>
          </a:xfrm>
          <a:prstGeom prst="rect">
            <a:avLst/>
          </a:prstGeom>
        </p:spPr>
      </p:pic>
      <p:cxnSp>
        <p:nvCxnSpPr>
          <p:cNvPr id="163" name="直線矢印コネクタ 162"/>
          <p:cNvCxnSpPr>
            <a:endCxn id="167" idx="1"/>
          </p:cNvCxnSpPr>
          <p:nvPr/>
        </p:nvCxnSpPr>
        <p:spPr>
          <a:xfrm>
            <a:off x="634412" y="2899272"/>
            <a:ext cx="1603825" cy="17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4" name="直線矢印コネクタ 163"/>
          <p:cNvCxnSpPr/>
          <p:nvPr/>
        </p:nvCxnSpPr>
        <p:spPr>
          <a:xfrm flipV="1">
            <a:off x="666974" y="1531120"/>
            <a:ext cx="360040" cy="13681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238237" y="2716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37" y="2716404"/>
                <a:ext cx="3663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666974" y="1387104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4" y="1387104"/>
                <a:ext cx="3697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図形グループ 179"/>
          <p:cNvGrpSpPr/>
          <p:nvPr/>
        </p:nvGrpSpPr>
        <p:grpSpPr>
          <a:xfrm>
            <a:off x="7092280" y="3573016"/>
            <a:ext cx="2051720" cy="1224136"/>
            <a:chOff x="7092280" y="3573016"/>
            <a:chExt cx="2051720" cy="1224136"/>
          </a:xfrm>
        </p:grpSpPr>
        <p:sp>
          <p:nvSpPr>
            <p:cNvPr id="173" name="角丸四角形吹き出し 172"/>
            <p:cNvSpPr/>
            <p:nvPr/>
          </p:nvSpPr>
          <p:spPr>
            <a:xfrm>
              <a:off x="7092280" y="3573016"/>
              <a:ext cx="2051720" cy="1224136"/>
            </a:xfrm>
            <a:prstGeom prst="wedgeRoundRectCallout">
              <a:avLst>
                <a:gd name="adj1" fmla="val -89871"/>
                <a:gd name="adj2" fmla="val 21272"/>
                <a:gd name="adj3" fmla="val 16667"/>
              </a:avLst>
            </a:prstGeom>
            <a:noFill/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dirty="0" smtClean="0">
                  <a:solidFill>
                    <a:srgbClr val="000000"/>
                  </a:solidFill>
                </a:rPr>
                <a:t>Location:</a:t>
              </a:r>
            </a:p>
            <a:p>
              <a:r>
                <a:rPr lang="en-US" altLang="ja-JP" sz="2000" dirty="0" smtClean="0">
                  <a:solidFill>
                    <a:srgbClr val="000000"/>
                  </a:solidFill>
                </a:rPr>
                <a:t>Power:      [</a:t>
              </a:r>
              <a:r>
                <a:rPr lang="en-US" altLang="ja-JP" sz="2000" dirty="0" err="1" smtClean="0">
                  <a:solidFill>
                    <a:srgbClr val="000000"/>
                  </a:solidFill>
                </a:rPr>
                <a:t>dBm</a:t>
              </a:r>
              <a:r>
                <a:rPr lang="en-US" altLang="ja-JP" sz="2000" dirty="0" smtClean="0">
                  <a:solidFill>
                    <a:srgbClr val="000000"/>
                  </a:solidFill>
                </a:rPr>
                <a:t>]</a:t>
              </a:r>
              <a:endParaRPr kumimoji="1" lang="ja-JP" altLang="en-US" sz="2000" dirty="0">
                <a:solidFill>
                  <a:srgbClr val="000000"/>
                </a:solidFill>
              </a:endParaRPr>
            </a:p>
          </p:txBody>
        </p:sp>
        <p:pic>
          <p:nvPicPr>
            <p:cNvPr id="174" name="図 17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4218" y="3861048"/>
              <a:ext cx="838200" cy="317500"/>
            </a:xfrm>
            <a:prstGeom prst="rect">
              <a:avLst/>
            </a:prstGeom>
          </p:spPr>
        </p:pic>
        <p:pic>
          <p:nvPicPr>
            <p:cNvPr id="176" name="図 17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500" y="4221088"/>
              <a:ext cx="266700" cy="266700"/>
            </a:xfrm>
            <a:prstGeom prst="rect">
              <a:avLst/>
            </a:prstGeom>
          </p:spPr>
        </p:pic>
      </p:grpSp>
      <p:sp>
        <p:nvSpPr>
          <p:cNvPr id="177" name="テキスト ボックス 176"/>
          <p:cNvSpPr txBox="1"/>
          <p:nvPr/>
        </p:nvSpPr>
        <p:spPr>
          <a:xfrm>
            <a:off x="5284541" y="1747144"/>
            <a:ext cx="2323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Register to database</a:t>
            </a:r>
            <a:endParaRPr kumimoji="1" lang="ja-JP" altLang="en-US" sz="20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0" y="3212976"/>
            <a:ext cx="2715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Radio Environment Map</a:t>
            </a:r>
            <a:endParaRPr kumimoji="1" lang="ja-JP" altLang="en-US" sz="2000" dirty="0"/>
          </a:p>
        </p:txBody>
      </p:sp>
      <p:sp>
        <p:nvSpPr>
          <p:cNvPr id="182" name="角丸四角形吹き出し 181"/>
          <p:cNvSpPr/>
          <p:nvPr/>
        </p:nvSpPr>
        <p:spPr>
          <a:xfrm>
            <a:off x="1008112" y="-27384"/>
            <a:ext cx="2051720" cy="1224136"/>
          </a:xfrm>
          <a:prstGeom prst="wedgeRoundRectCallout">
            <a:avLst>
              <a:gd name="adj1" fmla="val 594"/>
              <a:gd name="adj2" fmla="val 118357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rgbClr val="000000"/>
                </a:solidFill>
              </a:rPr>
              <a:t>Location:</a:t>
            </a:r>
          </a:p>
          <a:p>
            <a:r>
              <a:rPr lang="en-US" altLang="ja-JP" sz="2000" dirty="0" smtClean="0">
                <a:solidFill>
                  <a:srgbClr val="000000"/>
                </a:solidFill>
              </a:rPr>
              <a:t>Power:      [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dBm</a:t>
            </a:r>
            <a:r>
              <a:rPr lang="en-US" altLang="ja-JP" sz="2000" dirty="0" smtClean="0">
                <a:solidFill>
                  <a:srgbClr val="000000"/>
                </a:solidFill>
              </a:rPr>
              <a:t>]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pic>
        <p:nvPicPr>
          <p:cNvPr id="183" name="図 18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50" y="260648"/>
            <a:ext cx="838200" cy="317500"/>
          </a:xfrm>
          <a:prstGeom prst="rect">
            <a:avLst/>
          </a:prstGeom>
        </p:spPr>
      </p:pic>
      <p:pic>
        <p:nvPicPr>
          <p:cNvPr id="184" name="図 18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32" y="620688"/>
            <a:ext cx="266700" cy="266700"/>
          </a:xfrm>
          <a:prstGeom prst="rect">
            <a:avLst/>
          </a:prstGeom>
        </p:spPr>
      </p:pic>
      <p:grpSp>
        <p:nvGrpSpPr>
          <p:cNvPr id="187" name="図形グループ 186"/>
          <p:cNvGrpSpPr/>
          <p:nvPr/>
        </p:nvGrpSpPr>
        <p:grpSpPr>
          <a:xfrm>
            <a:off x="694691" y="2892384"/>
            <a:ext cx="1621896" cy="400110"/>
            <a:chOff x="0" y="3933056"/>
            <a:chExt cx="1621896" cy="400110"/>
          </a:xfrm>
        </p:grpSpPr>
        <p:sp>
          <p:nvSpPr>
            <p:cNvPr id="185" name="テキスト ボックス 184"/>
            <p:cNvSpPr txBox="1"/>
            <p:nvPr/>
          </p:nvSpPr>
          <p:spPr>
            <a:xfrm>
              <a:off x="0" y="3933056"/>
              <a:ext cx="1621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 smtClean="0"/>
                <a:t>  [</a:t>
              </a:r>
              <a:r>
                <a:rPr lang="en-US" altLang="ja-JP" sz="2000" dirty="0"/>
                <a:t>M</a:t>
              </a:r>
              <a:r>
                <a:rPr kumimoji="1" lang="en-US" altLang="ja-JP" sz="2000" dirty="0" smtClean="0"/>
                <a:t>Hz]</a:t>
              </a:r>
              <a:endParaRPr kumimoji="1" lang="ja-JP" altLang="en-US" sz="2000" dirty="0"/>
            </a:p>
          </p:txBody>
        </p:sp>
        <p:pic>
          <p:nvPicPr>
            <p:cNvPr id="186" name="図 185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17" y="3981896"/>
              <a:ext cx="241300" cy="292100"/>
            </a:xfrm>
            <a:prstGeom prst="rect">
              <a:avLst/>
            </a:prstGeom>
          </p:spPr>
        </p:pic>
      </p:grpSp>
      <p:sp>
        <p:nvSpPr>
          <p:cNvPr id="188" name="テキスト ボックス 187"/>
          <p:cNvSpPr txBox="1"/>
          <p:nvPr/>
        </p:nvSpPr>
        <p:spPr>
          <a:xfrm>
            <a:off x="4339695" y="3291872"/>
            <a:ext cx="600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9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" name="グループ化 136"/>
          <p:cNvGrpSpPr/>
          <p:nvPr/>
        </p:nvGrpSpPr>
        <p:grpSpPr>
          <a:xfrm>
            <a:off x="6554809" y="4823788"/>
            <a:ext cx="1624978" cy="1259342"/>
            <a:chOff x="6671303" y="3345837"/>
            <a:chExt cx="1653988" cy="1338397"/>
          </a:xfrm>
        </p:grpSpPr>
        <p:sp>
          <p:nvSpPr>
            <p:cNvPr id="127" name="フローチャート : 磁気ディスク 48"/>
            <p:cNvSpPr/>
            <p:nvPr/>
          </p:nvSpPr>
          <p:spPr bwMode="auto">
            <a:xfrm>
              <a:off x="6671303" y="3345837"/>
              <a:ext cx="1637022" cy="1223492"/>
            </a:xfrm>
            <a:prstGeom prst="flowChartMagneticDisk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6769899" y="3702941"/>
              <a:ext cx="1555392" cy="9812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/>
                <a:t>Radio </a:t>
              </a:r>
              <a:endParaRPr lang="en-US" altLang="ja-JP" dirty="0" smtClean="0"/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 smtClean="0"/>
                <a:t>Environment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 smtClean="0"/>
                <a:t>Database</a:t>
              </a:r>
              <a:endParaRPr lang="ja-JP" altLang="en-US" dirty="0"/>
            </a:p>
          </p:txBody>
        </p:sp>
      </p:grpSp>
      <p:cxnSp>
        <p:nvCxnSpPr>
          <p:cNvPr id="6" name="直線矢印コネクタ 5"/>
          <p:cNvCxnSpPr/>
          <p:nvPr/>
        </p:nvCxnSpPr>
        <p:spPr>
          <a:xfrm flipV="1">
            <a:off x="2260646" y="5532320"/>
            <a:ext cx="126968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7" name="グループ化 140"/>
          <p:cNvGrpSpPr/>
          <p:nvPr/>
        </p:nvGrpSpPr>
        <p:grpSpPr>
          <a:xfrm>
            <a:off x="323528" y="3368637"/>
            <a:ext cx="3364839" cy="2168150"/>
            <a:chOff x="476648" y="4365104"/>
            <a:chExt cx="3424909" cy="2304256"/>
          </a:xfrm>
        </p:grpSpPr>
        <p:sp>
          <p:nvSpPr>
            <p:cNvPr id="63" name="平行四辺形 62"/>
            <p:cNvSpPr/>
            <p:nvPr/>
          </p:nvSpPr>
          <p:spPr>
            <a:xfrm>
              <a:off x="837545" y="4941168"/>
              <a:ext cx="423981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>
            <a:xfrm>
              <a:off x="765279" y="5229200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平行四辺形 64"/>
            <p:cNvSpPr/>
            <p:nvPr/>
          </p:nvSpPr>
          <p:spPr>
            <a:xfrm>
              <a:off x="1194424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平行四辺形 65"/>
            <p:cNvSpPr/>
            <p:nvPr/>
          </p:nvSpPr>
          <p:spPr>
            <a:xfrm>
              <a:off x="1121380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平行四辺形 66"/>
            <p:cNvSpPr/>
            <p:nvPr/>
          </p:nvSpPr>
          <p:spPr>
            <a:xfrm>
              <a:off x="985934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平行四辺形 67"/>
            <p:cNvSpPr/>
            <p:nvPr/>
          </p:nvSpPr>
          <p:spPr>
            <a:xfrm>
              <a:off x="911367" y="4653136"/>
              <a:ext cx="424727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平行四辺形 68"/>
            <p:cNvSpPr/>
            <p:nvPr/>
          </p:nvSpPr>
          <p:spPr>
            <a:xfrm>
              <a:off x="1342035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平行四辺形 69"/>
            <p:cNvSpPr/>
            <p:nvPr/>
          </p:nvSpPr>
          <p:spPr>
            <a:xfrm>
              <a:off x="1268992" y="465313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平行四辺形 70"/>
            <p:cNvSpPr/>
            <p:nvPr/>
          </p:nvSpPr>
          <p:spPr>
            <a:xfrm>
              <a:off x="1553309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平行四辺形 71"/>
            <p:cNvSpPr/>
            <p:nvPr/>
          </p:nvSpPr>
          <p:spPr>
            <a:xfrm>
              <a:off x="1477481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平行四辺形 72"/>
            <p:cNvSpPr/>
            <p:nvPr/>
          </p:nvSpPr>
          <p:spPr>
            <a:xfrm>
              <a:off x="1909402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平行四辺形 73"/>
            <p:cNvSpPr/>
            <p:nvPr/>
          </p:nvSpPr>
          <p:spPr>
            <a:xfrm>
              <a:off x="1833574" y="5229200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平行四辺形 74"/>
            <p:cNvSpPr/>
            <p:nvPr/>
          </p:nvSpPr>
          <p:spPr>
            <a:xfrm>
              <a:off x="1698136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平行四辺形 75"/>
            <p:cNvSpPr/>
            <p:nvPr/>
          </p:nvSpPr>
          <p:spPr>
            <a:xfrm>
              <a:off x="1625093" y="465313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平行四辺形 76"/>
            <p:cNvSpPr/>
            <p:nvPr/>
          </p:nvSpPr>
          <p:spPr>
            <a:xfrm>
              <a:off x="2054229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平行四辺形 77"/>
            <p:cNvSpPr/>
            <p:nvPr/>
          </p:nvSpPr>
          <p:spPr>
            <a:xfrm>
              <a:off x="1981186" y="465313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平行四辺形 78"/>
            <p:cNvSpPr/>
            <p:nvPr/>
          </p:nvSpPr>
          <p:spPr>
            <a:xfrm>
              <a:off x="552073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平行四辺形 79"/>
            <p:cNvSpPr/>
            <p:nvPr/>
          </p:nvSpPr>
          <p:spPr>
            <a:xfrm>
              <a:off x="476648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平行四辺形 80"/>
            <p:cNvSpPr/>
            <p:nvPr/>
          </p:nvSpPr>
          <p:spPr>
            <a:xfrm>
              <a:off x="908174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平行四辺形 81"/>
            <p:cNvSpPr/>
            <p:nvPr/>
          </p:nvSpPr>
          <p:spPr>
            <a:xfrm>
              <a:off x="832749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平行四辺形 82"/>
            <p:cNvSpPr/>
            <p:nvPr/>
          </p:nvSpPr>
          <p:spPr>
            <a:xfrm>
              <a:off x="695393" y="5517232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平行四辺形 83"/>
            <p:cNvSpPr/>
            <p:nvPr/>
          </p:nvSpPr>
          <p:spPr>
            <a:xfrm>
              <a:off x="622350" y="580526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平行四辺形 84"/>
            <p:cNvSpPr/>
            <p:nvPr/>
          </p:nvSpPr>
          <p:spPr>
            <a:xfrm>
              <a:off x="1051494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平行四辺形 85"/>
            <p:cNvSpPr/>
            <p:nvPr/>
          </p:nvSpPr>
          <p:spPr>
            <a:xfrm>
              <a:off x="978451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平行四辺形 86"/>
            <p:cNvSpPr/>
            <p:nvPr/>
          </p:nvSpPr>
          <p:spPr>
            <a:xfrm>
              <a:off x="1264275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平行四辺形 87"/>
            <p:cNvSpPr/>
            <p:nvPr/>
          </p:nvSpPr>
          <p:spPr>
            <a:xfrm>
              <a:off x="1188842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平行四辺形 88"/>
            <p:cNvSpPr/>
            <p:nvPr/>
          </p:nvSpPr>
          <p:spPr>
            <a:xfrm>
              <a:off x="1620368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平行四辺形 89"/>
            <p:cNvSpPr/>
            <p:nvPr/>
          </p:nvSpPr>
          <p:spPr>
            <a:xfrm>
              <a:off x="1544943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平行四辺形 90"/>
            <p:cNvSpPr/>
            <p:nvPr/>
          </p:nvSpPr>
          <p:spPr>
            <a:xfrm>
              <a:off x="1407595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平行四辺形 91"/>
            <p:cNvSpPr/>
            <p:nvPr/>
          </p:nvSpPr>
          <p:spPr>
            <a:xfrm>
              <a:off x="1334552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平行四辺形 92"/>
            <p:cNvSpPr/>
            <p:nvPr/>
          </p:nvSpPr>
          <p:spPr>
            <a:xfrm>
              <a:off x="1763688" y="5517232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平行四辺形 93"/>
            <p:cNvSpPr/>
            <p:nvPr/>
          </p:nvSpPr>
          <p:spPr>
            <a:xfrm>
              <a:off x="1690645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平行四辺形 94"/>
            <p:cNvSpPr/>
            <p:nvPr/>
          </p:nvSpPr>
          <p:spPr>
            <a:xfrm>
              <a:off x="2264446" y="4941168"/>
              <a:ext cx="423981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平行四辺形 95"/>
            <p:cNvSpPr/>
            <p:nvPr/>
          </p:nvSpPr>
          <p:spPr>
            <a:xfrm>
              <a:off x="2189396" y="5229200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平行四辺形 96"/>
            <p:cNvSpPr/>
            <p:nvPr/>
          </p:nvSpPr>
          <p:spPr>
            <a:xfrm>
              <a:off x="2621325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平行四辺形 97"/>
            <p:cNvSpPr/>
            <p:nvPr/>
          </p:nvSpPr>
          <p:spPr>
            <a:xfrm>
              <a:off x="2543518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平行四辺形 98"/>
            <p:cNvSpPr/>
            <p:nvPr/>
          </p:nvSpPr>
          <p:spPr>
            <a:xfrm>
              <a:off x="2410051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平行四辺形 99"/>
            <p:cNvSpPr/>
            <p:nvPr/>
          </p:nvSpPr>
          <p:spPr>
            <a:xfrm>
              <a:off x="2335484" y="4653136"/>
              <a:ext cx="424727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平行四辺形 100"/>
            <p:cNvSpPr/>
            <p:nvPr/>
          </p:nvSpPr>
          <p:spPr>
            <a:xfrm>
              <a:off x="2766152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平行四辺形 101"/>
            <p:cNvSpPr/>
            <p:nvPr/>
          </p:nvSpPr>
          <p:spPr>
            <a:xfrm>
              <a:off x="2693109" y="465313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平行四辺形 102"/>
            <p:cNvSpPr/>
            <p:nvPr/>
          </p:nvSpPr>
          <p:spPr>
            <a:xfrm>
              <a:off x="2974642" y="4941168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平行四辺形 103"/>
            <p:cNvSpPr/>
            <p:nvPr/>
          </p:nvSpPr>
          <p:spPr>
            <a:xfrm>
              <a:off x="2896835" y="5229200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平行四辺形 104"/>
            <p:cNvSpPr/>
            <p:nvPr/>
          </p:nvSpPr>
          <p:spPr>
            <a:xfrm>
              <a:off x="3327569" y="4941168"/>
              <a:ext cx="423219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平行四辺形 105"/>
            <p:cNvSpPr/>
            <p:nvPr/>
          </p:nvSpPr>
          <p:spPr>
            <a:xfrm>
              <a:off x="3252936" y="5229200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平行四辺形 106"/>
            <p:cNvSpPr/>
            <p:nvPr/>
          </p:nvSpPr>
          <p:spPr>
            <a:xfrm>
              <a:off x="3122253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平行四辺形 107"/>
            <p:cNvSpPr/>
            <p:nvPr/>
          </p:nvSpPr>
          <p:spPr>
            <a:xfrm>
              <a:off x="3049210" y="465313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平行四辺形 108"/>
            <p:cNvSpPr/>
            <p:nvPr/>
          </p:nvSpPr>
          <p:spPr>
            <a:xfrm>
              <a:off x="3478354" y="436510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平行四辺形 109"/>
            <p:cNvSpPr/>
            <p:nvPr/>
          </p:nvSpPr>
          <p:spPr>
            <a:xfrm>
              <a:off x="3405313" y="4653136"/>
              <a:ext cx="425968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平行四辺形 110"/>
            <p:cNvSpPr/>
            <p:nvPr/>
          </p:nvSpPr>
          <p:spPr>
            <a:xfrm>
              <a:off x="1976190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平行四辺形 111"/>
            <p:cNvSpPr/>
            <p:nvPr/>
          </p:nvSpPr>
          <p:spPr>
            <a:xfrm>
              <a:off x="1900765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平行四辺形 112"/>
            <p:cNvSpPr/>
            <p:nvPr/>
          </p:nvSpPr>
          <p:spPr>
            <a:xfrm>
              <a:off x="2332291" y="6093296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平行四辺形 113"/>
            <p:cNvSpPr/>
            <p:nvPr/>
          </p:nvSpPr>
          <p:spPr>
            <a:xfrm>
              <a:off x="2256866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平行四辺形 114"/>
            <p:cNvSpPr/>
            <p:nvPr/>
          </p:nvSpPr>
          <p:spPr>
            <a:xfrm>
              <a:off x="2119510" y="5517232"/>
              <a:ext cx="423203" cy="288032"/>
            </a:xfrm>
            <a:prstGeom prst="parallelogram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平行四辺形 115"/>
            <p:cNvSpPr/>
            <p:nvPr/>
          </p:nvSpPr>
          <p:spPr>
            <a:xfrm>
              <a:off x="2046467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平行四辺形 116"/>
            <p:cNvSpPr/>
            <p:nvPr/>
          </p:nvSpPr>
          <p:spPr>
            <a:xfrm>
              <a:off x="2468869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平行四辺形 117"/>
            <p:cNvSpPr/>
            <p:nvPr/>
          </p:nvSpPr>
          <p:spPr>
            <a:xfrm>
              <a:off x="2402568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平行四辺形 118"/>
            <p:cNvSpPr/>
            <p:nvPr/>
          </p:nvSpPr>
          <p:spPr>
            <a:xfrm>
              <a:off x="2682042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平行四辺形 119"/>
            <p:cNvSpPr/>
            <p:nvPr/>
          </p:nvSpPr>
          <p:spPr>
            <a:xfrm>
              <a:off x="2612967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平行四辺形 120"/>
            <p:cNvSpPr/>
            <p:nvPr/>
          </p:nvSpPr>
          <p:spPr>
            <a:xfrm>
              <a:off x="3038143" y="6093296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平行四辺形 121"/>
            <p:cNvSpPr/>
            <p:nvPr/>
          </p:nvSpPr>
          <p:spPr>
            <a:xfrm>
              <a:off x="2969068" y="6381328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平行四辺形 122"/>
            <p:cNvSpPr/>
            <p:nvPr/>
          </p:nvSpPr>
          <p:spPr>
            <a:xfrm>
              <a:off x="2822186" y="5517232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平行四辺形 123"/>
            <p:cNvSpPr/>
            <p:nvPr/>
          </p:nvSpPr>
          <p:spPr>
            <a:xfrm>
              <a:off x="2752319" y="5805264"/>
              <a:ext cx="423203" cy="288032"/>
            </a:xfrm>
            <a:prstGeom prst="parallelogram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平行四辺形 124"/>
            <p:cNvSpPr/>
            <p:nvPr/>
          </p:nvSpPr>
          <p:spPr>
            <a:xfrm>
              <a:off x="3177815" y="5517232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平行四辺形 125"/>
            <p:cNvSpPr/>
            <p:nvPr/>
          </p:nvSpPr>
          <p:spPr>
            <a:xfrm>
              <a:off x="3108420" y="5805264"/>
              <a:ext cx="423203" cy="288032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74" y="3652024"/>
            <a:ext cx="652867" cy="10153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2133" y="5615942"/>
                <a:ext cx="1516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PU: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000" dirty="0" smtClean="0"/>
                  <a:t>[</a:t>
                </a:r>
                <a:r>
                  <a:rPr lang="en-US" altLang="ja-JP" sz="2000" dirty="0"/>
                  <a:t>M</a:t>
                </a:r>
                <a:r>
                  <a:rPr lang="en-US" altLang="ja-JP" sz="2000" dirty="0" smtClean="0"/>
                  <a:t>Hz]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33" y="5615942"/>
                <a:ext cx="151663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直方体 9"/>
          <p:cNvSpPr/>
          <p:nvPr/>
        </p:nvSpPr>
        <p:spPr>
          <a:xfrm>
            <a:off x="3190792" y="3920863"/>
            <a:ext cx="276110" cy="208655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H="1" flipV="1">
            <a:off x="3333785" y="3679018"/>
            <a:ext cx="3358" cy="239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角三角形 11"/>
          <p:cNvSpPr/>
          <p:nvPr/>
        </p:nvSpPr>
        <p:spPr>
          <a:xfrm rot="19035226">
            <a:off x="3258841" y="3614205"/>
            <a:ext cx="166379" cy="139703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876931" y="3754796"/>
            <a:ext cx="1549243" cy="4404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PU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799039" y="4195201"/>
            <a:ext cx="17912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3869784" y="3431891"/>
            <a:ext cx="7147" cy="763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426174" y="3431891"/>
            <a:ext cx="0" cy="763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895389" y="321815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Sensing period</a:t>
            </a:r>
            <a:endParaRPr kumimoji="1" lang="en-US" altLang="ja-JP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四角形吹き出し 17"/>
              <p:cNvSpPr/>
              <p:nvPr/>
            </p:nvSpPr>
            <p:spPr>
              <a:xfrm>
                <a:off x="3426101" y="2702259"/>
                <a:ext cx="2165883" cy="348450"/>
              </a:xfrm>
              <a:prstGeom prst="wedgeRectCallout">
                <a:avLst>
                  <a:gd name="adj1" fmla="val -5396"/>
                  <a:gd name="adj2" fmla="val 132846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Received Power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四角形吹き出し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01" y="2702259"/>
                <a:ext cx="2165883" cy="348450"/>
              </a:xfrm>
              <a:prstGeom prst="wedgeRectCallout">
                <a:avLst>
                  <a:gd name="adj1" fmla="val -5396"/>
                  <a:gd name="adj2" fmla="val 13284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/楕円 18"/>
          <p:cNvSpPr/>
          <p:nvPr/>
        </p:nvSpPr>
        <p:spPr>
          <a:xfrm>
            <a:off x="3900430" y="3712395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056494" y="3712395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4212557" y="3712395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362923" y="3712395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518987" y="3712395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675051" y="3712395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833119" y="3715126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989183" y="3715126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5145247" y="3715126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93844" y="3719750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876931" y="3543073"/>
            <a:ext cx="155639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/>
          <p:cNvSpPr/>
          <p:nvPr/>
        </p:nvSpPr>
        <p:spPr>
          <a:xfrm>
            <a:off x="6521457" y="3295091"/>
            <a:ext cx="1869103" cy="1423344"/>
          </a:xfrm>
          <a:prstGeom prst="wedgeRectCallout">
            <a:avLst>
              <a:gd name="adj1" fmla="val -11547"/>
              <a:gd name="adj2" fmla="val 72716"/>
            </a:avLst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 dirty="0">
              <a:solidFill>
                <a:prstClr val="black"/>
              </a:solidFill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031" y="3579687"/>
            <a:ext cx="1222503" cy="788178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V="1">
            <a:off x="6809031" y="4359593"/>
            <a:ext cx="126968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3" name="直線矢印コネクタ 32"/>
          <p:cNvCxnSpPr/>
          <p:nvPr/>
        </p:nvCxnSpPr>
        <p:spPr>
          <a:xfrm flipV="1">
            <a:off x="6809031" y="3332975"/>
            <a:ext cx="278666" cy="10348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四角形吹き出し 33"/>
              <p:cNvSpPr/>
              <p:nvPr/>
            </p:nvSpPr>
            <p:spPr>
              <a:xfrm>
                <a:off x="6297956" y="2636912"/>
                <a:ext cx="2067491" cy="565430"/>
              </a:xfrm>
              <a:prstGeom prst="wedgeRectCallout">
                <a:avLst>
                  <a:gd name="adj1" fmla="val 28167"/>
                  <a:gd name="adj2" fmla="val 15851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Location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 xmlns="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Power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(</a:t>
                </a:r>
                <a:r>
                  <a:rPr kumimoji="1" lang="en-US" altLang="ja-JP" dirty="0" err="1" smtClean="0">
                    <a:solidFill>
                      <a:schemeClr val="tx1"/>
                    </a:solidFill>
                  </a:rPr>
                  <a:t>dBm</a:t>
                </a:r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)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四角形吹き出し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56" y="2636912"/>
                <a:ext cx="2067491" cy="565430"/>
              </a:xfrm>
              <a:prstGeom prst="wedgeRectCallout">
                <a:avLst>
                  <a:gd name="adj1" fmla="val 28167"/>
                  <a:gd name="adj2" fmla="val 158512"/>
                </a:avLst>
              </a:prstGeom>
              <a:blipFill rotWithShape="1">
                <a:blip r:embed="rId6"/>
                <a:stretch>
                  <a:fillRect t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046310" y="4370919"/>
                <a:ext cx="988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[MHz]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10" y="4370919"/>
                <a:ext cx="988027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8010698" y="4151638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98" y="4151638"/>
                <a:ext cx="36638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747013" y="3208487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13" y="3208487"/>
                <a:ext cx="36978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 flipV="1">
            <a:off x="660811" y="3023009"/>
            <a:ext cx="329353" cy="12231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427058" y="5355941"/>
                <a:ext cx="424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058" y="5355941"/>
                <a:ext cx="42479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781780" y="2641842"/>
                <a:ext cx="428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80" y="2641842"/>
                <a:ext cx="428772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/>
          <p:cNvSpPr/>
          <p:nvPr/>
        </p:nvSpPr>
        <p:spPr>
          <a:xfrm>
            <a:off x="3966528" y="5433880"/>
            <a:ext cx="987102" cy="4404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PU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877647" y="5886354"/>
            <a:ext cx="176862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3948393" y="5199542"/>
            <a:ext cx="7146" cy="686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504783" y="5199542"/>
            <a:ext cx="0" cy="686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3955540" y="5257203"/>
            <a:ext cx="155639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3980492" y="5387833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4136556" y="5387833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4292620" y="5387833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4442986" y="5387833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599050" y="5387833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755113" y="5387833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4913182" y="5390564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052428" y="5839476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208492" y="5839476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357089" y="5844100"/>
            <a:ext cx="56537" cy="603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>
            <a:stCxn id="105" idx="2"/>
            <a:endCxn id="13" idx="1"/>
          </p:cNvCxnSpPr>
          <p:nvPr/>
        </p:nvCxnSpPr>
        <p:spPr>
          <a:xfrm flipV="1">
            <a:off x="3504869" y="3974998"/>
            <a:ext cx="372062" cy="71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05" idx="2"/>
            <a:endCxn id="39" idx="3"/>
          </p:cNvCxnSpPr>
          <p:nvPr/>
        </p:nvCxnSpPr>
        <p:spPr>
          <a:xfrm>
            <a:off x="3506365" y="4046185"/>
            <a:ext cx="345489" cy="1540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5508847" y="3959254"/>
                <a:ext cx="381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847" y="3959254"/>
                <a:ext cx="38132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530703" y="5669156"/>
                <a:ext cx="381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3" y="5669156"/>
                <a:ext cx="38132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/>
          <p:cNvSpPr txBox="1"/>
          <p:nvPr/>
        </p:nvSpPr>
        <p:spPr>
          <a:xfrm>
            <a:off x="3937471" y="491205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Sensing period</a:t>
            </a:r>
            <a:endParaRPr kumimoji="1" lang="en-US" altLang="ja-JP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四角形吹き出し 60"/>
              <p:cNvSpPr/>
              <p:nvPr/>
            </p:nvSpPr>
            <p:spPr>
              <a:xfrm>
                <a:off x="3498937" y="4369985"/>
                <a:ext cx="2165883" cy="348450"/>
              </a:xfrm>
              <a:prstGeom prst="wedgeRectCallout">
                <a:avLst>
                  <a:gd name="adj1" fmla="val -5396"/>
                  <a:gd name="adj2" fmla="val 132846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Received Power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1" name="四角形吹き出し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37" y="4369985"/>
                <a:ext cx="2165883" cy="348450"/>
              </a:xfrm>
              <a:prstGeom prst="wedgeRectCallout">
                <a:avLst>
                  <a:gd name="adj1" fmla="val -5396"/>
                  <a:gd name="adj2" fmla="val 132846"/>
                </a:avLst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右矢印 61"/>
          <p:cNvSpPr/>
          <p:nvPr/>
        </p:nvSpPr>
        <p:spPr>
          <a:xfrm>
            <a:off x="5790841" y="4382986"/>
            <a:ext cx="526733" cy="50383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2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5580112" y="3011679"/>
            <a:ext cx="1080120" cy="3696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31640" y="2661295"/>
            <a:ext cx="864096" cy="7200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SU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67744" y="2668662"/>
            <a:ext cx="1008112" cy="7231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PU2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3528" y="2668662"/>
            <a:ext cx="936104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PU1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251520" y="3429000"/>
            <a:ext cx="32403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580112" y="2622796"/>
            <a:ext cx="1080120" cy="35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PU3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07857" y="2636912"/>
            <a:ext cx="1008112" cy="753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PU2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68391" y="2636912"/>
            <a:ext cx="864096" cy="750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PU1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572000" y="3429000"/>
            <a:ext cx="3384376" cy="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吹き出し 22"/>
          <p:cNvSpPr/>
          <p:nvPr/>
        </p:nvSpPr>
        <p:spPr>
          <a:xfrm>
            <a:off x="467545" y="1844824"/>
            <a:ext cx="3024336" cy="288032"/>
          </a:xfrm>
          <a:prstGeom prst="wedgeRectCallout">
            <a:avLst>
              <a:gd name="adj1" fmla="val -6325"/>
              <a:gd name="adj2" fmla="val 17911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Using Unused White Space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4355976" y="1772816"/>
            <a:ext cx="4680520" cy="444218"/>
          </a:xfrm>
          <a:prstGeom prst="wedgeRectCallout">
            <a:avLst>
              <a:gd name="adj1" fmla="val -9202"/>
              <a:gd name="adj2" fmla="val 124013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Using Licensed band</a:t>
            </a:r>
            <a:r>
              <a:rPr lang="en-US" altLang="ja-JP" dirty="0" smtClean="0">
                <a:solidFill>
                  <a:schemeClr val="tx1"/>
                </a:solidFill>
              </a:rPr>
              <a:t> of PU without interference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47864" y="3429000"/>
            <a:ext cx="109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Freq. [Hz]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84368" y="3429000"/>
            <a:ext cx="109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Freq. [Hz]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843808" y="4149080"/>
            <a:ext cx="1872208" cy="7200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PU2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004048" y="4149080"/>
            <a:ext cx="1872208" cy="7231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PU3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27584" y="4149080"/>
            <a:ext cx="1728192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PU1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95536" y="4941168"/>
            <a:ext cx="69127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251030" y="4941168"/>
            <a:ext cx="109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Freq. [Hz]</a:t>
            </a:r>
            <a:endParaRPr kumimoji="1" lang="ja-JP" altLang="en-US" dirty="0"/>
          </a:p>
        </p:txBody>
      </p:sp>
      <p:pic>
        <p:nvPicPr>
          <p:cNvPr id="31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805264"/>
            <a:ext cx="1097831" cy="5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3563888" y="6369248"/>
            <a:ext cx="52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SU</a:t>
            </a:r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2627784" y="5301208"/>
            <a:ext cx="2304256" cy="288032"/>
          </a:xfrm>
          <a:prstGeom prst="ellipse">
            <a:avLst/>
          </a:prstGeom>
          <a:noFill/>
          <a:ln w="1905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419872" y="5157192"/>
            <a:ext cx="79208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31" idx="0"/>
            <a:endCxn id="26" idx="2"/>
          </p:cNvCxnSpPr>
          <p:nvPr/>
        </p:nvCxnSpPr>
        <p:spPr>
          <a:xfrm flipH="1" flipV="1">
            <a:off x="1691680" y="4869160"/>
            <a:ext cx="2133092" cy="9361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0"/>
            <a:endCxn id="19" idx="2"/>
          </p:cNvCxnSpPr>
          <p:nvPr/>
        </p:nvCxnSpPr>
        <p:spPr>
          <a:xfrm flipH="1" flipV="1">
            <a:off x="3779912" y="4869160"/>
            <a:ext cx="44860" cy="9361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1" idx="0"/>
            <a:endCxn id="25" idx="2"/>
          </p:cNvCxnSpPr>
          <p:nvPr/>
        </p:nvCxnSpPr>
        <p:spPr>
          <a:xfrm flipV="1">
            <a:off x="3824772" y="4872202"/>
            <a:ext cx="2115380" cy="9330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076056" y="5301208"/>
            <a:ext cx="3935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Access unused spectrum as each PU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20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51"/>
          <p:cNvGrpSpPr/>
          <p:nvPr/>
        </p:nvGrpSpPr>
        <p:grpSpPr>
          <a:xfrm>
            <a:off x="-10269" y="260648"/>
            <a:ext cx="9180512" cy="3280430"/>
            <a:chOff x="106542" y="1545803"/>
            <a:chExt cx="9180512" cy="3280430"/>
          </a:xfrm>
        </p:grpSpPr>
        <p:cxnSp>
          <p:nvCxnSpPr>
            <p:cNvPr id="5" name="カギ線コネクタ 4"/>
            <p:cNvCxnSpPr/>
            <p:nvPr/>
          </p:nvCxnSpPr>
          <p:spPr bwMode="auto">
            <a:xfrm rot="10800000" flipV="1">
              <a:off x="7785155" y="3169369"/>
              <a:ext cx="1255670" cy="1184746"/>
            </a:xfrm>
            <a:prstGeom prst="bentConnector3">
              <a:avLst>
                <a:gd name="adj1" fmla="val 694"/>
              </a:avLst>
            </a:prstGeom>
            <a:solidFill>
              <a:srgbClr val="800080">
                <a:alpha val="82001"/>
              </a:srgbClr>
            </a:solidFill>
            <a:ln w="9398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テキスト ボックス 5"/>
            <p:cNvSpPr txBox="1"/>
            <p:nvPr/>
          </p:nvSpPr>
          <p:spPr>
            <a:xfrm>
              <a:off x="7786259" y="4426123"/>
              <a:ext cx="1500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Information</a:t>
              </a:r>
              <a:endParaRPr kumimoji="1" lang="ja-JP" altLang="en-US" sz="2000" dirty="0"/>
            </a:p>
          </p:txBody>
        </p:sp>
        <p:grpSp>
          <p:nvGrpSpPr>
            <p:cNvPr id="7" name="グループ化 54"/>
            <p:cNvGrpSpPr/>
            <p:nvPr/>
          </p:nvGrpSpPr>
          <p:grpSpPr>
            <a:xfrm>
              <a:off x="5511823" y="3268155"/>
              <a:ext cx="3178049" cy="1354459"/>
              <a:chOff x="4071464" y="2438025"/>
              <a:chExt cx="4229982" cy="1354459"/>
            </a:xfrm>
          </p:grpSpPr>
          <p:sp>
            <p:nvSpPr>
              <p:cNvPr id="25" name="円/楕円 24"/>
              <p:cNvSpPr/>
              <p:nvPr/>
            </p:nvSpPr>
            <p:spPr bwMode="auto">
              <a:xfrm rot="1503813">
                <a:off x="4948819" y="2908115"/>
                <a:ext cx="2230284" cy="884369"/>
              </a:xfrm>
              <a:prstGeom prst="ellipse">
                <a:avLst/>
              </a:prstGeom>
              <a:noFill/>
              <a:ln w="9398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600" b="0" i="0" u="none" strike="noStrike" cap="none" normalizeH="0" baseline="0" dirty="0" smtClean="0">
                  <a:ln>
                    <a:noFill/>
                  </a:ln>
                  <a:effectLst/>
                  <a:ea typeface="ＭＳ Ｐゴシック" pitchFamily="50" charset="-128"/>
                </a:endParaRPr>
              </a:p>
            </p:txBody>
          </p:sp>
          <p:cxnSp>
            <p:nvCxnSpPr>
              <p:cNvPr id="28" name="直線矢印コネクタ 27"/>
              <p:cNvCxnSpPr/>
              <p:nvPr/>
            </p:nvCxnSpPr>
            <p:spPr bwMode="auto">
              <a:xfrm>
                <a:off x="5563786" y="3091937"/>
                <a:ext cx="996373" cy="498876"/>
              </a:xfrm>
              <a:prstGeom prst="straightConnector1">
                <a:avLst/>
              </a:prstGeom>
              <a:solidFill>
                <a:srgbClr val="800080">
                  <a:alpha val="82001"/>
                </a:srgbClr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71464" y="2438025"/>
                <a:ext cx="4229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Low power communication</a:t>
                </a:r>
                <a:endParaRPr lang="ja-JP" altLang="en-US" sz="2000" dirty="0"/>
              </a:p>
            </p:txBody>
          </p:sp>
          <p:cxnSp>
            <p:nvCxnSpPr>
              <p:cNvPr id="30" name="直線コネクタ 29"/>
              <p:cNvCxnSpPr>
                <a:stCxn id="25" idx="0"/>
              </p:cNvCxnSpPr>
              <p:nvPr/>
            </p:nvCxnSpPr>
            <p:spPr bwMode="auto">
              <a:xfrm flipV="1">
                <a:off x="6313284" y="2863030"/>
                <a:ext cx="441282" cy="86722"/>
              </a:xfrm>
              <a:prstGeom prst="line">
                <a:avLst/>
              </a:prstGeom>
              <a:solidFill>
                <a:srgbClr val="800080">
                  <a:alpha val="82001"/>
                </a:srgbClr>
              </a:solidFill>
              <a:ln w="9398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" name="直線矢印コネクタ 7"/>
            <p:cNvCxnSpPr/>
            <p:nvPr/>
          </p:nvCxnSpPr>
          <p:spPr bwMode="auto">
            <a:xfrm flipH="1" flipV="1">
              <a:off x="5098317" y="3801887"/>
              <a:ext cx="1111140" cy="188832"/>
            </a:xfrm>
            <a:prstGeom prst="straightConnector1">
              <a:avLst/>
            </a:prstGeom>
            <a:solidFill>
              <a:srgbClr val="800080">
                <a:alpha val="82001"/>
              </a:srgbClr>
            </a:solidFill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テキスト ボックス 8"/>
            <p:cNvSpPr txBox="1"/>
            <p:nvPr/>
          </p:nvSpPr>
          <p:spPr>
            <a:xfrm rot="485958">
              <a:off x="4717539" y="3953563"/>
              <a:ext cx="1743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Interference avoidance</a:t>
              </a:r>
              <a:endParaRPr lang="ja-JP" altLang="en-US" dirty="0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V="1">
              <a:off x="4080344" y="2178795"/>
              <a:ext cx="161942" cy="33357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4578415" y="1659354"/>
              <a:ext cx="966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margin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V="1">
              <a:off x="4252910" y="1998524"/>
              <a:ext cx="366953" cy="308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円/楕円 12"/>
            <p:cNvSpPr/>
            <p:nvPr/>
          </p:nvSpPr>
          <p:spPr>
            <a:xfrm>
              <a:off x="992870" y="2361992"/>
              <a:ext cx="3727473" cy="15820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68301" y="1545803"/>
              <a:ext cx="1514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Service area</a:t>
              </a:r>
              <a:endParaRPr kumimoji="1" lang="ja-JP" altLang="en-US" sz="20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024515" y="1905843"/>
              <a:ext cx="1762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PU Transmitter</a:t>
              </a:r>
              <a:endParaRPr kumimoji="1" lang="ja-JP" altLang="en-US" sz="1000" dirty="0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1464247" y="1921982"/>
              <a:ext cx="316721" cy="55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9714" y="2224474"/>
              <a:ext cx="615550" cy="999563"/>
            </a:xfrm>
            <a:prstGeom prst="rect">
              <a:avLst/>
            </a:prstGeom>
          </p:spPr>
        </p:pic>
        <p:sp>
          <p:nvSpPr>
            <p:cNvPr id="18" name="円/楕円 17"/>
            <p:cNvSpPr/>
            <p:nvPr/>
          </p:nvSpPr>
          <p:spPr>
            <a:xfrm>
              <a:off x="348775" y="1929944"/>
              <a:ext cx="4993264" cy="254037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 flipH="1">
              <a:off x="721756" y="3858602"/>
              <a:ext cx="168769" cy="4470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106542" y="4409146"/>
              <a:ext cx="1861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Protection area</a:t>
              </a:r>
              <a:endParaRPr kumimoji="1" lang="ja-JP" altLang="en-US" sz="2000" dirty="0"/>
            </a:p>
          </p:txBody>
        </p:sp>
        <p:grpSp>
          <p:nvGrpSpPr>
            <p:cNvPr id="21" name="グループ化 71"/>
            <p:cNvGrpSpPr/>
            <p:nvPr/>
          </p:nvGrpSpPr>
          <p:grpSpPr>
            <a:xfrm>
              <a:off x="8063542" y="2220045"/>
              <a:ext cx="1080458" cy="1047682"/>
              <a:chOff x="7812022" y="2195777"/>
              <a:chExt cx="1080458" cy="1047682"/>
            </a:xfrm>
          </p:grpSpPr>
          <p:sp>
            <p:nvSpPr>
              <p:cNvPr id="23" name="フローチャート : 磁気ディスク 16"/>
              <p:cNvSpPr/>
              <p:nvPr/>
            </p:nvSpPr>
            <p:spPr bwMode="auto">
              <a:xfrm>
                <a:off x="7812022" y="2195777"/>
                <a:ext cx="1080458" cy="1006208"/>
              </a:xfrm>
              <a:prstGeom prst="flowChartMagneticDisk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048386" y="2535573"/>
                <a:ext cx="6077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 smtClean="0"/>
                  <a:t>FCC</a:t>
                </a:r>
              </a:p>
              <a:p>
                <a:pPr algn="ctr"/>
                <a:r>
                  <a:rPr lang="en-US" altLang="ja-JP" sz="2000" dirty="0" smtClean="0"/>
                  <a:t>DB</a:t>
                </a:r>
                <a:endParaRPr kumimoji="1" lang="ja-JP" altLang="en-US" sz="2000" dirty="0"/>
              </a:p>
            </p:txBody>
          </p:sp>
        </p:grpSp>
        <p:sp>
          <p:nvSpPr>
            <p:cNvPr id="22" name="テキスト ボックス 21"/>
            <p:cNvSpPr txBox="1"/>
            <p:nvPr/>
          </p:nvSpPr>
          <p:spPr>
            <a:xfrm>
              <a:off x="6767153" y="374051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SU</a:t>
              </a:r>
              <a:endParaRPr kumimoji="1" lang="ja-JP" altLang="en-US" dirty="0"/>
            </a:p>
          </p:txBody>
        </p:sp>
      </p:grpSp>
      <p:pic>
        <p:nvPicPr>
          <p:cNvPr id="55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833962" cy="4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1547664" y="20608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PU </a:t>
            </a:r>
            <a:r>
              <a:rPr lang="en-US" altLang="ja-JP" sz="2000" dirty="0" smtClean="0"/>
              <a:t>Receiver</a:t>
            </a:r>
            <a:endParaRPr kumimoji="1" lang="ja-JP" altLang="en-US" sz="1000" dirty="0"/>
          </a:p>
        </p:txBody>
      </p:sp>
      <p:pic>
        <p:nvPicPr>
          <p:cNvPr id="57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30" y="2965202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20888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-180528" y="188640"/>
            <a:ext cx="9433048" cy="3600400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10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3"/>
          <p:cNvGrpSpPr/>
          <p:nvPr/>
        </p:nvGrpSpPr>
        <p:grpSpPr>
          <a:xfrm>
            <a:off x="387676" y="1659817"/>
            <a:ext cx="8745327" cy="3756564"/>
            <a:chOff x="371218" y="2276828"/>
            <a:chExt cx="8745327" cy="3756564"/>
          </a:xfrm>
        </p:grpSpPr>
        <p:sp>
          <p:nvSpPr>
            <p:cNvPr id="5" name="フリーフォーム 4"/>
            <p:cNvSpPr/>
            <p:nvPr/>
          </p:nvSpPr>
          <p:spPr>
            <a:xfrm rot="629523">
              <a:off x="397751" y="2609231"/>
              <a:ext cx="4784095" cy="2927270"/>
            </a:xfrm>
            <a:custGeom>
              <a:avLst/>
              <a:gdLst>
                <a:gd name="connsiteX0" fmla="*/ 2287265 w 4748220"/>
                <a:gd name="connsiteY0" fmla="*/ 262482 h 2736576"/>
                <a:gd name="connsiteX1" fmla="*/ 3087365 w 4748220"/>
                <a:gd name="connsiteY1" fmla="*/ 5307 h 2736576"/>
                <a:gd name="connsiteX2" fmla="*/ 3630290 w 4748220"/>
                <a:gd name="connsiteY2" fmla="*/ 548232 h 2736576"/>
                <a:gd name="connsiteX3" fmla="*/ 4644702 w 4748220"/>
                <a:gd name="connsiteY3" fmla="*/ 719682 h 2736576"/>
                <a:gd name="connsiteX4" fmla="*/ 4501827 w 4748220"/>
                <a:gd name="connsiteY4" fmla="*/ 1505495 h 2736576"/>
                <a:gd name="connsiteX5" fmla="*/ 4716140 w 4748220"/>
                <a:gd name="connsiteY5" fmla="*/ 2005557 h 2736576"/>
                <a:gd name="connsiteX6" fmla="*/ 3687440 w 4748220"/>
                <a:gd name="connsiteY6" fmla="*/ 2248445 h 2736576"/>
                <a:gd name="connsiteX7" fmla="*/ 2787327 w 4748220"/>
                <a:gd name="connsiteY7" fmla="*/ 2734220 h 2736576"/>
                <a:gd name="connsiteX8" fmla="*/ 1844352 w 4748220"/>
                <a:gd name="connsiteY8" fmla="*/ 2434182 h 2736576"/>
                <a:gd name="connsiteX9" fmla="*/ 1015677 w 4748220"/>
                <a:gd name="connsiteY9" fmla="*/ 2448470 h 2736576"/>
                <a:gd name="connsiteX10" fmla="*/ 515615 w 4748220"/>
                <a:gd name="connsiteY10" fmla="*/ 1919832 h 2736576"/>
                <a:gd name="connsiteX11" fmla="*/ 1265 w 4748220"/>
                <a:gd name="connsiteY11" fmla="*/ 1548357 h 2736576"/>
                <a:gd name="connsiteX12" fmla="*/ 372740 w 4748220"/>
                <a:gd name="connsiteY12" fmla="*/ 991145 h 2736576"/>
                <a:gd name="connsiteX13" fmla="*/ 458465 w 4748220"/>
                <a:gd name="connsiteY13" fmla="*/ 362495 h 2736576"/>
                <a:gd name="connsiteX14" fmla="*/ 1487165 w 4748220"/>
                <a:gd name="connsiteY14" fmla="*/ 405357 h 2736576"/>
                <a:gd name="connsiteX15" fmla="*/ 1830065 w 4748220"/>
                <a:gd name="connsiteY15" fmla="*/ 105320 h 2736576"/>
                <a:gd name="connsiteX16" fmla="*/ 2287265 w 4748220"/>
                <a:gd name="connsiteY16" fmla="*/ 262482 h 27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8220" h="2736576">
                  <a:moveTo>
                    <a:pt x="2287265" y="262482"/>
                  </a:moveTo>
                  <a:cubicBezTo>
                    <a:pt x="2496815" y="245813"/>
                    <a:pt x="2863528" y="-42318"/>
                    <a:pt x="3087365" y="5307"/>
                  </a:cubicBezTo>
                  <a:cubicBezTo>
                    <a:pt x="3311202" y="52932"/>
                    <a:pt x="3370734" y="429170"/>
                    <a:pt x="3630290" y="548232"/>
                  </a:cubicBezTo>
                  <a:cubicBezTo>
                    <a:pt x="3889846" y="667294"/>
                    <a:pt x="4499446" y="560138"/>
                    <a:pt x="4644702" y="719682"/>
                  </a:cubicBezTo>
                  <a:cubicBezTo>
                    <a:pt x="4789958" y="879226"/>
                    <a:pt x="4489921" y="1291183"/>
                    <a:pt x="4501827" y="1505495"/>
                  </a:cubicBezTo>
                  <a:cubicBezTo>
                    <a:pt x="4513733" y="1719808"/>
                    <a:pt x="4851871" y="1881732"/>
                    <a:pt x="4716140" y="2005557"/>
                  </a:cubicBezTo>
                  <a:cubicBezTo>
                    <a:pt x="4580409" y="2129382"/>
                    <a:pt x="4008909" y="2127001"/>
                    <a:pt x="3687440" y="2248445"/>
                  </a:cubicBezTo>
                  <a:cubicBezTo>
                    <a:pt x="3365971" y="2369889"/>
                    <a:pt x="3094508" y="2703264"/>
                    <a:pt x="2787327" y="2734220"/>
                  </a:cubicBezTo>
                  <a:cubicBezTo>
                    <a:pt x="2480146" y="2765176"/>
                    <a:pt x="2139627" y="2481807"/>
                    <a:pt x="1844352" y="2434182"/>
                  </a:cubicBezTo>
                  <a:cubicBezTo>
                    <a:pt x="1549077" y="2386557"/>
                    <a:pt x="1237133" y="2534195"/>
                    <a:pt x="1015677" y="2448470"/>
                  </a:cubicBezTo>
                  <a:cubicBezTo>
                    <a:pt x="794221" y="2362745"/>
                    <a:pt x="684684" y="2069851"/>
                    <a:pt x="515615" y="1919832"/>
                  </a:cubicBezTo>
                  <a:cubicBezTo>
                    <a:pt x="346546" y="1769813"/>
                    <a:pt x="25078" y="1703138"/>
                    <a:pt x="1265" y="1548357"/>
                  </a:cubicBezTo>
                  <a:cubicBezTo>
                    <a:pt x="-22548" y="1393576"/>
                    <a:pt x="296540" y="1188789"/>
                    <a:pt x="372740" y="991145"/>
                  </a:cubicBezTo>
                  <a:cubicBezTo>
                    <a:pt x="448940" y="793501"/>
                    <a:pt x="272727" y="460126"/>
                    <a:pt x="458465" y="362495"/>
                  </a:cubicBezTo>
                  <a:cubicBezTo>
                    <a:pt x="644202" y="264864"/>
                    <a:pt x="1258565" y="448219"/>
                    <a:pt x="1487165" y="405357"/>
                  </a:cubicBezTo>
                  <a:cubicBezTo>
                    <a:pt x="1715765" y="362495"/>
                    <a:pt x="1694334" y="131514"/>
                    <a:pt x="1830065" y="105320"/>
                  </a:cubicBezTo>
                  <a:cubicBezTo>
                    <a:pt x="1965796" y="79126"/>
                    <a:pt x="2077715" y="279151"/>
                    <a:pt x="2287265" y="262482"/>
                  </a:cubicBezTo>
                  <a:close/>
                </a:path>
              </a:pathLst>
            </a:cu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 rot="629523">
              <a:off x="1204509" y="3161274"/>
              <a:ext cx="3201024" cy="1644774"/>
            </a:xfrm>
            <a:custGeom>
              <a:avLst/>
              <a:gdLst>
                <a:gd name="connsiteX0" fmla="*/ 2287265 w 4748220"/>
                <a:gd name="connsiteY0" fmla="*/ 262482 h 2736576"/>
                <a:gd name="connsiteX1" fmla="*/ 3087365 w 4748220"/>
                <a:gd name="connsiteY1" fmla="*/ 5307 h 2736576"/>
                <a:gd name="connsiteX2" fmla="*/ 3630290 w 4748220"/>
                <a:gd name="connsiteY2" fmla="*/ 548232 h 2736576"/>
                <a:gd name="connsiteX3" fmla="*/ 4644702 w 4748220"/>
                <a:gd name="connsiteY3" fmla="*/ 719682 h 2736576"/>
                <a:gd name="connsiteX4" fmla="*/ 4501827 w 4748220"/>
                <a:gd name="connsiteY4" fmla="*/ 1505495 h 2736576"/>
                <a:gd name="connsiteX5" fmla="*/ 4716140 w 4748220"/>
                <a:gd name="connsiteY5" fmla="*/ 2005557 h 2736576"/>
                <a:gd name="connsiteX6" fmla="*/ 3687440 w 4748220"/>
                <a:gd name="connsiteY6" fmla="*/ 2248445 h 2736576"/>
                <a:gd name="connsiteX7" fmla="*/ 2787327 w 4748220"/>
                <a:gd name="connsiteY7" fmla="*/ 2734220 h 2736576"/>
                <a:gd name="connsiteX8" fmla="*/ 1844352 w 4748220"/>
                <a:gd name="connsiteY8" fmla="*/ 2434182 h 2736576"/>
                <a:gd name="connsiteX9" fmla="*/ 1015677 w 4748220"/>
                <a:gd name="connsiteY9" fmla="*/ 2448470 h 2736576"/>
                <a:gd name="connsiteX10" fmla="*/ 515615 w 4748220"/>
                <a:gd name="connsiteY10" fmla="*/ 1919832 h 2736576"/>
                <a:gd name="connsiteX11" fmla="*/ 1265 w 4748220"/>
                <a:gd name="connsiteY11" fmla="*/ 1548357 h 2736576"/>
                <a:gd name="connsiteX12" fmla="*/ 372740 w 4748220"/>
                <a:gd name="connsiteY12" fmla="*/ 991145 h 2736576"/>
                <a:gd name="connsiteX13" fmla="*/ 458465 w 4748220"/>
                <a:gd name="connsiteY13" fmla="*/ 362495 h 2736576"/>
                <a:gd name="connsiteX14" fmla="*/ 1487165 w 4748220"/>
                <a:gd name="connsiteY14" fmla="*/ 405357 h 2736576"/>
                <a:gd name="connsiteX15" fmla="*/ 1830065 w 4748220"/>
                <a:gd name="connsiteY15" fmla="*/ 105320 h 2736576"/>
                <a:gd name="connsiteX16" fmla="*/ 2287265 w 4748220"/>
                <a:gd name="connsiteY16" fmla="*/ 262482 h 27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8220" h="2736576">
                  <a:moveTo>
                    <a:pt x="2287265" y="262482"/>
                  </a:moveTo>
                  <a:cubicBezTo>
                    <a:pt x="2496815" y="245813"/>
                    <a:pt x="2863528" y="-42318"/>
                    <a:pt x="3087365" y="5307"/>
                  </a:cubicBezTo>
                  <a:cubicBezTo>
                    <a:pt x="3311202" y="52932"/>
                    <a:pt x="3370734" y="429170"/>
                    <a:pt x="3630290" y="548232"/>
                  </a:cubicBezTo>
                  <a:cubicBezTo>
                    <a:pt x="3889846" y="667294"/>
                    <a:pt x="4499446" y="560138"/>
                    <a:pt x="4644702" y="719682"/>
                  </a:cubicBezTo>
                  <a:cubicBezTo>
                    <a:pt x="4789958" y="879226"/>
                    <a:pt x="4489921" y="1291183"/>
                    <a:pt x="4501827" y="1505495"/>
                  </a:cubicBezTo>
                  <a:cubicBezTo>
                    <a:pt x="4513733" y="1719808"/>
                    <a:pt x="4851871" y="1881732"/>
                    <a:pt x="4716140" y="2005557"/>
                  </a:cubicBezTo>
                  <a:cubicBezTo>
                    <a:pt x="4580409" y="2129382"/>
                    <a:pt x="4008909" y="2127001"/>
                    <a:pt x="3687440" y="2248445"/>
                  </a:cubicBezTo>
                  <a:cubicBezTo>
                    <a:pt x="3365971" y="2369889"/>
                    <a:pt x="3094508" y="2703264"/>
                    <a:pt x="2787327" y="2734220"/>
                  </a:cubicBezTo>
                  <a:cubicBezTo>
                    <a:pt x="2480146" y="2765176"/>
                    <a:pt x="2139627" y="2481807"/>
                    <a:pt x="1844352" y="2434182"/>
                  </a:cubicBezTo>
                  <a:cubicBezTo>
                    <a:pt x="1549077" y="2386557"/>
                    <a:pt x="1237133" y="2534195"/>
                    <a:pt x="1015677" y="2448470"/>
                  </a:cubicBezTo>
                  <a:cubicBezTo>
                    <a:pt x="794221" y="2362745"/>
                    <a:pt x="684684" y="2069851"/>
                    <a:pt x="515615" y="1919832"/>
                  </a:cubicBezTo>
                  <a:cubicBezTo>
                    <a:pt x="346546" y="1769813"/>
                    <a:pt x="25078" y="1703138"/>
                    <a:pt x="1265" y="1548357"/>
                  </a:cubicBezTo>
                  <a:cubicBezTo>
                    <a:pt x="-22548" y="1393576"/>
                    <a:pt x="296540" y="1188789"/>
                    <a:pt x="372740" y="991145"/>
                  </a:cubicBezTo>
                  <a:cubicBezTo>
                    <a:pt x="448940" y="793501"/>
                    <a:pt x="272727" y="460126"/>
                    <a:pt x="458465" y="362495"/>
                  </a:cubicBezTo>
                  <a:cubicBezTo>
                    <a:pt x="644202" y="264864"/>
                    <a:pt x="1258565" y="448219"/>
                    <a:pt x="1487165" y="405357"/>
                  </a:cubicBezTo>
                  <a:cubicBezTo>
                    <a:pt x="1715765" y="362495"/>
                    <a:pt x="1694334" y="131514"/>
                    <a:pt x="1830065" y="105320"/>
                  </a:cubicBezTo>
                  <a:cubicBezTo>
                    <a:pt x="1965796" y="79126"/>
                    <a:pt x="2077715" y="279151"/>
                    <a:pt x="2287265" y="2624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 : 磁気ディスク 48"/>
            <p:cNvSpPr/>
            <p:nvPr/>
          </p:nvSpPr>
          <p:spPr bwMode="auto">
            <a:xfrm>
              <a:off x="7046354" y="2317819"/>
              <a:ext cx="2016224" cy="1299020"/>
            </a:xfrm>
            <a:prstGeom prst="flowChartMagneticDisk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513768" y="4407475"/>
              <a:ext cx="1500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Information</a:t>
              </a:r>
              <a:endParaRPr kumimoji="1" lang="ja-JP" altLang="en-US" sz="20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292080" y="3645024"/>
              <a:ext cx="3219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High power communication</a:t>
              </a:r>
              <a:endParaRPr lang="ja-JP" altLang="en-US" sz="2000" dirty="0"/>
            </a:p>
          </p:txBody>
        </p:sp>
        <p:cxnSp>
          <p:nvCxnSpPr>
            <p:cNvPr id="10" name="直線コネクタ 9"/>
            <p:cNvCxnSpPr>
              <a:stCxn id="22" idx="0"/>
              <a:endCxn id="9" idx="2"/>
            </p:cNvCxnSpPr>
            <p:nvPr/>
          </p:nvCxnSpPr>
          <p:spPr bwMode="auto">
            <a:xfrm flipV="1">
              <a:off x="6802054" y="4045134"/>
              <a:ext cx="99666" cy="318863"/>
            </a:xfrm>
            <a:prstGeom prst="line">
              <a:avLst/>
            </a:prstGeom>
            <a:solidFill>
              <a:srgbClr val="800080">
                <a:alpha val="82001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テキスト ボックス 10"/>
            <p:cNvSpPr txBox="1"/>
            <p:nvPr/>
          </p:nvSpPr>
          <p:spPr>
            <a:xfrm>
              <a:off x="1396947" y="2276828"/>
              <a:ext cx="2063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Real service Area</a:t>
              </a:r>
              <a:endParaRPr kumimoji="1" lang="ja-JP" altLang="en-US" sz="2000" dirty="0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2012600" y="2719439"/>
              <a:ext cx="316721" cy="55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/>
            <p:cNvSpPr/>
            <p:nvPr/>
          </p:nvSpPr>
          <p:spPr>
            <a:xfrm>
              <a:off x="523095" y="2977369"/>
              <a:ext cx="4824536" cy="229781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811126" y="4622075"/>
              <a:ext cx="200533" cy="98763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371218" y="5633282"/>
              <a:ext cx="4694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Propagation model based protection area</a:t>
              </a:r>
              <a:endParaRPr kumimoji="1" lang="ja-JP" altLang="en-US" sz="2000" dirty="0"/>
            </a:p>
          </p:txBody>
        </p:sp>
        <p:cxnSp>
          <p:nvCxnSpPr>
            <p:cNvPr id="17" name="カギ線コネクタ 16"/>
            <p:cNvCxnSpPr>
              <a:endCxn id="22" idx="6"/>
            </p:cNvCxnSpPr>
            <p:nvPr/>
          </p:nvCxnSpPr>
          <p:spPr bwMode="auto">
            <a:xfrm rot="5400000">
              <a:off x="7405471" y="4362275"/>
              <a:ext cx="2292464" cy="681555"/>
            </a:xfrm>
            <a:prstGeom prst="bentConnector2">
              <a:avLst/>
            </a:prstGeom>
            <a:solidFill>
              <a:srgbClr val="800080">
                <a:alpha val="82001"/>
              </a:srgbClr>
            </a:solidFill>
            <a:ln w="9398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8" name="グループ化 59"/>
            <p:cNvGrpSpPr/>
            <p:nvPr/>
          </p:nvGrpSpPr>
          <p:grpSpPr>
            <a:xfrm>
              <a:off x="4579517" y="4293509"/>
              <a:ext cx="3810825" cy="1497197"/>
              <a:chOff x="4126997" y="2728733"/>
              <a:chExt cx="3810825" cy="1411971"/>
            </a:xfrm>
          </p:grpSpPr>
          <p:sp>
            <p:nvSpPr>
              <p:cNvPr id="22" name="円/楕円 21"/>
              <p:cNvSpPr/>
              <p:nvPr/>
            </p:nvSpPr>
            <p:spPr bwMode="auto">
              <a:xfrm rot="1503813">
                <a:off x="4126997" y="2728733"/>
                <a:ext cx="3810825" cy="1411971"/>
              </a:xfrm>
              <a:prstGeom prst="ellipse">
                <a:avLst/>
              </a:prstGeom>
              <a:noFill/>
              <a:ln w="9398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600" b="0" i="0" u="none" strike="noStrike" cap="none" normalizeH="0" baseline="0" dirty="0" smtClean="0">
                  <a:ln>
                    <a:noFill/>
                  </a:ln>
                  <a:effectLst/>
                  <a:ea typeface="ＭＳ Ｐゴシック" pitchFamily="50" charset="-128"/>
                </a:endParaRPr>
              </a:p>
            </p:txBody>
          </p:sp>
          <p:cxnSp>
            <p:nvCxnSpPr>
              <p:cNvPr id="25" name="直線矢印コネクタ 24"/>
              <p:cNvCxnSpPr/>
              <p:nvPr/>
            </p:nvCxnSpPr>
            <p:spPr bwMode="auto">
              <a:xfrm>
                <a:off x="4895110" y="2970687"/>
                <a:ext cx="2232248" cy="950727"/>
              </a:xfrm>
              <a:prstGeom prst="straightConnector1">
                <a:avLst/>
              </a:prstGeom>
              <a:solidFill>
                <a:srgbClr val="800080">
                  <a:alpha val="82001"/>
                </a:srgbClr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3379" y="3293533"/>
              <a:ext cx="615550" cy="999563"/>
            </a:xfrm>
            <a:prstGeom prst="rect">
              <a:avLst/>
            </a:prstGeom>
          </p:spPr>
        </p:pic>
        <p:sp>
          <p:nvSpPr>
            <p:cNvPr id="20" name="正方形/長方形 19"/>
            <p:cNvSpPr/>
            <p:nvPr/>
          </p:nvSpPr>
          <p:spPr>
            <a:xfrm>
              <a:off x="6975439" y="2818774"/>
              <a:ext cx="214110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 smtClean="0"/>
                <a:t>Measurement-based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 smtClean="0"/>
                <a:t>Spectrum Database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131375" y="4275696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SU</a:t>
              </a:r>
              <a:endParaRPr kumimoji="1" lang="ja-JP" altLang="en-US" sz="1000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4306407" y="1718936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Database based </a:t>
            </a:r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protection area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/>
          <p:cNvCxnSpPr>
            <a:endCxn id="5" idx="2"/>
          </p:cNvCxnSpPr>
          <p:nvPr/>
        </p:nvCxnSpPr>
        <p:spPr>
          <a:xfrm flipH="1">
            <a:off x="4210504" y="2082944"/>
            <a:ext cx="133538" cy="740855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833962" cy="4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195736" y="35730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PU </a:t>
            </a:r>
            <a:r>
              <a:rPr lang="en-US" altLang="ja-JP" sz="2000" dirty="0" smtClean="0"/>
              <a:t>Receiver</a:t>
            </a:r>
            <a:endParaRPr kumimoji="1"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67744" y="2276872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PU Transmitter</a:t>
            </a:r>
            <a:endParaRPr kumimoji="1" lang="ja-JP" altLang="en-US" sz="1000" dirty="0"/>
          </a:p>
        </p:txBody>
      </p:sp>
      <p:pic>
        <p:nvPicPr>
          <p:cNvPr id="32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869160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OP_mouse\Dropbox\藤井研\keyword presentation\cellphon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66" y="3604766"/>
            <a:ext cx="702027" cy="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角丸四角形 38"/>
          <p:cNvSpPr/>
          <p:nvPr/>
        </p:nvSpPr>
        <p:spPr>
          <a:xfrm>
            <a:off x="-180528" y="1556792"/>
            <a:ext cx="9433048" cy="4032448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29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25657</TotalTime>
  <Words>678</Words>
  <Application>Microsoft Macintosh PowerPoint</Application>
  <PresentationFormat>画面に合わせる (4:3)</PresentationFormat>
  <Paragraphs>330</Paragraphs>
  <Slides>28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OP_mouse</dc:creator>
  <cp:lastModifiedBy>王 昊</cp:lastModifiedBy>
  <cp:revision>63</cp:revision>
  <dcterms:created xsi:type="dcterms:W3CDTF">2014-01-17T06:57:28Z</dcterms:created>
  <dcterms:modified xsi:type="dcterms:W3CDTF">2016-01-21T14:59:54Z</dcterms:modified>
</cp:coreProperties>
</file>