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handoutMasterIdLst>
    <p:handoutMasterId r:id="rId22"/>
  </p:handoutMasterIdLst>
  <p:sldIdLst>
    <p:sldId id="256" r:id="rId2"/>
    <p:sldId id="257" r:id="rId3"/>
    <p:sldId id="274" r:id="rId4"/>
    <p:sldId id="271" r:id="rId5"/>
    <p:sldId id="273" r:id="rId6"/>
    <p:sldId id="258" r:id="rId7"/>
    <p:sldId id="259" r:id="rId8"/>
    <p:sldId id="262" r:id="rId9"/>
    <p:sldId id="260" r:id="rId10"/>
    <p:sldId id="261" r:id="rId11"/>
    <p:sldId id="263" r:id="rId12"/>
    <p:sldId id="270" r:id="rId13"/>
    <p:sldId id="264" r:id="rId14"/>
    <p:sldId id="272" r:id="rId15"/>
    <p:sldId id="265" r:id="rId16"/>
    <p:sldId id="266" r:id="rId17"/>
    <p:sldId id="267" r:id="rId18"/>
    <p:sldId id="268" r:id="rId19"/>
    <p:sldId id="269" r:id="rId20"/>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8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CFCFC"/>
    <a:srgbClr val="F3F3F3"/>
    <a:srgbClr val="F0F0F0"/>
    <a:srgbClr val="F5F5F5"/>
    <a:srgbClr val="FAFAFA"/>
    <a:srgbClr val="FEFEFE"/>
    <a:srgbClr val="FDFDFD"/>
    <a:srgbClr val="F9F9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0" autoAdjust="0"/>
    <p:restoredTop sz="85823" autoAdjust="0"/>
  </p:normalViewPr>
  <p:slideViewPr>
    <p:cSldViewPr>
      <p:cViewPr varScale="1">
        <p:scale>
          <a:sx n="67" d="100"/>
          <a:sy n="67" d="100"/>
        </p:scale>
        <p:origin x="1146" y="78"/>
      </p:cViewPr>
      <p:guideLst>
        <p:guide orient="horz" pos="2205"/>
        <p:guide pos="88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7" d="100"/>
          <a:sy n="77" d="100"/>
        </p:scale>
        <p:origin x="32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1CB6232-BF82-8B48-9AD9-5D6B1CAB1ED7}" type="datetimeFigureOut">
              <a:rPr kumimoji="1" lang="zh-CN" altLang="en-US" smtClean="0"/>
              <a:t>2015/5/28</a:t>
            </a:fld>
            <a:endParaRPr kumimoji="1"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50EB73D2-43A1-364E-8817-E2922C9C5FA7}" type="slidenum">
              <a:rPr kumimoji="1" lang="zh-CN" altLang="en-US" smtClean="0"/>
              <a:t>‹#›</a:t>
            </a:fld>
            <a:endParaRPr kumimoji="1" lang="zh-CN" altLang="en-US"/>
          </a:p>
        </p:txBody>
      </p:sp>
    </p:spTree>
    <p:extLst>
      <p:ext uri="{BB962C8B-B14F-4D97-AF65-F5344CB8AC3E}">
        <p14:creationId xmlns:p14="http://schemas.microsoft.com/office/powerpoint/2010/main" val="3556289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0" cy="493316"/>
          </a:xfrm>
          <a:prstGeom prst="rect">
            <a:avLst/>
          </a:prstGeom>
        </p:spPr>
        <p:txBody>
          <a:bodyPr vert="horz" lIns="90782" tIns="45391" rIns="90782" bIns="45391"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0"/>
            <a:ext cx="2918830" cy="493316"/>
          </a:xfrm>
          <a:prstGeom prst="rect">
            <a:avLst/>
          </a:prstGeom>
        </p:spPr>
        <p:txBody>
          <a:bodyPr vert="horz" lIns="90782" tIns="45391" rIns="90782" bIns="45391" rtlCol="0"/>
          <a:lstStyle>
            <a:lvl1pPr algn="r">
              <a:defRPr sz="1200"/>
            </a:lvl1pPr>
          </a:lstStyle>
          <a:p>
            <a:fld id="{81AE3349-8ED8-4BF3-8E64-A333CD37599C}" type="datetimeFigureOut">
              <a:rPr kumimoji="1" lang="ja-JP" altLang="en-US" smtClean="0"/>
              <a:t>2015/5/28</a:t>
            </a:fld>
            <a:endParaRPr kumimoji="1" lang="ja-JP" altLang="en-US"/>
          </a:p>
        </p:txBody>
      </p:sp>
      <p:sp>
        <p:nvSpPr>
          <p:cNvPr id="4" name="スライド イメージ プレースホルダー 3"/>
          <p:cNvSpPr>
            <a:spLocks noGrp="1" noRot="1" noChangeAspect="1"/>
          </p:cNvSpPr>
          <p:nvPr>
            <p:ph type="sldImg" idx="2"/>
          </p:nvPr>
        </p:nvSpPr>
        <p:spPr>
          <a:xfrm>
            <a:off x="903288" y="741363"/>
            <a:ext cx="4930775" cy="3697287"/>
          </a:xfrm>
          <a:prstGeom prst="rect">
            <a:avLst/>
          </a:prstGeom>
          <a:noFill/>
          <a:ln w="12700">
            <a:solidFill>
              <a:prstClr val="black"/>
            </a:solidFill>
          </a:ln>
        </p:spPr>
        <p:txBody>
          <a:bodyPr vert="horz" lIns="90782" tIns="45391" rIns="90782" bIns="45391" rtlCol="0" anchor="ctr"/>
          <a:lstStyle/>
          <a:p>
            <a:endParaRPr lang="ja-JP" altLang="en-US"/>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82" tIns="45391" rIns="90782" bIns="4539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0" cy="493316"/>
          </a:xfrm>
          <a:prstGeom prst="rect">
            <a:avLst/>
          </a:prstGeom>
        </p:spPr>
        <p:txBody>
          <a:bodyPr vert="horz" lIns="90782" tIns="45391" rIns="90782" bIns="4539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6"/>
            <a:ext cx="2918830" cy="493316"/>
          </a:xfrm>
          <a:prstGeom prst="rect">
            <a:avLst/>
          </a:prstGeom>
        </p:spPr>
        <p:txBody>
          <a:bodyPr vert="horz" lIns="90782" tIns="45391" rIns="90782" bIns="45391" rtlCol="0" anchor="b"/>
          <a:lstStyle>
            <a:lvl1pPr algn="r">
              <a:defRPr sz="1200"/>
            </a:lvl1pPr>
          </a:lstStyle>
          <a:p>
            <a:fld id="{347F580A-8136-47E3-95E1-78B2C5D13D2D}" type="slidenum">
              <a:rPr kumimoji="1" lang="ja-JP" altLang="en-US" smtClean="0"/>
              <a:t>‹#›</a:t>
            </a:fld>
            <a:endParaRPr kumimoji="1" lang="ja-JP" altLang="en-US"/>
          </a:p>
        </p:txBody>
      </p:sp>
    </p:spTree>
    <p:extLst>
      <p:ext uri="{BB962C8B-B14F-4D97-AF65-F5344CB8AC3E}">
        <p14:creationId xmlns:p14="http://schemas.microsoft.com/office/powerpoint/2010/main" val="993054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47F580A-8136-47E3-95E1-78B2C5D13D2D}" type="slidenum">
              <a:rPr kumimoji="1" lang="ja-JP" altLang="en-US" smtClean="0"/>
              <a:t>1</a:t>
            </a:fld>
            <a:endParaRPr kumimoji="1" lang="ja-JP" altLang="en-US"/>
          </a:p>
        </p:txBody>
      </p:sp>
    </p:spTree>
    <p:extLst>
      <p:ext uri="{BB962C8B-B14F-4D97-AF65-F5344CB8AC3E}">
        <p14:creationId xmlns:p14="http://schemas.microsoft.com/office/powerpoint/2010/main" val="174631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47F580A-8136-47E3-95E1-78B2C5D13D2D}" type="slidenum">
              <a:rPr kumimoji="1" lang="ja-JP" altLang="en-US" smtClean="0"/>
              <a:t>2</a:t>
            </a:fld>
            <a:endParaRPr kumimoji="1" lang="ja-JP" altLang="en-US"/>
          </a:p>
        </p:txBody>
      </p:sp>
    </p:spTree>
    <p:extLst>
      <p:ext uri="{BB962C8B-B14F-4D97-AF65-F5344CB8AC3E}">
        <p14:creationId xmlns:p14="http://schemas.microsoft.com/office/powerpoint/2010/main" val="202934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空き帯域の二次利用を実現するためにコグニティブ無線という技術が解決策として提案されています。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47F580A-8136-47E3-95E1-78B2C5D13D2D}" type="slidenum">
              <a:rPr kumimoji="1" lang="ja-JP" altLang="en-US" smtClean="0"/>
              <a:t>3</a:t>
            </a:fld>
            <a:endParaRPr kumimoji="1" lang="ja-JP" altLang="en-US"/>
          </a:p>
        </p:txBody>
      </p:sp>
    </p:spTree>
    <p:extLst>
      <p:ext uri="{BB962C8B-B14F-4D97-AF65-F5344CB8AC3E}">
        <p14:creationId xmlns:p14="http://schemas.microsoft.com/office/powerpoint/2010/main" val="284071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47F580A-8136-47E3-95E1-78B2C5D13D2D}" type="slidenum">
              <a:rPr kumimoji="1" lang="ja-JP" altLang="en-US" smtClean="0"/>
              <a:t>19</a:t>
            </a:fld>
            <a:endParaRPr kumimoji="1" lang="ja-JP" altLang="en-US"/>
          </a:p>
        </p:txBody>
      </p:sp>
    </p:spTree>
    <p:extLst>
      <p:ext uri="{BB962C8B-B14F-4D97-AF65-F5344CB8AC3E}">
        <p14:creationId xmlns:p14="http://schemas.microsoft.com/office/powerpoint/2010/main" val="52877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67730" y="2535231"/>
            <a:ext cx="8624750" cy="1112168"/>
          </a:xfrm>
          <a:noFill/>
        </p:spPr>
        <p:txBody>
          <a:bodyPr anchor="ctr">
            <a:noAutofit/>
          </a:bodyPr>
          <a:lstStyle>
            <a:lvl1pPr algn="ctr">
              <a:lnSpc>
                <a:spcPct val="100000"/>
              </a:lnSpc>
              <a:defRPr sz="3200" b="0" spc="-80" baseline="0">
                <a:ln w="18000">
                  <a:noFill/>
                  <a:prstDash val="solid"/>
                  <a:miter lim="800000"/>
                </a:ln>
                <a:solidFill>
                  <a:schemeClr val="tx1">
                    <a:alpha val="50000"/>
                  </a:schemeClr>
                </a:solidFill>
                <a:effectLst/>
              </a:defRPr>
            </a:lvl1pPr>
          </a:lstStyle>
          <a:p>
            <a:r>
              <a:rPr lang="ja-JP" altLang="en-US" dirty="0" smtClean="0"/>
              <a:t>マスター タイトルの書式設定</a:t>
            </a:r>
            <a:endParaRPr lang="en-US" dirty="0"/>
          </a:p>
        </p:txBody>
      </p:sp>
      <p:sp>
        <p:nvSpPr>
          <p:cNvPr id="4" name="Date Placeholder 3"/>
          <p:cNvSpPr>
            <a:spLocks noGrp="1"/>
          </p:cNvSpPr>
          <p:nvPr>
            <p:ph type="dt" sz="half" idx="10"/>
          </p:nvPr>
        </p:nvSpPr>
        <p:spPr>
          <a:xfrm>
            <a:off x="251520" y="6436568"/>
            <a:ext cx="3429000" cy="304800"/>
          </a:xfrm>
        </p:spPr>
        <p:txBody>
          <a:bodyPr/>
          <a:lstStyle/>
          <a:p>
            <a:fld id="{8C3D3669-6A29-4165-8609-CD10784440EF}" type="datetime1">
              <a:rPr kumimoji="1" lang="ja-JP" altLang="en-US" smtClean="0"/>
              <a:t>2015/5/28</a:t>
            </a:fld>
            <a:endParaRPr kumimoji="1" lang="ja-JP" altLang="en-US"/>
          </a:p>
        </p:txBody>
      </p:sp>
      <p:sp>
        <p:nvSpPr>
          <p:cNvPr id="5" name="Footer Placeholder 4"/>
          <p:cNvSpPr>
            <a:spLocks noGrp="1"/>
          </p:cNvSpPr>
          <p:nvPr>
            <p:ph type="ftr" sz="quarter" idx="11"/>
          </p:nvPr>
        </p:nvSpPr>
        <p:spPr>
          <a:xfrm>
            <a:off x="3707904" y="6453336"/>
            <a:ext cx="3429000" cy="283845"/>
          </a:xfrm>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227377" y="6381328"/>
            <a:ext cx="773747" cy="365125"/>
          </a:xfrm>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pic>
        <p:nvPicPr>
          <p:cNvPr id="11" name="Picture 2" descr="国立大学法人 電気通信大学"/>
          <p:cNvPicPr>
            <a:picLocks noChangeAspect="1" noChangeArrowheads="1"/>
          </p:cNvPicPr>
          <p:nvPr/>
        </p:nvPicPr>
        <p:blipFill>
          <a:blip r:embed="rId2" cstate="print"/>
          <a:srcRect/>
          <a:stretch>
            <a:fillRect/>
          </a:stretch>
        </p:blipFill>
        <p:spPr bwMode="auto">
          <a:xfrm>
            <a:off x="267730" y="548680"/>
            <a:ext cx="2936118" cy="504056"/>
          </a:xfrm>
          <a:prstGeom prst="rect">
            <a:avLst/>
          </a:prstGeom>
          <a:noFill/>
        </p:spPr>
      </p:pic>
      <p:sp>
        <p:nvSpPr>
          <p:cNvPr id="7" name="テキスト ボックス 6"/>
          <p:cNvSpPr txBox="1"/>
          <p:nvPr userDrawn="1"/>
        </p:nvSpPr>
        <p:spPr>
          <a:xfrm>
            <a:off x="416944" y="4545121"/>
            <a:ext cx="8074646" cy="1908215"/>
          </a:xfrm>
          <a:prstGeom prst="rect">
            <a:avLst/>
          </a:prstGeom>
          <a:noFill/>
        </p:spPr>
        <p:txBody>
          <a:bodyPr wrap="none" rtlCol="0">
            <a:spAutoFit/>
          </a:bodyPr>
          <a:lstStyle/>
          <a:p>
            <a:pPr algn="ctr"/>
            <a:r>
              <a:rPr lang="ja-JP" altLang="en-US" sz="2000" b="1" dirty="0" smtClean="0">
                <a:solidFill>
                  <a:schemeClr val="tx1"/>
                </a:solidFill>
              </a:rPr>
              <a:t>電気通信大学　先端ワイヤレス・コミュニケーション研究センター</a:t>
            </a:r>
            <a:endParaRPr lang="en-US" altLang="ja-JP" sz="2000" b="1" dirty="0" smtClean="0">
              <a:solidFill>
                <a:schemeClr val="tx1"/>
              </a:solidFill>
            </a:endParaRPr>
          </a:p>
          <a:p>
            <a:pPr algn="ctr"/>
            <a:r>
              <a:rPr lang="ja-JP" altLang="en-US" sz="2000" b="1" u="sng" dirty="0" smtClean="0">
                <a:solidFill>
                  <a:schemeClr val="tx1"/>
                </a:solidFill>
              </a:rPr>
              <a:t>王昊</a:t>
            </a:r>
            <a:r>
              <a:rPr lang="ja-JP" altLang="en-US" sz="2000" b="1" u="none" dirty="0" smtClean="0">
                <a:solidFill>
                  <a:schemeClr val="tx1"/>
                </a:solidFill>
              </a:rPr>
              <a:t>　藤井威生</a:t>
            </a:r>
            <a:r>
              <a:rPr lang="ja-JP" altLang="en-US" sz="2000" b="1" dirty="0" smtClean="0">
                <a:solidFill>
                  <a:schemeClr val="tx1"/>
                </a:solidFill>
              </a:rPr>
              <a:t>　</a:t>
            </a:r>
            <a:endParaRPr lang="en-US" altLang="ja-JP" sz="2000" b="1" dirty="0" smtClean="0">
              <a:solidFill>
                <a:schemeClr val="tx1"/>
              </a:solidFill>
            </a:endParaRPr>
          </a:p>
          <a:p>
            <a:pPr algn="ctr"/>
            <a:endParaRPr lang="en-US" altLang="ja-JP" sz="2000" b="1" dirty="0" smtClean="0">
              <a:solidFill>
                <a:schemeClr val="tx1"/>
              </a:solidFill>
            </a:endParaRPr>
          </a:p>
          <a:p>
            <a:pPr algn="ctr"/>
            <a:r>
              <a:rPr lang="ja-JP" altLang="en-US" sz="2000" b="1" dirty="0" smtClean="0">
                <a:solidFill>
                  <a:schemeClr val="tx1"/>
                </a:solidFill>
              </a:rPr>
              <a:t>スマート無線研究会</a:t>
            </a:r>
            <a:endParaRPr lang="en-US" altLang="ja-JP" sz="2000" b="1" dirty="0" smtClean="0">
              <a:solidFill>
                <a:schemeClr val="tx1"/>
              </a:solidFill>
            </a:endParaRPr>
          </a:p>
          <a:p>
            <a:pPr algn="ctr"/>
            <a:r>
              <a:rPr lang="en-US" altLang="ja-JP" sz="2000" b="1" dirty="0" smtClean="0">
                <a:solidFill>
                  <a:schemeClr val="tx1"/>
                </a:solidFill>
              </a:rPr>
              <a:t>2015</a:t>
            </a:r>
            <a:r>
              <a:rPr lang="ja-JP" altLang="en-US" sz="2000" b="1" dirty="0" smtClean="0">
                <a:solidFill>
                  <a:schemeClr val="tx1"/>
                </a:solidFill>
              </a:rPr>
              <a:t>年</a:t>
            </a:r>
            <a:r>
              <a:rPr lang="en-US" altLang="ja-JP" sz="2000" b="1" dirty="0" smtClean="0">
                <a:solidFill>
                  <a:schemeClr val="tx1"/>
                </a:solidFill>
              </a:rPr>
              <a:t>5</a:t>
            </a:r>
            <a:r>
              <a:rPr lang="ja-JP" altLang="en-US" sz="2000" b="1" dirty="0" smtClean="0">
                <a:solidFill>
                  <a:schemeClr val="tx1"/>
                </a:solidFill>
              </a:rPr>
              <a:t>月</a:t>
            </a:r>
            <a:r>
              <a:rPr lang="en-US" altLang="ja-JP" sz="2000" b="1" dirty="0" smtClean="0">
                <a:solidFill>
                  <a:schemeClr val="tx1"/>
                </a:solidFill>
              </a:rPr>
              <a:t>29</a:t>
            </a:r>
            <a:r>
              <a:rPr lang="ja-JP" altLang="en-US" sz="2000" b="1" dirty="0" smtClean="0">
                <a:solidFill>
                  <a:schemeClr val="tx1"/>
                </a:solidFill>
              </a:rPr>
              <a:t>日</a:t>
            </a:r>
            <a:endParaRPr lang="en-US" altLang="ja-JP" sz="2000" b="1" dirty="0" smtClean="0">
              <a:solidFill>
                <a:schemeClr val="tx1"/>
              </a:solidFill>
            </a:endParaRPr>
          </a:p>
          <a:p>
            <a:endParaRPr kumimoji="1" lang="ja-JP" alt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5633CC80-EB26-4106-90EA-7FF1F68276D4}"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B0F316E9-361D-4B2F-9BBC-66A86E460D8E}"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buClr>
                <a:schemeClr val="tx1"/>
              </a:buClr>
              <a:buSzPct val="100000"/>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BD2ECCC-4D6C-4264-8BD9-42B9D0D30EC1}" type="datetime1">
              <a:rPr kumimoji="1" lang="ja-JP" altLang="en-US" smtClean="0"/>
              <a:t>2015/5/28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正方形/長方形 6"/>
          <p:cNvSpPr/>
          <p:nvPr userDrawn="1"/>
        </p:nvSpPr>
        <p:spPr>
          <a:xfrm>
            <a:off x="0" y="662733"/>
            <a:ext cx="9144000" cy="19389"/>
          </a:xfrm>
          <a:prstGeom prst="rect">
            <a:avLst/>
          </a:prstGeom>
          <a:solidFill>
            <a:schemeClr val="bg1"/>
          </a:solidFill>
          <a:ln w="19050">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9CA8C386-0FE7-450B-BB62-F64923357801}" type="datetime1">
              <a:rPr kumimoji="1" lang="ja-JP" altLang="en-US" smtClean="0"/>
              <a:t>2015/5/28</a:t>
            </a:fld>
            <a:endParaRPr kumimoji="1" lang="ja-JP" altLang="en-US"/>
          </a:p>
        </p:txBody>
      </p:sp>
      <p:sp>
        <p:nvSpPr>
          <p:cNvPr id="8" name="Slide Number Placeholder 7"/>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7B4B523-7A4B-4BF7-802A-062AEAF57D4F}" type="datetime1">
              <a:rPr kumimoji="1" lang="ja-JP" altLang="en-US" smtClean="0"/>
              <a:t>2015/5/28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C0EDB4C-E012-4770-9AD0-C723C4109BBE}" type="datetime1">
              <a:rPr kumimoji="1" lang="ja-JP" altLang="en-US" smtClean="0"/>
              <a:t>2015/5/28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35495" y="1700808"/>
            <a:ext cx="9073009" cy="864096"/>
          </a:xfrm>
        </p:spPr>
        <p:txBody>
          <a:bodyPr/>
          <a:lstStyle>
            <a:lvl1pPr>
              <a:defRPr sz="400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6E75FB1F-75DC-42D4-983C-27E09DB00C06}" type="datetime1">
              <a:rPr kumimoji="1" lang="ja-JP" altLang="en-US" smtClean="0"/>
              <a:t>2015/5/28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Text Placeholder 2"/>
          <p:cNvSpPr>
            <a:spLocks noGrp="1"/>
          </p:cNvSpPr>
          <p:nvPr>
            <p:ph idx="1"/>
          </p:nvPr>
        </p:nvSpPr>
        <p:spPr>
          <a:xfrm>
            <a:off x="927389" y="2780928"/>
            <a:ext cx="7289220" cy="3520866"/>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A5A4-9F4B-4E5B-96F1-9C27DB361587}" type="datetime1">
              <a:rPr kumimoji="1" lang="ja-JP" altLang="en-US" smtClean="0"/>
              <a:t>2015/5/28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67EAAB-A115-4F2D-810F-0AF847A07EDB}" type="datetime1">
              <a:rPr kumimoji="1" lang="ja-JP" altLang="en-US" smtClean="0"/>
              <a:t>2015/5/28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0546401-E7BC-4165-BAEB-5E5D308D5073}" type="datetime1">
              <a:rPr kumimoji="1" lang="ja-JP" altLang="en-US" smtClean="0"/>
              <a:t>2015/5/28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2D8002D-B5B0-4BAC-B1F6-782DDCCE6D9C}"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正方形/長方形 10"/>
          <p:cNvSpPr/>
          <p:nvPr/>
        </p:nvSpPr>
        <p:spPr>
          <a:xfrm>
            <a:off x="0" y="6351671"/>
            <a:ext cx="9144000" cy="795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 name="Title Placeholder 1"/>
          <p:cNvSpPr>
            <a:spLocks noGrp="1"/>
          </p:cNvSpPr>
          <p:nvPr>
            <p:ph type="title"/>
          </p:nvPr>
        </p:nvSpPr>
        <p:spPr>
          <a:xfrm>
            <a:off x="35495" y="119851"/>
            <a:ext cx="9073009" cy="533082"/>
          </a:xfrm>
          <a:prstGeom prst="rect">
            <a:avLst/>
          </a:prstGeom>
        </p:spPr>
        <p:txBody>
          <a:bodyPr vert="horz" lIns="91440" tIns="45720" rIns="91440" bIns="45720" rtlCol="0" anchor="b">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35495" y="731838"/>
            <a:ext cx="9073009" cy="5569956"/>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543600" y="6469401"/>
            <a:ext cx="1628800" cy="324000"/>
          </a:xfrm>
          <a:prstGeom prst="rect">
            <a:avLst/>
          </a:prstGeom>
        </p:spPr>
        <p:txBody>
          <a:bodyPr vert="horz" lIns="91440" tIns="45720" rIns="91440" bIns="0" rtlCol="0" anchor="ctr"/>
          <a:lstStyle>
            <a:lvl1pPr algn="r">
              <a:defRPr sz="1600" b="1" cap="none" spc="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defRPr>
            </a:lvl1pPr>
          </a:lstStyle>
          <a:p>
            <a:fld id="{13EA87C5-5878-4889-A9F4-EB773DF53D24}" type="datetime1">
              <a:rPr kumimoji="1" lang="ja-JP" altLang="en-US" smtClean="0"/>
              <a:t>2015/5/28</a:t>
            </a:fld>
            <a:endParaRPr kumimoji="1" lang="ja-JP" altLang="en-US"/>
          </a:p>
        </p:txBody>
      </p:sp>
      <p:sp>
        <p:nvSpPr>
          <p:cNvPr id="5" name="Footer Placeholder 4"/>
          <p:cNvSpPr>
            <a:spLocks noGrp="1"/>
          </p:cNvSpPr>
          <p:nvPr>
            <p:ph type="ftr" sz="quarter" idx="3"/>
          </p:nvPr>
        </p:nvSpPr>
        <p:spPr>
          <a:xfrm>
            <a:off x="5148064" y="6494340"/>
            <a:ext cx="1162955" cy="324000"/>
          </a:xfrm>
          <a:prstGeom prst="rect">
            <a:avLst/>
          </a:prstGeom>
        </p:spPr>
        <p:txBody>
          <a:bodyPr vert="horz" lIns="91440" tIns="45720" rIns="91440" bIns="45720" rtlCol="0" anchor="ctr"/>
          <a:lstStyle>
            <a:lvl1pPr algn="l">
              <a:defRPr sz="14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4224753" y="6494340"/>
            <a:ext cx="682384" cy="324000"/>
          </a:xfrm>
          <a:prstGeom prst="rect">
            <a:avLst/>
          </a:prstGeom>
        </p:spPr>
        <p:txBody>
          <a:bodyPr vert="horz" lIns="91440" tIns="45720" rIns="91440" bIns="45720" rtlCol="0" anchor="ctr"/>
          <a:lstStyle>
            <a:lvl1pPr algn="ctr">
              <a:defRPr sz="1600" b="1" cap="none" spc="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defRPr>
            </a:lvl1pPr>
          </a:lstStyle>
          <a:p>
            <a:fld id="{D2D8002D-B5B0-4BAC-B1F6-782DDCCE6D9C}" type="slidenum">
              <a:rPr kumimoji="1" lang="ja-JP" altLang="en-US" smtClean="0"/>
              <a:t>‹#›</a:t>
            </a:fld>
            <a:endParaRPr kumimoji="1" lang="ja-JP" altLang="en-US"/>
          </a:p>
        </p:txBody>
      </p:sp>
      <p:pic>
        <p:nvPicPr>
          <p:cNvPr id="13" name="Picture 1" descr="C:\Documents and Settings\Administrator\デスクトップ\AWCC.png"/>
          <p:cNvPicPr>
            <a:picLocks noChangeAspect="1" noChangeArrowheads="1"/>
          </p:cNvPicPr>
          <p:nvPr/>
        </p:nvPicPr>
        <p:blipFill>
          <a:blip r:embed="rId13" cstate="print"/>
          <a:srcRect/>
          <a:stretch>
            <a:fillRect/>
          </a:stretch>
        </p:blipFill>
        <p:spPr bwMode="auto">
          <a:xfrm>
            <a:off x="8244408" y="6469751"/>
            <a:ext cx="792088" cy="371027"/>
          </a:xfrm>
          <a:prstGeom prst="rect">
            <a:avLst/>
          </a:prstGeom>
          <a:noFill/>
        </p:spPr>
      </p:pic>
      <p:sp>
        <p:nvSpPr>
          <p:cNvPr id="7" name="テキスト ボックス 6"/>
          <p:cNvSpPr txBox="1"/>
          <p:nvPr/>
        </p:nvSpPr>
        <p:spPr>
          <a:xfrm>
            <a:off x="35496" y="6478275"/>
            <a:ext cx="1601400" cy="338554"/>
          </a:xfrm>
          <a:prstGeom prst="rect">
            <a:avLst/>
          </a:prstGeom>
          <a:noFill/>
        </p:spPr>
        <p:txBody>
          <a:bodyPr wrap="none" rtlCol="0">
            <a:spAutoFit/>
          </a:bodyPr>
          <a:lstStyle/>
          <a:p>
            <a:r>
              <a:rPr kumimoji="1" lang="en-US" altLang="ja-JP" sz="1600" b="1" cap="none" spc="0" dirty="0" err="1" smtClean="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rPr>
              <a:t>Fujii</a:t>
            </a:r>
            <a:r>
              <a:rPr kumimoji="1" lang="en-US" altLang="ja-JP" sz="1600" b="1" cap="none" spc="0" dirty="0" smtClean="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rPr>
              <a:t> Laboratory</a:t>
            </a:r>
            <a:endParaRPr kumimoji="1" lang="ja-JP" altLang="en-US" sz="1600" b="1" cap="none" spc="0" dirty="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kumimoji="1" sz="2800" b="1" kern="1200" cap="none" spc="0" baseline="0">
          <a:ln w="18000">
            <a:solidFill>
              <a:sysClr val="windowText" lastClr="000000"/>
            </a:solidFill>
            <a:prstDash val="solid"/>
            <a:miter lim="800000"/>
          </a:ln>
          <a:solidFill>
            <a:schemeClr val="bg1">
              <a:alpha val="50000"/>
            </a:schemeClr>
          </a:solidFill>
          <a:effectLst>
            <a:outerShdw blurRad="63500" dist="127000" dir="1800000" algn="tl">
              <a:srgbClr val="000000">
                <a:alpha val="50000"/>
              </a:srgbClr>
            </a:outerShdw>
          </a:effectLst>
          <a:latin typeface="+mj-lt"/>
          <a:ea typeface="+mj-ea"/>
          <a:cs typeface="+mj-cs"/>
        </a:defRPr>
      </a:lvl1pPr>
    </p:titleStyle>
    <p:bodyStyle>
      <a:lvl1pPr marL="271463" indent="-271463" algn="l" defTabSz="914400" rtl="0" eaLnBrk="1" latinLnBrk="0" hangingPunct="1">
        <a:spcBef>
          <a:spcPct val="20000"/>
        </a:spcBef>
        <a:spcAft>
          <a:spcPts val="600"/>
        </a:spcAft>
        <a:buClr>
          <a:schemeClr val="tx1"/>
        </a:buClr>
        <a:buFont typeface="Wingdings" pitchFamily="2" charset="2"/>
        <a:buChar char="n"/>
        <a:defRPr kumimoji="1" sz="2000" b="0" kern="1200">
          <a:solidFill>
            <a:schemeClr val="tx1"/>
          </a:solidFill>
          <a:latin typeface="+mn-lt"/>
          <a:ea typeface="+mn-ea"/>
          <a:cs typeface="+mn-cs"/>
        </a:defRPr>
      </a:lvl1pPr>
      <a:lvl2pPr marL="541338" indent="-266700" algn="l" defTabSz="914400" rtl="0" eaLnBrk="1" latinLnBrk="0" hangingPunct="1">
        <a:spcBef>
          <a:spcPct val="20000"/>
        </a:spcBef>
        <a:buClr>
          <a:schemeClr val="tx1">
            <a:lumMod val="50000"/>
            <a:lumOff val="50000"/>
          </a:schemeClr>
        </a:buClr>
        <a:buFont typeface="Arial" pitchFamily="34" charset="0"/>
        <a:buChar char="»"/>
        <a:defRPr kumimoji="1" sz="1800" kern="1200">
          <a:solidFill>
            <a:schemeClr val="tx1"/>
          </a:solidFill>
          <a:latin typeface="+mn-lt"/>
          <a:ea typeface="+mn-ea"/>
          <a:cs typeface="+mn-cs"/>
        </a:defRPr>
      </a:lvl2pPr>
      <a:lvl3pPr marL="855663" indent="-228600" algn="l" defTabSz="896938" rtl="0" eaLnBrk="1" latinLnBrk="0" hangingPunct="1">
        <a:spcBef>
          <a:spcPct val="20000"/>
        </a:spcBef>
        <a:buClr>
          <a:schemeClr val="bg1">
            <a:lumMod val="75000"/>
          </a:schemeClr>
        </a:buClr>
        <a:buFont typeface="ＭＳ Ｐゴシック" pitchFamily="50" charset="-128"/>
        <a:buChar char="▶"/>
        <a:defRPr kumimoji="1" sz="1800" kern="1200">
          <a:solidFill>
            <a:schemeClr val="tx1"/>
          </a:solidFill>
          <a:latin typeface="+mn-lt"/>
          <a:ea typeface="+mn-ea"/>
          <a:cs typeface="+mn-cs"/>
        </a:defRPr>
      </a:lvl3pPr>
      <a:lvl4pPr marL="1252538" indent="-228600" algn="l" defTabSz="914400" rtl="0" eaLnBrk="1" latinLnBrk="0" hangingPunct="1">
        <a:spcBef>
          <a:spcPct val="20000"/>
        </a:spcBef>
        <a:buClr>
          <a:schemeClr val="tx1">
            <a:lumMod val="50000"/>
            <a:lumOff val="50000"/>
          </a:schemeClr>
        </a:buClr>
        <a:buFont typeface="Arial" pitchFamily="34" charset="0"/>
        <a:buChar char="»"/>
        <a:defRPr kumimoji="1" sz="1800" kern="1200">
          <a:solidFill>
            <a:schemeClr val="tx1"/>
          </a:solidFill>
          <a:latin typeface="+mn-lt"/>
          <a:ea typeface="+mn-ea"/>
          <a:cs typeface="+mn-cs"/>
        </a:defRPr>
      </a:lvl4pPr>
      <a:lvl5pPr marL="1617663" indent="-228600" algn="l" defTabSz="914400" rtl="0" eaLnBrk="1" latinLnBrk="0" hangingPunct="1">
        <a:spcBef>
          <a:spcPct val="20000"/>
        </a:spcBef>
        <a:buClr>
          <a:schemeClr val="tx1">
            <a:lumMod val="50000"/>
            <a:lumOff val="50000"/>
          </a:schemeClr>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12" Type="http://schemas.openxmlformats.org/officeDocument/2006/relationships/image" Target="../media/image29.emf"/><Relationship Id="rId17" Type="http://schemas.openxmlformats.org/officeDocument/2006/relationships/image" Target="../media/image9.png"/><Relationship Id="rId2" Type="http://schemas.openxmlformats.org/officeDocument/2006/relationships/image" Target="../media/image17.png"/><Relationship Id="rId16"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28.emf"/><Relationship Id="rId5" Type="http://schemas.openxmlformats.org/officeDocument/2006/relationships/image" Target="../media/image22.emf"/><Relationship Id="rId15" Type="http://schemas.openxmlformats.org/officeDocument/2006/relationships/image" Target="../media/image30.png"/><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4.png"/><Relationship Id="rId3" Type="http://schemas.openxmlformats.org/officeDocument/2006/relationships/image" Target="../media/image300.png"/><Relationship Id="rId21" Type="http://schemas.openxmlformats.org/officeDocument/2006/relationships/image" Target="../media/image45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3.png"/><Relationship Id="rId2" Type="http://schemas.openxmlformats.org/officeDocument/2006/relationships/image" Target="../media/image290.png"/><Relationship Id="rId16" Type="http://schemas.openxmlformats.org/officeDocument/2006/relationships/image" Target="../media/image270.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31.emf"/><Relationship Id="rId7" Type="http://schemas.openxmlformats.org/officeDocument/2006/relationships/image" Target="../media/image34.emf"/><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image" Target="../media/image30.emf"/><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33.emf"/><Relationship Id="rId11" Type="http://schemas.openxmlformats.org/officeDocument/2006/relationships/image" Target="../media/image59.png"/><Relationship Id="rId5" Type="http://schemas.openxmlformats.org/officeDocument/2006/relationships/image" Target="../media/image32.emf"/><Relationship Id="rId15" Type="http://schemas.openxmlformats.org/officeDocument/2006/relationships/image" Target="../media/image63.png"/><Relationship Id="rId10" Type="http://schemas.openxmlformats.org/officeDocument/2006/relationships/image" Target="../media/image56.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36.emf"/><Relationship Id="rId14" Type="http://schemas.openxmlformats.org/officeDocument/2006/relationships/image" Target="../media/image62.png"/></Relationships>
</file>

<file path=ppt/slides/_rels/slide14.xml.rels><?xml version="1.0" encoding="UTF-8" standalone="yes"?>
<Relationships xmlns="http://schemas.openxmlformats.org/package/2006/relationships"><Relationship Id="rId8" Type="http://schemas.openxmlformats.org/officeDocument/2006/relationships/image" Target="../media/image43.emf"/><Relationship Id="rId13" Type="http://schemas.openxmlformats.org/officeDocument/2006/relationships/image" Target="../media/image48.emf"/><Relationship Id="rId3" Type="http://schemas.openxmlformats.org/officeDocument/2006/relationships/image" Target="../media/image38.emf"/><Relationship Id="rId7" Type="http://schemas.openxmlformats.org/officeDocument/2006/relationships/image" Target="../media/image42.emf"/><Relationship Id="rId12" Type="http://schemas.openxmlformats.org/officeDocument/2006/relationships/image" Target="../media/image47.emf"/><Relationship Id="rId2" Type="http://schemas.openxmlformats.org/officeDocument/2006/relationships/image" Target="../media/image37.emf"/><Relationship Id="rId1" Type="http://schemas.openxmlformats.org/officeDocument/2006/relationships/slideLayout" Target="../slideLayouts/slideLayout2.xml"/><Relationship Id="rId6" Type="http://schemas.openxmlformats.org/officeDocument/2006/relationships/image" Target="../media/image41.emf"/><Relationship Id="rId11" Type="http://schemas.openxmlformats.org/officeDocument/2006/relationships/image" Target="../media/image46.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 Id="rId14" Type="http://schemas.openxmlformats.org/officeDocument/2006/relationships/image" Target="../media/image49.emf"/></Relationships>
</file>

<file path=ppt/slides/_rels/slide15.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7.gif"/><Relationship Id="rId1" Type="http://schemas.openxmlformats.org/officeDocument/2006/relationships/slideLayout" Target="../slideLayouts/slideLayout2.xml"/><Relationship Id="rId5" Type="http://schemas.openxmlformats.org/officeDocument/2006/relationships/image" Target="../media/image630.png"/><Relationship Id="rId4" Type="http://schemas.openxmlformats.org/officeDocument/2006/relationships/image" Target="../media/image620.png"/></Relationships>
</file>

<file path=ppt/slides/_rels/slide1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7.gi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9.emf"/><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730" y="2007664"/>
            <a:ext cx="8624750" cy="2167303"/>
          </a:xfrm>
          <a:effectLst/>
        </p:spPr>
        <p:txBody>
          <a:bodyPr/>
          <a:lstStyle/>
          <a:p>
            <a:r>
              <a:rPr lang="ja-JP" altLang="en-US" kern="0" dirty="0" smtClean="0">
                <a:solidFill>
                  <a:srgbClr val="080808"/>
                </a:solidFill>
                <a:effectLst/>
              </a:rPr>
              <a:t>重み付け協調センシング</a:t>
            </a:r>
            <a:r>
              <a:rPr lang="ja-JP" altLang="en-US" kern="0" dirty="0" smtClean="0">
                <a:solidFill>
                  <a:srgbClr val="080808"/>
                </a:solidFill>
              </a:rPr>
              <a:t>及び</a:t>
            </a:r>
            <a:r>
              <a:rPr lang="en-US" altLang="ja-JP" kern="0" dirty="0" smtClean="0">
                <a:solidFill>
                  <a:srgbClr val="080808"/>
                </a:solidFill>
              </a:rPr>
              <a:t/>
            </a:r>
            <a:br>
              <a:rPr lang="en-US" altLang="ja-JP" kern="0" dirty="0" smtClean="0">
                <a:solidFill>
                  <a:srgbClr val="080808"/>
                </a:solidFill>
              </a:rPr>
            </a:br>
            <a:r>
              <a:rPr lang="ja-JP" altLang="en-US" kern="0" dirty="0" smtClean="0">
                <a:solidFill>
                  <a:srgbClr val="080808"/>
                </a:solidFill>
              </a:rPr>
              <a:t>電波環境データベースを用いた</a:t>
            </a:r>
            <a:r>
              <a:rPr lang="en-US" altLang="ja-JP" kern="0" dirty="0" smtClean="0">
                <a:solidFill>
                  <a:srgbClr val="080808"/>
                </a:solidFill>
              </a:rPr>
              <a:t/>
            </a:r>
            <a:br>
              <a:rPr lang="en-US" altLang="ja-JP" kern="0" dirty="0" smtClean="0">
                <a:solidFill>
                  <a:srgbClr val="080808"/>
                </a:solidFill>
              </a:rPr>
            </a:br>
            <a:r>
              <a:rPr lang="ja-JP" altLang="en-US" kern="0" dirty="0" smtClean="0">
                <a:solidFill>
                  <a:srgbClr val="080808"/>
                </a:solidFill>
              </a:rPr>
              <a:t>プライマリユーザの</a:t>
            </a:r>
            <a:r>
              <a:rPr lang="ja-JP" altLang="en-US" kern="0" dirty="0" smtClean="0">
                <a:solidFill>
                  <a:srgbClr val="080808"/>
                </a:solidFill>
                <a:effectLst/>
              </a:rPr>
              <a:t>状態遷移検出法の一検討</a:t>
            </a:r>
            <a:r>
              <a:rPr lang="en-US" altLang="ja-JP" kern="0" dirty="0" smtClean="0">
                <a:solidFill>
                  <a:srgbClr val="080808"/>
                </a:solidFill>
                <a:effectLst/>
              </a:rPr>
              <a:t/>
            </a:r>
            <a:br>
              <a:rPr lang="en-US" altLang="ja-JP" kern="0" dirty="0" smtClean="0">
                <a:solidFill>
                  <a:srgbClr val="080808"/>
                </a:solidFill>
                <a:effectLst/>
              </a:rPr>
            </a:br>
            <a:r>
              <a:rPr lang="en-US" altLang="ja-JP" b="1" kern="0" dirty="0" smtClean="0">
                <a:solidFill>
                  <a:schemeClr val="bg1">
                    <a:lumMod val="65000"/>
                  </a:schemeClr>
                </a:solidFill>
                <a:effectLst/>
              </a:rPr>
              <a:t>Statistical Information-aided Transition Detection using Weighted Cooperative Sensing</a:t>
            </a:r>
            <a:endParaRPr kumimoji="1" lang="ja-JP" altLang="en-US" b="1" kern="0" dirty="0">
              <a:solidFill>
                <a:schemeClr val="bg1">
                  <a:lumMod val="65000"/>
                </a:schemeClr>
              </a:solidFill>
              <a:effectLst/>
            </a:endParaRPr>
          </a:p>
        </p:txBody>
      </p:sp>
    </p:spTree>
    <p:extLst>
      <p:ext uri="{BB962C8B-B14F-4D97-AF65-F5344CB8AC3E}">
        <p14:creationId xmlns:p14="http://schemas.microsoft.com/office/powerpoint/2010/main" val="2225731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2</a:t>
            </a:r>
            <a:r>
              <a:rPr kumimoji="1" lang="ja-JP" altLang="en-US" dirty="0" err="1" smtClean="0"/>
              <a:t>．</a:t>
            </a:r>
            <a:r>
              <a:rPr kumimoji="1" lang="ja-JP" altLang="en-US" dirty="0" smtClean="0"/>
              <a:t>重み係数の生成</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sp>
            <p:nvSpPr>
              <p:cNvPr id="52" name="コンテンツ プレースホルダー 2"/>
              <p:cNvSpPr>
                <a:spLocks noGrp="1"/>
              </p:cNvSpPr>
              <p:nvPr>
                <p:ph idx="1"/>
              </p:nvPr>
            </p:nvSpPr>
            <p:spPr>
              <a:xfrm>
                <a:off x="-23048" y="684128"/>
                <a:ext cx="8502650" cy="1876153"/>
              </a:xfrm>
            </p:spPr>
            <p:txBody>
              <a:bodyPr/>
              <a:lstStyle/>
              <a:p>
                <a:pPr marL="285750" indent="-285750"/>
                <a:r>
                  <a:rPr lang="ja-JP" altLang="en-US" dirty="0"/>
                  <a:t>観測情報の優劣を考慮した重み付け</a:t>
                </a:r>
                <a:endParaRPr lang="en-US" altLang="ja-JP" dirty="0"/>
              </a:p>
              <a:p>
                <a:pPr lvl="1"/>
                <a:r>
                  <a:rPr lang="ja-JP" altLang="en-US" dirty="0"/>
                  <a:t>協調</a:t>
                </a:r>
                <a:r>
                  <a:rPr lang="ja-JP" altLang="en-US" dirty="0" smtClean="0"/>
                  <a:t>範囲</a:t>
                </a:r>
                <a:r>
                  <a:rPr lang="ja-JP" altLang="en-US" dirty="0"/>
                  <a:t>を決定</a:t>
                </a:r>
                <a:r>
                  <a:rPr lang="ja-JP" altLang="en-US" dirty="0" smtClean="0"/>
                  <a:t>（協調半径：</a:t>
                </a:r>
                <a14:m>
                  <m:oMath xmlns:m="http://schemas.openxmlformats.org/officeDocument/2006/math">
                    <m:r>
                      <a:rPr lang="en-US" altLang="ja-JP" i="1">
                        <a:latin typeface="Cambria Math"/>
                      </a:rPr>
                      <m:t>𝑅</m:t>
                    </m:r>
                  </m:oMath>
                </a14:m>
                <a:r>
                  <a:rPr lang="ja-JP" altLang="en-US" dirty="0"/>
                  <a:t>）</a:t>
                </a:r>
                <a:endParaRPr lang="en-US" altLang="ja-JP" dirty="0"/>
              </a:p>
              <a:p>
                <a:pPr lvl="1"/>
                <a:r>
                  <a:rPr lang="ja-JP" altLang="en-US" dirty="0"/>
                  <a:t>観測センサが観測情報と位置をマネージャへ</a:t>
                </a:r>
                <a:r>
                  <a:rPr lang="ja-JP" altLang="en-US" dirty="0" smtClean="0"/>
                  <a:t>報告</a:t>
                </a:r>
                <a:endParaRPr lang="en-US" altLang="ja-JP" dirty="0"/>
              </a:p>
              <a:p>
                <a:pPr lvl="1"/>
                <a:r>
                  <a:rPr lang="ja-JP" altLang="en-US" dirty="0" smtClean="0"/>
                  <a:t>マネージャ：各位置における平均受信電力をデータベースから入手</a:t>
                </a:r>
                <a:endParaRPr lang="en-US" altLang="ja-JP" dirty="0"/>
              </a:p>
              <a:p>
                <a:pPr lvl="1"/>
                <a:r>
                  <a:rPr lang="ja-JP" altLang="en-US" dirty="0" smtClean="0"/>
                  <a:t>観測</a:t>
                </a:r>
                <a:r>
                  <a:rPr lang="ja-JP" altLang="en-US" dirty="0"/>
                  <a:t>位置に応じて重み係数生成</a:t>
                </a:r>
                <a:endParaRPr kumimoji="1" lang="ja-JP" altLang="en-US" dirty="0"/>
              </a:p>
            </p:txBody>
          </p:sp>
        </mc:Choice>
        <mc:Fallback xmlns="">
          <p:sp>
            <p:nvSpPr>
              <p:cNvPr id="52" name="コンテンツ プレースホルダー 2"/>
              <p:cNvSpPr>
                <a:spLocks noGrp="1" noRot="1" noChangeAspect="1" noMove="1" noResize="1" noEditPoints="1" noAdjustHandles="1" noChangeArrowheads="1" noChangeShapeType="1" noTextEdit="1"/>
              </p:cNvSpPr>
              <p:nvPr>
                <p:ph idx="1"/>
              </p:nvPr>
            </p:nvSpPr>
            <p:spPr>
              <a:xfrm>
                <a:off x="-23048" y="684128"/>
                <a:ext cx="8502650" cy="1876153"/>
              </a:xfrm>
              <a:blipFill rotWithShape="1">
                <a:blip r:embed="rId2"/>
                <a:stretch>
                  <a:fillRect l="-573" t="-1623" b="-1299"/>
                </a:stretch>
              </a:blipFill>
            </p:spPr>
            <p:txBody>
              <a:bodyPr/>
              <a:lstStyle/>
              <a:p>
                <a:r>
                  <a:rPr lang="ja-JP" altLang="en-US">
                    <a:noFill/>
                  </a:rPr>
                  <a:t> </a:t>
                </a:r>
              </a:p>
            </p:txBody>
          </p:sp>
        </mc:Fallback>
      </mc:AlternateContent>
      <p:cxnSp>
        <p:nvCxnSpPr>
          <p:cNvPr id="63" name="直線矢印コネクタ 62"/>
          <p:cNvCxnSpPr/>
          <p:nvPr/>
        </p:nvCxnSpPr>
        <p:spPr>
          <a:xfrm>
            <a:off x="275593" y="2784960"/>
            <a:ext cx="361443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275593" y="2774334"/>
            <a:ext cx="5359" cy="27832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円柱 68"/>
          <p:cNvSpPr/>
          <p:nvPr/>
        </p:nvSpPr>
        <p:spPr>
          <a:xfrm>
            <a:off x="7772679" y="4701107"/>
            <a:ext cx="1113071" cy="833752"/>
          </a:xfrm>
          <a:prstGeom prst="can">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dirty="0" smtClean="0">
                <a:solidFill>
                  <a:schemeClr val="tx1"/>
                </a:solidFill>
              </a:rPr>
              <a:t>DB</a:t>
            </a:r>
            <a:endParaRPr kumimoji="1" lang="ja-JP" altLang="en-US" sz="2400" dirty="0">
              <a:solidFill>
                <a:schemeClr val="tx1"/>
              </a:solidFill>
            </a:endParaRPr>
          </a:p>
        </p:txBody>
      </p:sp>
      <p:pic>
        <p:nvPicPr>
          <p:cNvPr id="73" name="図 7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18" y="5655637"/>
            <a:ext cx="162170" cy="147048"/>
          </a:xfrm>
          <a:prstGeom prst="rect">
            <a:avLst/>
          </a:prstGeom>
        </p:spPr>
      </p:pic>
      <p:pic>
        <p:nvPicPr>
          <p:cNvPr id="74" name="図 7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3097" y="2718382"/>
            <a:ext cx="153635" cy="207597"/>
          </a:xfrm>
          <a:prstGeom prst="rect">
            <a:avLst/>
          </a:prstGeom>
        </p:spPr>
      </p:pic>
      <p:cxnSp>
        <p:nvCxnSpPr>
          <p:cNvPr id="75" name="直線矢印コネクタ 74"/>
          <p:cNvCxnSpPr/>
          <p:nvPr/>
        </p:nvCxnSpPr>
        <p:spPr>
          <a:xfrm flipV="1">
            <a:off x="3165697" y="3521905"/>
            <a:ext cx="2042890" cy="37684"/>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6" name="テキスト ボックス 75"/>
          <p:cNvSpPr txBox="1"/>
          <p:nvPr/>
        </p:nvSpPr>
        <p:spPr>
          <a:xfrm>
            <a:off x="3479256" y="3100679"/>
            <a:ext cx="1415772" cy="338554"/>
          </a:xfrm>
          <a:prstGeom prst="rect">
            <a:avLst/>
          </a:prstGeom>
          <a:noFill/>
        </p:spPr>
        <p:txBody>
          <a:bodyPr wrap="none" rtlCol="0">
            <a:spAutoFit/>
          </a:bodyPr>
          <a:lstStyle/>
          <a:p>
            <a:r>
              <a:rPr kumimoji="1" lang="ja-JP" altLang="en-US" sz="1600" dirty="0" smtClean="0"/>
              <a:t>位置情報報告</a:t>
            </a:r>
            <a:endParaRPr kumimoji="1" lang="ja-JP" altLang="en-US" sz="1600" dirty="0"/>
          </a:p>
        </p:txBody>
      </p:sp>
      <p:sp>
        <p:nvSpPr>
          <p:cNvPr id="80" name="円柱 79"/>
          <p:cNvSpPr/>
          <p:nvPr/>
        </p:nvSpPr>
        <p:spPr>
          <a:xfrm>
            <a:off x="5155568" y="3341966"/>
            <a:ext cx="1440160" cy="584025"/>
          </a:xfrm>
          <a:prstGeom prst="can">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600" dirty="0" smtClean="0"/>
              <a:t>マネージャ</a:t>
            </a:r>
            <a:endParaRPr kumimoji="1" lang="ja-JP" altLang="en-US" sz="1600" dirty="0"/>
          </a:p>
        </p:txBody>
      </p:sp>
      <p:cxnSp>
        <p:nvCxnSpPr>
          <p:cNvPr id="81" name="直線矢印コネクタ 80"/>
          <p:cNvCxnSpPr/>
          <p:nvPr/>
        </p:nvCxnSpPr>
        <p:spPr>
          <a:xfrm>
            <a:off x="6188995" y="3965180"/>
            <a:ext cx="1544495" cy="9632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69" idx="2"/>
          </p:cNvCxnSpPr>
          <p:nvPr/>
        </p:nvCxnSpPr>
        <p:spPr>
          <a:xfrm flipH="1" flipV="1">
            <a:off x="5855557" y="3946335"/>
            <a:ext cx="1917122" cy="11716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rot="1934072">
            <a:off x="5810898" y="4489137"/>
            <a:ext cx="1569660" cy="369332"/>
          </a:xfrm>
          <a:prstGeom prst="rect">
            <a:avLst/>
          </a:prstGeom>
        </p:spPr>
        <p:txBody>
          <a:bodyPr wrap="none">
            <a:spAutoFit/>
          </a:bodyPr>
          <a:lstStyle/>
          <a:p>
            <a:r>
              <a:rPr lang="ja-JP" altLang="en-US" sz="1800" dirty="0">
                <a:solidFill>
                  <a:srgbClr val="FF0000"/>
                </a:solidFill>
              </a:rPr>
              <a:t>重み係数生成</a:t>
            </a:r>
          </a:p>
        </p:txBody>
      </p:sp>
      <p:grpSp>
        <p:nvGrpSpPr>
          <p:cNvPr id="84" name="グループ化 83"/>
          <p:cNvGrpSpPr/>
          <p:nvPr/>
        </p:nvGrpSpPr>
        <p:grpSpPr>
          <a:xfrm>
            <a:off x="7566673" y="2230880"/>
            <a:ext cx="1525081" cy="1963091"/>
            <a:chOff x="7223383" y="1803354"/>
            <a:chExt cx="1525081" cy="1963091"/>
          </a:xfrm>
        </p:grpSpPr>
        <p:grpSp>
          <p:nvGrpSpPr>
            <p:cNvPr id="85" name="グループ化 84"/>
            <p:cNvGrpSpPr/>
            <p:nvPr/>
          </p:nvGrpSpPr>
          <p:grpSpPr>
            <a:xfrm>
              <a:off x="7300327" y="1822345"/>
              <a:ext cx="1415772" cy="1825948"/>
              <a:chOff x="2599140" y="4354242"/>
              <a:chExt cx="1415772" cy="1825948"/>
            </a:xfrm>
          </p:grpSpPr>
          <p:sp>
            <p:nvSpPr>
              <p:cNvPr id="87" name="テキスト ボックス 86"/>
              <p:cNvSpPr txBox="1"/>
              <p:nvPr/>
            </p:nvSpPr>
            <p:spPr>
              <a:xfrm>
                <a:off x="2599140" y="4354242"/>
                <a:ext cx="1415772" cy="338554"/>
              </a:xfrm>
              <a:prstGeom prst="rect">
                <a:avLst/>
              </a:prstGeom>
              <a:noFill/>
            </p:spPr>
            <p:txBody>
              <a:bodyPr wrap="none" rtlCol="0">
                <a:spAutoFit/>
              </a:bodyPr>
              <a:lstStyle/>
              <a:p>
                <a:r>
                  <a:rPr kumimoji="1" lang="ja-JP" altLang="en-US" sz="1600" dirty="0" smtClean="0"/>
                  <a:t>平均受信電力</a:t>
                </a:r>
                <a:endParaRPr kumimoji="1" lang="ja-JP" altLang="en-US" sz="1600" dirty="0"/>
              </a:p>
            </p:txBody>
          </p:sp>
          <p:pic>
            <p:nvPicPr>
              <p:cNvPr id="88" name="図 8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0615" y="4674288"/>
                <a:ext cx="290200" cy="268146"/>
              </a:xfrm>
              <a:prstGeom prst="rect">
                <a:avLst/>
              </a:prstGeom>
            </p:spPr>
          </p:pic>
          <p:pic>
            <p:nvPicPr>
              <p:cNvPr id="89" name="図 8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0615" y="5017598"/>
                <a:ext cx="298735" cy="268146"/>
              </a:xfrm>
              <a:prstGeom prst="rect">
                <a:avLst/>
              </a:prstGeom>
            </p:spPr>
          </p:pic>
          <p:pic>
            <p:nvPicPr>
              <p:cNvPr id="92" name="図 91"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1976" y="5912044"/>
                <a:ext cx="435299" cy="268146"/>
              </a:xfrm>
              <a:prstGeom prst="rect">
                <a:avLst/>
              </a:prstGeom>
            </p:spPr>
          </p:pic>
          <p:pic>
            <p:nvPicPr>
              <p:cNvPr id="93" name="図 92"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0615" y="5335125"/>
                <a:ext cx="298735" cy="268146"/>
              </a:xfrm>
              <a:prstGeom prst="rect">
                <a:avLst/>
              </a:prstGeom>
            </p:spPr>
          </p:pic>
          <p:sp>
            <p:nvSpPr>
              <p:cNvPr id="95" name="テキスト ボックス 94"/>
              <p:cNvSpPr txBox="1"/>
              <p:nvPr/>
            </p:nvSpPr>
            <p:spPr>
              <a:xfrm rot="5400000">
                <a:off x="3256631" y="5611367"/>
                <a:ext cx="344039" cy="369332"/>
              </a:xfrm>
              <a:prstGeom prst="rect">
                <a:avLst/>
              </a:prstGeom>
              <a:noFill/>
            </p:spPr>
            <p:txBody>
              <a:bodyPr wrap="none" rtlCol="0">
                <a:spAutoFit/>
              </a:bodyPr>
              <a:lstStyle/>
              <a:p>
                <a:r>
                  <a:rPr lang="en-US" altLang="ja-JP" dirty="0" smtClean="0"/>
                  <a:t>…</a:t>
                </a:r>
                <a:endParaRPr kumimoji="1" lang="en-US" altLang="ja-JP" dirty="0" smtClean="0"/>
              </a:p>
            </p:txBody>
          </p:sp>
        </p:grpSp>
        <p:sp>
          <p:nvSpPr>
            <p:cNvPr id="86" name="四角形吹き出し 85"/>
            <p:cNvSpPr/>
            <p:nvPr/>
          </p:nvSpPr>
          <p:spPr>
            <a:xfrm>
              <a:off x="7223383" y="1803354"/>
              <a:ext cx="1525081" cy="1963091"/>
            </a:xfrm>
            <a:prstGeom prst="wedgeRectCallout">
              <a:avLst>
                <a:gd name="adj1" fmla="val -18527"/>
                <a:gd name="adj2" fmla="val 70562"/>
              </a:avLst>
            </a:prstGeom>
            <a:noFill/>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grpSp>
        <p:nvGrpSpPr>
          <p:cNvPr id="136" name="グループ化 135"/>
          <p:cNvGrpSpPr/>
          <p:nvPr/>
        </p:nvGrpSpPr>
        <p:grpSpPr>
          <a:xfrm>
            <a:off x="3514769" y="3777485"/>
            <a:ext cx="1283255" cy="1664275"/>
            <a:chOff x="2873447" y="3132876"/>
            <a:chExt cx="1283255" cy="1664275"/>
          </a:xfrm>
        </p:grpSpPr>
        <p:grpSp>
          <p:nvGrpSpPr>
            <p:cNvPr id="137" name="グループ化 136"/>
            <p:cNvGrpSpPr/>
            <p:nvPr/>
          </p:nvGrpSpPr>
          <p:grpSpPr>
            <a:xfrm>
              <a:off x="2914274" y="3234056"/>
              <a:ext cx="1186404" cy="1471325"/>
              <a:chOff x="1594533" y="4648507"/>
              <a:chExt cx="1186404" cy="1471325"/>
            </a:xfrm>
          </p:grpSpPr>
          <p:pic>
            <p:nvPicPr>
              <p:cNvPr id="140" name="図 139"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1994" y="4648507"/>
                <a:ext cx="921811" cy="320046"/>
              </a:xfrm>
              <a:prstGeom prst="rect">
                <a:avLst/>
              </a:prstGeom>
            </p:spPr>
          </p:pic>
          <p:pic>
            <p:nvPicPr>
              <p:cNvPr id="141" name="図 140"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41994" y="4991817"/>
                <a:ext cx="921811" cy="320046"/>
              </a:xfrm>
              <a:prstGeom prst="rect">
                <a:avLst/>
              </a:prstGeom>
            </p:spPr>
          </p:pic>
          <p:pic>
            <p:nvPicPr>
              <p:cNvPr id="142" name="図 141"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1994" y="5286082"/>
                <a:ext cx="921811" cy="320046"/>
              </a:xfrm>
              <a:prstGeom prst="rect">
                <a:avLst/>
              </a:prstGeom>
            </p:spPr>
          </p:pic>
          <p:pic>
            <p:nvPicPr>
              <p:cNvPr id="143" name="図 142"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94533" y="5799786"/>
                <a:ext cx="1186404" cy="320046"/>
              </a:xfrm>
              <a:prstGeom prst="rect">
                <a:avLst/>
              </a:prstGeom>
            </p:spPr>
          </p:pic>
          <p:sp>
            <p:nvSpPr>
              <p:cNvPr id="144" name="テキスト ボックス 143"/>
              <p:cNvSpPr txBox="1"/>
              <p:nvPr/>
            </p:nvSpPr>
            <p:spPr>
              <a:xfrm rot="5400000">
                <a:off x="1981228" y="5601579"/>
                <a:ext cx="344041" cy="369322"/>
              </a:xfrm>
              <a:prstGeom prst="rect">
                <a:avLst/>
              </a:prstGeom>
              <a:noFill/>
            </p:spPr>
            <p:txBody>
              <a:bodyPr wrap="none" rtlCol="0">
                <a:spAutoFit/>
              </a:bodyPr>
              <a:lstStyle/>
              <a:p>
                <a:r>
                  <a:rPr kumimoji="1" lang="en-US" altLang="ja-JP" dirty="0" smtClean="0"/>
                  <a:t>…</a:t>
                </a:r>
              </a:p>
            </p:txBody>
          </p:sp>
        </p:grpSp>
        <p:sp>
          <p:nvSpPr>
            <p:cNvPr id="139" name="四角形吹き出し 138"/>
            <p:cNvSpPr/>
            <p:nvPr/>
          </p:nvSpPr>
          <p:spPr>
            <a:xfrm>
              <a:off x="2873447" y="3132876"/>
              <a:ext cx="1283255" cy="1664275"/>
            </a:xfrm>
            <a:prstGeom prst="wedgeRectCallout">
              <a:avLst>
                <a:gd name="adj1" fmla="val 25873"/>
                <a:gd name="adj2" fmla="val -61719"/>
              </a:avLst>
            </a:prstGeom>
            <a:noFill/>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3203848" y="5157192"/>
                <a:ext cx="4257910" cy="1077283"/>
              </a:xfrm>
              <a:prstGeom prst="rect">
                <a:avLst/>
              </a:prstGeom>
              <a:noFill/>
              <a:ln>
                <a:solidFill>
                  <a:schemeClr val="bg1"/>
                </a:solidFill>
              </a:ln>
            </p:spPr>
            <p:txBody>
              <a:bodyPr wrap="square" rtlCol="0">
                <a:spAutoFit/>
              </a:bodyPr>
              <a:lstStyle/>
              <a:p>
                <a:pPr algn="l"/>
                <a14:m>
                  <m:oMathPara xmlns:m="http://schemas.openxmlformats.org/officeDocument/2006/math">
                    <m:oMathParaPr>
                      <m:jc m:val="left"/>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a:rPr>
                            <m:t>𝜔</m:t>
                          </m:r>
                        </m:e>
                        <m:sub>
                          <m:r>
                            <a:rPr kumimoji="1" lang="en-US" altLang="ja-JP" sz="1600" b="0" i="1" smtClean="0">
                              <a:latin typeface="Cambria Math"/>
                            </a:rPr>
                            <m:t>𝑖</m:t>
                          </m:r>
                        </m:sub>
                      </m:sSub>
                      <m:r>
                        <a:rPr kumimoji="1" lang="en-US" altLang="ja-JP" sz="1600" b="0" i="1" smtClean="0">
                          <a:latin typeface="Cambria Math"/>
                        </a:rPr>
                        <m:t>:</m:t>
                      </m:r>
                      <m:r>
                        <a:rPr kumimoji="1" lang="en-US" altLang="ja-JP" sz="1600" b="0" i="1" smtClean="0">
                          <a:latin typeface="Cambria Math"/>
                        </a:rPr>
                        <m:t>𝑖</m:t>
                      </m:r>
                      <m:r>
                        <a:rPr lang="ja-JP" altLang="en-US" sz="1600" i="1">
                          <a:latin typeface="Cambria Math"/>
                        </a:rPr>
                        <m:t>番目</m:t>
                      </m:r>
                      <m:r>
                        <a:rPr lang="ja-JP" altLang="en-US" sz="1600" i="1" smtClean="0">
                          <a:latin typeface="Cambria Math"/>
                        </a:rPr>
                        <m:t>センサ</m:t>
                      </m:r>
                      <m:r>
                        <a:rPr lang="ja-JP" altLang="en-US" sz="1600" b="0" i="1" smtClean="0">
                          <a:latin typeface="Cambria Math"/>
                        </a:rPr>
                        <m:t>の</m:t>
                      </m:r>
                      <m:r>
                        <a:rPr lang="ja-JP" altLang="en-US" sz="1600" i="1">
                          <a:latin typeface="Cambria Math"/>
                        </a:rPr>
                        <m:t>重み係数</m:t>
                      </m:r>
                    </m:oMath>
                  </m:oMathPara>
                </a14:m>
                <a:endParaRPr kumimoji="1" lang="en-US" altLang="ja-JP" sz="1600" dirty="0" smtClean="0"/>
              </a:p>
              <a:p>
                <a:pPr algn="l"/>
                <a14:m>
                  <m:oMath xmlns:m="http://schemas.openxmlformats.org/officeDocument/2006/math">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a:rPr>
                          <m:t>P</m:t>
                        </m:r>
                      </m:e>
                      <m:sub>
                        <m:r>
                          <m:rPr>
                            <m:sty m:val="p"/>
                          </m:rPr>
                          <a:rPr kumimoji="1" lang="en-US" altLang="ja-JP" sz="1600" b="0" i="0" smtClean="0">
                            <a:latin typeface="Cambria Math"/>
                          </a:rPr>
                          <m:t>i</m:t>
                        </m:r>
                      </m:sub>
                    </m:sSub>
                    <m:r>
                      <a:rPr kumimoji="1" lang="en-US" altLang="ja-JP" sz="1600" b="0" i="0" smtClean="0">
                        <a:latin typeface="Cambria Math"/>
                      </a:rPr>
                      <m:t>:</m:t>
                    </m:r>
                    <m:r>
                      <m:rPr>
                        <m:sty m:val="p"/>
                      </m:rPr>
                      <a:rPr kumimoji="1" lang="en-US" altLang="ja-JP" sz="1600" b="0" i="0" smtClean="0">
                        <a:latin typeface="Cambria Math"/>
                      </a:rPr>
                      <m:t>i</m:t>
                    </m:r>
                  </m:oMath>
                </a14:m>
                <a:r>
                  <a:rPr kumimoji="1" lang="ja-JP" altLang="en-US" sz="1600" b="0" dirty="0" smtClean="0">
                    <a:latin typeface="Cambria Math"/>
                  </a:rPr>
                  <a:t>番目のセンサの位置における平均</a:t>
                </a:r>
                <a:r>
                  <a:rPr lang="ja-JP" altLang="en-US" sz="1600" dirty="0" smtClean="0">
                    <a:latin typeface="Cambria Math"/>
                  </a:rPr>
                  <a:t>受信電力</a:t>
                </a:r>
                <a:r>
                  <a:rPr kumimoji="1" lang="ja-JP" altLang="en-US" sz="1600" b="0" dirty="0" smtClean="0">
                    <a:latin typeface="Cambria Math"/>
                  </a:rPr>
                  <a:t>　　　　　　　　</a:t>
                </a:r>
                <a:endParaRPr kumimoji="1" lang="en-US" altLang="ja-JP" sz="1600" b="0" dirty="0" smtClean="0">
                  <a:latin typeface="Cambria Math"/>
                </a:endParaRPr>
              </a:p>
              <a:p>
                <a:pPr algn="l"/>
                <a14:m>
                  <m:oMath xmlns:m="http://schemas.openxmlformats.org/officeDocument/2006/math">
                    <m:r>
                      <a:rPr kumimoji="1" lang="en-US" altLang="ja-JP" sz="1600" b="0" i="1" smtClean="0">
                        <a:latin typeface="Cambria Math"/>
                      </a:rPr>
                      <m:t>𝑀</m:t>
                    </m:r>
                    <m:r>
                      <a:rPr kumimoji="1" lang="en-US" altLang="ja-JP" sz="1600" b="0" i="1" smtClean="0">
                        <a:latin typeface="Cambria Math"/>
                      </a:rPr>
                      <m:t>:</m:t>
                    </m:r>
                  </m:oMath>
                </a14:m>
                <a:r>
                  <a:rPr kumimoji="1" lang="ja-JP" altLang="en-US" sz="1600" b="0" dirty="0" smtClean="0"/>
                  <a:t>観測センサ数</a:t>
                </a:r>
                <a:endParaRPr kumimoji="1" lang="en-US" altLang="ja-JP" sz="1600" b="0" dirty="0" smtClean="0"/>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3203848" y="5157192"/>
                <a:ext cx="4257910" cy="1077283"/>
              </a:xfrm>
              <a:prstGeom prst="rect">
                <a:avLst/>
              </a:prstGeom>
              <a:blipFill rotWithShape="1">
                <a:blip r:embed="rId14"/>
                <a:stretch>
                  <a:fillRect l="-714" b="-6145"/>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4063962" y="4271705"/>
                <a:ext cx="1475852" cy="715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𝜔</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a:rPr>
                                <m:t>𝑃</m:t>
                              </m:r>
                            </m:e>
                            <m:sub>
                              <m:r>
                                <a:rPr lang="en-US" altLang="ja-JP" i="1">
                                  <a:latin typeface="Cambria Math"/>
                                </a:rPr>
                                <m:t>𝑖</m:t>
                              </m:r>
                            </m:sub>
                          </m:sSub>
                        </m:num>
                        <m:den>
                          <m:nary>
                            <m:naryPr>
                              <m:chr m:val="∑"/>
                              <m:ctrlPr>
                                <a:rPr lang="en-US" altLang="ja-JP" i="1">
                                  <a:latin typeface="Cambria Math" panose="02040503050406030204" pitchFamily="18" charset="0"/>
                                </a:rPr>
                              </m:ctrlPr>
                            </m:naryPr>
                            <m:sub>
                              <m:r>
                                <a:rPr lang="en-US" altLang="ja-JP" i="1">
                                  <a:latin typeface="Cambria Math"/>
                                </a:rPr>
                                <m:t>𝑗</m:t>
                              </m:r>
                              <m:r>
                                <a:rPr lang="en-US" altLang="ja-JP" i="1">
                                  <a:latin typeface="Cambria Math"/>
                                </a:rPr>
                                <m:t>=1</m:t>
                              </m:r>
                            </m:sub>
                            <m:sup>
                              <m:r>
                                <a:rPr lang="en-US" altLang="ja-JP" i="1">
                                  <a:latin typeface="Cambria Math"/>
                                </a:rPr>
                                <m:t>𝑀</m:t>
                              </m:r>
                            </m:sup>
                            <m:e>
                              <m:sSub>
                                <m:sSubPr>
                                  <m:ctrlPr>
                                    <a:rPr lang="en-US" altLang="ja-JP" i="1">
                                      <a:latin typeface="Cambria Math" panose="02040503050406030204" pitchFamily="18" charset="0"/>
                                    </a:rPr>
                                  </m:ctrlPr>
                                </m:sSubPr>
                                <m:e>
                                  <m:r>
                                    <a:rPr lang="en-US" altLang="ja-JP" i="1">
                                      <a:latin typeface="Cambria Math"/>
                                    </a:rPr>
                                    <m:t>𝑃</m:t>
                                  </m:r>
                                </m:e>
                                <m:sub>
                                  <m:r>
                                    <a:rPr lang="en-US" altLang="ja-JP" i="1">
                                      <a:latin typeface="Cambria Math"/>
                                    </a:rPr>
                                    <m:t>𝑗</m:t>
                                  </m:r>
                                </m:sub>
                              </m:sSub>
                            </m:e>
                          </m:nary>
                        </m:den>
                      </m:f>
                    </m:oMath>
                  </m:oMathPara>
                </a14:m>
                <a:endParaRPr lang="ja-JP" altLang="en-US" dirty="0"/>
              </a:p>
            </p:txBody>
          </p:sp>
        </mc:Choice>
        <mc:Fallback xmlns="">
          <p:sp>
            <p:nvSpPr>
              <p:cNvPr id="5" name="正方形/長方形 4"/>
              <p:cNvSpPr>
                <a:spLocks noRot="1" noChangeAspect="1" noMove="1" noResize="1" noEditPoints="1" noAdjustHandles="1" noChangeArrowheads="1" noChangeShapeType="1" noTextEdit="1"/>
              </p:cNvSpPr>
              <p:nvPr/>
            </p:nvSpPr>
            <p:spPr>
              <a:xfrm>
                <a:off x="4063962" y="4271705"/>
                <a:ext cx="1475852" cy="715324"/>
              </a:xfrm>
              <a:prstGeom prst="rect">
                <a:avLst/>
              </a:prstGeom>
              <a:blipFill rotWithShape="1">
                <a:blip r:embed="rId15"/>
                <a:stretch>
                  <a:fillRect/>
                </a:stretch>
              </a:blipFill>
            </p:spPr>
            <p:txBody>
              <a:bodyPr/>
              <a:lstStyle/>
              <a:p>
                <a:r>
                  <a:rPr lang="ja-JP" altLang="en-US">
                    <a:noFill/>
                  </a:rPr>
                  <a:t> </a:t>
                </a:r>
              </a:p>
            </p:txBody>
          </p:sp>
        </mc:Fallback>
      </mc:AlternateContent>
      <p:sp>
        <p:nvSpPr>
          <p:cNvPr id="90" name="円/楕円 89"/>
          <p:cNvSpPr/>
          <p:nvPr/>
        </p:nvSpPr>
        <p:spPr>
          <a:xfrm>
            <a:off x="413981" y="2951065"/>
            <a:ext cx="2999029" cy="3109169"/>
          </a:xfrm>
          <a:prstGeom prst="ellipse">
            <a:avLst/>
          </a:prstGeom>
          <a:solidFill>
            <a:srgbClr val="D9D9D9"/>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flipV="1">
            <a:off x="2018216" y="3227076"/>
            <a:ext cx="660184" cy="1164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113" name="図 112" descr="latex-image-1.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87682" y="3546259"/>
            <a:ext cx="220845" cy="248414"/>
          </a:xfrm>
          <a:prstGeom prst="rect">
            <a:avLst/>
          </a:prstGeom>
        </p:spPr>
      </p:pic>
      <p:cxnSp>
        <p:nvCxnSpPr>
          <p:cNvPr id="114" name="直線コネクタ 113"/>
          <p:cNvCxnSpPr/>
          <p:nvPr/>
        </p:nvCxnSpPr>
        <p:spPr>
          <a:xfrm>
            <a:off x="2106865" y="4639329"/>
            <a:ext cx="241443" cy="33631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テキスト ボックス 114"/>
          <p:cNvSpPr txBox="1"/>
          <p:nvPr/>
        </p:nvSpPr>
        <p:spPr>
          <a:xfrm>
            <a:off x="2193846" y="4980095"/>
            <a:ext cx="711670" cy="461665"/>
          </a:xfrm>
          <a:prstGeom prst="rect">
            <a:avLst/>
          </a:prstGeom>
          <a:noFill/>
        </p:spPr>
        <p:txBody>
          <a:bodyPr wrap="square" rtlCol="0">
            <a:spAutoFit/>
          </a:bodyPr>
          <a:lstStyle/>
          <a:p>
            <a:r>
              <a:rPr kumimoji="1" lang="en-US" altLang="ja-JP" sz="2400" dirty="0" smtClean="0"/>
              <a:t>MN</a:t>
            </a:r>
            <a:endParaRPr kumimoji="1" lang="ja-JP" altLang="en-US" sz="2400" dirty="0"/>
          </a:p>
        </p:txBody>
      </p:sp>
      <p:sp>
        <p:nvSpPr>
          <p:cNvPr id="116" name="右矢印 115"/>
          <p:cNvSpPr/>
          <p:nvPr/>
        </p:nvSpPr>
        <p:spPr>
          <a:xfrm rot="3149782">
            <a:off x="1261552" y="3805323"/>
            <a:ext cx="561838" cy="253490"/>
          </a:xfrm>
          <a:prstGeom prst="rightArrow">
            <a:avLst>
              <a:gd name="adj1" fmla="val 50000"/>
              <a:gd name="adj2" fmla="val 57814"/>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7" name="右矢印 116"/>
          <p:cNvSpPr/>
          <p:nvPr/>
        </p:nvSpPr>
        <p:spPr>
          <a:xfrm rot="17837888">
            <a:off x="1428572" y="4898668"/>
            <a:ext cx="561838" cy="253490"/>
          </a:xfrm>
          <a:prstGeom prst="rightArrow">
            <a:avLst>
              <a:gd name="adj1" fmla="val 50000"/>
              <a:gd name="adj2" fmla="val 57814"/>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8" name="右矢印 117"/>
          <p:cNvSpPr/>
          <p:nvPr/>
        </p:nvSpPr>
        <p:spPr>
          <a:xfrm>
            <a:off x="1097477" y="4473044"/>
            <a:ext cx="499484" cy="285134"/>
          </a:xfrm>
          <a:prstGeom prst="rightArrow">
            <a:avLst>
              <a:gd name="adj1" fmla="val 50000"/>
              <a:gd name="adj2" fmla="val 57814"/>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右矢印 118"/>
          <p:cNvSpPr/>
          <p:nvPr/>
        </p:nvSpPr>
        <p:spPr>
          <a:xfrm rot="10573267">
            <a:off x="2209092" y="4324903"/>
            <a:ext cx="499484" cy="285134"/>
          </a:xfrm>
          <a:prstGeom prst="rightArrow">
            <a:avLst>
              <a:gd name="adj1" fmla="val 50000"/>
              <a:gd name="adj2" fmla="val 57814"/>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62" name="図 61"/>
          <p:cNvPicPr>
            <a:picLocks noChangeAspect="1"/>
          </p:cNvPicPr>
          <p:nvPr/>
        </p:nvPicPr>
        <p:blipFill>
          <a:blip r:embed="rId17"/>
          <a:stretch>
            <a:fillRect/>
          </a:stretch>
        </p:blipFill>
        <p:spPr>
          <a:xfrm>
            <a:off x="120809" y="2440721"/>
            <a:ext cx="423977" cy="688477"/>
          </a:xfrm>
          <a:prstGeom prst="rect">
            <a:avLst/>
          </a:prstGeom>
        </p:spPr>
      </p:pic>
      <p:grpSp>
        <p:nvGrpSpPr>
          <p:cNvPr id="66" name="グループ化 65"/>
          <p:cNvGrpSpPr/>
          <p:nvPr/>
        </p:nvGrpSpPr>
        <p:grpSpPr>
          <a:xfrm>
            <a:off x="646452" y="4391664"/>
            <a:ext cx="216024" cy="392251"/>
            <a:chOff x="3131840" y="4896117"/>
            <a:chExt cx="281039" cy="586438"/>
          </a:xfrm>
        </p:grpSpPr>
        <p:sp>
          <p:nvSpPr>
            <p:cNvPr id="67" name="直方体 66"/>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68" name="直線コネクタ 67"/>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直角三角形 69"/>
            <p:cNvSpPr/>
            <p:nvPr/>
          </p:nvSpPr>
          <p:spPr>
            <a:xfrm rot="19035226">
              <a:off x="3189322"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71" name="グループ化 70"/>
          <p:cNvGrpSpPr/>
          <p:nvPr/>
        </p:nvGrpSpPr>
        <p:grpSpPr>
          <a:xfrm>
            <a:off x="1054871" y="3319803"/>
            <a:ext cx="216024" cy="392251"/>
            <a:chOff x="3131840" y="4896117"/>
            <a:chExt cx="281039" cy="586438"/>
          </a:xfrm>
        </p:grpSpPr>
        <p:sp>
          <p:nvSpPr>
            <p:cNvPr id="72" name="直方体 71"/>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77" name="直線コネクタ 76"/>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直角三角形 77"/>
            <p:cNvSpPr/>
            <p:nvPr/>
          </p:nvSpPr>
          <p:spPr>
            <a:xfrm rot="19035226">
              <a:off x="3189322"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79" name="グループ化 78"/>
          <p:cNvGrpSpPr/>
          <p:nvPr/>
        </p:nvGrpSpPr>
        <p:grpSpPr>
          <a:xfrm>
            <a:off x="2899452" y="4126627"/>
            <a:ext cx="216024" cy="392251"/>
            <a:chOff x="3131840" y="4896117"/>
            <a:chExt cx="281039" cy="586438"/>
          </a:xfrm>
        </p:grpSpPr>
        <p:sp>
          <p:nvSpPr>
            <p:cNvPr id="91" name="直方体 90"/>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94" name="直線コネクタ 93"/>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6" name="直角三角形 95"/>
            <p:cNvSpPr/>
            <p:nvPr/>
          </p:nvSpPr>
          <p:spPr>
            <a:xfrm rot="19035226">
              <a:off x="3189322"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120" name="グループ化 119"/>
          <p:cNvGrpSpPr/>
          <p:nvPr/>
        </p:nvGrpSpPr>
        <p:grpSpPr>
          <a:xfrm>
            <a:off x="1557264" y="5436303"/>
            <a:ext cx="216024" cy="392251"/>
            <a:chOff x="3131840" y="4896117"/>
            <a:chExt cx="281039" cy="586438"/>
          </a:xfrm>
        </p:grpSpPr>
        <p:sp>
          <p:nvSpPr>
            <p:cNvPr id="121" name="直方体 120"/>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122" name="直線コネクタ 121"/>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直角三角形 122"/>
            <p:cNvSpPr/>
            <p:nvPr/>
          </p:nvSpPr>
          <p:spPr>
            <a:xfrm rot="19035226">
              <a:off x="3189322"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124" name="グループ化 123"/>
          <p:cNvGrpSpPr/>
          <p:nvPr/>
        </p:nvGrpSpPr>
        <p:grpSpPr>
          <a:xfrm>
            <a:off x="1723950" y="4271704"/>
            <a:ext cx="252038" cy="420957"/>
            <a:chOff x="3131840" y="4875571"/>
            <a:chExt cx="281039" cy="606984"/>
          </a:xfrm>
        </p:grpSpPr>
        <p:sp>
          <p:nvSpPr>
            <p:cNvPr id="125" name="直方体 124"/>
            <p:cNvSpPr/>
            <p:nvPr/>
          </p:nvSpPr>
          <p:spPr>
            <a:xfrm>
              <a:off x="3131840" y="5260802"/>
              <a:ext cx="281039" cy="221753"/>
            </a:xfrm>
            <a:prstGeom prst="cube">
              <a:avLst/>
            </a:prstGeom>
            <a:solidFill>
              <a:schemeClr val="accent3">
                <a:lumMod val="40000"/>
                <a:lumOff val="60000"/>
              </a:schemeClr>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126" name="直線コネクタ 125"/>
            <p:cNvCxnSpPr/>
            <p:nvPr/>
          </p:nvCxnSpPr>
          <p:spPr>
            <a:xfrm flipH="1" flipV="1">
              <a:off x="3271749"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7" name="直角三角形 126"/>
            <p:cNvSpPr/>
            <p:nvPr/>
          </p:nvSpPr>
          <p:spPr>
            <a:xfrm rot="19035226">
              <a:off x="3192248" y="4875571"/>
              <a:ext cx="184348" cy="218785"/>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spTree>
    <p:extLst>
      <p:ext uri="{BB962C8B-B14F-4D97-AF65-F5344CB8AC3E}">
        <p14:creationId xmlns:p14="http://schemas.microsoft.com/office/powerpoint/2010/main" val="18688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6"/>
                                        </p:tgtEl>
                                      </p:cBhvr>
                                    </p:animEffect>
                                    <p:set>
                                      <p:cBhvr>
                                        <p:cTn id="12" dur="1" fill="hold">
                                          <p:stCondLst>
                                            <p:cond delay="499"/>
                                          </p:stCondLst>
                                        </p:cTn>
                                        <p:tgtEl>
                                          <p:spTgt spid="1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wipe(down)">
                                      <p:cBhvr>
                                        <p:cTn id="22" dur="500"/>
                                        <p:tgtEl>
                                          <p:spTgt spid="83"/>
                                        </p:tgtEl>
                                      </p:cBhvr>
                                    </p:animEffect>
                                  </p:childTnLst>
                                </p:cTn>
                              </p:par>
                              <p:par>
                                <p:cTn id="23" presetID="22" presetClass="entr" presetSubtype="4"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500"/>
                                        <p:tgtEl>
                                          <p:spTgt spid="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fade">
                                      <p:cBhvr>
                                        <p:cTn id="3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45"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3</a:t>
            </a:r>
            <a:r>
              <a:rPr kumimoji="1" lang="ja-JP" altLang="en-US" dirty="0" err="1" smtClean="0"/>
              <a:t>．</a:t>
            </a:r>
            <a:r>
              <a:rPr kumimoji="1" lang="ja-JP" altLang="en-US" dirty="0" smtClean="0"/>
              <a:t>重み付け協調センシング</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7" name="正方形/長方形 6"/>
          <p:cNvSpPr/>
          <p:nvPr/>
        </p:nvSpPr>
        <p:spPr>
          <a:xfrm>
            <a:off x="899592" y="2348880"/>
            <a:ext cx="2789794" cy="394813"/>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2000" dirty="0" smtClean="0">
                <a:solidFill>
                  <a:schemeClr val="tx1"/>
                </a:solidFill>
              </a:rPr>
              <a:t>PU</a:t>
            </a:r>
            <a:endParaRPr kumimoji="1" lang="ja-JP" altLang="en-US" sz="2000" dirty="0">
              <a:solidFill>
                <a:schemeClr val="tx1"/>
              </a:solidFill>
            </a:endParaRPr>
          </a:p>
        </p:txBody>
      </p:sp>
      <p:cxnSp>
        <p:nvCxnSpPr>
          <p:cNvPr id="6" name="直線矢印コネクタ 5"/>
          <p:cNvCxnSpPr/>
          <p:nvPr/>
        </p:nvCxnSpPr>
        <p:spPr>
          <a:xfrm>
            <a:off x="833921" y="2760170"/>
            <a:ext cx="511256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899592" y="2760170"/>
            <a:ext cx="6337" cy="2369183"/>
          </a:xfrm>
          <a:prstGeom prst="line">
            <a:avLst/>
          </a:prstGeom>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491275" y="2760170"/>
            <a:ext cx="23166" cy="2388403"/>
          </a:xfrm>
          <a:prstGeom prst="line">
            <a:avLst/>
          </a:prstGeom>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5946489" y="2559028"/>
                <a:ext cx="332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𝑡</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5946489" y="2559028"/>
                <a:ext cx="332976" cy="369332"/>
              </a:xfrm>
              <a:prstGeom prst="rect">
                <a:avLst/>
              </a:prstGeom>
              <a:blipFill rotWithShape="1">
                <a:blip r:embed="rId2"/>
                <a:stretch>
                  <a:fillRect/>
                </a:stretch>
              </a:blipFill>
            </p:spPr>
            <p:txBody>
              <a:bodyPr/>
              <a:lstStyle/>
              <a:p>
                <a:r>
                  <a:rPr lang="ja-JP" altLang="en-US">
                    <a:noFill/>
                  </a:rPr>
                  <a:t> </a:t>
                </a:r>
              </a:p>
            </p:txBody>
          </p:sp>
        </mc:Fallback>
      </mc:AlternateContent>
      <p:cxnSp>
        <p:nvCxnSpPr>
          <p:cNvPr id="17" name="直線矢印コネクタ 16"/>
          <p:cNvCxnSpPr/>
          <p:nvPr/>
        </p:nvCxnSpPr>
        <p:spPr>
          <a:xfrm>
            <a:off x="932981" y="3008694"/>
            <a:ext cx="458146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295887" y="2824028"/>
            <a:ext cx="1800493" cy="369332"/>
          </a:xfrm>
          <a:prstGeom prst="rect">
            <a:avLst/>
          </a:prstGeom>
          <a:solidFill>
            <a:schemeClr val="bg1"/>
          </a:solidFill>
        </p:spPr>
        <p:txBody>
          <a:bodyPr wrap="none" rtlCol="0">
            <a:spAutoFit/>
          </a:bodyPr>
          <a:lstStyle/>
          <a:p>
            <a:r>
              <a:rPr lang="ja-JP" altLang="en-US" b="1" dirty="0" smtClean="0"/>
              <a:t>センシング期間</a:t>
            </a:r>
            <a:endParaRPr kumimoji="1" lang="ja-JP" altLang="en-US" b="1" dirty="0"/>
          </a:p>
        </p:txBody>
      </p:sp>
      <mc:AlternateContent xmlns:mc="http://schemas.openxmlformats.org/markup-compatibility/2006" xmlns:a14="http://schemas.microsoft.com/office/drawing/2010/main">
        <mc:Choice Requires="a14">
          <p:sp>
            <p:nvSpPr>
              <p:cNvPr id="22" name="正方形/長方形 21"/>
              <p:cNvSpPr/>
              <p:nvPr/>
            </p:nvSpPr>
            <p:spPr>
              <a:xfrm>
                <a:off x="4290305" y="3208154"/>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1</m:t>
                          </m:r>
                        </m:sub>
                      </m:sSub>
                      <m:r>
                        <a:rPr kumimoji="1" lang="en-US" altLang="ja-JP" b="0" i="1" smtClean="0">
                          <a:latin typeface="Cambria Math"/>
                        </a:rPr>
                        <m:t>[</m:t>
                      </m:r>
                      <m:r>
                        <a:rPr kumimoji="1" lang="en-US" altLang="ja-JP" b="0" i="1" smtClean="0">
                          <a:latin typeface="Cambria Math"/>
                        </a:rPr>
                        <m:t>𝑁</m:t>
                      </m:r>
                      <m:r>
                        <a:rPr kumimoji="1" lang="en-US" altLang="ja-JP" b="0" i="1" smtClean="0">
                          <a:latin typeface="Cambria Math"/>
                        </a:rPr>
                        <m:t>−1]</m:t>
                      </m:r>
                    </m:oMath>
                  </m:oMathPara>
                </a14:m>
                <a:endParaRPr kumimoji="1"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4290305" y="3208154"/>
                <a:ext cx="1200971" cy="391398"/>
              </a:xfrm>
              <a:prstGeom prst="rect">
                <a:avLst/>
              </a:prstGeom>
              <a:blipFill rotWithShape="1">
                <a:blip r:embed="rId3"/>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4290305" y="3797144"/>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2</m:t>
                          </m:r>
                        </m:sub>
                      </m:sSub>
                      <m:r>
                        <a:rPr kumimoji="1" lang="en-US" altLang="ja-JP" b="0" i="1" smtClean="0">
                          <a:latin typeface="Cambria Math"/>
                        </a:rPr>
                        <m:t>[</m:t>
                      </m:r>
                      <m:r>
                        <a:rPr kumimoji="1" lang="en-US" altLang="ja-JP" b="0" i="1" smtClean="0">
                          <a:latin typeface="Cambria Math"/>
                        </a:rPr>
                        <m:t>𝑁</m:t>
                      </m:r>
                      <m:r>
                        <a:rPr kumimoji="1" lang="en-US" altLang="ja-JP" b="0" i="1" smtClean="0">
                          <a:latin typeface="Cambria Math"/>
                        </a:rPr>
                        <m:t>−1]</m:t>
                      </m:r>
                    </m:oMath>
                  </m:oMathPara>
                </a14:m>
                <a:endParaRPr kumimoji="1"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4290305" y="3797144"/>
                <a:ext cx="1200971" cy="391398"/>
              </a:xfrm>
              <a:prstGeom prst="rect">
                <a:avLst/>
              </a:prstGeom>
              <a:blipFill rotWithShape="1">
                <a:blip r:embed="rId4"/>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4313470" y="4776394"/>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𝑀</m:t>
                          </m:r>
                        </m:sub>
                      </m:sSub>
                      <m:r>
                        <a:rPr kumimoji="1" lang="en-US" altLang="ja-JP" b="0" i="1" smtClean="0">
                          <a:latin typeface="Cambria Math"/>
                        </a:rPr>
                        <m:t>[</m:t>
                      </m:r>
                      <m:r>
                        <a:rPr kumimoji="1" lang="en-US" altLang="ja-JP" b="0" i="1" smtClean="0">
                          <a:latin typeface="Cambria Math"/>
                        </a:rPr>
                        <m:t>𝑁</m:t>
                      </m:r>
                      <m:r>
                        <a:rPr kumimoji="1" lang="en-US" altLang="ja-JP" b="0" i="1" smtClean="0">
                          <a:latin typeface="Cambria Math"/>
                        </a:rPr>
                        <m:t>−1]</m:t>
                      </m:r>
                    </m:oMath>
                  </m:oMathPara>
                </a14:m>
                <a:endParaRPr kumimoji="1" lang="ja-JP" altLang="en-US"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4313470" y="4776394"/>
                <a:ext cx="1200971" cy="391398"/>
              </a:xfrm>
              <a:prstGeom prst="rect">
                <a:avLst/>
              </a:prstGeom>
              <a:blipFill rotWithShape="1">
                <a:blip r:embed="rId5"/>
                <a:stretch>
                  <a:fillRect l="-495" b="-8696"/>
                </a:stretch>
              </a:blipFill>
            </p:spPr>
            <p:txBody>
              <a:bodyPr/>
              <a:lstStyle/>
              <a:p>
                <a:r>
                  <a:rPr lang="ja-JP" altLang="en-US">
                    <a:noFill/>
                  </a:rPr>
                  <a:t> </a:t>
                </a:r>
              </a:p>
            </p:txBody>
          </p:sp>
        </mc:Fallback>
      </mc:AlternateContent>
      <p:sp>
        <p:nvSpPr>
          <p:cNvPr id="26" name="テキスト ボックス 25"/>
          <p:cNvSpPr txBox="1"/>
          <p:nvPr/>
        </p:nvSpPr>
        <p:spPr>
          <a:xfrm rot="5400000">
            <a:off x="3142919" y="4310453"/>
            <a:ext cx="530915" cy="369332"/>
          </a:xfrm>
          <a:prstGeom prst="rect">
            <a:avLst/>
          </a:prstGeom>
          <a:noFill/>
        </p:spPr>
        <p:txBody>
          <a:bodyPr wrap="none" rtlCol="0">
            <a:spAutoFit/>
          </a:bodyPr>
          <a:lstStyle/>
          <a:p>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27" name="正方形/長方形 26"/>
              <p:cNvSpPr/>
              <p:nvPr/>
            </p:nvSpPr>
            <p:spPr>
              <a:xfrm>
                <a:off x="932981" y="3208154"/>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1</m:t>
                          </m:r>
                        </m:sub>
                      </m:sSub>
                      <m:r>
                        <a:rPr kumimoji="1" lang="en-US" altLang="ja-JP" b="0" i="1" smtClean="0">
                          <a:latin typeface="Cambria Math"/>
                        </a:rPr>
                        <m:t>[0]</m:t>
                      </m:r>
                    </m:oMath>
                  </m:oMathPara>
                </a14:m>
                <a:endParaRPr kumimoji="1" lang="ja-JP" altLang="en-US"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32981" y="3208154"/>
                <a:ext cx="1200971" cy="391398"/>
              </a:xfrm>
              <a:prstGeom prst="rect">
                <a:avLst/>
              </a:prstGeom>
              <a:blipFill rotWithShape="1">
                <a:blip r:embed="rId6"/>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p:cNvSpPr/>
              <p:nvPr/>
            </p:nvSpPr>
            <p:spPr>
              <a:xfrm>
                <a:off x="2133952" y="3209250"/>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1</m:t>
                          </m:r>
                        </m:sub>
                      </m:sSub>
                      <m:r>
                        <a:rPr kumimoji="1" lang="en-US" altLang="ja-JP" b="0" i="1" smtClean="0">
                          <a:latin typeface="Cambria Math"/>
                        </a:rPr>
                        <m:t>[1]</m:t>
                      </m:r>
                    </m:oMath>
                  </m:oMathPara>
                </a14:m>
                <a:endParaRPr kumimoji="1" lang="ja-JP" altLang="en-US"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2133952" y="3209250"/>
                <a:ext cx="1200971" cy="391398"/>
              </a:xfrm>
              <a:prstGeom prst="rect">
                <a:avLst/>
              </a:prstGeom>
              <a:blipFill rotWithShape="1">
                <a:blip r:embed="rId7"/>
                <a:stretch>
                  <a:fillRect b="-8571"/>
                </a:stretch>
              </a:blipFill>
            </p:spPr>
            <p:txBody>
              <a:bodyPr/>
              <a:lstStyle/>
              <a:p>
                <a:r>
                  <a:rPr lang="ja-JP" altLang="en-US">
                    <a:noFill/>
                  </a:rPr>
                  <a:t> </a:t>
                </a:r>
              </a:p>
            </p:txBody>
          </p:sp>
        </mc:Fallback>
      </mc:AlternateContent>
      <p:sp>
        <p:nvSpPr>
          <p:cNvPr id="32" name="テキスト ボックス 31"/>
          <p:cNvSpPr txBox="1"/>
          <p:nvPr/>
        </p:nvSpPr>
        <p:spPr>
          <a:xfrm>
            <a:off x="3498217" y="3210639"/>
            <a:ext cx="530915" cy="369332"/>
          </a:xfrm>
          <a:prstGeom prst="rect">
            <a:avLst/>
          </a:prstGeom>
          <a:noFill/>
        </p:spPr>
        <p:txBody>
          <a:bodyPr wrap="none" rtlCol="0">
            <a:spAutoFit/>
          </a:bodyPr>
          <a:lstStyle/>
          <a:p>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3" name="正方形/長方形 32"/>
              <p:cNvSpPr/>
              <p:nvPr/>
            </p:nvSpPr>
            <p:spPr>
              <a:xfrm>
                <a:off x="917176" y="3790002"/>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2</m:t>
                          </m:r>
                        </m:sub>
                      </m:sSub>
                      <m:r>
                        <a:rPr kumimoji="1" lang="en-US" altLang="ja-JP" b="0" i="1" smtClean="0">
                          <a:latin typeface="Cambria Math"/>
                        </a:rPr>
                        <m:t>[0]</m:t>
                      </m:r>
                    </m:oMath>
                  </m:oMathPara>
                </a14:m>
                <a:endParaRPr kumimoji="1"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917176" y="3790002"/>
                <a:ext cx="1200971" cy="391398"/>
              </a:xfrm>
              <a:prstGeom prst="rect">
                <a:avLst/>
              </a:prstGeom>
              <a:blipFill rotWithShape="1">
                <a:blip r:embed="rId8"/>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2118147" y="3791098"/>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2</m:t>
                          </m:r>
                        </m:sub>
                      </m:sSub>
                      <m:r>
                        <a:rPr kumimoji="1" lang="en-US" altLang="ja-JP" b="0" i="1" smtClean="0">
                          <a:latin typeface="Cambria Math"/>
                        </a:rPr>
                        <m:t>[1]</m:t>
                      </m:r>
                    </m:oMath>
                  </m:oMathPara>
                </a14:m>
                <a:endParaRPr kumimoji="1"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2118147" y="3791098"/>
                <a:ext cx="1200971" cy="391398"/>
              </a:xfrm>
              <a:prstGeom prst="rect">
                <a:avLst/>
              </a:prstGeom>
              <a:blipFill rotWithShape="1">
                <a:blip r:embed="rId9"/>
                <a:stretch>
                  <a:fillRect b="-8696"/>
                </a:stretch>
              </a:blipFill>
            </p:spPr>
            <p:txBody>
              <a:bodyPr/>
              <a:lstStyle/>
              <a:p>
                <a:r>
                  <a:rPr lang="ja-JP" altLang="en-US">
                    <a:noFill/>
                  </a:rPr>
                  <a:t> </a:t>
                </a:r>
              </a:p>
            </p:txBody>
          </p:sp>
        </mc:Fallback>
      </mc:AlternateContent>
      <p:sp>
        <p:nvSpPr>
          <p:cNvPr id="35" name="テキスト ボックス 34"/>
          <p:cNvSpPr txBox="1"/>
          <p:nvPr/>
        </p:nvSpPr>
        <p:spPr>
          <a:xfrm>
            <a:off x="3482412" y="3792487"/>
            <a:ext cx="530915" cy="369332"/>
          </a:xfrm>
          <a:prstGeom prst="rect">
            <a:avLst/>
          </a:prstGeom>
          <a:noFill/>
        </p:spPr>
        <p:txBody>
          <a:bodyPr wrap="none" rtlCol="0">
            <a:spAutoFit/>
          </a:bodyPr>
          <a:lstStyle/>
          <a:p>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6" name="正方形/長方形 35"/>
              <p:cNvSpPr/>
              <p:nvPr/>
            </p:nvSpPr>
            <p:spPr>
              <a:xfrm>
                <a:off x="922026" y="4757536"/>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𝑀</m:t>
                          </m:r>
                        </m:sub>
                      </m:sSub>
                      <m:r>
                        <a:rPr kumimoji="1" lang="en-US" altLang="ja-JP" b="0" i="1" smtClean="0">
                          <a:latin typeface="Cambria Math"/>
                        </a:rPr>
                        <m:t>[0]</m:t>
                      </m:r>
                    </m:oMath>
                  </m:oMathPara>
                </a14:m>
                <a:endParaRPr kumimoji="1"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922026" y="4757536"/>
                <a:ext cx="1200971" cy="391398"/>
              </a:xfrm>
              <a:prstGeom prst="rect">
                <a:avLst/>
              </a:prstGeom>
              <a:blipFill rotWithShape="1">
                <a:blip r:embed="rId10"/>
                <a:stretch>
                  <a:fillRect b="-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2122997" y="4758632"/>
                <a:ext cx="1200971" cy="39139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𝑀</m:t>
                          </m:r>
                        </m:sub>
                      </m:sSub>
                      <m:r>
                        <a:rPr kumimoji="1" lang="en-US" altLang="ja-JP" b="0" i="1" smtClean="0">
                          <a:latin typeface="Cambria Math"/>
                        </a:rPr>
                        <m:t>[1]</m:t>
                      </m:r>
                    </m:oMath>
                  </m:oMathPara>
                </a14:m>
                <a:endParaRPr kumimoji="1"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2122997" y="4758632"/>
                <a:ext cx="1200971" cy="391398"/>
              </a:xfrm>
              <a:prstGeom prst="rect">
                <a:avLst/>
              </a:prstGeom>
              <a:blipFill rotWithShape="1">
                <a:blip r:embed="rId11"/>
                <a:stretch>
                  <a:fillRect b="-8696"/>
                </a:stretch>
              </a:blipFill>
            </p:spPr>
            <p:txBody>
              <a:bodyPr/>
              <a:lstStyle/>
              <a:p>
                <a:r>
                  <a:rPr lang="ja-JP" altLang="en-US">
                    <a:noFill/>
                  </a:rPr>
                  <a:t> </a:t>
                </a:r>
              </a:p>
            </p:txBody>
          </p:sp>
        </mc:Fallback>
      </mc:AlternateContent>
      <p:sp>
        <p:nvSpPr>
          <p:cNvPr id="38" name="テキスト ボックス 37"/>
          <p:cNvSpPr txBox="1"/>
          <p:nvPr/>
        </p:nvSpPr>
        <p:spPr>
          <a:xfrm>
            <a:off x="3487262" y="4760021"/>
            <a:ext cx="530915"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39" name="テキスト ボックス 38"/>
          <p:cNvSpPr txBox="1"/>
          <p:nvPr/>
        </p:nvSpPr>
        <p:spPr>
          <a:xfrm>
            <a:off x="5631393" y="3225671"/>
            <a:ext cx="1296144" cy="369332"/>
          </a:xfrm>
          <a:prstGeom prst="rect">
            <a:avLst/>
          </a:prstGeom>
          <a:noFill/>
        </p:spPr>
        <p:txBody>
          <a:bodyPr wrap="square" rtlCol="0">
            <a:spAutoFit/>
          </a:bodyPr>
          <a:lstStyle/>
          <a:p>
            <a:r>
              <a:rPr lang="ja-JP" altLang="en-US" dirty="0" smtClean="0"/>
              <a:t>センサ１</a:t>
            </a:r>
            <a:endParaRPr kumimoji="1" lang="en-US" altLang="ja-JP" dirty="0" smtClean="0"/>
          </a:p>
        </p:txBody>
      </p:sp>
      <mc:AlternateContent xmlns:mc="http://schemas.openxmlformats.org/markup-compatibility/2006" xmlns:a14="http://schemas.microsoft.com/office/drawing/2010/main">
        <mc:Choice Requires="a14">
          <p:sp>
            <p:nvSpPr>
              <p:cNvPr id="40" name="テキスト ボックス 39"/>
              <p:cNvSpPr txBox="1"/>
              <p:nvPr/>
            </p:nvSpPr>
            <p:spPr>
              <a:xfrm>
                <a:off x="5631393" y="4830071"/>
                <a:ext cx="1296144" cy="369332"/>
              </a:xfrm>
              <a:prstGeom prst="rect">
                <a:avLst/>
              </a:prstGeom>
              <a:noFill/>
            </p:spPr>
            <p:txBody>
              <a:bodyPr wrap="square" rtlCol="0">
                <a:spAutoFit/>
              </a:bodyPr>
              <a:lstStyle/>
              <a:p>
                <a:r>
                  <a:rPr lang="ja-JP" altLang="en-US" dirty="0" smtClean="0"/>
                  <a:t>センサ</a:t>
                </a:r>
                <a14:m>
                  <m:oMath xmlns:m="http://schemas.openxmlformats.org/officeDocument/2006/math">
                    <m:r>
                      <a:rPr lang="en-US" altLang="ja-JP" b="0" i="1" smtClean="0">
                        <a:latin typeface="Cambria Math"/>
                      </a:rPr>
                      <m:t>𝑀</m:t>
                    </m:r>
                  </m:oMath>
                </a14:m>
                <a:endParaRPr kumimoji="1" lang="en-US" altLang="ja-JP" dirty="0" smtClean="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5631393" y="4830071"/>
                <a:ext cx="1296144" cy="369332"/>
              </a:xfrm>
              <a:prstGeom prst="rect">
                <a:avLst/>
              </a:prstGeom>
              <a:blipFill rotWithShape="1">
                <a:blip r:embed="rId12"/>
                <a:stretch>
                  <a:fillRect l="-4245" t="-4918" b="-27869"/>
                </a:stretch>
              </a:blipFill>
            </p:spPr>
            <p:txBody>
              <a:bodyPr/>
              <a:lstStyle/>
              <a:p>
                <a:r>
                  <a:rPr lang="ja-JP" altLang="en-US">
                    <a:noFill/>
                  </a:rPr>
                  <a:t> </a:t>
                </a:r>
              </a:p>
            </p:txBody>
          </p:sp>
        </mc:Fallback>
      </mc:AlternateContent>
      <p:sp>
        <p:nvSpPr>
          <p:cNvPr id="43" name="テキスト ボックス 42"/>
          <p:cNvSpPr txBox="1"/>
          <p:nvPr/>
        </p:nvSpPr>
        <p:spPr>
          <a:xfrm>
            <a:off x="5663295" y="3818552"/>
            <a:ext cx="1296144" cy="369332"/>
          </a:xfrm>
          <a:prstGeom prst="rect">
            <a:avLst/>
          </a:prstGeom>
          <a:noFill/>
        </p:spPr>
        <p:txBody>
          <a:bodyPr wrap="square" rtlCol="0">
            <a:spAutoFit/>
          </a:bodyPr>
          <a:lstStyle/>
          <a:p>
            <a:r>
              <a:rPr lang="ja-JP" altLang="en-US" dirty="0" smtClean="0"/>
              <a:t>センサ</a:t>
            </a:r>
            <a:r>
              <a:rPr lang="en-US" altLang="ja-JP" dirty="0" smtClean="0"/>
              <a:t>2</a:t>
            </a:r>
            <a:endParaRPr kumimoji="1" lang="en-US" altLang="ja-JP" dirty="0" smtClean="0"/>
          </a:p>
        </p:txBody>
      </p:sp>
      <p:sp>
        <p:nvSpPr>
          <p:cNvPr id="44" name="テキスト ボックス 43"/>
          <p:cNvSpPr txBox="1"/>
          <p:nvPr/>
        </p:nvSpPr>
        <p:spPr>
          <a:xfrm rot="5400000">
            <a:off x="6014007" y="4301880"/>
            <a:ext cx="530915" cy="369332"/>
          </a:xfrm>
          <a:prstGeom prst="rect">
            <a:avLst/>
          </a:prstGeom>
          <a:noFill/>
        </p:spPr>
        <p:txBody>
          <a:bodyPr wrap="none" rtlCol="0">
            <a:spAutoFit/>
          </a:bodyPr>
          <a:lstStyle/>
          <a:p>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45" name="テキスト ボックス 44"/>
              <p:cNvSpPr txBox="1"/>
              <p:nvPr/>
            </p:nvSpPr>
            <p:spPr>
              <a:xfrm>
                <a:off x="168161" y="3226767"/>
                <a:ext cx="78014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𝜔</m:t>
                          </m:r>
                        </m:e>
                        <m:sub>
                          <m:r>
                            <a:rPr kumimoji="1" lang="en-US" altLang="ja-JP" sz="2000" b="0" i="1" smtClean="0">
                              <a:latin typeface="Cambria Math"/>
                            </a:rPr>
                            <m:t>1</m:t>
                          </m:r>
                        </m:sub>
                      </m:sSub>
                      <m:r>
                        <a:rPr kumimoji="1" lang="en-US" altLang="ja-JP" sz="2000" b="0" i="1" smtClean="0">
                          <a:latin typeface="Cambria Math"/>
                        </a:rPr>
                        <m:t>×</m:t>
                      </m:r>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168161" y="3226767"/>
                <a:ext cx="780149" cy="400110"/>
              </a:xfrm>
              <a:prstGeom prst="rect">
                <a:avLst/>
              </a:prstGeom>
              <a:blipFill rotWithShape="1">
                <a:blip r:embed="rId13"/>
                <a:stretch>
                  <a:fillRect b="-15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168161" y="3788392"/>
                <a:ext cx="78611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𝜔</m:t>
                          </m:r>
                        </m:e>
                        <m:sub>
                          <m:r>
                            <a:rPr kumimoji="1" lang="en-US" altLang="ja-JP" sz="2000" b="0" i="1" smtClean="0">
                              <a:latin typeface="Cambria Math"/>
                            </a:rPr>
                            <m:t>2</m:t>
                          </m:r>
                        </m:sub>
                      </m:sSub>
                      <m:r>
                        <a:rPr kumimoji="1" lang="en-US" altLang="ja-JP" sz="2000" b="0" i="1" smtClean="0">
                          <a:latin typeface="Cambria Math"/>
                        </a:rPr>
                        <m:t>×</m:t>
                      </m:r>
                    </m:oMath>
                  </m:oMathPara>
                </a14:m>
                <a:endParaRPr kumimoji="1" lang="ja-JP" altLang="en-US" sz="20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68161" y="3788392"/>
                <a:ext cx="786113" cy="400110"/>
              </a:xfrm>
              <a:prstGeom prst="rect">
                <a:avLst/>
              </a:prstGeom>
              <a:blipFill rotWithShape="1">
                <a:blip r:embed="rId1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107504" y="4757536"/>
                <a:ext cx="84677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𝜔</m:t>
                          </m:r>
                        </m:e>
                        <m:sub>
                          <m:r>
                            <a:rPr kumimoji="1" lang="en-US" altLang="ja-JP" sz="2000" b="0" i="1" smtClean="0">
                              <a:latin typeface="Cambria Math"/>
                            </a:rPr>
                            <m:t>𝑀</m:t>
                          </m:r>
                        </m:sub>
                      </m:sSub>
                      <m:r>
                        <a:rPr kumimoji="1" lang="en-US" altLang="ja-JP" sz="2000" b="0" i="1" smtClean="0">
                          <a:latin typeface="Cambria Math"/>
                        </a:rPr>
                        <m:t>×</m:t>
                      </m:r>
                    </m:oMath>
                  </m:oMathPara>
                </a14:m>
                <a:endParaRPr kumimoji="1" lang="ja-JP" altLang="en-US" sz="20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07504" y="4757536"/>
                <a:ext cx="846770" cy="400110"/>
              </a:xfrm>
              <a:prstGeom prst="rect">
                <a:avLst/>
              </a:prstGeom>
              <a:blipFill rotWithShape="1">
                <a:blip r:embed="rId15"/>
                <a:stretch>
                  <a:fillRect b="-3030"/>
                </a:stretch>
              </a:blipFill>
            </p:spPr>
            <p:txBody>
              <a:bodyPr/>
              <a:lstStyle/>
              <a:p>
                <a:r>
                  <a:rPr lang="ja-JP" altLang="en-US">
                    <a:noFill/>
                  </a:rPr>
                  <a:t> </a:t>
                </a:r>
              </a:p>
            </p:txBody>
          </p:sp>
        </mc:Fallback>
      </mc:AlternateContent>
      <p:sp>
        <p:nvSpPr>
          <p:cNvPr id="48" name="円/楕円 47"/>
          <p:cNvSpPr/>
          <p:nvPr/>
        </p:nvSpPr>
        <p:spPr>
          <a:xfrm>
            <a:off x="849055" y="2720455"/>
            <a:ext cx="1269092" cy="2880320"/>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9" name="円/楕円 48"/>
          <p:cNvSpPr/>
          <p:nvPr/>
        </p:nvSpPr>
        <p:spPr>
          <a:xfrm>
            <a:off x="2122997" y="2719797"/>
            <a:ext cx="1269092" cy="2880320"/>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52" name="円/楕円 51"/>
          <p:cNvSpPr/>
          <p:nvPr/>
        </p:nvSpPr>
        <p:spPr>
          <a:xfrm>
            <a:off x="4227119" y="2706636"/>
            <a:ext cx="1269092" cy="2880320"/>
          </a:xfrm>
          <a:prstGeom prst="ellipse">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55" name="下矢印 54"/>
          <p:cNvSpPr/>
          <p:nvPr/>
        </p:nvSpPr>
        <p:spPr>
          <a:xfrm>
            <a:off x="1332901" y="5654176"/>
            <a:ext cx="288032" cy="23621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正方形/長方形 58"/>
              <p:cNvSpPr/>
              <p:nvPr/>
            </p:nvSpPr>
            <p:spPr>
              <a:xfrm>
                <a:off x="4393612" y="5927360"/>
                <a:ext cx="1097663" cy="3779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a:rPr>
                        <m:t>𝑇</m:t>
                      </m:r>
                      <m:r>
                        <a:rPr kumimoji="1" lang="en-US" altLang="ja-JP" b="0" i="1" smtClean="0">
                          <a:latin typeface="Cambria Math"/>
                        </a:rPr>
                        <m:t>[</m:t>
                      </m:r>
                      <m:r>
                        <a:rPr kumimoji="1" lang="en-US" altLang="ja-JP" b="0" i="1" smtClean="0">
                          <a:latin typeface="Cambria Math"/>
                        </a:rPr>
                        <m:t>𝑁</m:t>
                      </m:r>
                      <m:r>
                        <a:rPr kumimoji="1" lang="en-US" altLang="ja-JP" b="0" i="1" smtClean="0">
                          <a:latin typeface="Cambria Math"/>
                        </a:rPr>
                        <m:t>−1]</m:t>
                      </m:r>
                    </m:oMath>
                  </m:oMathPara>
                </a14:m>
                <a:endParaRPr kumimoji="1" lang="ja-JP" altLang="en-US" dirty="0"/>
              </a:p>
            </p:txBody>
          </p:sp>
        </mc:Choice>
        <mc:Fallback xmlns="">
          <p:sp>
            <p:nvSpPr>
              <p:cNvPr id="59" name="正方形/長方形 58"/>
              <p:cNvSpPr>
                <a:spLocks noRot="1" noChangeAspect="1" noMove="1" noResize="1" noEditPoints="1" noAdjustHandles="1" noChangeArrowheads="1" noChangeShapeType="1" noTextEdit="1"/>
              </p:cNvSpPr>
              <p:nvPr/>
            </p:nvSpPr>
            <p:spPr>
              <a:xfrm>
                <a:off x="4393612" y="5927360"/>
                <a:ext cx="1097663" cy="377991"/>
              </a:xfrm>
              <a:prstGeom prst="rect">
                <a:avLst/>
              </a:prstGeom>
              <a:blipFill rotWithShape="1">
                <a:blip r:embed="rId16"/>
                <a:stretch>
                  <a:fillRect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2169800" y="5927360"/>
                <a:ext cx="1097663" cy="3779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a:rPr>
                        <m:t>𝑇</m:t>
                      </m:r>
                      <m:r>
                        <a:rPr kumimoji="1" lang="en-US" altLang="ja-JP" b="0" i="1" smtClean="0">
                          <a:latin typeface="Cambria Math"/>
                        </a:rPr>
                        <m:t>[1]</m:t>
                      </m:r>
                    </m:oMath>
                  </m:oMathPara>
                </a14:m>
                <a:endParaRPr kumimoji="1" lang="ja-JP" altLang="en-US"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2169800" y="5927360"/>
                <a:ext cx="1097663" cy="377991"/>
              </a:xfrm>
              <a:prstGeom prst="rect">
                <a:avLst/>
              </a:prstGeom>
              <a:blipFill rotWithShape="1">
                <a:blip r:embed="rId17"/>
                <a:stretch>
                  <a:fillRect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49932" y="5917295"/>
                <a:ext cx="1097663" cy="3779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a:rPr>
                        <m:t>𝑇</m:t>
                      </m:r>
                      <m:r>
                        <a:rPr kumimoji="1" lang="en-US" altLang="ja-JP" b="0" i="1" smtClean="0">
                          <a:latin typeface="Cambria Math"/>
                        </a:rPr>
                        <m:t>[0]</m:t>
                      </m:r>
                    </m:oMath>
                  </m:oMathPara>
                </a14:m>
                <a:endParaRPr kumimoji="1" lang="ja-JP" altLang="en-US"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49932" y="5917295"/>
                <a:ext cx="1097663" cy="377991"/>
              </a:xfrm>
              <a:prstGeom prst="rect">
                <a:avLst/>
              </a:prstGeom>
              <a:blipFill rotWithShape="1">
                <a:blip r:embed="rId18"/>
                <a:stretch>
                  <a:fillRect b="-10448"/>
                </a:stretch>
              </a:blipFill>
            </p:spPr>
            <p:txBody>
              <a:bodyPr/>
              <a:lstStyle/>
              <a:p>
                <a:r>
                  <a:rPr lang="ja-JP" altLang="en-US">
                    <a:noFill/>
                  </a:rPr>
                  <a:t> </a:t>
                </a:r>
              </a:p>
            </p:txBody>
          </p:sp>
        </mc:Fallback>
      </mc:AlternateContent>
      <p:sp>
        <p:nvSpPr>
          <p:cNvPr id="64" name="下矢印 63"/>
          <p:cNvSpPr/>
          <p:nvPr/>
        </p:nvSpPr>
        <p:spPr>
          <a:xfrm>
            <a:off x="2590421" y="5654176"/>
            <a:ext cx="288032" cy="23621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65" name="下矢印 64"/>
          <p:cNvSpPr/>
          <p:nvPr/>
        </p:nvSpPr>
        <p:spPr>
          <a:xfrm>
            <a:off x="4717649" y="5654176"/>
            <a:ext cx="288032" cy="236210"/>
          </a:xfrm>
          <a:prstGeom prst="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6" name="テキスト ボックス 65"/>
              <p:cNvSpPr txBox="1"/>
              <p:nvPr/>
            </p:nvSpPr>
            <p:spPr>
              <a:xfrm>
                <a:off x="210667" y="715917"/>
                <a:ext cx="5588966" cy="1573379"/>
              </a:xfrm>
              <a:prstGeom prst="rect">
                <a:avLst/>
              </a:prstGeom>
              <a:noFill/>
            </p:spPr>
            <p:txBody>
              <a:bodyPr wrap="none" rtlCol="0">
                <a:spAutoFit/>
              </a:bodyPr>
              <a:lstStyle/>
              <a:p>
                <a:pPr marL="285750" indent="-285750">
                  <a:buFont typeface="Wingdings" panose="05000000000000000000" pitchFamily="2" charset="2"/>
                  <a:buChar char="n"/>
                </a:pPr>
                <a:r>
                  <a:rPr lang="ja-JP" altLang="en-US" sz="2000" dirty="0" smtClean="0"/>
                  <a:t>各観測センサのサンプルに重みを施す</a:t>
                </a:r>
                <a:endParaRPr lang="en-US" altLang="ja-JP" sz="2000" dirty="0" smtClean="0"/>
              </a:p>
              <a:p>
                <a:pPr marL="285750" indent="-285750">
                  <a:buFont typeface="Wingdings" panose="05000000000000000000" pitchFamily="2" charset="2"/>
                  <a:buChar char="n"/>
                </a:pPr>
                <a:r>
                  <a:rPr lang="en-US" altLang="ja-JP" sz="2000" dirty="0" smtClean="0"/>
                  <a:t>ON</a:t>
                </a:r>
                <a:r>
                  <a:rPr lang="ja-JP" altLang="en-US" sz="2000" dirty="0" smtClean="0"/>
                  <a:t>・</a:t>
                </a:r>
                <a:r>
                  <a:rPr lang="en-US" altLang="ja-JP" sz="2000" dirty="0" smtClean="0"/>
                  <a:t>OFF</a:t>
                </a:r>
                <a:r>
                  <a:rPr lang="ja-JP" altLang="en-US" sz="2000" dirty="0" smtClean="0"/>
                  <a:t>を判定するための統計値</a:t>
                </a:r>
                <a14:m>
                  <m:oMath xmlns:m="http://schemas.openxmlformats.org/officeDocument/2006/math">
                    <m:r>
                      <a:rPr lang="en-US" altLang="ja-JP" sz="2000" b="0" i="1" smtClean="0">
                        <a:latin typeface="Cambria Math"/>
                      </a:rPr>
                      <m:t>𝑇</m:t>
                    </m:r>
                    <m:d>
                      <m:dPr>
                        <m:begChr m:val="["/>
                        <m:endChr m:val="]"/>
                        <m:ctrlPr>
                          <a:rPr lang="en-US" altLang="ja-JP" sz="2000" b="0" i="1" smtClean="0">
                            <a:latin typeface="Cambria Math" panose="02040503050406030204" pitchFamily="18" charset="0"/>
                          </a:rPr>
                        </m:ctrlPr>
                      </m:dPr>
                      <m:e>
                        <m:r>
                          <a:rPr lang="en-US" altLang="ja-JP" sz="2000" b="0" i="1" smtClean="0">
                            <a:latin typeface="Cambria Math"/>
                          </a:rPr>
                          <m:t>𝑥</m:t>
                        </m:r>
                      </m:e>
                    </m:d>
                    <m:r>
                      <a:rPr lang="ja-JP" altLang="en-US" sz="2000" b="0" i="1" smtClean="0">
                        <a:latin typeface="Cambria Math"/>
                      </a:rPr>
                      <m:t>の</m:t>
                    </m:r>
                  </m:oMath>
                </a14:m>
                <a:r>
                  <a:rPr lang="ja-JP" altLang="en-US" sz="2000" dirty="0" smtClean="0"/>
                  <a:t>作成</a:t>
                </a:r>
                <a:endParaRPr lang="en-US" altLang="ja-JP" sz="2000" dirty="0" smtClean="0"/>
              </a:p>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a:rPr>
                        <m:t>𝑇</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a:rPr>
                            <m:t>𝑥</m:t>
                          </m:r>
                        </m:e>
                      </m:d>
                      <m:r>
                        <a:rPr kumimoji="1" lang="en-US" altLang="ja-JP" sz="2000" b="0" i="1" smtClean="0">
                          <a:latin typeface="Cambria Math"/>
                        </a:rPr>
                        <m:t>=</m:t>
                      </m:r>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a:rPr>
                            <m:t>𝑖</m:t>
                          </m:r>
                          <m:r>
                            <a:rPr kumimoji="1" lang="en-US" altLang="ja-JP" sz="2000" b="0" i="1" smtClean="0">
                              <a:latin typeface="Cambria Math"/>
                            </a:rPr>
                            <m:t>=1</m:t>
                          </m:r>
                        </m:sub>
                        <m:sup>
                          <m:r>
                            <a:rPr kumimoji="1" lang="en-US" altLang="ja-JP" sz="2000" b="0" i="1" smtClean="0">
                              <a:latin typeface="Cambria Math"/>
                            </a:rPr>
                            <m:t>𝑀</m:t>
                          </m:r>
                        </m:sup>
                        <m:e>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𝜔</m:t>
                              </m:r>
                            </m:e>
                            <m:sub>
                              <m:r>
                                <a:rPr kumimoji="1" lang="en-US" altLang="ja-JP" sz="2000" b="0" i="1" smtClean="0">
                                  <a:latin typeface="Cambria Math"/>
                                </a:rPr>
                                <m:t>𝑖</m:t>
                              </m:r>
                            </m:sub>
                          </m:sSub>
                        </m:e>
                      </m:nary>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𝑦</m:t>
                                  </m:r>
                                </m:e>
                                <m:sub>
                                  <m:r>
                                    <a:rPr kumimoji="1" lang="en-US" altLang="ja-JP" sz="2000" b="0" i="1" smtClean="0">
                                      <a:latin typeface="Cambria Math"/>
                                    </a:rPr>
                                    <m:t>𝑖</m:t>
                                  </m:r>
                                </m:sub>
                              </m:sSub>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a:rPr>
                                    <m:t>𝑥</m:t>
                                  </m:r>
                                </m:e>
                              </m:d>
                            </m:e>
                          </m:d>
                        </m:e>
                        <m:sup>
                          <m:r>
                            <a:rPr kumimoji="1" lang="en-US" altLang="ja-JP" sz="2000" b="0" i="1" smtClean="0">
                              <a:latin typeface="Cambria Math"/>
                            </a:rPr>
                            <m:t>2</m:t>
                          </m:r>
                        </m:sup>
                      </m:sSup>
                    </m:oMath>
                  </m:oMathPara>
                </a14:m>
                <a:endParaRPr kumimoji="1" lang="en-US" altLang="ja-JP" sz="2000" b="0" dirty="0" smtClean="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210667" y="715917"/>
                <a:ext cx="5588966" cy="1573379"/>
              </a:xfrm>
              <a:prstGeom prst="rect">
                <a:avLst/>
              </a:prstGeom>
              <a:blipFill rotWithShape="1">
                <a:blip r:embed="rId19"/>
                <a:stretch>
                  <a:fillRect l="-983" t="-1931" r="-5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p:cNvSpPr txBox="1"/>
              <p:nvPr/>
            </p:nvSpPr>
            <p:spPr>
              <a:xfrm>
                <a:off x="4393612" y="1522032"/>
                <a:ext cx="4253665" cy="93487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a:rPr>
                            <m:t>𝑦</m:t>
                          </m:r>
                        </m:e>
                        <m:sub>
                          <m:r>
                            <a:rPr kumimoji="1" lang="en-US" altLang="ja-JP" b="0" i="1" smtClean="0">
                              <a:latin typeface="Cambria Math"/>
                            </a:rPr>
                            <m:t>𝑖</m:t>
                          </m:r>
                        </m:sub>
                      </m:sSub>
                      <m:d>
                        <m:dPr>
                          <m:begChr m:val="["/>
                          <m:endChr m:val="]"/>
                          <m:ctrlPr>
                            <a:rPr kumimoji="1" lang="en-US" altLang="ja-JP" b="0" i="1" smtClean="0">
                              <a:latin typeface="Cambria Math" panose="02040503050406030204" pitchFamily="18" charset="0"/>
                            </a:rPr>
                          </m:ctrlPr>
                        </m:dPr>
                        <m:e>
                          <m:r>
                            <a:rPr kumimoji="1" lang="en-US" altLang="ja-JP" b="0" i="1" smtClean="0">
                              <a:latin typeface="Cambria Math"/>
                            </a:rPr>
                            <m:t>𝑥</m:t>
                          </m:r>
                        </m:e>
                      </m:d>
                      <m:r>
                        <a:rPr kumimoji="1" lang="en-US" altLang="ja-JP" b="0" i="1" smtClean="0">
                          <a:latin typeface="Cambria Math"/>
                        </a:rPr>
                        <m:t>:</m:t>
                      </m:r>
                      <m:r>
                        <a:rPr kumimoji="1" lang="en-US" altLang="ja-JP" b="0" i="1" smtClean="0">
                          <a:latin typeface="Cambria Math"/>
                        </a:rPr>
                        <m:t>𝑖</m:t>
                      </m:r>
                      <m:r>
                        <a:rPr lang="ja-JP" altLang="en-US" i="1">
                          <a:latin typeface="Cambria Math"/>
                        </a:rPr>
                        <m:t>番目</m:t>
                      </m:r>
                      <m:r>
                        <a:rPr lang="ja-JP" altLang="en-US" b="0" i="1" smtClean="0">
                          <a:latin typeface="Cambria Math"/>
                        </a:rPr>
                        <m:t>の</m:t>
                      </m:r>
                      <m:r>
                        <a:rPr lang="ja-JP" altLang="en-US" i="1">
                          <a:latin typeface="Cambria Math"/>
                        </a:rPr>
                        <m:t>センサ</m:t>
                      </m:r>
                      <m:r>
                        <a:rPr lang="ja-JP" altLang="en-US" b="0" i="1" smtClean="0">
                          <a:latin typeface="Cambria Math"/>
                        </a:rPr>
                        <m:t>の</m:t>
                      </m:r>
                      <m:r>
                        <a:rPr lang="en-US" altLang="ja-JP" b="0" i="1" smtClean="0">
                          <a:latin typeface="Cambria Math"/>
                        </a:rPr>
                        <m:t>𝑥</m:t>
                      </m:r>
                      <m:r>
                        <a:rPr lang="ja-JP" altLang="en-US" i="1">
                          <a:latin typeface="Cambria Math"/>
                        </a:rPr>
                        <m:t>番目</m:t>
                      </m:r>
                      <m:r>
                        <a:rPr lang="ja-JP" altLang="en-US" i="1" smtClean="0">
                          <a:latin typeface="Cambria Math"/>
                        </a:rPr>
                        <m:t>サンプル</m:t>
                      </m:r>
                      <m:r>
                        <a:rPr lang="ja-JP" altLang="en-US" b="0" i="1" smtClean="0">
                          <a:latin typeface="Cambria Math"/>
                        </a:rPr>
                        <m:t>値</m:t>
                      </m:r>
                    </m:oMath>
                  </m:oMathPara>
                </a14:m>
                <a:endParaRPr lang="en-US" altLang="ja-JP" b="0"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a:rPr>
                        <m:t>𝑇</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a:rPr>
                            <m:t>𝑥</m:t>
                          </m:r>
                        </m:e>
                      </m:d>
                      <m:r>
                        <a:rPr kumimoji="1" lang="en-US" altLang="ja-JP" b="0" i="1" smtClean="0">
                          <a:latin typeface="Cambria Math"/>
                        </a:rPr>
                        <m:t>:</m:t>
                      </m:r>
                      <m:r>
                        <a:rPr kumimoji="1" lang="en-US" altLang="ja-JP" b="0" i="1" smtClean="0">
                          <a:latin typeface="Cambria Math"/>
                        </a:rPr>
                        <m:t>𝑥</m:t>
                      </m:r>
                      <m:r>
                        <a:rPr lang="ja-JP" altLang="en-US" i="1">
                          <a:latin typeface="Cambria Math"/>
                        </a:rPr>
                        <m:t>番目</m:t>
                      </m:r>
                      <m:r>
                        <a:rPr lang="ja-JP" altLang="en-US" b="0" i="1" smtClean="0">
                          <a:latin typeface="Cambria Math"/>
                        </a:rPr>
                        <m:t>の</m:t>
                      </m:r>
                      <m:r>
                        <a:rPr lang="ja-JP" altLang="en-US" i="1">
                          <a:latin typeface="Cambria Math"/>
                        </a:rPr>
                        <m:t>統計値</m:t>
                      </m:r>
                    </m:oMath>
                  </m:oMathPara>
                </a14:m>
                <a:endParaRPr kumimoji="1" lang="en-US" altLang="ja-JP" dirty="0" smtClean="0"/>
              </a:p>
              <a:p>
                <a14:m>
                  <m:oMath xmlns:m="http://schemas.openxmlformats.org/officeDocument/2006/math">
                    <m:r>
                      <a:rPr kumimoji="1" lang="en-US" altLang="ja-JP" b="0" i="1" smtClean="0">
                        <a:latin typeface="Cambria Math" panose="02040503050406030204" pitchFamily="18" charset="0"/>
                      </a:rPr>
                      <m:t>𝑀</m:t>
                    </m:r>
                  </m:oMath>
                </a14:m>
                <a:r>
                  <a:rPr kumimoji="1" lang="en-US" altLang="ja-JP" dirty="0" smtClean="0"/>
                  <a:t>:</a:t>
                </a:r>
                <a:r>
                  <a:rPr kumimoji="1" lang="ja-JP" altLang="en-US" dirty="0" smtClean="0"/>
                  <a:t>協調センサ数</a:t>
                </a:r>
                <a:endParaRPr kumimoji="1" lang="en-US" altLang="ja-JP" dirty="0" smtClean="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4393612" y="1522032"/>
                <a:ext cx="4253665" cy="934871"/>
              </a:xfrm>
              <a:prstGeom prst="rect">
                <a:avLst/>
              </a:prstGeom>
              <a:blipFill rotWithShape="0">
                <a:blip r:embed="rId20"/>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3482411" y="5917294"/>
                <a:ext cx="681411" cy="3779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a:rPr>
                        <m:t>𝑇</m:t>
                      </m:r>
                      <m:r>
                        <a:rPr kumimoji="1" lang="en-US" altLang="ja-JP" sz="1800" b="0" i="1" smtClean="0">
                          <a:latin typeface="Cambria Math"/>
                        </a:rPr>
                        <m:t>[</m:t>
                      </m:r>
                      <m:r>
                        <a:rPr kumimoji="1" lang="en-US" altLang="ja-JP" sz="1800" b="0" i="1" smtClean="0">
                          <a:latin typeface="Cambria Math"/>
                        </a:rPr>
                        <m:t>𝑥</m:t>
                      </m:r>
                      <m:r>
                        <a:rPr kumimoji="1" lang="en-US" altLang="ja-JP" sz="1800" b="0" i="1" smtClean="0">
                          <a:latin typeface="Cambria Math"/>
                        </a:rPr>
                        <m:t>]</m:t>
                      </m:r>
                    </m:oMath>
                  </m:oMathPara>
                </a14:m>
                <a:endParaRPr kumimoji="1" lang="ja-JP" altLang="en-US" sz="1800" dirty="0"/>
              </a:p>
            </p:txBody>
          </p:sp>
        </mc:Choice>
        <mc:Fallback xmlns="">
          <p:sp>
            <p:nvSpPr>
              <p:cNvPr id="51" name="正方形/長方形 50"/>
              <p:cNvSpPr>
                <a:spLocks noRot="1" noChangeAspect="1" noMove="1" noResize="1" noEditPoints="1" noAdjustHandles="1" noChangeArrowheads="1" noChangeShapeType="1" noTextEdit="1"/>
              </p:cNvSpPr>
              <p:nvPr/>
            </p:nvSpPr>
            <p:spPr>
              <a:xfrm>
                <a:off x="3482411" y="5917294"/>
                <a:ext cx="681411" cy="377991"/>
              </a:xfrm>
              <a:prstGeom prst="rect">
                <a:avLst/>
              </a:prstGeom>
              <a:blipFill rotWithShape="1">
                <a:blip r:embed="rId21"/>
                <a:stretch>
                  <a:fillRect b="-10448"/>
                </a:stretch>
              </a:blipFill>
            </p:spPr>
            <p:txBody>
              <a:bodyPr/>
              <a:lstStyle/>
              <a:p>
                <a:r>
                  <a:rPr lang="ja-JP" altLang="en-US">
                    <a:noFill/>
                  </a:rPr>
                  <a:t> </a:t>
                </a:r>
              </a:p>
            </p:txBody>
          </p:sp>
        </mc:Fallback>
      </mc:AlternateContent>
      <p:sp>
        <p:nvSpPr>
          <p:cNvPr id="5" name="テキスト ボックス 4"/>
          <p:cNvSpPr txBox="1"/>
          <p:nvPr/>
        </p:nvSpPr>
        <p:spPr>
          <a:xfrm>
            <a:off x="3195610" y="5901882"/>
            <a:ext cx="357790"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53" name="テキスト ボックス 52"/>
          <p:cNvSpPr txBox="1"/>
          <p:nvPr/>
        </p:nvSpPr>
        <p:spPr>
          <a:xfrm>
            <a:off x="4099914" y="5877272"/>
            <a:ext cx="357790" cy="369332"/>
          </a:xfrm>
          <a:prstGeom prst="rect">
            <a:avLst/>
          </a:prstGeom>
          <a:noFill/>
        </p:spPr>
        <p:txBody>
          <a:bodyPr wrap="non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338921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barn(inVertical)">
                                      <p:cBhvr>
                                        <p:cTn id="36" dur="500"/>
                                        <p:tgtEl>
                                          <p:spTgt spid="5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arn(inVertical)">
                                      <p:cBhvr>
                                        <p:cTn id="39" dur="500"/>
                                        <p:tgtEl>
                                          <p:spTgt spid="5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arn(inVertic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barn(inVertical)">
                                      <p:cBhvr>
                                        <p:cTn id="49" dur="500"/>
                                        <p:tgtEl>
                                          <p:spTgt spid="6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arn(inVertical)">
                                      <p:cBhvr>
                                        <p:cTn id="5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2" grpId="0" animBg="1"/>
      <p:bldP spid="55" grpId="0" animBg="1"/>
      <p:bldP spid="59" grpId="0" animBg="1"/>
      <p:bldP spid="60" grpId="0" animBg="1"/>
      <p:bldP spid="61" grpId="0" animBg="1"/>
      <p:bldP spid="64" grpId="0" animBg="1"/>
      <p:bldP spid="65" grpId="0" animBg="1"/>
      <p:bldP spid="51" grpId="0" animBg="1"/>
      <p:bldP spid="5"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r>
              <a:rPr lang="ja-JP" altLang="en-US" dirty="0" smtClean="0"/>
              <a:t>：</a:t>
            </a:r>
            <a:r>
              <a:rPr lang="en-US" altLang="ja-JP" dirty="0" smtClean="0"/>
              <a:t>4</a:t>
            </a:r>
            <a:r>
              <a:rPr lang="ja-JP" altLang="en-US" dirty="0" err="1" smtClean="0"/>
              <a:t>．</a:t>
            </a:r>
            <a:r>
              <a:rPr lang="en-US" altLang="ja-JP" dirty="0"/>
              <a:t>ON/OFF</a:t>
            </a:r>
            <a:r>
              <a:rPr lang="ja-JP" altLang="en-US" dirty="0"/>
              <a:t>の判定による遷移点の検出</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51707" y="692696"/>
                <a:ext cx="8502650" cy="5410200"/>
              </a:xfrm>
              <a:prstGeom prst="rect">
                <a:avLst/>
              </a:prstGeom>
            </p:spPr>
            <p:txBody>
              <a:bodyPr vert="horz" lIns="91440" tIns="45720" rIns="91440" bIns="45720" rtlCol="0">
                <a:normAutofit/>
              </a:bodyPr>
              <a:lstStyle>
                <a:lvl1pPr marL="271463" indent="-271463" algn="l" defTabSz="914400" rtl="0" eaLnBrk="1" latinLnBrk="0" hangingPunct="1">
                  <a:spcBef>
                    <a:spcPct val="20000"/>
                  </a:spcBef>
                  <a:spcAft>
                    <a:spcPts val="600"/>
                  </a:spcAft>
                  <a:buClr>
                    <a:schemeClr val="tx1"/>
                  </a:buClr>
                  <a:buSzPct val="100000"/>
                  <a:buFont typeface="Wingdings" pitchFamily="2" charset="2"/>
                  <a:buChar char="n"/>
                  <a:defRPr kumimoji="1" sz="2000" b="0" kern="1200">
                    <a:solidFill>
                      <a:schemeClr val="tx1"/>
                    </a:solidFill>
                    <a:latin typeface="+mn-lt"/>
                    <a:ea typeface="+mn-ea"/>
                    <a:cs typeface="+mn-cs"/>
                  </a:defRPr>
                </a:lvl1pPr>
                <a:lvl2pPr marL="541338" indent="-266700" algn="l" defTabSz="914400" rtl="0" eaLnBrk="1" latinLnBrk="0" hangingPunct="1">
                  <a:spcBef>
                    <a:spcPct val="20000"/>
                  </a:spcBef>
                  <a:buClr>
                    <a:schemeClr val="tx1">
                      <a:lumMod val="75000"/>
                      <a:lumOff val="25000"/>
                    </a:schemeClr>
                  </a:buClr>
                  <a:buFont typeface="Arial" pitchFamily="34" charset="0"/>
                  <a:buChar char="»"/>
                  <a:defRPr kumimoji="1" sz="1800" kern="1200">
                    <a:solidFill>
                      <a:schemeClr val="tx1"/>
                    </a:solidFill>
                    <a:latin typeface="+mn-lt"/>
                    <a:ea typeface="+mn-ea"/>
                    <a:cs typeface="+mn-cs"/>
                  </a:defRPr>
                </a:lvl2pPr>
                <a:lvl3pPr marL="855663" indent="-228600" algn="l" defTabSz="896938" rtl="0" eaLnBrk="1" latinLnBrk="0" hangingPunct="1">
                  <a:spcBef>
                    <a:spcPct val="20000"/>
                  </a:spcBef>
                  <a:buClr>
                    <a:schemeClr val="tx1">
                      <a:lumMod val="75000"/>
                      <a:lumOff val="25000"/>
                    </a:schemeClr>
                  </a:buClr>
                  <a:buFont typeface="ＭＳ Ｐゴシック" pitchFamily="50" charset="-128"/>
                  <a:buChar char="▶"/>
                  <a:defRPr kumimoji="1" sz="1800" kern="1200">
                    <a:solidFill>
                      <a:schemeClr val="tx1"/>
                    </a:solidFill>
                    <a:latin typeface="+mn-lt"/>
                    <a:ea typeface="+mn-ea"/>
                    <a:cs typeface="+mn-cs"/>
                  </a:defRPr>
                </a:lvl3pPr>
                <a:lvl4pPr marL="1252538" indent="-228600" algn="l" defTabSz="914400" rtl="0" eaLnBrk="1" latinLnBrk="0" hangingPunct="1">
                  <a:spcBef>
                    <a:spcPct val="20000"/>
                  </a:spcBef>
                  <a:buClr>
                    <a:schemeClr val="tx1">
                      <a:lumMod val="75000"/>
                      <a:lumOff val="25000"/>
                    </a:schemeClr>
                  </a:buClr>
                  <a:buFont typeface="Arial" pitchFamily="34" charset="0"/>
                  <a:buChar char="»"/>
                  <a:defRPr kumimoji="1" sz="1800" kern="1200">
                    <a:solidFill>
                      <a:schemeClr val="tx1"/>
                    </a:solidFill>
                    <a:latin typeface="+mn-lt"/>
                    <a:ea typeface="+mn-ea"/>
                    <a:cs typeface="+mn-cs"/>
                  </a:defRPr>
                </a:lvl4pPr>
                <a:lvl5pPr marL="1617663" indent="-228600" algn="l" defTabSz="914400" rtl="0" eaLnBrk="1" latinLnBrk="0" hangingPunct="1">
                  <a:spcBef>
                    <a:spcPct val="20000"/>
                  </a:spcBef>
                  <a:buClr>
                    <a:schemeClr val="tx1">
                      <a:lumMod val="75000"/>
                      <a:lumOff val="25000"/>
                    </a:schemeClr>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dirty="0" smtClean="0"/>
                  <a:t>統計値</a:t>
                </a:r>
                <a14:m>
                  <m:oMath xmlns:m="http://schemas.openxmlformats.org/officeDocument/2006/math">
                    <m:r>
                      <a:rPr lang="en-US" altLang="ja-JP" i="1" smtClean="0">
                        <a:latin typeface="Cambria Math"/>
                      </a:rPr>
                      <m:t>𝑇</m:t>
                    </m:r>
                    <m:d>
                      <m:dPr>
                        <m:begChr m:val="["/>
                        <m:endChr m:val="]"/>
                        <m:ctrlPr>
                          <a:rPr lang="en-US" altLang="ja-JP" i="1" smtClean="0">
                            <a:latin typeface="Cambria Math" panose="02040503050406030204" pitchFamily="18" charset="0"/>
                          </a:rPr>
                        </m:ctrlPr>
                      </m:dPr>
                      <m:e>
                        <m:r>
                          <a:rPr lang="en-US" altLang="ja-JP" i="1" smtClean="0">
                            <a:latin typeface="Cambria Math"/>
                          </a:rPr>
                          <m:t>𝑥</m:t>
                        </m:r>
                      </m:e>
                    </m:d>
                  </m:oMath>
                </a14:m>
                <a:r>
                  <a:rPr lang="ja-JP" altLang="en-US" dirty="0" smtClean="0"/>
                  <a:t>を閾値</a:t>
                </a:r>
                <a14:m>
                  <m:oMath xmlns:m="http://schemas.openxmlformats.org/officeDocument/2006/math">
                    <m:r>
                      <a:rPr lang="en-US" altLang="ja-JP" i="1" smtClean="0">
                        <a:latin typeface="Cambria Math"/>
                      </a:rPr>
                      <m:t>𝛾</m:t>
                    </m:r>
                  </m:oMath>
                </a14:m>
                <a:r>
                  <a:rPr lang="ja-JP" altLang="en-US" dirty="0" smtClean="0"/>
                  <a:t>と比較し、</a:t>
                </a:r>
                <a:r>
                  <a:rPr lang="en-US" altLang="ja-JP" dirty="0" smtClean="0"/>
                  <a:t>ON</a:t>
                </a:r>
                <a:r>
                  <a:rPr lang="ja-JP" altLang="en-US" dirty="0" smtClean="0"/>
                  <a:t>・</a:t>
                </a:r>
                <a:r>
                  <a:rPr lang="en-US" altLang="ja-JP" dirty="0" smtClean="0"/>
                  <a:t>OFF</a:t>
                </a:r>
                <a:r>
                  <a:rPr lang="ja-JP" altLang="en-US" dirty="0" smtClean="0"/>
                  <a:t>を判定する</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en-US" altLang="ja-JP" dirty="0" smtClean="0"/>
                  <a:t>ON</a:t>
                </a:r>
                <a:r>
                  <a:rPr lang="ja-JP" altLang="en-US" dirty="0" smtClean="0"/>
                  <a:t>・</a:t>
                </a:r>
                <a:r>
                  <a:rPr lang="en-US" altLang="ja-JP" dirty="0" smtClean="0"/>
                  <a:t>OFF</a:t>
                </a:r>
                <a:r>
                  <a:rPr lang="ja-JP" altLang="en-US" dirty="0" smtClean="0"/>
                  <a:t>の判定結果により、遷移を検出する</a:t>
                </a:r>
                <a:endParaRPr lang="en-US" altLang="ja-JP" dirty="0" smtClean="0"/>
              </a:p>
              <a:p>
                <a:endParaRPr lang="en-US" altLang="ja-JP" dirty="0"/>
              </a:p>
              <a:p>
                <a:endParaRPr lang="en-US" altLang="ja-JP" dirty="0" smtClean="0"/>
              </a:p>
              <a:p>
                <a:endParaRPr lang="en-US" altLang="ja-JP" dirty="0"/>
              </a:p>
              <a:p>
                <a:endParaRPr lang="en-US" altLang="ja-JP" dirty="0" smtClean="0"/>
              </a:p>
              <a:p>
                <a:r>
                  <a:rPr lang="ja-JP" altLang="en-US" dirty="0" smtClean="0"/>
                  <a:t>雑音の影響で遷移点が複数検出される</a:t>
                </a:r>
                <a:endParaRPr lang="en-US" altLang="ja-JP" dirty="0" smtClean="0"/>
              </a:p>
              <a:p>
                <a:endParaRPr lang="en-US" altLang="ja-JP" dirty="0"/>
              </a:p>
              <a:p>
                <a:endParaRPr lang="en-US" altLang="ja-JP" dirty="0" smtClean="0"/>
              </a:p>
              <a:p>
                <a:endParaRPr lang="en-US" altLang="ja-JP" dirty="0"/>
              </a:p>
              <a:p>
                <a:endParaRPr lang="en-US" altLang="ja-JP" dirty="0" smtClean="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51707" y="692696"/>
                <a:ext cx="8502650" cy="5410200"/>
              </a:xfrm>
              <a:prstGeom prst="rect">
                <a:avLst/>
              </a:prstGeom>
              <a:blipFill rotWithShape="1">
                <a:blip r:embed="rId2"/>
                <a:stretch>
                  <a:fillRect l="-573" t="-10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5537053" y="1494849"/>
                <a:ext cx="1072131" cy="377991"/>
              </a:xfrm>
              <a:prstGeom prst="rect">
                <a:avLst/>
              </a:prstGeom>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a:rPr>
                        <m:t>𝑇</m:t>
                      </m:r>
                      <m:r>
                        <a:rPr kumimoji="1" lang="en-US" altLang="ja-JP" sz="1800" b="0" i="1" smtClean="0">
                          <a:latin typeface="Cambria Math"/>
                        </a:rPr>
                        <m:t>[</m:t>
                      </m:r>
                      <m:r>
                        <a:rPr kumimoji="1" lang="en-US" altLang="ja-JP" sz="1800" b="0" i="1" smtClean="0">
                          <a:latin typeface="Cambria Math"/>
                        </a:rPr>
                        <m:t>𝑁</m:t>
                      </m:r>
                      <m:r>
                        <a:rPr kumimoji="1" lang="en-US" altLang="ja-JP" sz="1800" b="0" i="1" smtClean="0">
                          <a:latin typeface="Cambria Math"/>
                        </a:rPr>
                        <m:t>−1]</m:t>
                      </m:r>
                    </m:oMath>
                  </m:oMathPara>
                </a14:m>
                <a:endParaRPr kumimoji="1" lang="ja-JP" altLang="en-US" sz="1800" dirty="0"/>
              </a:p>
            </p:txBody>
          </p:sp>
        </mc:Choice>
        <mc:Fallback xmlns="">
          <p:sp>
            <p:nvSpPr>
              <p:cNvPr id="6" name="正方形/長方形 5"/>
              <p:cNvSpPr>
                <a:spLocks noRot="1" noChangeAspect="1" noMove="1" noResize="1" noEditPoints="1" noAdjustHandles="1" noChangeArrowheads="1" noChangeShapeType="1" noTextEdit="1"/>
              </p:cNvSpPr>
              <p:nvPr/>
            </p:nvSpPr>
            <p:spPr>
              <a:xfrm>
                <a:off x="5537053" y="1494849"/>
                <a:ext cx="1072131" cy="377991"/>
              </a:xfrm>
              <a:prstGeom prst="rect">
                <a:avLst/>
              </a:prstGeom>
              <a:blipFill rotWithShape="1">
                <a:blip r:embed="rId3"/>
                <a:stretch>
                  <a:fillRect/>
                </a:stretch>
              </a:blipFill>
              <a:ln>
                <a:solidFill>
                  <a:srgbClr val="595959"/>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3152800" y="1494849"/>
                <a:ext cx="720080" cy="377991"/>
              </a:xfrm>
              <a:prstGeom prst="rect">
                <a:avLst/>
              </a:prstGeom>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a:rPr>
                        <m:t>𝑇</m:t>
                      </m:r>
                      <m:r>
                        <a:rPr kumimoji="1" lang="en-US" altLang="ja-JP" sz="1800" b="0" i="1" smtClean="0">
                          <a:latin typeface="Cambria Math"/>
                        </a:rPr>
                        <m:t>[1]</m:t>
                      </m:r>
                    </m:oMath>
                  </m:oMathPara>
                </a14:m>
                <a:endParaRPr kumimoji="1" lang="ja-JP" altLang="en-US" sz="1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152800" y="1494849"/>
                <a:ext cx="720080" cy="377991"/>
              </a:xfrm>
              <a:prstGeom prst="rect">
                <a:avLst/>
              </a:prstGeom>
              <a:blipFill rotWithShape="1">
                <a:blip r:embed="rId4"/>
                <a:stretch>
                  <a:fillRect/>
                </a:stretch>
              </a:blipFill>
              <a:ln>
                <a:solidFill>
                  <a:srgbClr val="595959"/>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1911207" y="1484784"/>
                <a:ext cx="755011" cy="377991"/>
              </a:xfrm>
              <a:prstGeom prst="rect">
                <a:avLst/>
              </a:prstGeom>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a:rPr>
                        <m:t>𝑇</m:t>
                      </m:r>
                      <m:r>
                        <a:rPr kumimoji="1" lang="en-US" altLang="ja-JP" sz="1800" b="0" i="1" smtClean="0">
                          <a:latin typeface="Cambria Math"/>
                        </a:rPr>
                        <m:t>[0]</m:t>
                      </m:r>
                    </m:oMath>
                  </m:oMathPara>
                </a14:m>
                <a:endParaRPr kumimoji="1" lang="ja-JP" altLang="en-US" sz="18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911207" y="1484784"/>
                <a:ext cx="755011" cy="377991"/>
              </a:xfrm>
              <a:prstGeom prst="rect">
                <a:avLst/>
              </a:prstGeom>
              <a:blipFill rotWithShape="1">
                <a:blip r:embed="rId5"/>
                <a:stretch>
                  <a:fillRect/>
                </a:stretch>
              </a:blipFill>
              <a:ln>
                <a:solidFill>
                  <a:srgbClr val="595959"/>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4359785" y="1484784"/>
                <a:ext cx="681411" cy="377991"/>
              </a:xfrm>
              <a:prstGeom prst="rect">
                <a:avLst/>
              </a:prstGeom>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800" b="0" i="1" smtClean="0">
                          <a:latin typeface="Cambria Math"/>
                        </a:rPr>
                        <m:t>𝑇</m:t>
                      </m:r>
                      <m:r>
                        <a:rPr kumimoji="1" lang="en-US" altLang="ja-JP" sz="1800" b="0" i="1" smtClean="0">
                          <a:latin typeface="Cambria Math"/>
                        </a:rPr>
                        <m:t>[</m:t>
                      </m:r>
                      <m:r>
                        <a:rPr kumimoji="1" lang="en-US" altLang="ja-JP" sz="1800" b="0" i="1" smtClean="0">
                          <a:latin typeface="Cambria Math"/>
                        </a:rPr>
                        <m:t>𝑥</m:t>
                      </m:r>
                      <m:r>
                        <a:rPr kumimoji="1" lang="en-US" altLang="ja-JP" sz="1800" b="0" i="1" smtClean="0">
                          <a:latin typeface="Cambria Math"/>
                        </a:rPr>
                        <m:t>]</m:t>
                      </m:r>
                    </m:oMath>
                  </m:oMathPara>
                </a14:m>
                <a:endParaRPr kumimoji="1" lang="ja-JP" altLang="en-US" sz="1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4359785" y="1484784"/>
                <a:ext cx="681411" cy="377991"/>
              </a:xfrm>
              <a:prstGeom prst="rect">
                <a:avLst/>
              </a:prstGeom>
              <a:blipFill rotWithShape="1">
                <a:blip r:embed="rId6"/>
                <a:stretch>
                  <a:fillRect/>
                </a:stretch>
              </a:blipFill>
              <a:ln>
                <a:solidFill>
                  <a:srgbClr val="595959"/>
                </a:solidFill>
              </a:ln>
            </p:spPr>
            <p:txBody>
              <a:bodyPr/>
              <a:lstStyle/>
              <a:p>
                <a:r>
                  <a:rPr lang="zh-CN" altLang="en-US">
                    <a:noFill/>
                  </a:rPr>
                  <a:t> </a:t>
                </a:r>
              </a:p>
            </p:txBody>
          </p:sp>
        </mc:Fallback>
      </mc:AlternateContent>
      <p:sp>
        <p:nvSpPr>
          <p:cNvPr id="10" name="下矢印 9"/>
          <p:cNvSpPr/>
          <p:nvPr/>
        </p:nvSpPr>
        <p:spPr bwMode="auto">
          <a:xfrm>
            <a:off x="2174004" y="1943418"/>
            <a:ext cx="216032" cy="360040"/>
          </a:xfrm>
          <a:prstGeom prst="downArrow">
            <a:avLst/>
          </a:prstGeom>
          <a:solidFill>
            <a:srgbClr val="000000">
              <a:alpha val="82001"/>
            </a:srgbClr>
          </a:solid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1" name="下矢印 10"/>
          <p:cNvSpPr/>
          <p:nvPr/>
        </p:nvSpPr>
        <p:spPr bwMode="auto">
          <a:xfrm>
            <a:off x="3404824" y="1943418"/>
            <a:ext cx="216032" cy="360040"/>
          </a:xfrm>
          <a:prstGeom prst="downArrow">
            <a:avLst/>
          </a:prstGeom>
          <a:solidFill>
            <a:srgbClr val="000000">
              <a:alpha val="82001"/>
            </a:srgbClr>
          </a:solid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2" name="下矢印 11"/>
          <p:cNvSpPr/>
          <p:nvPr/>
        </p:nvSpPr>
        <p:spPr bwMode="auto">
          <a:xfrm>
            <a:off x="4592474" y="1943418"/>
            <a:ext cx="216032" cy="360040"/>
          </a:xfrm>
          <a:prstGeom prst="downArrow">
            <a:avLst/>
          </a:prstGeom>
          <a:solidFill>
            <a:srgbClr val="000000">
              <a:alpha val="82001"/>
            </a:srgbClr>
          </a:solid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下矢印 12"/>
          <p:cNvSpPr/>
          <p:nvPr/>
        </p:nvSpPr>
        <p:spPr bwMode="auto">
          <a:xfrm>
            <a:off x="5965102" y="1951929"/>
            <a:ext cx="216032" cy="360040"/>
          </a:xfrm>
          <a:prstGeom prst="downArrow">
            <a:avLst/>
          </a:prstGeom>
          <a:solidFill>
            <a:srgbClr val="000000">
              <a:alpha val="82001"/>
            </a:srgbClr>
          </a:solid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2000672" y="2492896"/>
            <a:ext cx="665546" cy="432048"/>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ON</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3131330" y="2492896"/>
            <a:ext cx="665546" cy="432048"/>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ON</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4475733" y="2492896"/>
            <a:ext cx="665546" cy="432048"/>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OFF</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5740345" y="2476545"/>
            <a:ext cx="665546" cy="432048"/>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OFF</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8" name="テキスト ボックス 17"/>
          <p:cNvSpPr txBox="1"/>
          <p:nvPr/>
        </p:nvSpPr>
        <p:spPr>
          <a:xfrm>
            <a:off x="3944286" y="2524254"/>
            <a:ext cx="415499" cy="369332"/>
          </a:xfrm>
          <a:prstGeom prst="rect">
            <a:avLst/>
          </a:prstGeom>
          <a:noFill/>
        </p:spPr>
        <p:txBody>
          <a:bodyPr wrap="none" rtlCol="0">
            <a:spAutoFit/>
          </a:bodyPr>
          <a:lstStyle/>
          <a:p>
            <a:r>
              <a:rPr kumimoji="1" lang="en-US" altLang="ja-JP" sz="1800" b="1" dirty="0" smtClean="0"/>
              <a:t>…</a:t>
            </a:r>
            <a:endParaRPr kumimoji="1" lang="ja-JP" altLang="en-US" sz="1800" b="1" dirty="0"/>
          </a:p>
        </p:txBody>
      </p:sp>
      <p:sp>
        <p:nvSpPr>
          <p:cNvPr id="19" name="テキスト ボックス 18"/>
          <p:cNvSpPr txBox="1"/>
          <p:nvPr/>
        </p:nvSpPr>
        <p:spPr>
          <a:xfrm>
            <a:off x="5173991" y="2492896"/>
            <a:ext cx="415499" cy="369332"/>
          </a:xfrm>
          <a:prstGeom prst="rect">
            <a:avLst/>
          </a:prstGeom>
          <a:noFill/>
        </p:spPr>
        <p:txBody>
          <a:bodyPr wrap="none" rtlCol="0">
            <a:spAutoFit/>
          </a:bodyPr>
          <a:lstStyle/>
          <a:p>
            <a:r>
              <a:rPr kumimoji="1" lang="en-US" altLang="ja-JP" sz="1800" b="1" dirty="0" smtClean="0"/>
              <a:t>…</a:t>
            </a:r>
            <a:endParaRPr kumimoji="1" lang="ja-JP" altLang="en-US" sz="1800" b="1" dirty="0"/>
          </a:p>
        </p:txBody>
      </p:sp>
      <p:sp>
        <p:nvSpPr>
          <p:cNvPr id="20" name="正方形/長方形 19"/>
          <p:cNvSpPr/>
          <p:nvPr/>
        </p:nvSpPr>
        <p:spPr bwMode="auto">
          <a:xfrm>
            <a:off x="1335126" y="3986127"/>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ON</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1" name="正方形/長方形 20"/>
          <p:cNvSpPr/>
          <p:nvPr/>
        </p:nvSpPr>
        <p:spPr bwMode="auto">
          <a:xfrm>
            <a:off x="2000672" y="3986127"/>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ON</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2" name="正方形/長方形 21"/>
          <p:cNvSpPr/>
          <p:nvPr/>
        </p:nvSpPr>
        <p:spPr bwMode="auto">
          <a:xfrm>
            <a:off x="2673962" y="3986127"/>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OFF</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3" name="正方形/長方形 22"/>
          <p:cNvSpPr/>
          <p:nvPr/>
        </p:nvSpPr>
        <p:spPr bwMode="auto">
          <a:xfrm>
            <a:off x="3348845" y="3986127"/>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OFF</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cxnSp>
        <p:nvCxnSpPr>
          <p:cNvPr id="24" name="直線矢印コネクタ 23"/>
          <p:cNvCxnSpPr/>
          <p:nvPr/>
        </p:nvCxnSpPr>
        <p:spPr bwMode="auto">
          <a:xfrm flipV="1">
            <a:off x="2673962" y="4414437"/>
            <a:ext cx="0" cy="253897"/>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sp>
        <p:nvSpPr>
          <p:cNvPr id="25" name="テキスト ボックス 24"/>
          <p:cNvSpPr txBox="1"/>
          <p:nvPr/>
        </p:nvSpPr>
        <p:spPr>
          <a:xfrm>
            <a:off x="2265565" y="4655503"/>
            <a:ext cx="877163" cy="369332"/>
          </a:xfrm>
          <a:prstGeom prst="rect">
            <a:avLst/>
          </a:prstGeom>
          <a:noFill/>
        </p:spPr>
        <p:txBody>
          <a:bodyPr wrap="none" rtlCol="0">
            <a:spAutoFit/>
          </a:bodyPr>
          <a:lstStyle/>
          <a:p>
            <a:r>
              <a:rPr kumimoji="1" lang="ja-JP" altLang="en-US" sz="1800" dirty="0" smtClean="0"/>
              <a:t>遷移点</a:t>
            </a:r>
            <a:endParaRPr kumimoji="1" lang="ja-JP" altLang="en-US" sz="1800" dirty="0"/>
          </a:p>
        </p:txBody>
      </p:sp>
      <p:sp>
        <p:nvSpPr>
          <p:cNvPr id="26" name="正方形/長方形 25"/>
          <p:cNvSpPr/>
          <p:nvPr/>
        </p:nvSpPr>
        <p:spPr bwMode="auto">
          <a:xfrm>
            <a:off x="4839601" y="3984611"/>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OFF</a:t>
            </a:r>
          </a:p>
        </p:txBody>
      </p:sp>
      <p:sp>
        <p:nvSpPr>
          <p:cNvPr id="28" name="正方形/長方形 27"/>
          <p:cNvSpPr/>
          <p:nvPr/>
        </p:nvSpPr>
        <p:spPr bwMode="auto">
          <a:xfrm>
            <a:off x="6187775" y="3986127"/>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ON</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9" name="正方形/長方形 28"/>
          <p:cNvSpPr/>
          <p:nvPr/>
        </p:nvSpPr>
        <p:spPr bwMode="auto">
          <a:xfrm>
            <a:off x="6853866" y="3986127"/>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ON</a:t>
            </a: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cxnSp>
        <p:nvCxnSpPr>
          <p:cNvPr id="30" name="直線矢印コネクタ 29"/>
          <p:cNvCxnSpPr/>
          <p:nvPr/>
        </p:nvCxnSpPr>
        <p:spPr bwMode="auto">
          <a:xfrm flipV="1">
            <a:off x="6187775" y="4414437"/>
            <a:ext cx="0" cy="253897"/>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sp>
        <p:nvSpPr>
          <p:cNvPr id="31" name="テキスト ボックス 30"/>
          <p:cNvSpPr txBox="1"/>
          <p:nvPr/>
        </p:nvSpPr>
        <p:spPr>
          <a:xfrm>
            <a:off x="5779378" y="4655503"/>
            <a:ext cx="877163" cy="369332"/>
          </a:xfrm>
          <a:prstGeom prst="rect">
            <a:avLst/>
          </a:prstGeom>
          <a:noFill/>
        </p:spPr>
        <p:txBody>
          <a:bodyPr wrap="none" rtlCol="0">
            <a:spAutoFit/>
          </a:bodyPr>
          <a:lstStyle/>
          <a:p>
            <a:r>
              <a:rPr kumimoji="1" lang="ja-JP" altLang="en-US" sz="1800" dirty="0" smtClean="0"/>
              <a:t>遷移点</a:t>
            </a:r>
            <a:endParaRPr kumimoji="1" lang="ja-JP" altLang="en-US" sz="1800" dirty="0"/>
          </a:p>
        </p:txBody>
      </p:sp>
      <p:sp>
        <p:nvSpPr>
          <p:cNvPr id="32" name="正方形/長方形 31"/>
          <p:cNvSpPr/>
          <p:nvPr/>
        </p:nvSpPr>
        <p:spPr bwMode="auto">
          <a:xfrm>
            <a:off x="5514484" y="3984611"/>
            <a:ext cx="665546" cy="428310"/>
          </a:xfrm>
          <a:prstGeom prst="rect">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600" b="0" i="0" u="none" strike="noStrike" cap="none" normalizeH="0" baseline="0" dirty="0" smtClean="0">
                <a:ln>
                  <a:noFill/>
                </a:ln>
                <a:solidFill>
                  <a:schemeClr val="tx1"/>
                </a:solidFill>
                <a:effectLst/>
                <a:latin typeface="Arial" charset="0"/>
                <a:ea typeface="ＭＳ Ｐゴシック" pitchFamily="50" charset="-128"/>
              </a:rPr>
              <a:t>OFF</a:t>
            </a:r>
          </a:p>
        </p:txBody>
      </p:sp>
    </p:spTree>
    <p:extLst>
      <p:ext uri="{BB962C8B-B14F-4D97-AF65-F5344CB8AC3E}">
        <p14:creationId xmlns:p14="http://schemas.microsoft.com/office/powerpoint/2010/main" val="11214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r>
              <a:rPr lang="en-US" altLang="ja-JP" dirty="0" smtClean="0"/>
              <a:t>5</a:t>
            </a:r>
            <a:r>
              <a:rPr lang="ja-JP" altLang="en-US" dirty="0" err="1" smtClean="0"/>
              <a:t>．</a:t>
            </a:r>
            <a:r>
              <a:rPr lang="ja-JP" altLang="en-US" dirty="0" smtClean="0"/>
              <a:t>遷移点の絞込</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6" name="正方形/長方形 5"/>
          <p:cNvSpPr/>
          <p:nvPr/>
        </p:nvSpPr>
        <p:spPr>
          <a:xfrm>
            <a:off x="936651" y="3956866"/>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36651" y="4700561"/>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619745" y="3956866"/>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49" name="図 48" descr="latex-image-1.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4716" y="4154416"/>
            <a:ext cx="640401" cy="183960"/>
          </a:xfrm>
          <a:prstGeom prst="rect">
            <a:avLst/>
          </a:prstGeom>
          <a:solidFill>
            <a:schemeClr val="bg1"/>
          </a:solidFill>
          <a:ln>
            <a:noFill/>
          </a:ln>
        </p:spPr>
      </p:pic>
      <p:pic>
        <p:nvPicPr>
          <p:cNvPr id="9" name="図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138" y="3826355"/>
            <a:ext cx="90358" cy="209050"/>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1423048" y="3395618"/>
                <a:ext cx="1769812" cy="400110"/>
              </a:xfrm>
              <a:prstGeom prst="rect">
                <a:avLst/>
              </a:prstGeom>
              <a:noFill/>
            </p:spPr>
            <p:txBody>
              <a:bodyPr wrap="square" rtlCol="0">
                <a:spAutoFit/>
              </a:bodyPr>
              <a:lstStyle/>
              <a:p>
                <a:pPr algn="ctr"/>
                <a:r>
                  <a:rPr kumimoji="1" lang="ja-JP" altLang="en-US" sz="2000" dirty="0" smtClean="0"/>
                  <a:t>遷移点</a:t>
                </a:r>
                <a:r>
                  <a:rPr lang="ja-JP" altLang="en-US" sz="2000" dirty="0"/>
                  <a:t>候補</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423048" y="3395618"/>
                <a:ext cx="1769812" cy="400110"/>
              </a:xfrm>
              <a:prstGeom prst="rect">
                <a:avLst/>
              </a:prstGeom>
              <a:blipFill rotWithShape="0">
                <a:blip r:embed="rId4"/>
                <a:stretch>
                  <a:fillRect l="-1718" t="-6061" b="-27273"/>
                </a:stretch>
              </a:blipFill>
            </p:spPr>
            <p:txBody>
              <a:bodyPr/>
              <a:lstStyle/>
              <a:p>
                <a:r>
                  <a:rPr lang="ja-JP" altLang="en-US">
                    <a:noFill/>
                  </a:rPr>
                  <a:t> </a:t>
                </a:r>
              </a:p>
            </p:txBody>
          </p:sp>
        </mc:Fallback>
      </mc:AlternateContent>
      <p:pic>
        <p:nvPicPr>
          <p:cNvPr id="13" name="図 12"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0689" y="4898110"/>
            <a:ext cx="640400" cy="183960"/>
          </a:xfrm>
          <a:prstGeom prst="rect">
            <a:avLst/>
          </a:prstGeom>
        </p:spPr>
      </p:pic>
      <p:sp>
        <p:nvSpPr>
          <p:cNvPr id="14" name="正方形/長方形 13"/>
          <p:cNvSpPr/>
          <p:nvPr/>
        </p:nvSpPr>
        <p:spPr>
          <a:xfrm>
            <a:off x="2302839" y="3956866"/>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85932" y="3956866"/>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07504" y="3945677"/>
            <a:ext cx="878497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7" name="図 16"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3775" y="4154416"/>
            <a:ext cx="640400" cy="183960"/>
          </a:xfrm>
          <a:prstGeom prst="rect">
            <a:avLst/>
          </a:prstGeom>
        </p:spPr>
      </p:pic>
      <p:pic>
        <p:nvPicPr>
          <p:cNvPr id="18" name="図 17"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7049" y="4154416"/>
            <a:ext cx="651747" cy="187219"/>
          </a:xfrm>
          <a:prstGeom prst="rect">
            <a:avLst/>
          </a:prstGeom>
        </p:spPr>
      </p:pic>
      <p:sp>
        <p:nvSpPr>
          <p:cNvPr id="46" name="正方形/長方形 45"/>
          <p:cNvSpPr/>
          <p:nvPr/>
        </p:nvSpPr>
        <p:spPr>
          <a:xfrm>
            <a:off x="1619745" y="4700561"/>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47" name="図 46" descr="latex-image-1.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3371" y="4898111"/>
            <a:ext cx="640401" cy="183960"/>
          </a:xfrm>
          <a:prstGeom prst="rect">
            <a:avLst/>
          </a:prstGeom>
          <a:solidFill>
            <a:schemeClr val="bg1"/>
          </a:solidFill>
          <a:ln>
            <a:noFill/>
          </a:ln>
        </p:spPr>
      </p:pic>
      <p:sp>
        <p:nvSpPr>
          <p:cNvPr id="25" name="正方形/長方形 24"/>
          <p:cNvSpPr/>
          <p:nvPr/>
        </p:nvSpPr>
        <p:spPr>
          <a:xfrm>
            <a:off x="2302838" y="4700561"/>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985932" y="4700561"/>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27" name="図 26"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3775" y="4898110"/>
            <a:ext cx="640400" cy="183960"/>
          </a:xfrm>
          <a:prstGeom prst="rect">
            <a:avLst/>
          </a:prstGeom>
        </p:spPr>
      </p:pic>
      <p:pic>
        <p:nvPicPr>
          <p:cNvPr id="28" name="図 27"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7049" y="4898110"/>
            <a:ext cx="651747" cy="187219"/>
          </a:xfrm>
          <a:prstGeom prst="rect">
            <a:avLst/>
          </a:prstGeom>
        </p:spPr>
      </p:pic>
      <p:sp>
        <p:nvSpPr>
          <p:cNvPr id="29" name="正方形/長方形 28"/>
          <p:cNvSpPr/>
          <p:nvPr/>
        </p:nvSpPr>
        <p:spPr>
          <a:xfrm>
            <a:off x="35497" y="4700561"/>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858039" y="4700561"/>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31" name="図 30" descr="latex-image-1.pd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95741" y="4898110"/>
            <a:ext cx="660016" cy="197550"/>
          </a:xfrm>
          <a:prstGeom prst="rect">
            <a:avLst/>
          </a:prstGeom>
        </p:spPr>
      </p:pic>
      <p:pic>
        <p:nvPicPr>
          <p:cNvPr id="32" name="図 31" descr="latex-image-1.pd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497" y="4898110"/>
            <a:ext cx="660190" cy="197602"/>
          </a:xfrm>
          <a:prstGeom prst="rect">
            <a:avLst/>
          </a:prstGeom>
        </p:spPr>
      </p:pic>
      <p:pic>
        <p:nvPicPr>
          <p:cNvPr id="45" name="図 44"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005" y="4154416"/>
            <a:ext cx="640400" cy="183960"/>
          </a:xfrm>
          <a:prstGeom prst="rect">
            <a:avLst/>
          </a:prstGeom>
        </p:spPr>
      </p:pic>
      <p:sp>
        <p:nvSpPr>
          <p:cNvPr id="64" name="テキスト ボックス 63"/>
          <p:cNvSpPr txBox="1"/>
          <p:nvPr/>
        </p:nvSpPr>
        <p:spPr>
          <a:xfrm>
            <a:off x="660069" y="4749965"/>
            <a:ext cx="332142" cy="369332"/>
          </a:xfrm>
          <a:prstGeom prst="rect">
            <a:avLst/>
          </a:prstGeom>
          <a:noFill/>
        </p:spPr>
        <p:txBody>
          <a:bodyPr wrap="none" rtlCol="0">
            <a:spAutoFit/>
          </a:bodyPr>
          <a:lstStyle/>
          <a:p>
            <a:r>
              <a:rPr lang="en-US" altLang="ja-JP" dirty="0" smtClean="0"/>
              <a:t>. .</a:t>
            </a:r>
            <a:endParaRPr kumimoji="1" lang="ja-JP" altLang="en-US" dirty="0"/>
          </a:p>
        </p:txBody>
      </p:sp>
      <p:sp>
        <p:nvSpPr>
          <p:cNvPr id="65" name="テキスト ボックス 64"/>
          <p:cNvSpPr txBox="1"/>
          <p:nvPr/>
        </p:nvSpPr>
        <p:spPr>
          <a:xfrm>
            <a:off x="3609620" y="4736958"/>
            <a:ext cx="332142" cy="369332"/>
          </a:xfrm>
          <a:prstGeom prst="rect">
            <a:avLst/>
          </a:prstGeom>
          <a:noFill/>
        </p:spPr>
        <p:txBody>
          <a:bodyPr wrap="none" rtlCol="0">
            <a:spAutoFit/>
          </a:bodyPr>
          <a:lstStyle/>
          <a:p>
            <a:r>
              <a:rPr lang="en-US" altLang="ja-JP" dirty="0" smtClean="0"/>
              <a:t>. .</a:t>
            </a:r>
            <a:endParaRPr kumimoji="1" lang="ja-JP" altLang="en-US" dirty="0"/>
          </a:p>
        </p:txBody>
      </p:sp>
      <p:sp>
        <p:nvSpPr>
          <p:cNvPr id="68" name="正方形/長方形 67"/>
          <p:cNvSpPr/>
          <p:nvPr/>
        </p:nvSpPr>
        <p:spPr>
          <a:xfrm>
            <a:off x="755576" y="1285871"/>
            <a:ext cx="2789794" cy="394813"/>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2000" b="1" dirty="0" smtClean="0">
                <a:solidFill>
                  <a:schemeClr val="tx1"/>
                </a:solidFill>
              </a:rPr>
              <a:t>PU</a:t>
            </a:r>
            <a:endParaRPr kumimoji="1" lang="ja-JP" altLang="en-US" sz="2000" b="1" dirty="0">
              <a:solidFill>
                <a:schemeClr val="tx1"/>
              </a:solidFill>
            </a:endParaRPr>
          </a:p>
        </p:txBody>
      </p:sp>
      <mc:AlternateContent xmlns:mc="http://schemas.openxmlformats.org/markup-compatibility/2006" xmlns:a14="http://schemas.microsoft.com/office/drawing/2010/main">
        <mc:Choice Requires="a14">
          <p:sp>
            <p:nvSpPr>
              <p:cNvPr id="70" name="テキスト ボックス 69"/>
              <p:cNvSpPr txBox="1"/>
              <p:nvPr/>
            </p:nvSpPr>
            <p:spPr>
              <a:xfrm>
                <a:off x="5804961" y="1483278"/>
                <a:ext cx="332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𝑡</m:t>
                      </m:r>
                    </m:oMath>
                  </m:oMathPara>
                </a14:m>
                <a:endParaRPr kumimoji="1" lang="ja-JP" altLang="en-US" dirty="0"/>
              </a:p>
            </p:txBody>
          </p:sp>
        </mc:Choice>
        <mc:Fallback xmlns="">
          <p:sp>
            <p:nvSpPr>
              <p:cNvPr id="70" name="テキスト ボックス 69"/>
              <p:cNvSpPr txBox="1">
                <a:spLocks noRot="1" noChangeAspect="1" noMove="1" noResize="1" noEditPoints="1" noAdjustHandles="1" noChangeArrowheads="1" noChangeShapeType="1" noTextEdit="1"/>
              </p:cNvSpPr>
              <p:nvPr/>
            </p:nvSpPr>
            <p:spPr>
              <a:xfrm>
                <a:off x="5804961" y="1483278"/>
                <a:ext cx="332976" cy="369332"/>
              </a:xfrm>
              <a:prstGeom prst="rect">
                <a:avLst/>
              </a:prstGeom>
              <a:blipFill rotWithShape="1">
                <a:blip r:embed="rId10"/>
                <a:stretch>
                  <a:fillRect/>
                </a:stretch>
              </a:blipFill>
            </p:spPr>
            <p:txBody>
              <a:bodyPr/>
              <a:lstStyle/>
              <a:p>
                <a:r>
                  <a:rPr lang="ja-JP" altLang="en-US">
                    <a:noFill/>
                  </a:rPr>
                  <a:t> </a:t>
                </a:r>
              </a:p>
            </p:txBody>
          </p:sp>
        </mc:Fallback>
      </mc:AlternateContent>
      <p:sp>
        <p:nvSpPr>
          <p:cNvPr id="72" name="テキスト ボックス 71"/>
          <p:cNvSpPr txBox="1"/>
          <p:nvPr/>
        </p:nvSpPr>
        <p:spPr>
          <a:xfrm>
            <a:off x="288233" y="2145630"/>
            <a:ext cx="8321509" cy="923330"/>
          </a:xfrm>
          <a:prstGeom prst="rect">
            <a:avLst/>
          </a:prstGeom>
          <a:noFill/>
        </p:spPr>
        <p:txBody>
          <a:bodyPr wrap="none" rtlCol="0">
            <a:spAutoFit/>
          </a:bodyPr>
          <a:lstStyle/>
          <a:p>
            <a:pPr marL="285750" indent="-285750">
              <a:buFont typeface="Wingdings" panose="05000000000000000000" pitchFamily="2" charset="2"/>
              <a:buChar char="n"/>
            </a:pPr>
            <a:r>
              <a:rPr kumimoji="1" lang="ja-JP" altLang="en-US" dirty="0" smtClean="0"/>
              <a:t>雑音による影響で複数の遷移点</a:t>
            </a:r>
            <a:r>
              <a:rPr lang="ja-JP" altLang="en-US" dirty="0"/>
              <a:t>候補</a:t>
            </a:r>
            <a:r>
              <a:rPr kumimoji="1" lang="ja-JP" altLang="en-US" dirty="0" smtClean="0"/>
              <a:t>が存在</a:t>
            </a:r>
            <a:endParaRPr kumimoji="1" lang="en-US" altLang="ja-JP" dirty="0" smtClean="0"/>
          </a:p>
          <a:p>
            <a:pPr marL="285750" indent="-285750">
              <a:buFont typeface="Wingdings" panose="05000000000000000000" pitchFamily="2" charset="2"/>
              <a:buChar char="n"/>
            </a:pPr>
            <a:r>
              <a:rPr lang="ja-JP" altLang="en-US" dirty="0"/>
              <a:t>検出される候補</a:t>
            </a:r>
            <a:r>
              <a:rPr lang="ja-JP" altLang="en-US" dirty="0" smtClean="0"/>
              <a:t>遷移点の前後のサンプル数を増加させながら判定を繰り返す</a:t>
            </a:r>
            <a:endParaRPr lang="en-US" altLang="ja-JP" dirty="0"/>
          </a:p>
          <a:p>
            <a:pPr marL="742950" lvl="1" indent="-285750">
              <a:buFont typeface="Wingdings" panose="05000000000000000000" pitchFamily="2" charset="2"/>
              <a:buChar char="Ø"/>
            </a:pPr>
            <a:r>
              <a:rPr lang="ja-JP" altLang="en-US" dirty="0" smtClean="0"/>
              <a:t>雑音の影響を低減</a:t>
            </a:r>
            <a:endParaRPr lang="en-US" altLang="ja-JP" dirty="0" smtClean="0"/>
          </a:p>
        </p:txBody>
      </p:sp>
      <p:sp>
        <p:nvSpPr>
          <p:cNvPr id="73" name="テキスト ボックス 72"/>
          <p:cNvSpPr txBox="1"/>
          <p:nvPr/>
        </p:nvSpPr>
        <p:spPr>
          <a:xfrm>
            <a:off x="249191" y="762687"/>
            <a:ext cx="4410182" cy="369332"/>
          </a:xfrm>
          <a:prstGeom prst="rect">
            <a:avLst/>
          </a:prstGeom>
          <a:noFill/>
        </p:spPr>
        <p:txBody>
          <a:bodyPr wrap="none" rtlCol="0">
            <a:spAutoFit/>
          </a:bodyPr>
          <a:lstStyle/>
          <a:p>
            <a:pPr marL="285750" indent="-285750">
              <a:buFont typeface="Wingdings" panose="05000000000000000000" pitchFamily="2" charset="2"/>
              <a:buChar char="n"/>
            </a:pPr>
            <a:r>
              <a:rPr kumimoji="1" lang="en-US" altLang="ja-JP" dirty="0" smtClean="0"/>
              <a:t>ON</a:t>
            </a:r>
            <a:r>
              <a:rPr kumimoji="1" lang="ja-JP" altLang="en-US" dirty="0" smtClean="0"/>
              <a:t>・</a:t>
            </a:r>
            <a:r>
              <a:rPr kumimoji="1" lang="en-US" altLang="ja-JP" dirty="0" smtClean="0"/>
              <a:t>OFF</a:t>
            </a:r>
            <a:r>
              <a:rPr kumimoji="1" lang="ja-JP" altLang="en-US" dirty="0" smtClean="0"/>
              <a:t>の判定結果から遷移点を決定</a:t>
            </a:r>
            <a:endParaRPr kumimoji="1" lang="ja-JP" altLang="en-US" dirty="0"/>
          </a:p>
        </p:txBody>
      </p:sp>
      <p:sp>
        <p:nvSpPr>
          <p:cNvPr id="74" name="正方形/長方形 73"/>
          <p:cNvSpPr/>
          <p:nvPr/>
        </p:nvSpPr>
        <p:spPr>
          <a:xfrm>
            <a:off x="2915816" y="1676182"/>
            <a:ext cx="652908" cy="422756"/>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chemeClr val="tx1"/>
                </a:solidFill>
              </a:rPr>
              <a:t>ON</a:t>
            </a:r>
            <a:endParaRPr kumimoji="1" lang="ja-JP" altLang="en-US" dirty="0">
              <a:solidFill>
                <a:schemeClr val="tx1"/>
              </a:solidFill>
            </a:endParaRPr>
          </a:p>
        </p:txBody>
      </p:sp>
      <p:sp>
        <p:nvSpPr>
          <p:cNvPr id="75" name="正方形/長方形 74"/>
          <p:cNvSpPr/>
          <p:nvPr/>
        </p:nvSpPr>
        <p:spPr>
          <a:xfrm>
            <a:off x="3571875" y="1676182"/>
            <a:ext cx="606313" cy="422756"/>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rgbClr val="FF0000"/>
                </a:solidFill>
              </a:rPr>
              <a:t>OFF</a:t>
            </a:r>
            <a:endParaRPr kumimoji="1" lang="ja-JP" altLang="en-US" dirty="0">
              <a:solidFill>
                <a:srgbClr val="FF0000"/>
              </a:solidFill>
            </a:endParaRPr>
          </a:p>
        </p:txBody>
      </p:sp>
      <p:cxnSp>
        <p:nvCxnSpPr>
          <p:cNvPr id="77" name="直線矢印コネクタ 76"/>
          <p:cNvCxnSpPr>
            <a:stCxn id="79" idx="1"/>
          </p:cNvCxnSpPr>
          <p:nvPr/>
        </p:nvCxnSpPr>
        <p:spPr>
          <a:xfrm flipH="1">
            <a:off x="3568725" y="1344984"/>
            <a:ext cx="441680" cy="3214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4010405" y="1160318"/>
            <a:ext cx="877163" cy="369332"/>
          </a:xfrm>
          <a:prstGeom prst="rect">
            <a:avLst/>
          </a:prstGeom>
          <a:noFill/>
        </p:spPr>
        <p:txBody>
          <a:bodyPr wrap="none" rtlCol="0">
            <a:spAutoFit/>
          </a:bodyPr>
          <a:lstStyle/>
          <a:p>
            <a:r>
              <a:rPr lang="ja-JP" altLang="en-US" dirty="0" smtClean="0"/>
              <a:t>遷移点</a:t>
            </a:r>
            <a:endParaRPr kumimoji="1" lang="ja-JP" altLang="en-US" dirty="0"/>
          </a:p>
        </p:txBody>
      </p:sp>
      <mc:AlternateContent xmlns:mc="http://schemas.openxmlformats.org/markup-compatibility/2006" xmlns:a14="http://schemas.microsoft.com/office/drawing/2010/main">
        <mc:Choice Requires="a14">
          <p:sp>
            <p:nvSpPr>
              <p:cNvPr id="80" name="正方形/長方形 79"/>
              <p:cNvSpPr/>
              <p:nvPr/>
            </p:nvSpPr>
            <p:spPr>
              <a:xfrm>
                <a:off x="944889" y="3956866"/>
                <a:ext cx="1366187" cy="49387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統計値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a:rPr>
                          <m:t>𝑇</m:t>
                        </m:r>
                      </m:e>
                      <m:sub>
                        <m:r>
                          <a:rPr lang="en-US" altLang="ja-JP" b="0" i="1" smtClean="0">
                            <a:latin typeface="Cambria Math"/>
                          </a:rPr>
                          <m:t>1</m:t>
                        </m:r>
                      </m:sub>
                    </m:sSub>
                  </m:oMath>
                </a14:m>
                <a:endParaRPr kumimoji="1" lang="ja-JP" altLang="en-US" dirty="0"/>
              </a:p>
            </p:txBody>
          </p:sp>
        </mc:Choice>
        <mc:Fallback xmlns="">
          <p:sp>
            <p:nvSpPr>
              <p:cNvPr id="80" name="正方形/長方形 79"/>
              <p:cNvSpPr>
                <a:spLocks noRot="1" noChangeAspect="1" noMove="1" noResize="1" noEditPoints="1" noAdjustHandles="1" noChangeArrowheads="1" noChangeShapeType="1" noTextEdit="1"/>
              </p:cNvSpPr>
              <p:nvPr/>
            </p:nvSpPr>
            <p:spPr>
              <a:xfrm>
                <a:off x="944889" y="3956866"/>
                <a:ext cx="1366187" cy="493875"/>
              </a:xfrm>
              <a:prstGeom prst="rect">
                <a:avLst/>
              </a:prstGeom>
              <a:blipFill rotWithShape="0">
                <a:blip r:embed="rId11"/>
                <a:stretch>
                  <a:fillRect b="-581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正方形/長方形 80"/>
              <p:cNvSpPr/>
              <p:nvPr/>
            </p:nvSpPr>
            <p:spPr>
              <a:xfrm>
                <a:off x="2300847" y="3956865"/>
                <a:ext cx="1366187" cy="49387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統計値</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𝑇</m:t>
                        </m:r>
                      </m:e>
                      <m:sub>
                        <m:r>
                          <a:rPr lang="en-US" altLang="ja-JP" b="0" i="1" smtClean="0">
                            <a:latin typeface="Cambria Math"/>
                          </a:rPr>
                          <m:t>2</m:t>
                        </m:r>
                      </m:sub>
                    </m:sSub>
                  </m:oMath>
                </a14:m>
                <a:endParaRPr lang="ja-JP" altLang="en-US" dirty="0"/>
              </a:p>
            </p:txBody>
          </p:sp>
        </mc:Choice>
        <mc:Fallback xmlns="">
          <p:sp>
            <p:nvSpPr>
              <p:cNvPr id="81" name="正方形/長方形 80"/>
              <p:cNvSpPr>
                <a:spLocks noRot="1" noChangeAspect="1" noMove="1" noResize="1" noEditPoints="1" noAdjustHandles="1" noChangeArrowheads="1" noChangeShapeType="1" noTextEdit="1"/>
              </p:cNvSpPr>
              <p:nvPr/>
            </p:nvSpPr>
            <p:spPr>
              <a:xfrm>
                <a:off x="2300847" y="3956865"/>
                <a:ext cx="1366187" cy="493875"/>
              </a:xfrm>
              <a:prstGeom prst="rect">
                <a:avLst/>
              </a:prstGeom>
              <a:blipFill rotWithShape="0">
                <a:blip r:embed="rId12"/>
                <a:stretch>
                  <a:fillRect b="-581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35496" y="4698885"/>
                <a:ext cx="2272458" cy="509351"/>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統計値</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a:rPr>
                          <m:t>𝑇</m:t>
                        </m:r>
                      </m:e>
                      <m:sub>
                        <m:r>
                          <a:rPr kumimoji="1" lang="en-US" altLang="ja-JP" b="0" i="1" smtClean="0">
                            <a:latin typeface="Cambria Math"/>
                          </a:rPr>
                          <m:t>1</m:t>
                        </m:r>
                      </m:sub>
                      <m:sup>
                        <m:r>
                          <a:rPr kumimoji="1" lang="en-US" altLang="ja-JP" b="0" i="1" smtClean="0">
                            <a:latin typeface="Cambria Math"/>
                          </a:rPr>
                          <m:t>′</m:t>
                        </m:r>
                      </m:sup>
                    </m:sSubSup>
                  </m:oMath>
                </a14:m>
                <a:endParaRPr kumimoji="1" lang="ja-JP" altLang="en-US" dirty="0"/>
              </a:p>
            </p:txBody>
          </p:sp>
        </mc:Choice>
        <mc:Fallback xmlns="">
          <p:sp>
            <p:nvSpPr>
              <p:cNvPr id="82" name="正方形/長方形 81"/>
              <p:cNvSpPr>
                <a:spLocks noRot="1" noChangeAspect="1" noMove="1" noResize="1" noEditPoints="1" noAdjustHandles="1" noChangeArrowheads="1" noChangeShapeType="1" noTextEdit="1"/>
              </p:cNvSpPr>
              <p:nvPr/>
            </p:nvSpPr>
            <p:spPr>
              <a:xfrm>
                <a:off x="35496" y="4698885"/>
                <a:ext cx="2272458" cy="509351"/>
              </a:xfrm>
              <a:prstGeom prst="rect">
                <a:avLst/>
              </a:prstGeom>
              <a:blipFill rotWithShape="0">
                <a:blip r:embed="rId13"/>
                <a:stretch>
                  <a:fillRect b="-4545"/>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2307954" y="4703104"/>
                <a:ext cx="2221578" cy="51722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統計値</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a:rPr>
                          <m:t>𝑇</m:t>
                        </m:r>
                      </m:e>
                      <m:sub>
                        <m:r>
                          <a:rPr lang="en-US" altLang="ja-JP" b="0" i="1" smtClean="0">
                            <a:latin typeface="Cambria Math"/>
                          </a:rPr>
                          <m:t>2</m:t>
                        </m:r>
                      </m:sub>
                      <m:sup>
                        <m:r>
                          <a:rPr lang="en-US" altLang="ja-JP" i="1">
                            <a:latin typeface="Cambria Math"/>
                          </a:rPr>
                          <m:t>′</m:t>
                        </m:r>
                      </m:sup>
                    </m:sSubSup>
                  </m:oMath>
                </a14:m>
                <a:endParaRPr lang="ja-JP" altLang="en-US" dirty="0"/>
              </a:p>
            </p:txBody>
          </p:sp>
        </mc:Choice>
        <mc:Fallback xmlns="">
          <p:sp>
            <p:nvSpPr>
              <p:cNvPr id="83" name="正方形/長方形 82"/>
              <p:cNvSpPr>
                <a:spLocks noRot="1" noChangeAspect="1" noMove="1" noResize="1" noEditPoints="1" noAdjustHandles="1" noChangeArrowheads="1" noChangeShapeType="1" noTextEdit="1"/>
              </p:cNvSpPr>
              <p:nvPr/>
            </p:nvSpPr>
            <p:spPr>
              <a:xfrm>
                <a:off x="2307954" y="4703104"/>
                <a:ext cx="2221578" cy="517220"/>
              </a:xfrm>
              <a:prstGeom prst="rect">
                <a:avLst/>
              </a:prstGeom>
              <a:blipFill rotWithShape="0">
                <a:blip r:embed="rId14"/>
                <a:stretch>
                  <a:fillRect b="-3371"/>
                </a:stretch>
              </a:blipFill>
              <a:ln>
                <a:solidFill>
                  <a:schemeClr val="tx1"/>
                </a:solidFill>
              </a:ln>
            </p:spPr>
            <p:txBody>
              <a:bodyPr/>
              <a:lstStyle/>
              <a:p>
                <a:r>
                  <a:rPr lang="ja-JP" altLang="en-US">
                    <a:noFill/>
                  </a:rPr>
                  <a:t> </a:t>
                </a:r>
              </a:p>
            </p:txBody>
          </p:sp>
        </mc:Fallback>
      </mc:AlternateContent>
      <p:sp>
        <p:nvSpPr>
          <p:cNvPr id="95" name="正方形/長方形 94"/>
          <p:cNvSpPr/>
          <p:nvPr/>
        </p:nvSpPr>
        <p:spPr>
          <a:xfrm>
            <a:off x="1356167" y="5554945"/>
            <a:ext cx="1955216" cy="430811"/>
          </a:xfrm>
          <a:prstGeom prst="rect">
            <a:avLst/>
          </a:prstGeom>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遷移点を除去</a:t>
            </a:r>
            <a:endParaRPr kumimoji="1" lang="ja-JP" altLang="en-US" dirty="0"/>
          </a:p>
        </p:txBody>
      </p:sp>
      <p:cxnSp>
        <p:nvCxnSpPr>
          <p:cNvPr id="69" name="直線矢印コネクタ 68"/>
          <p:cNvCxnSpPr/>
          <p:nvPr/>
        </p:nvCxnSpPr>
        <p:spPr>
          <a:xfrm>
            <a:off x="692393" y="1684420"/>
            <a:ext cx="511256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角丸四角形吹き出し 10"/>
          <p:cNvSpPr/>
          <p:nvPr/>
        </p:nvSpPr>
        <p:spPr>
          <a:xfrm>
            <a:off x="138756" y="4224964"/>
            <a:ext cx="653038" cy="395464"/>
          </a:xfrm>
          <a:prstGeom prst="wedgeRoundRectCallout">
            <a:avLst>
              <a:gd name="adj1" fmla="val 69341"/>
              <a:gd name="adj2" fmla="val -6274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ON</a:t>
            </a:r>
            <a:endParaRPr kumimoji="1" lang="ja-JP" altLang="en-US" dirty="0"/>
          </a:p>
        </p:txBody>
      </p:sp>
      <p:sp>
        <p:nvSpPr>
          <p:cNvPr id="58" name="角丸四角形吹き出し 57"/>
          <p:cNvSpPr/>
          <p:nvPr/>
        </p:nvSpPr>
        <p:spPr>
          <a:xfrm>
            <a:off x="128526" y="5309607"/>
            <a:ext cx="653038" cy="395464"/>
          </a:xfrm>
          <a:prstGeom prst="wedgeRoundRectCallout">
            <a:avLst>
              <a:gd name="adj1" fmla="val 67882"/>
              <a:gd name="adj2" fmla="val -6033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chemeClr val="accent2"/>
                </a:solidFill>
              </a:rPr>
              <a:t>OFF</a:t>
            </a:r>
            <a:endParaRPr kumimoji="1" lang="ja-JP" altLang="en-US" dirty="0">
              <a:solidFill>
                <a:schemeClr val="accent2"/>
              </a:solidFill>
            </a:endParaRPr>
          </a:p>
        </p:txBody>
      </p:sp>
      <p:sp>
        <p:nvSpPr>
          <p:cNvPr id="59" name="角丸四角形吹き出し 58"/>
          <p:cNvSpPr/>
          <p:nvPr/>
        </p:nvSpPr>
        <p:spPr>
          <a:xfrm>
            <a:off x="3810617" y="4154416"/>
            <a:ext cx="653038" cy="395464"/>
          </a:xfrm>
          <a:prstGeom prst="wedgeRoundRectCallout">
            <a:avLst>
              <a:gd name="adj1" fmla="val -66306"/>
              <a:gd name="adj2" fmla="val -5070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chemeClr val="accent2"/>
                </a:solidFill>
              </a:rPr>
              <a:t>OFF</a:t>
            </a:r>
            <a:endParaRPr kumimoji="1" lang="ja-JP" altLang="en-US" dirty="0">
              <a:solidFill>
                <a:schemeClr val="accent2"/>
              </a:solidFill>
            </a:endParaRPr>
          </a:p>
        </p:txBody>
      </p:sp>
      <p:sp>
        <p:nvSpPr>
          <p:cNvPr id="60" name="角丸四角形吹き出し 59"/>
          <p:cNvSpPr/>
          <p:nvPr/>
        </p:nvSpPr>
        <p:spPr>
          <a:xfrm>
            <a:off x="3825818" y="5301002"/>
            <a:ext cx="653038" cy="395464"/>
          </a:xfrm>
          <a:prstGeom prst="wedgeRoundRectCallout">
            <a:avLst>
              <a:gd name="adj1" fmla="val -66306"/>
              <a:gd name="adj2" fmla="val -5070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chemeClr val="accent2"/>
                </a:solidFill>
              </a:rPr>
              <a:t>OFF</a:t>
            </a:r>
            <a:endParaRPr kumimoji="1" lang="ja-JP" altLang="en-US" dirty="0">
              <a:solidFill>
                <a:schemeClr val="accent2"/>
              </a:solidFill>
            </a:endParaRPr>
          </a:p>
        </p:txBody>
      </p:sp>
      <p:cxnSp>
        <p:nvCxnSpPr>
          <p:cNvPr id="21" name="直線矢印コネクタ 20"/>
          <p:cNvCxnSpPr/>
          <p:nvPr/>
        </p:nvCxnSpPr>
        <p:spPr>
          <a:xfrm>
            <a:off x="2291256" y="3751320"/>
            <a:ext cx="25428" cy="182084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22" name="正方形/長方形 121"/>
          <p:cNvSpPr/>
          <p:nvPr/>
        </p:nvSpPr>
        <p:spPr>
          <a:xfrm>
            <a:off x="5498857" y="3957615"/>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正方形/長方形 122"/>
          <p:cNvSpPr/>
          <p:nvPr/>
        </p:nvSpPr>
        <p:spPr>
          <a:xfrm>
            <a:off x="5498857" y="4701310"/>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6181951" y="3957615"/>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25" name="図 124" descr="latex-image-1.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6922" y="4155165"/>
            <a:ext cx="640401" cy="183960"/>
          </a:xfrm>
          <a:prstGeom prst="rect">
            <a:avLst/>
          </a:prstGeom>
          <a:solidFill>
            <a:schemeClr val="bg1"/>
          </a:solidFill>
          <a:ln>
            <a:noFill/>
          </a:ln>
        </p:spPr>
      </p:pic>
      <p:pic>
        <p:nvPicPr>
          <p:cNvPr id="128" name="図 127"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2895" y="4898859"/>
            <a:ext cx="640400" cy="183960"/>
          </a:xfrm>
          <a:prstGeom prst="rect">
            <a:avLst/>
          </a:prstGeom>
        </p:spPr>
      </p:pic>
      <p:sp>
        <p:nvSpPr>
          <p:cNvPr id="129" name="正方形/長方形 128"/>
          <p:cNvSpPr/>
          <p:nvPr/>
        </p:nvSpPr>
        <p:spPr>
          <a:xfrm>
            <a:off x="6865045" y="3957615"/>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0" name="正方形/長方形 129"/>
          <p:cNvSpPr/>
          <p:nvPr/>
        </p:nvSpPr>
        <p:spPr>
          <a:xfrm>
            <a:off x="7548138" y="3957615"/>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1" name="図 130"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5981" y="4155165"/>
            <a:ext cx="640400" cy="183960"/>
          </a:xfrm>
          <a:prstGeom prst="rect">
            <a:avLst/>
          </a:prstGeom>
        </p:spPr>
      </p:pic>
      <p:pic>
        <p:nvPicPr>
          <p:cNvPr id="132" name="図 131"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9255" y="4155165"/>
            <a:ext cx="651747" cy="187219"/>
          </a:xfrm>
          <a:prstGeom prst="rect">
            <a:avLst/>
          </a:prstGeom>
        </p:spPr>
      </p:pic>
      <p:sp>
        <p:nvSpPr>
          <p:cNvPr id="133" name="正方形/長方形 132"/>
          <p:cNvSpPr/>
          <p:nvPr/>
        </p:nvSpPr>
        <p:spPr>
          <a:xfrm>
            <a:off x="6181951" y="4701310"/>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4" name="図 133" descr="latex-image-1.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5577" y="4898860"/>
            <a:ext cx="640401" cy="183960"/>
          </a:xfrm>
          <a:prstGeom prst="rect">
            <a:avLst/>
          </a:prstGeom>
          <a:solidFill>
            <a:schemeClr val="bg1"/>
          </a:solidFill>
          <a:ln>
            <a:noFill/>
          </a:ln>
        </p:spPr>
      </p:pic>
      <p:sp>
        <p:nvSpPr>
          <p:cNvPr id="135" name="正方形/長方形 134"/>
          <p:cNvSpPr/>
          <p:nvPr/>
        </p:nvSpPr>
        <p:spPr>
          <a:xfrm>
            <a:off x="6865044" y="4701310"/>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6" name="正方形/長方形 135"/>
          <p:cNvSpPr/>
          <p:nvPr/>
        </p:nvSpPr>
        <p:spPr>
          <a:xfrm>
            <a:off x="7548138" y="4701310"/>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7" name="図 136" descr="latex-image-1.pdf"/>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5981" y="4898859"/>
            <a:ext cx="640400" cy="183960"/>
          </a:xfrm>
          <a:prstGeom prst="rect">
            <a:avLst/>
          </a:prstGeom>
        </p:spPr>
      </p:pic>
      <p:pic>
        <p:nvPicPr>
          <p:cNvPr id="138" name="図 137" descr="latex-image-1.pdf"/>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9255" y="4898859"/>
            <a:ext cx="651747" cy="187219"/>
          </a:xfrm>
          <a:prstGeom prst="rect">
            <a:avLst/>
          </a:prstGeom>
        </p:spPr>
      </p:pic>
      <p:sp>
        <p:nvSpPr>
          <p:cNvPr id="139" name="正方形/長方形 138"/>
          <p:cNvSpPr/>
          <p:nvPr/>
        </p:nvSpPr>
        <p:spPr>
          <a:xfrm>
            <a:off x="4597703" y="4701310"/>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0" name="正方形/長方形 139"/>
          <p:cNvSpPr/>
          <p:nvPr/>
        </p:nvSpPr>
        <p:spPr>
          <a:xfrm>
            <a:off x="8420245" y="4701310"/>
            <a:ext cx="683094" cy="49387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41" name="図 140" descr="latex-image-1.pd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7947" y="4898859"/>
            <a:ext cx="660016" cy="197550"/>
          </a:xfrm>
          <a:prstGeom prst="rect">
            <a:avLst/>
          </a:prstGeom>
        </p:spPr>
      </p:pic>
      <p:pic>
        <p:nvPicPr>
          <p:cNvPr id="142" name="図 141" descr="latex-image-1.pdf"/>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97703" y="4898859"/>
            <a:ext cx="660190" cy="197602"/>
          </a:xfrm>
          <a:prstGeom prst="rect">
            <a:avLst/>
          </a:prstGeom>
        </p:spPr>
      </p:pic>
      <p:pic>
        <p:nvPicPr>
          <p:cNvPr id="143" name="図 142" descr="latex-image-1.pd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9211" y="4155165"/>
            <a:ext cx="640400" cy="183960"/>
          </a:xfrm>
          <a:prstGeom prst="rect">
            <a:avLst/>
          </a:prstGeom>
        </p:spPr>
      </p:pic>
      <p:sp>
        <p:nvSpPr>
          <p:cNvPr id="144" name="テキスト ボックス 143"/>
          <p:cNvSpPr txBox="1"/>
          <p:nvPr/>
        </p:nvSpPr>
        <p:spPr>
          <a:xfrm>
            <a:off x="5222275" y="4750714"/>
            <a:ext cx="332142" cy="369332"/>
          </a:xfrm>
          <a:prstGeom prst="rect">
            <a:avLst/>
          </a:prstGeom>
          <a:noFill/>
        </p:spPr>
        <p:txBody>
          <a:bodyPr wrap="none" rtlCol="0">
            <a:spAutoFit/>
          </a:bodyPr>
          <a:lstStyle/>
          <a:p>
            <a:r>
              <a:rPr lang="en-US" altLang="ja-JP" dirty="0" smtClean="0"/>
              <a:t>. .</a:t>
            </a:r>
            <a:endParaRPr kumimoji="1" lang="ja-JP" altLang="en-US" dirty="0"/>
          </a:p>
        </p:txBody>
      </p:sp>
      <p:sp>
        <p:nvSpPr>
          <p:cNvPr id="145" name="テキスト ボックス 144"/>
          <p:cNvSpPr txBox="1"/>
          <p:nvPr/>
        </p:nvSpPr>
        <p:spPr>
          <a:xfrm>
            <a:off x="8171826" y="4737707"/>
            <a:ext cx="332142" cy="369332"/>
          </a:xfrm>
          <a:prstGeom prst="rect">
            <a:avLst/>
          </a:prstGeom>
          <a:noFill/>
        </p:spPr>
        <p:txBody>
          <a:bodyPr wrap="none" rtlCol="0">
            <a:spAutoFit/>
          </a:bodyPr>
          <a:lstStyle/>
          <a:p>
            <a:r>
              <a:rPr lang="en-US" altLang="ja-JP" dirty="0" smtClean="0"/>
              <a:t>. .</a:t>
            </a:r>
            <a:endParaRPr kumimoji="1" lang="ja-JP" altLang="en-US" dirty="0"/>
          </a:p>
        </p:txBody>
      </p:sp>
      <mc:AlternateContent xmlns:mc="http://schemas.openxmlformats.org/markup-compatibility/2006" xmlns:a14="http://schemas.microsoft.com/office/drawing/2010/main">
        <mc:Choice Requires="a14">
          <p:sp>
            <p:nvSpPr>
              <p:cNvPr id="146" name="正方形/長方形 145"/>
              <p:cNvSpPr/>
              <p:nvPr/>
            </p:nvSpPr>
            <p:spPr>
              <a:xfrm>
                <a:off x="5507095" y="3957615"/>
                <a:ext cx="1366187" cy="49387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統計値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a:rPr>
                          <m:t>𝑇</m:t>
                        </m:r>
                      </m:e>
                      <m:sub>
                        <m:r>
                          <a:rPr lang="en-US" altLang="ja-JP" b="0" i="1" smtClean="0">
                            <a:latin typeface="Cambria Math"/>
                          </a:rPr>
                          <m:t>1</m:t>
                        </m:r>
                      </m:sub>
                    </m:sSub>
                  </m:oMath>
                </a14:m>
                <a:endParaRPr kumimoji="1" lang="ja-JP" altLang="en-US"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5507095" y="3957615"/>
                <a:ext cx="1366187" cy="493875"/>
              </a:xfrm>
              <a:prstGeom prst="rect">
                <a:avLst/>
              </a:prstGeom>
              <a:blipFill rotWithShape="0">
                <a:blip r:embed="rId15"/>
                <a:stretch>
                  <a:fillRect b="-581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6863053" y="3957614"/>
                <a:ext cx="1366187" cy="493875"/>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統計値</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𝑇</m:t>
                        </m:r>
                      </m:e>
                      <m:sub>
                        <m:r>
                          <a:rPr lang="en-US" altLang="ja-JP" b="0" i="1" smtClean="0">
                            <a:latin typeface="Cambria Math"/>
                          </a:rPr>
                          <m:t>2</m:t>
                        </m:r>
                      </m:sub>
                    </m:sSub>
                  </m:oMath>
                </a14:m>
                <a:endParaRPr lang="ja-JP" altLang="en-US"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6863053" y="3957614"/>
                <a:ext cx="1366187" cy="493875"/>
              </a:xfrm>
              <a:prstGeom prst="rect">
                <a:avLst/>
              </a:prstGeom>
              <a:blipFill rotWithShape="0">
                <a:blip r:embed="rId16"/>
                <a:stretch>
                  <a:fillRect b="-5814"/>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597702" y="4699634"/>
                <a:ext cx="2272458" cy="509351"/>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統計値</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a:rPr>
                          <m:t>𝑇</m:t>
                        </m:r>
                      </m:e>
                      <m:sub>
                        <m:r>
                          <a:rPr kumimoji="1" lang="en-US" altLang="ja-JP" b="0" i="1" smtClean="0">
                            <a:latin typeface="Cambria Math"/>
                          </a:rPr>
                          <m:t>1</m:t>
                        </m:r>
                      </m:sub>
                      <m:sup>
                        <m:r>
                          <a:rPr kumimoji="1" lang="en-US" altLang="ja-JP" b="0" i="1" smtClean="0">
                            <a:latin typeface="Cambria Math"/>
                          </a:rPr>
                          <m:t>′</m:t>
                        </m:r>
                      </m:sup>
                    </m:sSubSup>
                  </m:oMath>
                </a14:m>
                <a:endParaRPr kumimoji="1" lang="ja-JP" altLang="en-US"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597702" y="4699634"/>
                <a:ext cx="2272458" cy="509351"/>
              </a:xfrm>
              <a:prstGeom prst="rect">
                <a:avLst/>
              </a:prstGeom>
              <a:blipFill rotWithShape="0">
                <a:blip r:embed="rId17"/>
                <a:stretch>
                  <a:fillRect b="-4545"/>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6870160" y="4703853"/>
                <a:ext cx="2221578" cy="517220"/>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統計値</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a:rPr>
                          <m:t>𝑇</m:t>
                        </m:r>
                      </m:e>
                      <m:sub>
                        <m:r>
                          <a:rPr lang="en-US" altLang="ja-JP" b="0" i="1" smtClean="0">
                            <a:latin typeface="Cambria Math"/>
                          </a:rPr>
                          <m:t>2</m:t>
                        </m:r>
                      </m:sub>
                      <m:sup>
                        <m:r>
                          <a:rPr lang="en-US" altLang="ja-JP" i="1">
                            <a:latin typeface="Cambria Math"/>
                          </a:rPr>
                          <m:t>′</m:t>
                        </m:r>
                      </m:sup>
                    </m:sSubSup>
                  </m:oMath>
                </a14:m>
                <a:endParaRPr lang="ja-JP" altLang="en-US"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6870160" y="4703853"/>
                <a:ext cx="2221578" cy="517220"/>
              </a:xfrm>
              <a:prstGeom prst="rect">
                <a:avLst/>
              </a:prstGeom>
              <a:blipFill rotWithShape="0">
                <a:blip r:embed="rId18"/>
                <a:stretch>
                  <a:fillRect b="-3371"/>
                </a:stretch>
              </a:blipFill>
              <a:ln>
                <a:solidFill>
                  <a:schemeClr val="tx1"/>
                </a:solidFill>
              </a:ln>
            </p:spPr>
            <p:txBody>
              <a:bodyPr/>
              <a:lstStyle/>
              <a:p>
                <a:r>
                  <a:rPr lang="ja-JP" altLang="en-US">
                    <a:noFill/>
                  </a:rPr>
                  <a:t> </a:t>
                </a:r>
              </a:p>
            </p:txBody>
          </p:sp>
        </mc:Fallback>
      </mc:AlternateContent>
      <p:sp>
        <p:nvSpPr>
          <p:cNvPr id="151" name="角丸四角形吹き出し 150"/>
          <p:cNvSpPr/>
          <p:nvPr/>
        </p:nvSpPr>
        <p:spPr>
          <a:xfrm>
            <a:off x="4700962" y="4225713"/>
            <a:ext cx="653038" cy="395464"/>
          </a:xfrm>
          <a:prstGeom prst="wedgeRoundRectCallout">
            <a:avLst>
              <a:gd name="adj1" fmla="val 69341"/>
              <a:gd name="adj2" fmla="val -6274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ON</a:t>
            </a:r>
            <a:endParaRPr kumimoji="1" lang="ja-JP" altLang="en-US" dirty="0"/>
          </a:p>
        </p:txBody>
      </p:sp>
      <p:sp>
        <p:nvSpPr>
          <p:cNvPr id="152" name="角丸四角形吹き出し 151"/>
          <p:cNvSpPr/>
          <p:nvPr/>
        </p:nvSpPr>
        <p:spPr>
          <a:xfrm>
            <a:off x="4690732" y="5310356"/>
            <a:ext cx="653038" cy="395464"/>
          </a:xfrm>
          <a:prstGeom prst="wedgeRoundRectCallout">
            <a:avLst>
              <a:gd name="adj1" fmla="val 67882"/>
              <a:gd name="adj2" fmla="val -6033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t>ON</a:t>
            </a:r>
            <a:endParaRPr kumimoji="1" lang="ja-JP" altLang="en-US" dirty="0"/>
          </a:p>
        </p:txBody>
      </p:sp>
      <p:sp>
        <p:nvSpPr>
          <p:cNvPr id="153" name="角丸四角形吹き出し 152"/>
          <p:cNvSpPr/>
          <p:nvPr/>
        </p:nvSpPr>
        <p:spPr>
          <a:xfrm>
            <a:off x="8372823" y="4155165"/>
            <a:ext cx="653038" cy="395464"/>
          </a:xfrm>
          <a:prstGeom prst="wedgeRoundRectCallout">
            <a:avLst>
              <a:gd name="adj1" fmla="val -66306"/>
              <a:gd name="adj2" fmla="val -5070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chemeClr val="accent2"/>
                </a:solidFill>
              </a:rPr>
              <a:t>OFF</a:t>
            </a:r>
            <a:endParaRPr kumimoji="1" lang="ja-JP" altLang="en-US" dirty="0">
              <a:solidFill>
                <a:schemeClr val="accent2"/>
              </a:solidFill>
            </a:endParaRPr>
          </a:p>
        </p:txBody>
      </p:sp>
      <p:sp>
        <p:nvSpPr>
          <p:cNvPr id="154" name="角丸四角形吹き出し 153"/>
          <p:cNvSpPr/>
          <p:nvPr/>
        </p:nvSpPr>
        <p:spPr>
          <a:xfrm>
            <a:off x="8388024" y="5301751"/>
            <a:ext cx="653038" cy="395464"/>
          </a:xfrm>
          <a:prstGeom prst="wedgeRoundRectCallout">
            <a:avLst>
              <a:gd name="adj1" fmla="val -66306"/>
              <a:gd name="adj2" fmla="val -5070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dirty="0" smtClean="0">
                <a:solidFill>
                  <a:schemeClr val="accent2"/>
                </a:solidFill>
              </a:rPr>
              <a:t>OFF</a:t>
            </a:r>
            <a:endParaRPr kumimoji="1" lang="ja-JP" altLang="en-US" dirty="0">
              <a:solidFill>
                <a:schemeClr val="accent2"/>
              </a:solidFill>
            </a:endParaRPr>
          </a:p>
        </p:txBody>
      </p:sp>
      <p:cxnSp>
        <p:nvCxnSpPr>
          <p:cNvPr id="155" name="直線矢印コネクタ 154"/>
          <p:cNvCxnSpPr/>
          <p:nvPr/>
        </p:nvCxnSpPr>
        <p:spPr>
          <a:xfrm>
            <a:off x="6853462" y="3752069"/>
            <a:ext cx="25428" cy="1820847"/>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6" name="テキスト ボックス 155"/>
              <p:cNvSpPr txBox="1"/>
              <p:nvPr/>
            </p:nvSpPr>
            <p:spPr>
              <a:xfrm>
                <a:off x="5951916" y="3414176"/>
                <a:ext cx="1822273" cy="400110"/>
              </a:xfrm>
              <a:prstGeom prst="rect">
                <a:avLst/>
              </a:prstGeom>
              <a:noFill/>
            </p:spPr>
            <p:txBody>
              <a:bodyPr wrap="square" rtlCol="0">
                <a:spAutoFit/>
              </a:bodyPr>
              <a:lstStyle/>
              <a:p>
                <a:pPr algn="ctr"/>
                <a:r>
                  <a:rPr kumimoji="1" lang="ja-JP" altLang="en-US" sz="2000" dirty="0" smtClean="0"/>
                  <a:t>遷移点候補</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a14:m>
                <a:endParaRPr kumimoji="1" lang="ja-JP" altLang="en-US" sz="2000" dirty="0"/>
              </a:p>
            </p:txBody>
          </p:sp>
        </mc:Choice>
        <mc:Fallback xmlns="">
          <p:sp>
            <p:nvSpPr>
              <p:cNvPr id="156" name="テキスト ボックス 155"/>
              <p:cNvSpPr txBox="1">
                <a:spLocks noRot="1" noChangeAspect="1" noMove="1" noResize="1" noEditPoints="1" noAdjustHandles="1" noChangeArrowheads="1" noChangeShapeType="1" noTextEdit="1"/>
              </p:cNvSpPr>
              <p:nvPr/>
            </p:nvSpPr>
            <p:spPr>
              <a:xfrm>
                <a:off x="5951916" y="3414176"/>
                <a:ext cx="1822273" cy="400110"/>
              </a:xfrm>
              <a:prstGeom prst="rect">
                <a:avLst/>
              </a:prstGeom>
              <a:blipFill rotWithShape="0">
                <a:blip r:embed="rId19"/>
                <a:stretch>
                  <a:fillRect l="-334" t="-606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46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fade">
                                      <p:cBhvr>
                                        <p:cTn id="20" dur="500"/>
                                        <p:tgtEl>
                                          <p:spTgt spid="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fade">
                                      <p:cBhvr>
                                        <p:cTn id="36" dur="500"/>
                                        <p:tgtEl>
                                          <p:spTgt spid="1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9"/>
                                        </p:tgtEl>
                                        <p:attrNameLst>
                                          <p:attrName>style.visibility</p:attrName>
                                        </p:attrNameLst>
                                      </p:cBhvr>
                                      <p:to>
                                        <p:strVal val="visible"/>
                                      </p:to>
                                    </p:set>
                                    <p:animEffect transition="in" filter="fade">
                                      <p:cBhvr>
                                        <p:cTn id="41" dur="500"/>
                                        <p:tgtEl>
                                          <p:spTgt spid="13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8"/>
                                        </p:tgtEl>
                                        <p:attrNameLst>
                                          <p:attrName>style.visibility</p:attrName>
                                        </p:attrNameLst>
                                      </p:cBhvr>
                                      <p:to>
                                        <p:strVal val="visible"/>
                                      </p:to>
                                    </p:set>
                                    <p:animEffect transition="in" filter="fade">
                                      <p:cBhvr>
                                        <p:cTn id="46" dur="500"/>
                                        <p:tgtEl>
                                          <p:spTgt spid="14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0" grpId="0" animBg="1"/>
      <p:bldP spid="81" grpId="0" animBg="1"/>
      <p:bldP spid="82" grpId="0" animBg="1"/>
      <p:bldP spid="83" grpId="0" animBg="1"/>
      <p:bldP spid="95" grpId="0" animBg="1"/>
      <p:bldP spid="139" grpId="0" animBg="1"/>
      <p:bldP spid="146" grpId="0" animBg="1"/>
      <p:bldP spid="147" grpId="0" animBg="1"/>
      <p:bldP spid="148" grpId="0" animBg="1"/>
      <p:bldP spid="1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r>
              <a:rPr lang="ja-JP" altLang="en-US" dirty="0" smtClean="0"/>
              <a:t>：</a:t>
            </a:r>
            <a:r>
              <a:rPr lang="en-US" altLang="ja-JP" dirty="0" smtClean="0"/>
              <a:t>5</a:t>
            </a:r>
            <a:r>
              <a:rPr lang="ja-JP" altLang="en-US" dirty="0" err="1" smtClean="0"/>
              <a:t>．</a:t>
            </a:r>
            <a:r>
              <a:rPr lang="ja-JP" altLang="en-US" dirty="0"/>
              <a:t>遷移点の絞</a:t>
            </a:r>
            <a:r>
              <a:rPr lang="ja-JP" altLang="en-US" dirty="0" smtClean="0"/>
              <a:t>込</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6" name="コンテンツ プレースホルダー 2"/>
          <p:cNvSpPr txBox="1">
            <a:spLocks/>
          </p:cNvSpPr>
          <p:nvPr/>
        </p:nvSpPr>
        <p:spPr>
          <a:xfrm>
            <a:off x="194068" y="836712"/>
            <a:ext cx="8502650" cy="5410200"/>
          </a:xfrm>
          <a:prstGeom prst="rect">
            <a:avLst/>
          </a:prstGeom>
        </p:spPr>
        <p:txBody>
          <a:bodyPr vert="horz" lIns="91440" tIns="45720" rIns="91440" bIns="45720" rtlCol="0">
            <a:normAutofit/>
          </a:bodyPr>
          <a:lstStyle>
            <a:lvl1pPr marL="271463" indent="-271463" algn="l" defTabSz="914400" rtl="0" eaLnBrk="1" latinLnBrk="0" hangingPunct="1">
              <a:spcBef>
                <a:spcPct val="20000"/>
              </a:spcBef>
              <a:spcAft>
                <a:spcPts val="600"/>
              </a:spcAft>
              <a:buClr>
                <a:schemeClr val="tx1"/>
              </a:buClr>
              <a:buSzPct val="100000"/>
              <a:buFont typeface="Wingdings" pitchFamily="2" charset="2"/>
              <a:buChar char="n"/>
              <a:defRPr kumimoji="1" sz="2000" b="0" kern="1200">
                <a:solidFill>
                  <a:schemeClr val="tx1"/>
                </a:solidFill>
                <a:latin typeface="+mn-lt"/>
                <a:ea typeface="+mn-ea"/>
                <a:cs typeface="+mn-cs"/>
              </a:defRPr>
            </a:lvl1pPr>
            <a:lvl2pPr marL="541338" indent="-266700" algn="l" defTabSz="914400" rtl="0" eaLnBrk="1" latinLnBrk="0" hangingPunct="1">
              <a:spcBef>
                <a:spcPct val="20000"/>
              </a:spcBef>
              <a:buClr>
                <a:schemeClr val="tx1">
                  <a:lumMod val="75000"/>
                  <a:lumOff val="25000"/>
                </a:schemeClr>
              </a:buClr>
              <a:buFont typeface="Arial" pitchFamily="34" charset="0"/>
              <a:buChar char="»"/>
              <a:defRPr kumimoji="1" sz="1800" kern="1200">
                <a:solidFill>
                  <a:schemeClr val="tx1"/>
                </a:solidFill>
                <a:latin typeface="+mn-lt"/>
                <a:ea typeface="+mn-ea"/>
                <a:cs typeface="+mn-cs"/>
              </a:defRPr>
            </a:lvl2pPr>
            <a:lvl3pPr marL="855663" indent="-228600" algn="l" defTabSz="896938" rtl="0" eaLnBrk="1" latinLnBrk="0" hangingPunct="1">
              <a:spcBef>
                <a:spcPct val="20000"/>
              </a:spcBef>
              <a:buClr>
                <a:schemeClr val="tx1">
                  <a:lumMod val="75000"/>
                  <a:lumOff val="25000"/>
                </a:schemeClr>
              </a:buClr>
              <a:buFont typeface="ＭＳ Ｐゴシック" pitchFamily="50" charset="-128"/>
              <a:buChar char="▶"/>
              <a:defRPr kumimoji="1" sz="1800" kern="1200">
                <a:solidFill>
                  <a:schemeClr val="tx1"/>
                </a:solidFill>
                <a:latin typeface="+mn-lt"/>
                <a:ea typeface="+mn-ea"/>
                <a:cs typeface="+mn-cs"/>
              </a:defRPr>
            </a:lvl3pPr>
            <a:lvl4pPr marL="1252538" indent="-228600" algn="l" defTabSz="914400" rtl="0" eaLnBrk="1" latinLnBrk="0" hangingPunct="1">
              <a:spcBef>
                <a:spcPct val="20000"/>
              </a:spcBef>
              <a:buClr>
                <a:schemeClr val="tx1">
                  <a:lumMod val="75000"/>
                  <a:lumOff val="25000"/>
                </a:schemeClr>
              </a:buClr>
              <a:buFont typeface="Arial" pitchFamily="34" charset="0"/>
              <a:buChar char="»"/>
              <a:defRPr kumimoji="1" sz="1800" kern="1200">
                <a:solidFill>
                  <a:schemeClr val="tx1"/>
                </a:solidFill>
                <a:latin typeface="+mn-lt"/>
                <a:ea typeface="+mn-ea"/>
                <a:cs typeface="+mn-cs"/>
              </a:defRPr>
            </a:lvl4pPr>
            <a:lvl5pPr marL="1617663" indent="-228600" algn="l" defTabSz="914400" rtl="0" eaLnBrk="1" latinLnBrk="0" hangingPunct="1">
              <a:spcBef>
                <a:spcPct val="20000"/>
              </a:spcBef>
              <a:buClr>
                <a:schemeClr val="tx1">
                  <a:lumMod val="75000"/>
                  <a:lumOff val="25000"/>
                </a:schemeClr>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a:lstStyle>
          <a:p>
            <a:r>
              <a:rPr lang="ja-JP" altLang="en-US" dirty="0" smtClean="0"/>
              <a:t>一つにならないため，</a:t>
            </a:r>
            <a:r>
              <a:rPr lang="en-US" altLang="ja-JP" dirty="0" smtClean="0"/>
              <a:t>ON</a:t>
            </a:r>
            <a:r>
              <a:rPr lang="ja-JP" altLang="en-US" dirty="0" smtClean="0"/>
              <a:t>期間の統計値の大小関係を比較</a:t>
            </a:r>
            <a:endParaRPr lang="en-US" altLang="ja-JP" dirty="0" smtClean="0"/>
          </a:p>
          <a:p>
            <a:pPr lvl="1"/>
            <a:r>
              <a:rPr lang="en-US" altLang="ja-JP" dirty="0" smtClean="0"/>
              <a:t>ON</a:t>
            </a:r>
            <a:r>
              <a:rPr lang="ja-JP" altLang="en-US" dirty="0" smtClean="0"/>
              <a:t>期間の統計値の作成方法：立ち上がり遷移点から立ち下がり遷移点までの統計値を加算</a:t>
            </a:r>
            <a:endParaRPr lang="en-US" altLang="ja-JP" dirty="0" smtClean="0"/>
          </a:p>
          <a:p>
            <a:pPr lvl="1"/>
            <a:r>
              <a:rPr lang="ja-JP" altLang="en-US" dirty="0" smtClean="0"/>
              <a:t>統計値が最大となる遷移点を最終遷移点として決定</a:t>
            </a:r>
            <a:endParaRPr lang="en-US" altLang="ja-JP" dirty="0" smtClean="0"/>
          </a:p>
        </p:txBody>
      </p:sp>
      <p:sp>
        <p:nvSpPr>
          <p:cNvPr id="7" name="正方形/長方形 6"/>
          <p:cNvSpPr/>
          <p:nvPr/>
        </p:nvSpPr>
        <p:spPr>
          <a:xfrm>
            <a:off x="7264427" y="3589744"/>
            <a:ext cx="480117" cy="432048"/>
          </a:xfrm>
          <a:prstGeom prst="rect">
            <a:avLst/>
          </a:prstGeom>
          <a:solidFill>
            <a:schemeClr val="tx1">
              <a:lumMod val="50000"/>
              <a:lumOff val="50000"/>
            </a:schemeClr>
          </a:solidFill>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800" dirty="0"/>
          </a:p>
        </p:txBody>
      </p:sp>
      <p:cxnSp>
        <p:nvCxnSpPr>
          <p:cNvPr id="8" name="直線矢印コネクタ 7"/>
          <p:cNvCxnSpPr/>
          <p:nvPr/>
        </p:nvCxnSpPr>
        <p:spPr>
          <a:xfrm>
            <a:off x="1661800" y="4021792"/>
            <a:ext cx="7014131" cy="177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2476932" y="3589744"/>
            <a:ext cx="1951052" cy="432048"/>
          </a:xfrm>
          <a:prstGeom prst="rect">
            <a:avLst/>
          </a:prstGeom>
          <a:solidFill>
            <a:schemeClr val="tx1">
              <a:lumMod val="50000"/>
              <a:lumOff val="50000"/>
            </a:schemeClr>
          </a:solidFill>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800" dirty="0"/>
          </a:p>
        </p:txBody>
      </p:sp>
      <p:sp>
        <p:nvSpPr>
          <p:cNvPr id="10" name="正方形/長方形 9"/>
          <p:cNvSpPr/>
          <p:nvPr/>
        </p:nvSpPr>
        <p:spPr>
          <a:xfrm>
            <a:off x="5193946" y="3607448"/>
            <a:ext cx="365862" cy="432048"/>
          </a:xfrm>
          <a:prstGeom prst="rect">
            <a:avLst/>
          </a:prstGeom>
          <a:solidFill>
            <a:schemeClr val="tx1">
              <a:lumMod val="50000"/>
              <a:lumOff val="50000"/>
            </a:schemeClr>
          </a:solidFill>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800" dirty="0"/>
          </a:p>
        </p:txBody>
      </p:sp>
      <p:sp>
        <p:nvSpPr>
          <p:cNvPr id="11" name="正方形/長方形 10"/>
          <p:cNvSpPr/>
          <p:nvPr/>
        </p:nvSpPr>
        <p:spPr>
          <a:xfrm>
            <a:off x="6143921" y="3589744"/>
            <a:ext cx="648072" cy="432048"/>
          </a:xfrm>
          <a:prstGeom prst="rect">
            <a:avLst/>
          </a:prstGeom>
          <a:solidFill>
            <a:schemeClr val="tx1">
              <a:lumMod val="50000"/>
              <a:lumOff val="50000"/>
            </a:schemeClr>
          </a:solidFill>
          <a:ln>
            <a:solidFill>
              <a:srgbClr val="595959"/>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800" dirty="0"/>
          </a:p>
        </p:txBody>
      </p:sp>
      <p:pic>
        <p:nvPicPr>
          <p:cNvPr id="12" name="図 1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130" y="3871495"/>
            <a:ext cx="152400" cy="304800"/>
          </a:xfrm>
          <a:prstGeom prst="rect">
            <a:avLst/>
          </a:prstGeom>
        </p:spPr>
      </p:pic>
      <p:sp>
        <p:nvSpPr>
          <p:cNvPr id="13" name="テキスト ボックス 12"/>
          <p:cNvSpPr txBox="1"/>
          <p:nvPr/>
        </p:nvSpPr>
        <p:spPr>
          <a:xfrm>
            <a:off x="-10386" y="2810553"/>
            <a:ext cx="2664297" cy="400110"/>
          </a:xfrm>
          <a:prstGeom prst="rect">
            <a:avLst/>
          </a:prstGeom>
          <a:noFill/>
        </p:spPr>
        <p:txBody>
          <a:bodyPr wrap="square" rtlCol="0">
            <a:spAutoFit/>
          </a:bodyPr>
          <a:lstStyle/>
          <a:p>
            <a:pPr algn="l"/>
            <a:r>
              <a:rPr kumimoji="1" lang="ja-JP" altLang="en-US" sz="2000" dirty="0" smtClean="0"/>
              <a:t>立ち上がり遷移点</a:t>
            </a:r>
            <a:r>
              <a:rPr kumimoji="1" lang="en-US" altLang="ja-JP" sz="2000" dirty="0" smtClean="0"/>
              <a:t>       </a:t>
            </a:r>
            <a:endParaRPr kumimoji="1" lang="ja-JP" altLang="en-US" sz="2000" dirty="0"/>
          </a:p>
        </p:txBody>
      </p:sp>
      <p:cxnSp>
        <p:nvCxnSpPr>
          <p:cNvPr id="14" name="直線矢印コネクタ 13"/>
          <p:cNvCxnSpPr>
            <a:stCxn id="15" idx="2"/>
          </p:cNvCxnSpPr>
          <p:nvPr/>
        </p:nvCxnSpPr>
        <p:spPr bwMode="auto">
          <a:xfrm>
            <a:off x="2476932" y="3221606"/>
            <a:ext cx="0" cy="36813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pic>
        <p:nvPicPr>
          <p:cNvPr id="15" name="図 1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382" y="2942206"/>
            <a:ext cx="419100" cy="279400"/>
          </a:xfrm>
          <a:prstGeom prst="rect">
            <a:avLst/>
          </a:prstGeom>
        </p:spPr>
      </p:pic>
      <p:cxnSp>
        <p:nvCxnSpPr>
          <p:cNvPr id="16" name="直線矢印コネクタ 15"/>
          <p:cNvCxnSpPr/>
          <p:nvPr/>
        </p:nvCxnSpPr>
        <p:spPr bwMode="auto">
          <a:xfrm>
            <a:off x="5143941" y="3221606"/>
            <a:ext cx="0" cy="36813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cxnSp>
        <p:nvCxnSpPr>
          <p:cNvPr id="17" name="直線矢印コネクタ 16"/>
          <p:cNvCxnSpPr/>
          <p:nvPr/>
        </p:nvCxnSpPr>
        <p:spPr bwMode="auto">
          <a:xfrm>
            <a:off x="6143921" y="3221606"/>
            <a:ext cx="0" cy="36813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cxnSp>
        <p:nvCxnSpPr>
          <p:cNvPr id="18" name="直線矢印コネクタ 17"/>
          <p:cNvCxnSpPr/>
          <p:nvPr/>
        </p:nvCxnSpPr>
        <p:spPr bwMode="auto">
          <a:xfrm>
            <a:off x="7245129" y="3221606"/>
            <a:ext cx="0" cy="36813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pic>
        <p:nvPicPr>
          <p:cNvPr id="19" name="図 1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2953796"/>
            <a:ext cx="431800" cy="279400"/>
          </a:xfrm>
          <a:prstGeom prst="rect">
            <a:avLst/>
          </a:prstGeom>
        </p:spPr>
      </p:pic>
      <p:pic>
        <p:nvPicPr>
          <p:cNvPr id="20" name="図 1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7558" y="2955308"/>
            <a:ext cx="431800" cy="292100"/>
          </a:xfrm>
          <a:prstGeom prst="rect">
            <a:avLst/>
          </a:prstGeom>
        </p:spPr>
      </p:pic>
      <p:pic>
        <p:nvPicPr>
          <p:cNvPr id="21" name="図 20"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7608" y="2968008"/>
            <a:ext cx="431800" cy="279400"/>
          </a:xfrm>
          <a:prstGeom prst="rect">
            <a:avLst/>
          </a:prstGeom>
        </p:spPr>
      </p:pic>
      <p:sp>
        <p:nvSpPr>
          <p:cNvPr id="22" name="テキスト ボックス 21"/>
          <p:cNvSpPr txBox="1"/>
          <p:nvPr/>
        </p:nvSpPr>
        <p:spPr>
          <a:xfrm>
            <a:off x="-9698" y="4473946"/>
            <a:ext cx="2664297" cy="400110"/>
          </a:xfrm>
          <a:prstGeom prst="rect">
            <a:avLst/>
          </a:prstGeom>
          <a:noFill/>
        </p:spPr>
        <p:txBody>
          <a:bodyPr wrap="square" rtlCol="0">
            <a:spAutoFit/>
          </a:bodyPr>
          <a:lstStyle/>
          <a:p>
            <a:pPr algn="l"/>
            <a:r>
              <a:rPr kumimoji="1" lang="ja-JP" altLang="en-US" sz="2000" dirty="0" smtClean="0"/>
              <a:t>立ち下がり遷移点</a:t>
            </a:r>
            <a:r>
              <a:rPr kumimoji="1" lang="en-US" altLang="ja-JP" sz="2000" dirty="0" smtClean="0"/>
              <a:t>       </a:t>
            </a:r>
            <a:endParaRPr kumimoji="1" lang="ja-JP" altLang="en-US" sz="2000" dirty="0"/>
          </a:p>
        </p:txBody>
      </p:sp>
      <p:cxnSp>
        <p:nvCxnSpPr>
          <p:cNvPr id="23" name="直線矢印コネクタ 22"/>
          <p:cNvCxnSpPr/>
          <p:nvPr/>
        </p:nvCxnSpPr>
        <p:spPr bwMode="auto">
          <a:xfrm flipV="1">
            <a:off x="4450995" y="4039496"/>
            <a:ext cx="0" cy="43204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cxnSp>
        <p:nvCxnSpPr>
          <p:cNvPr id="24" name="直線矢印コネクタ 23"/>
          <p:cNvCxnSpPr/>
          <p:nvPr/>
        </p:nvCxnSpPr>
        <p:spPr bwMode="auto">
          <a:xfrm flipV="1">
            <a:off x="5586805" y="4039496"/>
            <a:ext cx="0" cy="43204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cxnSp>
        <p:nvCxnSpPr>
          <p:cNvPr id="25" name="直線矢印コネクタ 24"/>
          <p:cNvCxnSpPr/>
          <p:nvPr/>
        </p:nvCxnSpPr>
        <p:spPr bwMode="auto">
          <a:xfrm flipV="1">
            <a:off x="6791993" y="4039496"/>
            <a:ext cx="0" cy="43204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cxnSp>
        <p:nvCxnSpPr>
          <p:cNvPr id="26" name="直線矢印コネクタ 25"/>
          <p:cNvCxnSpPr/>
          <p:nvPr/>
        </p:nvCxnSpPr>
        <p:spPr bwMode="auto">
          <a:xfrm flipV="1">
            <a:off x="7744246" y="4021792"/>
            <a:ext cx="0" cy="432048"/>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pic>
        <p:nvPicPr>
          <p:cNvPr id="27" name="図 2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7397" y="4471544"/>
            <a:ext cx="393700" cy="304800"/>
          </a:xfrm>
          <a:prstGeom prst="rect">
            <a:avLst/>
          </a:prstGeom>
        </p:spPr>
      </p:pic>
      <p:pic>
        <p:nvPicPr>
          <p:cNvPr id="28" name="図 27"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6572" y="4526784"/>
            <a:ext cx="393700" cy="304800"/>
          </a:xfrm>
          <a:prstGeom prst="rect">
            <a:avLst/>
          </a:prstGeom>
        </p:spPr>
      </p:pic>
      <p:pic>
        <p:nvPicPr>
          <p:cNvPr id="29" name="図 28"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2439" y="4526784"/>
            <a:ext cx="381000" cy="304800"/>
          </a:xfrm>
          <a:prstGeom prst="rect">
            <a:avLst/>
          </a:prstGeom>
        </p:spPr>
      </p:pic>
      <p:pic>
        <p:nvPicPr>
          <p:cNvPr id="30" name="図 29"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36882" y="4526784"/>
            <a:ext cx="381000" cy="304800"/>
          </a:xfrm>
          <a:prstGeom prst="rect">
            <a:avLst/>
          </a:prstGeom>
        </p:spPr>
      </p:pic>
      <p:cxnSp>
        <p:nvCxnSpPr>
          <p:cNvPr id="31" name="直線矢印コネクタ 30"/>
          <p:cNvCxnSpPr/>
          <p:nvPr/>
        </p:nvCxnSpPr>
        <p:spPr bwMode="auto">
          <a:xfrm flipV="1">
            <a:off x="2476932" y="4237816"/>
            <a:ext cx="1950450" cy="17704"/>
          </a:xfrm>
          <a:prstGeom prst="straightConnector1">
            <a:avLst/>
          </a:prstGeom>
          <a:solidFill>
            <a:srgbClr val="800080">
              <a:alpha val="82001"/>
            </a:srgbClr>
          </a:solidFill>
          <a:ln w="9398" cap="flat" cmpd="sng" algn="ctr">
            <a:solidFill>
              <a:srgbClr val="FF0000"/>
            </a:solidFill>
            <a:prstDash val="solid"/>
            <a:round/>
            <a:headEnd type="arrow"/>
            <a:tailEnd type="arrow"/>
          </a:ln>
          <a:effectLst/>
        </p:spPr>
      </p:cxnSp>
      <p:cxnSp>
        <p:nvCxnSpPr>
          <p:cNvPr id="32" name="直線矢印コネクタ 31"/>
          <p:cNvCxnSpPr/>
          <p:nvPr/>
        </p:nvCxnSpPr>
        <p:spPr bwMode="auto">
          <a:xfrm>
            <a:off x="5143941" y="4255520"/>
            <a:ext cx="415867" cy="0"/>
          </a:xfrm>
          <a:prstGeom prst="straightConnector1">
            <a:avLst/>
          </a:prstGeom>
          <a:solidFill>
            <a:srgbClr val="800080">
              <a:alpha val="82001"/>
            </a:srgbClr>
          </a:solidFill>
          <a:ln w="9398" cap="flat" cmpd="sng" algn="ctr">
            <a:solidFill>
              <a:srgbClr val="FF0000"/>
            </a:solidFill>
            <a:prstDash val="solid"/>
            <a:round/>
            <a:headEnd type="arrow"/>
            <a:tailEnd type="arrow"/>
          </a:ln>
          <a:effectLst/>
        </p:spPr>
      </p:cxnSp>
      <p:cxnSp>
        <p:nvCxnSpPr>
          <p:cNvPr id="33" name="直線矢印コネクタ 32"/>
          <p:cNvCxnSpPr/>
          <p:nvPr/>
        </p:nvCxnSpPr>
        <p:spPr bwMode="auto">
          <a:xfrm>
            <a:off x="7264427" y="4237816"/>
            <a:ext cx="485536" cy="17704"/>
          </a:xfrm>
          <a:prstGeom prst="straightConnector1">
            <a:avLst/>
          </a:prstGeom>
          <a:solidFill>
            <a:srgbClr val="800080">
              <a:alpha val="82001"/>
            </a:srgbClr>
          </a:solidFill>
          <a:ln w="9398" cap="flat" cmpd="sng" algn="ctr">
            <a:solidFill>
              <a:srgbClr val="FF0000"/>
            </a:solidFill>
            <a:prstDash val="solid"/>
            <a:round/>
            <a:headEnd type="arrow"/>
            <a:tailEnd type="arrow"/>
          </a:ln>
          <a:effectLst/>
        </p:spPr>
      </p:cxnSp>
      <p:cxnSp>
        <p:nvCxnSpPr>
          <p:cNvPr id="34" name="直線矢印コネクタ 33"/>
          <p:cNvCxnSpPr/>
          <p:nvPr/>
        </p:nvCxnSpPr>
        <p:spPr bwMode="auto">
          <a:xfrm>
            <a:off x="6143921" y="4255520"/>
            <a:ext cx="648072" cy="0"/>
          </a:xfrm>
          <a:prstGeom prst="straightConnector1">
            <a:avLst/>
          </a:prstGeom>
          <a:solidFill>
            <a:srgbClr val="800080">
              <a:alpha val="82001"/>
            </a:srgbClr>
          </a:solidFill>
          <a:ln w="9398" cap="flat" cmpd="sng" algn="ctr">
            <a:solidFill>
              <a:srgbClr val="FF0000"/>
            </a:solidFill>
            <a:prstDash val="solid"/>
            <a:round/>
            <a:headEnd type="arrow"/>
            <a:tailEnd type="arrow"/>
          </a:ln>
          <a:effectLst/>
        </p:spPr>
      </p:cxnSp>
      <p:sp>
        <p:nvSpPr>
          <p:cNvPr id="35" name="下矢印 34"/>
          <p:cNvSpPr/>
          <p:nvPr/>
        </p:nvSpPr>
        <p:spPr bwMode="auto">
          <a:xfrm>
            <a:off x="3054787" y="5017141"/>
            <a:ext cx="440433" cy="546528"/>
          </a:xfrm>
          <a:prstGeom prst="downArrow">
            <a:avLst/>
          </a:prstGeom>
          <a:solidFill>
            <a:schemeClr val="tx1">
              <a:lumMod val="50000"/>
              <a:lumOff val="50000"/>
            </a:schemeClr>
          </a:solidFill>
          <a:ln w="9398" cap="flat" cmpd="sng" algn="ctr">
            <a:solidFill>
              <a:srgbClr val="595959"/>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36" name="下矢印 35"/>
          <p:cNvSpPr/>
          <p:nvPr/>
        </p:nvSpPr>
        <p:spPr bwMode="auto">
          <a:xfrm>
            <a:off x="5169057" y="5042712"/>
            <a:ext cx="440433" cy="546528"/>
          </a:xfrm>
          <a:prstGeom prst="downArrow">
            <a:avLst/>
          </a:prstGeom>
          <a:solidFill>
            <a:schemeClr val="tx1">
              <a:lumMod val="50000"/>
              <a:lumOff val="50000"/>
            </a:schemeClr>
          </a:solidFill>
          <a:ln w="9398" cap="flat" cmpd="sng" algn="ctr">
            <a:solidFill>
              <a:srgbClr val="595959"/>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37" name="下矢印 36"/>
          <p:cNvSpPr/>
          <p:nvPr/>
        </p:nvSpPr>
        <p:spPr bwMode="auto">
          <a:xfrm>
            <a:off x="7315874" y="5042712"/>
            <a:ext cx="440433" cy="546528"/>
          </a:xfrm>
          <a:prstGeom prst="downArrow">
            <a:avLst/>
          </a:prstGeom>
          <a:solidFill>
            <a:schemeClr val="tx1">
              <a:lumMod val="50000"/>
              <a:lumOff val="50000"/>
            </a:schemeClr>
          </a:solidFill>
          <a:ln w="9398" cap="flat" cmpd="sng" algn="ctr">
            <a:solidFill>
              <a:srgbClr val="595959"/>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38" name="下矢印 37"/>
          <p:cNvSpPr/>
          <p:nvPr/>
        </p:nvSpPr>
        <p:spPr bwMode="auto">
          <a:xfrm>
            <a:off x="6277235" y="5014514"/>
            <a:ext cx="440433" cy="546528"/>
          </a:xfrm>
          <a:prstGeom prst="downArrow">
            <a:avLst/>
          </a:prstGeom>
          <a:solidFill>
            <a:schemeClr val="tx1">
              <a:lumMod val="50000"/>
              <a:lumOff val="50000"/>
            </a:schemeClr>
          </a:solidFill>
          <a:ln w="9398" cap="flat" cmpd="sng" algn="ctr">
            <a:solidFill>
              <a:srgbClr val="595959"/>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39" name="正方形/長方形 38"/>
          <p:cNvSpPr/>
          <p:nvPr/>
        </p:nvSpPr>
        <p:spPr>
          <a:xfrm>
            <a:off x="111518" y="5738152"/>
            <a:ext cx="2108269" cy="400110"/>
          </a:xfrm>
          <a:prstGeom prst="rect">
            <a:avLst/>
          </a:prstGeom>
        </p:spPr>
        <p:txBody>
          <a:bodyPr wrap="none">
            <a:spAutoFit/>
          </a:bodyPr>
          <a:lstStyle/>
          <a:p>
            <a:r>
              <a:rPr lang="en-US" altLang="ja-JP" sz="2000" dirty="0"/>
              <a:t>ON</a:t>
            </a:r>
            <a:r>
              <a:rPr lang="ja-JP" altLang="en-US" sz="2000" dirty="0"/>
              <a:t>期間の統計値</a:t>
            </a:r>
          </a:p>
        </p:txBody>
      </p:sp>
      <p:pic>
        <p:nvPicPr>
          <p:cNvPr id="40" name="図 39"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54787" y="5744562"/>
            <a:ext cx="419100" cy="393700"/>
          </a:xfrm>
          <a:prstGeom prst="rect">
            <a:avLst/>
          </a:prstGeom>
        </p:spPr>
      </p:pic>
      <p:pic>
        <p:nvPicPr>
          <p:cNvPr id="41" name="図 4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31548" y="5691399"/>
            <a:ext cx="431800" cy="393700"/>
          </a:xfrm>
          <a:prstGeom prst="rect">
            <a:avLst/>
          </a:prstGeom>
        </p:spPr>
      </p:pic>
      <p:pic>
        <p:nvPicPr>
          <p:cNvPr id="42" name="図 4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00774" y="5726059"/>
            <a:ext cx="431800" cy="393700"/>
          </a:xfrm>
          <a:prstGeom prst="rect">
            <a:avLst/>
          </a:prstGeom>
        </p:spPr>
      </p:pic>
      <p:pic>
        <p:nvPicPr>
          <p:cNvPr id="43" name="図 42" descr="latex-image-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80883" y="5752185"/>
            <a:ext cx="431800" cy="393700"/>
          </a:xfrm>
          <a:prstGeom prst="rect">
            <a:avLst/>
          </a:prstGeom>
        </p:spPr>
      </p:pic>
      <p:pic>
        <p:nvPicPr>
          <p:cNvPr id="45" name="図 4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5931" y="2516790"/>
            <a:ext cx="152400" cy="304800"/>
          </a:xfrm>
          <a:prstGeom prst="rect">
            <a:avLst/>
          </a:prstGeom>
        </p:spPr>
      </p:pic>
      <p:sp>
        <p:nvSpPr>
          <p:cNvPr id="46" name="正方形/長方形 45"/>
          <p:cNvSpPr/>
          <p:nvPr/>
        </p:nvSpPr>
        <p:spPr>
          <a:xfrm>
            <a:off x="2485841" y="2252743"/>
            <a:ext cx="1942143" cy="432048"/>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800" dirty="0" smtClean="0"/>
              <a:t>PU</a:t>
            </a:r>
            <a:endParaRPr kumimoji="1" lang="ja-JP" altLang="en-US" sz="1800" dirty="0"/>
          </a:p>
        </p:txBody>
      </p:sp>
      <p:sp>
        <p:nvSpPr>
          <p:cNvPr id="47" name="テキスト ボックス 46"/>
          <p:cNvSpPr txBox="1"/>
          <p:nvPr/>
        </p:nvSpPr>
        <p:spPr>
          <a:xfrm>
            <a:off x="5335847" y="2116680"/>
            <a:ext cx="1467068" cy="400110"/>
          </a:xfrm>
          <a:prstGeom prst="rect">
            <a:avLst/>
          </a:prstGeom>
          <a:noFill/>
        </p:spPr>
        <p:txBody>
          <a:bodyPr wrap="none" rtlCol="0">
            <a:spAutoFit/>
          </a:bodyPr>
          <a:lstStyle/>
          <a:p>
            <a:r>
              <a:rPr lang="ja-JP" altLang="en-US" sz="2000" dirty="0" smtClean="0"/>
              <a:t>真の遷移点</a:t>
            </a:r>
            <a:endParaRPr kumimoji="1" lang="ja-JP" altLang="en-US" sz="2000" dirty="0"/>
          </a:p>
        </p:txBody>
      </p:sp>
      <p:cxnSp>
        <p:nvCxnSpPr>
          <p:cNvPr id="48" name="直線矢印コネクタ 47"/>
          <p:cNvCxnSpPr>
            <a:stCxn id="47" idx="1"/>
          </p:cNvCxnSpPr>
          <p:nvPr/>
        </p:nvCxnSpPr>
        <p:spPr bwMode="auto">
          <a:xfrm flipH="1">
            <a:off x="4445394" y="2316735"/>
            <a:ext cx="890453" cy="350352"/>
          </a:xfrm>
          <a:prstGeom prst="straightConnector1">
            <a:avLst/>
          </a:prstGeom>
          <a:solidFill>
            <a:srgbClr val="800080">
              <a:alpha val="82001"/>
            </a:srgbClr>
          </a:solidFill>
          <a:ln w="28575" cap="flat" cmpd="sng" algn="ctr">
            <a:solidFill>
              <a:srgbClr val="000000"/>
            </a:solidFill>
            <a:prstDash val="solid"/>
            <a:round/>
            <a:headEnd type="none" w="med" len="med"/>
            <a:tailEnd type="arrow"/>
          </a:ln>
          <a:effectLst/>
        </p:spPr>
      </p:cxnSp>
      <p:sp>
        <p:nvSpPr>
          <p:cNvPr id="49" name="円/楕円 48"/>
          <p:cNvSpPr/>
          <p:nvPr/>
        </p:nvSpPr>
        <p:spPr bwMode="auto">
          <a:xfrm>
            <a:off x="4052436" y="4410900"/>
            <a:ext cx="749892" cy="536567"/>
          </a:xfrm>
          <a:prstGeom prst="ellipse">
            <a:avLst/>
          </a:prstGeom>
          <a:noFill/>
          <a:ln w="9398"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50" name="円形吹き出し 49"/>
          <p:cNvSpPr/>
          <p:nvPr/>
        </p:nvSpPr>
        <p:spPr bwMode="auto">
          <a:xfrm>
            <a:off x="2118683" y="4310264"/>
            <a:ext cx="1872208" cy="621736"/>
          </a:xfrm>
          <a:prstGeom prst="wedgeEllipseCallout">
            <a:avLst>
              <a:gd name="adj1" fmla="val 60908"/>
              <a:gd name="adj2" fmla="val 23398"/>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i="0" u="none" strike="noStrike" cap="none" normalizeH="0" baseline="0" dirty="0" smtClean="0">
                <a:ln>
                  <a:noFill/>
                </a:ln>
                <a:solidFill>
                  <a:schemeClr val="tx1"/>
                </a:solidFill>
                <a:effectLst/>
                <a:latin typeface="Arial" charset="0"/>
                <a:ea typeface="ＭＳ Ｐゴシック" pitchFamily="50" charset="-128"/>
              </a:rPr>
              <a:t>遷移点決定</a:t>
            </a:r>
          </a:p>
        </p:txBody>
      </p:sp>
      <p:sp>
        <p:nvSpPr>
          <p:cNvPr id="51" name="円形吹き出し 50"/>
          <p:cNvSpPr/>
          <p:nvPr/>
        </p:nvSpPr>
        <p:spPr bwMode="auto">
          <a:xfrm>
            <a:off x="3622118" y="5287778"/>
            <a:ext cx="1295479" cy="442556"/>
          </a:xfrm>
          <a:prstGeom prst="wedgeEllipseCallout">
            <a:avLst>
              <a:gd name="adj1" fmla="val -64782"/>
              <a:gd name="adj2" fmla="val 38353"/>
            </a:avLst>
          </a:prstGeom>
          <a:noFill/>
          <a:ln w="9398"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Arial" charset="0"/>
                <a:ea typeface="ＭＳ Ｐゴシック" pitchFamily="50" charset="-128"/>
              </a:rPr>
              <a:t>最大</a:t>
            </a:r>
          </a:p>
        </p:txBody>
      </p:sp>
      <p:cxnSp>
        <p:nvCxnSpPr>
          <p:cNvPr id="44" name="直線矢印コネクタ 43"/>
          <p:cNvCxnSpPr/>
          <p:nvPr/>
        </p:nvCxnSpPr>
        <p:spPr>
          <a:xfrm>
            <a:off x="1642601" y="2667087"/>
            <a:ext cx="7014131" cy="177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2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吹き出し 4"/>
          <p:cNvSpPr/>
          <p:nvPr/>
        </p:nvSpPr>
        <p:spPr>
          <a:xfrm>
            <a:off x="1831467" y="1629509"/>
            <a:ext cx="4598299" cy="4536504"/>
          </a:xfrm>
          <a:prstGeom prst="wedgeRoundRectCallout">
            <a:avLst>
              <a:gd name="adj1" fmla="val -55274"/>
              <a:gd name="adj2" fmla="val 1449"/>
              <a:gd name="adj3" fmla="val 16667"/>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提案手法：</a:t>
            </a:r>
            <a:r>
              <a:rPr lang="en-US" altLang="ja-JP" dirty="0" smtClean="0"/>
              <a:t>6</a:t>
            </a:r>
            <a:r>
              <a:rPr lang="ja-JP" altLang="en-US" dirty="0" err="1" smtClean="0"/>
              <a:t>．</a:t>
            </a:r>
            <a:r>
              <a:rPr lang="ja-JP" altLang="en-US" dirty="0" smtClean="0"/>
              <a:t>遷移点の報告</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決定した遷移点情報を元に</a:t>
            </a:r>
            <a:r>
              <a:rPr lang="en-US" altLang="ja-JP" dirty="0" smtClean="0"/>
              <a:t>ON</a:t>
            </a:r>
            <a:r>
              <a:rPr lang="ja-JP" altLang="en-US" smtClean="0"/>
              <a:t>の期間を切り出し、統計値</a:t>
            </a:r>
            <a:r>
              <a:rPr lang="ja-JP" altLang="en-US" dirty="0" smtClean="0"/>
              <a:t>の作成</a:t>
            </a:r>
            <a:endParaRPr lang="en-US" altLang="ja-JP" dirty="0" smtClean="0"/>
          </a:p>
          <a:p>
            <a:r>
              <a:rPr kumimoji="1" lang="ja-JP" altLang="en-US" dirty="0" smtClean="0"/>
              <a:t>統計値を</a:t>
            </a:r>
            <a:r>
              <a:rPr kumimoji="1" lang="en-US" altLang="ja-JP" dirty="0" smtClean="0"/>
              <a:t>PU</a:t>
            </a:r>
            <a:r>
              <a:rPr kumimoji="1" lang="ja-JP" altLang="en-US" dirty="0" smtClean="0"/>
              <a:t>の電力値データベースへ登録</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pic>
        <p:nvPicPr>
          <p:cNvPr id="26" name="Picture 2" descr="C:\Users\OP_mouse\Dropbox\藤井研\keyword presentation\cellph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2696" y="2222126"/>
            <a:ext cx="702027" cy="38315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C:\Users\OP_mouse\Dropbox\藤井研\keyword presentation\cellph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8171" y="3558565"/>
            <a:ext cx="702027" cy="38315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C:\Users\OP_mouse\Dropbox\藤井研\keyword presentation\cellph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5114" y="5077319"/>
            <a:ext cx="702027" cy="383156"/>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正方形/長方形 32"/>
          <p:cNvSpPr/>
          <p:nvPr/>
        </p:nvSpPr>
        <p:spPr>
          <a:xfrm>
            <a:off x="3066525" y="2125672"/>
            <a:ext cx="1368152" cy="576064"/>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b="1" dirty="0" smtClean="0"/>
              <a:t>PU</a:t>
            </a:r>
            <a:endParaRPr kumimoji="1" lang="ja-JP" altLang="en-US" b="1" dirty="0"/>
          </a:p>
        </p:txBody>
      </p:sp>
      <p:cxnSp>
        <p:nvCxnSpPr>
          <p:cNvPr id="34" name="直線矢印コネクタ 33"/>
          <p:cNvCxnSpPr/>
          <p:nvPr/>
        </p:nvCxnSpPr>
        <p:spPr>
          <a:xfrm>
            <a:off x="2979697" y="2718212"/>
            <a:ext cx="25922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3051705" y="1926124"/>
            <a:ext cx="0" cy="775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5139937" y="1926124"/>
            <a:ext cx="0" cy="775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3051705" y="1998132"/>
            <a:ext cx="2088232"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79550" y="1628800"/>
            <a:ext cx="1800493" cy="369332"/>
          </a:xfrm>
          <a:prstGeom prst="rect">
            <a:avLst/>
          </a:prstGeom>
          <a:noFill/>
        </p:spPr>
        <p:txBody>
          <a:bodyPr wrap="none" rtlCol="0">
            <a:spAutoFit/>
          </a:bodyPr>
          <a:lstStyle/>
          <a:p>
            <a:r>
              <a:rPr lang="ja-JP" altLang="en-US" dirty="0" smtClean="0"/>
              <a:t>センシング期間</a:t>
            </a:r>
            <a:endParaRPr kumimoji="1" lang="ja-JP" altLang="en-US" dirty="0"/>
          </a:p>
        </p:txBody>
      </p:sp>
      <p:sp>
        <p:nvSpPr>
          <p:cNvPr id="42" name="正方形/長方形 41"/>
          <p:cNvSpPr/>
          <p:nvPr/>
        </p:nvSpPr>
        <p:spPr>
          <a:xfrm>
            <a:off x="3066525" y="1926124"/>
            <a:ext cx="1368152" cy="974995"/>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3" name="正方形/長方形 42"/>
          <p:cNvSpPr/>
          <p:nvPr/>
        </p:nvSpPr>
        <p:spPr>
          <a:xfrm>
            <a:off x="3102528" y="5204108"/>
            <a:ext cx="1368152" cy="576064"/>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b="1" dirty="0" smtClean="0"/>
              <a:t>PU</a:t>
            </a:r>
            <a:endParaRPr kumimoji="1" lang="ja-JP" altLang="en-US" b="1" dirty="0"/>
          </a:p>
        </p:txBody>
      </p:sp>
      <p:cxnSp>
        <p:nvCxnSpPr>
          <p:cNvPr id="44" name="直線矢印コネクタ 43"/>
          <p:cNvCxnSpPr/>
          <p:nvPr/>
        </p:nvCxnSpPr>
        <p:spPr>
          <a:xfrm>
            <a:off x="3015700" y="5796648"/>
            <a:ext cx="25922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3087708" y="5004560"/>
            <a:ext cx="0" cy="775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175940" y="5004560"/>
            <a:ext cx="0" cy="775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3087708" y="5076568"/>
            <a:ext cx="2088232"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3015553" y="4707236"/>
            <a:ext cx="1800493" cy="369332"/>
          </a:xfrm>
          <a:prstGeom prst="rect">
            <a:avLst/>
          </a:prstGeom>
          <a:noFill/>
        </p:spPr>
        <p:txBody>
          <a:bodyPr wrap="none" rtlCol="0">
            <a:spAutoFit/>
          </a:bodyPr>
          <a:lstStyle/>
          <a:p>
            <a:r>
              <a:rPr lang="ja-JP" altLang="en-US" dirty="0" smtClean="0"/>
              <a:t>センシング期間</a:t>
            </a:r>
            <a:endParaRPr kumimoji="1" lang="ja-JP" altLang="en-US" dirty="0"/>
          </a:p>
        </p:txBody>
      </p:sp>
      <p:sp>
        <p:nvSpPr>
          <p:cNvPr id="49" name="正方形/長方形 48"/>
          <p:cNvSpPr/>
          <p:nvPr/>
        </p:nvSpPr>
        <p:spPr>
          <a:xfrm>
            <a:off x="3102528" y="5004559"/>
            <a:ext cx="1368152" cy="974995"/>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57" name="正方形/長方形 56"/>
          <p:cNvSpPr/>
          <p:nvPr/>
        </p:nvSpPr>
        <p:spPr>
          <a:xfrm>
            <a:off x="3102528" y="3686105"/>
            <a:ext cx="1368152" cy="576064"/>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b="1" dirty="0" smtClean="0"/>
              <a:t>PU</a:t>
            </a:r>
            <a:endParaRPr kumimoji="1" lang="ja-JP" altLang="en-US" b="1" dirty="0"/>
          </a:p>
        </p:txBody>
      </p:sp>
      <p:cxnSp>
        <p:nvCxnSpPr>
          <p:cNvPr id="58" name="直線矢印コネクタ 57"/>
          <p:cNvCxnSpPr/>
          <p:nvPr/>
        </p:nvCxnSpPr>
        <p:spPr>
          <a:xfrm>
            <a:off x="3015700" y="4278645"/>
            <a:ext cx="25922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087708" y="3486557"/>
            <a:ext cx="0" cy="775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5175940" y="3486557"/>
            <a:ext cx="0" cy="775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3087708" y="3558565"/>
            <a:ext cx="2088232"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3015553" y="3189233"/>
            <a:ext cx="1800493" cy="369332"/>
          </a:xfrm>
          <a:prstGeom prst="rect">
            <a:avLst/>
          </a:prstGeom>
          <a:noFill/>
        </p:spPr>
        <p:txBody>
          <a:bodyPr wrap="none" rtlCol="0">
            <a:spAutoFit/>
          </a:bodyPr>
          <a:lstStyle/>
          <a:p>
            <a:r>
              <a:rPr lang="ja-JP" altLang="en-US" dirty="0" smtClean="0"/>
              <a:t>センシング期間</a:t>
            </a:r>
            <a:endParaRPr kumimoji="1" lang="ja-JP" altLang="en-US" dirty="0"/>
          </a:p>
        </p:txBody>
      </p:sp>
      <p:sp>
        <p:nvSpPr>
          <p:cNvPr id="63" name="正方形/長方形 62"/>
          <p:cNvSpPr/>
          <p:nvPr/>
        </p:nvSpPr>
        <p:spPr>
          <a:xfrm>
            <a:off x="3102528" y="3486557"/>
            <a:ext cx="1368152" cy="974995"/>
          </a:xfrm>
          <a:prstGeom prst="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64" name="円柱 63"/>
          <p:cNvSpPr/>
          <p:nvPr/>
        </p:nvSpPr>
        <p:spPr>
          <a:xfrm>
            <a:off x="7812359" y="3626915"/>
            <a:ext cx="1263433" cy="770364"/>
          </a:xfrm>
          <a:prstGeom prst="can">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dirty="0" smtClean="0">
                <a:solidFill>
                  <a:schemeClr val="tx1"/>
                </a:solidFill>
              </a:rPr>
              <a:t>DB</a:t>
            </a:r>
            <a:endParaRPr kumimoji="1" lang="ja-JP" altLang="en-US" sz="2800" dirty="0">
              <a:solidFill>
                <a:schemeClr val="tx1"/>
              </a:solidFill>
            </a:endParaRPr>
          </a:p>
        </p:txBody>
      </p:sp>
      <p:sp>
        <p:nvSpPr>
          <p:cNvPr id="68" name="テキスト ボックス 67"/>
          <p:cNvSpPr txBox="1"/>
          <p:nvPr/>
        </p:nvSpPr>
        <p:spPr>
          <a:xfrm>
            <a:off x="6429766" y="3253390"/>
            <a:ext cx="2262158" cy="369332"/>
          </a:xfrm>
          <a:prstGeom prst="rect">
            <a:avLst/>
          </a:prstGeom>
          <a:noFill/>
        </p:spPr>
        <p:txBody>
          <a:bodyPr wrap="none" rtlCol="0">
            <a:spAutoFit/>
          </a:bodyPr>
          <a:lstStyle/>
          <a:p>
            <a:r>
              <a:rPr kumimoji="1" lang="ja-JP" altLang="en-US" dirty="0" smtClean="0"/>
              <a:t>データベースへ登録</a:t>
            </a:r>
            <a:endParaRPr kumimoji="1" lang="ja-JP" altLang="en-US" dirty="0"/>
          </a:p>
        </p:txBody>
      </p:sp>
      <p:sp>
        <p:nvSpPr>
          <p:cNvPr id="71" name="テキスト ボックス 70"/>
          <p:cNvSpPr txBox="1"/>
          <p:nvPr/>
        </p:nvSpPr>
        <p:spPr>
          <a:xfrm>
            <a:off x="1997803" y="1914098"/>
            <a:ext cx="1107996" cy="369332"/>
          </a:xfrm>
          <a:prstGeom prst="rect">
            <a:avLst/>
          </a:prstGeom>
          <a:noFill/>
        </p:spPr>
        <p:txBody>
          <a:bodyPr wrap="none" rtlCol="0">
            <a:spAutoFit/>
          </a:bodyPr>
          <a:lstStyle/>
          <a:p>
            <a:r>
              <a:rPr kumimoji="1" lang="ja-JP" altLang="en-US" dirty="0" smtClean="0"/>
              <a:t>センサ１</a:t>
            </a:r>
            <a:endParaRPr kumimoji="1" lang="ja-JP" altLang="en-US" dirty="0"/>
          </a:p>
        </p:txBody>
      </p:sp>
      <p:sp>
        <p:nvSpPr>
          <p:cNvPr id="72" name="テキスト ボックス 71"/>
          <p:cNvSpPr txBox="1"/>
          <p:nvPr/>
        </p:nvSpPr>
        <p:spPr>
          <a:xfrm>
            <a:off x="1992507" y="3117225"/>
            <a:ext cx="1107996" cy="369332"/>
          </a:xfrm>
          <a:prstGeom prst="rect">
            <a:avLst/>
          </a:prstGeom>
          <a:noFill/>
        </p:spPr>
        <p:txBody>
          <a:bodyPr wrap="none" rtlCol="0">
            <a:spAutoFit/>
          </a:bodyPr>
          <a:lstStyle/>
          <a:p>
            <a:r>
              <a:rPr kumimoji="1" lang="ja-JP" altLang="en-US" dirty="0" smtClean="0"/>
              <a:t>センサ２</a:t>
            </a:r>
            <a:endParaRPr kumimoji="1" lang="ja-JP" altLang="en-US" dirty="0"/>
          </a:p>
        </p:txBody>
      </p:sp>
      <p:sp>
        <p:nvSpPr>
          <p:cNvPr id="73" name="テキスト ボックス 72"/>
          <p:cNvSpPr txBox="1"/>
          <p:nvPr/>
        </p:nvSpPr>
        <p:spPr>
          <a:xfrm>
            <a:off x="1979712" y="4719903"/>
            <a:ext cx="1107996" cy="369332"/>
          </a:xfrm>
          <a:prstGeom prst="rect">
            <a:avLst/>
          </a:prstGeom>
          <a:noFill/>
        </p:spPr>
        <p:txBody>
          <a:bodyPr wrap="none" rtlCol="0">
            <a:spAutoFit/>
          </a:bodyPr>
          <a:lstStyle/>
          <a:p>
            <a:r>
              <a:rPr kumimoji="1" lang="ja-JP" altLang="en-US" dirty="0" smtClean="0"/>
              <a:t>センサ３</a:t>
            </a:r>
            <a:endParaRPr kumimoji="1" lang="ja-JP" altLang="en-US" dirty="0"/>
          </a:p>
        </p:txBody>
      </p:sp>
      <mc:AlternateContent xmlns:mc="http://schemas.openxmlformats.org/markup-compatibility/2006" xmlns:a14="http://schemas.microsoft.com/office/drawing/2010/main">
        <mc:Choice Requires="a14">
          <p:sp>
            <p:nvSpPr>
              <p:cNvPr id="74" name="テキスト ボックス 73"/>
              <p:cNvSpPr txBox="1"/>
              <p:nvPr/>
            </p:nvSpPr>
            <p:spPr>
              <a:xfrm>
                <a:off x="5335940" y="2283430"/>
                <a:ext cx="1093826" cy="369332"/>
              </a:xfrm>
              <a:prstGeom prst="rect">
                <a:avLst/>
              </a:prstGeom>
              <a:noFill/>
            </p:spPr>
            <p:txBody>
              <a:bodyPr wrap="none" rtlCol="0">
                <a:spAutoFit/>
              </a:bodyPr>
              <a:lstStyle/>
              <a:p>
                <a:r>
                  <a:rPr kumimoji="1" lang="ja-JP" altLang="en-US" dirty="0" smtClean="0"/>
                  <a:t>統計値</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b="0" i="0" dirty="0" smtClean="0">
                            <a:latin typeface="Cambria Math"/>
                          </a:rPr>
                          <m:t>T</m:t>
                        </m:r>
                      </m:e>
                      <m:sub>
                        <m:r>
                          <a:rPr lang="en-US" altLang="ja-JP" b="0" i="0" dirty="0" smtClean="0">
                            <a:latin typeface="Cambria Math"/>
                          </a:rPr>
                          <m:t>1</m:t>
                        </m:r>
                      </m:sub>
                    </m:sSub>
                  </m:oMath>
                </a14:m>
                <a:endParaRPr kumimoji="1" lang="ja-JP" altLang="en-US"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5335940" y="2283430"/>
                <a:ext cx="1093826" cy="369332"/>
              </a:xfrm>
              <a:prstGeom prst="rect">
                <a:avLst/>
              </a:prstGeom>
              <a:blipFill rotWithShape="1">
                <a:blip r:embed="rId3"/>
                <a:stretch>
                  <a:fillRect l="-4444" t="-500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5278796" y="3781147"/>
                <a:ext cx="1099147" cy="369332"/>
              </a:xfrm>
              <a:prstGeom prst="rect">
                <a:avLst/>
              </a:prstGeom>
              <a:noFill/>
            </p:spPr>
            <p:txBody>
              <a:bodyPr wrap="none" rtlCol="0">
                <a:spAutoFit/>
              </a:bodyPr>
              <a:lstStyle/>
              <a:p>
                <a:r>
                  <a:rPr kumimoji="1" lang="ja-JP" altLang="en-US" dirty="0" smtClean="0"/>
                  <a:t>統計値</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b="0" i="0" dirty="0" smtClean="0">
                            <a:latin typeface="Cambria Math"/>
                          </a:rPr>
                          <m:t>T</m:t>
                        </m:r>
                      </m:e>
                      <m:sub>
                        <m:r>
                          <a:rPr lang="en-US" altLang="ja-JP" b="0" i="0" dirty="0" smtClean="0">
                            <a:latin typeface="Cambria Math"/>
                          </a:rPr>
                          <m:t>2</m:t>
                        </m:r>
                      </m:sub>
                    </m:sSub>
                  </m:oMath>
                </a14:m>
                <a:endParaRPr kumimoji="1" lang="ja-JP" altLang="en-US"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5278796" y="3781147"/>
                <a:ext cx="1099147" cy="369332"/>
              </a:xfrm>
              <a:prstGeom prst="rect">
                <a:avLst/>
              </a:prstGeom>
              <a:blipFill rotWithShape="1">
                <a:blip r:embed="rId4"/>
                <a:stretch>
                  <a:fillRect l="-5000" t="-4918"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5278796" y="5275809"/>
                <a:ext cx="1099147" cy="369332"/>
              </a:xfrm>
              <a:prstGeom prst="rect">
                <a:avLst/>
              </a:prstGeom>
              <a:noFill/>
            </p:spPr>
            <p:txBody>
              <a:bodyPr wrap="none" rtlCol="0">
                <a:spAutoFit/>
              </a:bodyPr>
              <a:lstStyle/>
              <a:p>
                <a:r>
                  <a:rPr kumimoji="1" lang="ja-JP" altLang="en-US" dirty="0" smtClean="0"/>
                  <a:t>統計値</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b="0" i="0" dirty="0" smtClean="0">
                            <a:latin typeface="Cambria Math"/>
                          </a:rPr>
                          <m:t>T</m:t>
                        </m:r>
                      </m:e>
                      <m:sub>
                        <m:r>
                          <a:rPr lang="en-US" altLang="ja-JP" b="0" i="0" dirty="0" smtClean="0">
                            <a:latin typeface="Cambria Math"/>
                          </a:rPr>
                          <m:t>3</m:t>
                        </m:r>
                      </m:sub>
                    </m:sSub>
                  </m:oMath>
                </a14:m>
                <a:endParaRPr kumimoji="1" lang="ja-JP" altLang="en-US"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5278796" y="5275809"/>
                <a:ext cx="1099147" cy="369332"/>
              </a:xfrm>
              <a:prstGeom prst="rect">
                <a:avLst/>
              </a:prstGeom>
              <a:blipFill rotWithShape="1">
                <a:blip r:embed="rId5"/>
                <a:stretch>
                  <a:fillRect l="-5000" t="-4918" b="-27869"/>
                </a:stretch>
              </a:blipFill>
            </p:spPr>
            <p:txBody>
              <a:bodyPr/>
              <a:lstStyle/>
              <a:p>
                <a:r>
                  <a:rPr lang="ja-JP" altLang="en-US">
                    <a:noFill/>
                  </a:rPr>
                  <a:t> </a:t>
                </a:r>
              </a:p>
            </p:txBody>
          </p:sp>
        </mc:Fallback>
      </mc:AlternateContent>
      <p:sp>
        <p:nvSpPr>
          <p:cNvPr id="51" name="円柱 50"/>
          <p:cNvSpPr/>
          <p:nvPr/>
        </p:nvSpPr>
        <p:spPr>
          <a:xfrm>
            <a:off x="147256" y="3275210"/>
            <a:ext cx="1440160" cy="584025"/>
          </a:xfrm>
          <a:prstGeom prst="can">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マネージャ</a:t>
            </a:r>
            <a:endParaRPr kumimoji="1" lang="ja-JP" altLang="en-US" dirty="0"/>
          </a:p>
        </p:txBody>
      </p:sp>
      <p:sp>
        <p:nvSpPr>
          <p:cNvPr id="6" name="右矢印 5"/>
          <p:cNvSpPr/>
          <p:nvPr/>
        </p:nvSpPr>
        <p:spPr>
          <a:xfrm>
            <a:off x="6582772" y="3809956"/>
            <a:ext cx="1085572" cy="404282"/>
          </a:xfrm>
          <a:prstGeom prst="rightArrow">
            <a:avLst/>
          </a:prstGeom>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33448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円/楕円 17"/>
          <p:cNvSpPr/>
          <p:nvPr/>
        </p:nvSpPr>
        <p:spPr>
          <a:xfrm>
            <a:off x="2447374" y="4885870"/>
            <a:ext cx="2885857" cy="1119124"/>
          </a:xfrm>
          <a:prstGeom prst="ellipse">
            <a:avLst/>
          </a:prstGeom>
          <a:solidFill>
            <a:schemeClr val="bg1">
              <a:lumMod val="75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
            </a:r>
            <a:br>
              <a:rPr lang="en-US" altLang="ja-JP" dirty="0" smtClean="0"/>
            </a:br>
            <a:r>
              <a:rPr lang="ja-JP" altLang="en-US" dirty="0"/>
              <a:t>シミュレーション</a:t>
            </a:r>
            <a:r>
              <a:rPr lang="ja-JP" altLang="en-US" dirty="0" smtClean="0"/>
              <a:t>諸元</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評価方法１：</a:t>
            </a:r>
            <a:endParaRPr kumimoji="1" lang="en-US" altLang="ja-JP" dirty="0" smtClean="0"/>
          </a:p>
          <a:p>
            <a:pPr lvl="1"/>
            <a:r>
              <a:rPr kumimoji="1" lang="ja-JP" altLang="en-US" dirty="0" smtClean="0"/>
              <a:t>遷移点検出成功確率</a:t>
            </a:r>
            <a:endParaRPr kumimoji="1" lang="en-US" altLang="ja-JP" dirty="0" smtClean="0"/>
          </a:p>
          <a:p>
            <a:pPr lvl="1"/>
            <a:r>
              <a:rPr lang="ja-JP" altLang="en-US" dirty="0"/>
              <a:t>真</a:t>
            </a:r>
            <a:r>
              <a:rPr lang="ja-JP" altLang="en-US" dirty="0" smtClean="0"/>
              <a:t>の遷移点を正確に検出する確率</a:t>
            </a:r>
            <a:endParaRPr kumimoji="1" lang="en-US" altLang="ja-JP" dirty="0"/>
          </a:p>
          <a:p>
            <a:r>
              <a:rPr lang="ja-JP" altLang="en-US" dirty="0" smtClean="0"/>
              <a:t>評価方法２：</a:t>
            </a:r>
            <a:endParaRPr lang="en-US" altLang="ja-JP" dirty="0" smtClean="0"/>
          </a:p>
          <a:p>
            <a:pPr lvl="1"/>
            <a:r>
              <a:rPr lang="ja-JP" altLang="en-US" dirty="0" smtClean="0"/>
              <a:t>検出</a:t>
            </a:r>
            <a:r>
              <a:rPr lang="ja-JP" altLang="en-US" dirty="0"/>
              <a:t>した遷移点のずれの評価</a:t>
            </a:r>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cxnSp>
        <p:nvCxnSpPr>
          <p:cNvPr id="7" name="直線矢印コネクタ 6"/>
          <p:cNvCxnSpPr/>
          <p:nvPr/>
        </p:nvCxnSpPr>
        <p:spPr>
          <a:xfrm>
            <a:off x="733684" y="3424475"/>
            <a:ext cx="324036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968982" y="2764831"/>
            <a:ext cx="373770" cy="219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342752" y="2536404"/>
            <a:ext cx="1338828" cy="369332"/>
          </a:xfrm>
          <a:prstGeom prst="rect">
            <a:avLst/>
          </a:prstGeom>
          <a:noFill/>
        </p:spPr>
        <p:txBody>
          <a:bodyPr wrap="none" rtlCol="0">
            <a:spAutoFit/>
          </a:bodyPr>
          <a:lstStyle/>
          <a:p>
            <a:r>
              <a:rPr lang="ja-JP" altLang="en-US" dirty="0" smtClean="0"/>
              <a:t>真の遷移点</a:t>
            </a:r>
            <a:endParaRPr kumimoji="1" lang="ja-JP" altLang="en-US" dirty="0"/>
          </a:p>
        </p:txBody>
      </p:sp>
      <p:cxnSp>
        <p:nvCxnSpPr>
          <p:cNvPr id="20" name="直線矢印コネクタ 19"/>
          <p:cNvCxnSpPr/>
          <p:nvPr/>
        </p:nvCxnSpPr>
        <p:spPr>
          <a:xfrm>
            <a:off x="1514937" y="3133210"/>
            <a:ext cx="1" cy="291265"/>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45225" y="2764831"/>
            <a:ext cx="1800493" cy="369332"/>
          </a:xfrm>
          <a:prstGeom prst="rect">
            <a:avLst/>
          </a:prstGeom>
          <a:noFill/>
        </p:spPr>
        <p:txBody>
          <a:bodyPr wrap="none" rtlCol="0">
            <a:spAutoFit/>
          </a:bodyPr>
          <a:lstStyle/>
          <a:p>
            <a:r>
              <a:rPr lang="ja-JP" altLang="en-US" dirty="0" smtClean="0">
                <a:solidFill>
                  <a:srgbClr val="FF0000"/>
                </a:solidFill>
              </a:rPr>
              <a:t>検出した</a:t>
            </a:r>
            <a:r>
              <a:rPr kumimoji="1" lang="ja-JP" altLang="en-US" dirty="0" smtClean="0">
                <a:solidFill>
                  <a:srgbClr val="FF0000"/>
                </a:solidFill>
              </a:rPr>
              <a:t>遷移点</a:t>
            </a:r>
            <a:endParaRPr kumimoji="1" lang="ja-JP" altLang="en-US" dirty="0">
              <a:solidFill>
                <a:srgbClr val="FF0000"/>
              </a:solidFill>
            </a:endParaRPr>
          </a:p>
        </p:txBody>
      </p:sp>
      <p:sp>
        <p:nvSpPr>
          <p:cNvPr id="10" name="正方形/長方形 9"/>
          <p:cNvSpPr/>
          <p:nvPr/>
        </p:nvSpPr>
        <p:spPr>
          <a:xfrm>
            <a:off x="1514937" y="3434749"/>
            <a:ext cx="468379" cy="424262"/>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p:cNvSpPr txBox="1"/>
              <p:nvPr/>
            </p:nvSpPr>
            <p:spPr>
              <a:xfrm>
                <a:off x="107504" y="4005971"/>
                <a:ext cx="4382931" cy="647165"/>
              </a:xfrm>
              <a:prstGeom prst="rect">
                <a:avLst/>
              </a:prstGeom>
              <a:noFill/>
            </p:spPr>
            <p:txBody>
              <a:bodyPr wrap="none" rtlCol="0">
                <a:spAutoFit/>
              </a:bodyPr>
              <a:lstStyle/>
              <a:p>
                <a:r>
                  <a:rPr kumimoji="1" lang="ja-JP" altLang="en-US" dirty="0" smtClean="0"/>
                  <a:t>遷移点のずれ</a:t>
                </a:r>
                <a:endParaRPr kumimoji="1" lang="en-US" altLang="ja-JP" b="0" i="1" dirty="0" smtClean="0">
                  <a:latin typeface="Cambria Math"/>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m:t>
                      </m:r>
                      <m:r>
                        <a:rPr kumimoji="1" lang="ja-JP" altLang="en-US" b="0" i="1" smtClean="0">
                          <a:latin typeface="Cambria Math"/>
                        </a:rPr>
                        <m:t>真の</m:t>
                      </m:r>
                      <m:r>
                        <a:rPr lang="ja-JP" altLang="en-US" i="1">
                          <a:latin typeface="Cambria Math"/>
                        </a:rPr>
                        <m:t>遷移</m:t>
                      </m:r>
                      <m:r>
                        <a:rPr lang="ja-JP" altLang="en-US" b="0" i="1" smtClean="0">
                          <a:latin typeface="Cambria Math"/>
                        </a:rPr>
                        <m:t>点</m:t>
                      </m:r>
                      <m:r>
                        <a:rPr lang="en-US" altLang="ja-JP" b="0" i="1" smtClean="0">
                          <a:latin typeface="Cambria Math"/>
                        </a:rPr>
                        <m:t>−</m:t>
                      </m:r>
                      <m:r>
                        <a:rPr lang="ja-JP" altLang="en-US" i="1">
                          <a:latin typeface="Cambria Math"/>
                        </a:rPr>
                        <m:t>検出</m:t>
                      </m:r>
                      <m:r>
                        <a:rPr lang="ja-JP" altLang="en-US" i="1" smtClean="0">
                          <a:latin typeface="Cambria Math"/>
                        </a:rPr>
                        <m:t>した</m:t>
                      </m:r>
                      <m:r>
                        <a:rPr lang="ja-JP" altLang="en-US" i="1">
                          <a:latin typeface="Cambria Math"/>
                        </a:rPr>
                        <m:t>遷移</m:t>
                      </m:r>
                      <m:r>
                        <a:rPr lang="ja-JP" altLang="en-US" b="0" i="1" smtClean="0">
                          <a:latin typeface="Cambria Math"/>
                        </a:rPr>
                        <m:t>点</m:t>
                      </m:r>
                      <m:r>
                        <a:rPr kumimoji="1" lang="en-US" altLang="ja-JP" b="0" i="1" smtClean="0">
                          <a:latin typeface="Cambria Math"/>
                        </a:rPr>
                        <m:t>|</m:t>
                      </m:r>
                    </m:oMath>
                  </m:oMathPara>
                </a14:m>
                <a:endParaRPr kumimoji="1" lang="ja-JP" altLang="en-US"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107504" y="4005971"/>
                <a:ext cx="4382931" cy="647165"/>
              </a:xfrm>
              <a:prstGeom prst="rect">
                <a:avLst/>
              </a:prstGeom>
              <a:blipFill rotWithShape="0">
                <a:blip r:embed="rId2"/>
                <a:stretch>
                  <a:fillRect l="-1252" t="-2830" b="-9434"/>
                </a:stretch>
              </a:blipFill>
            </p:spPr>
            <p:txBody>
              <a:bodyPr/>
              <a:lstStyle/>
              <a:p>
                <a:r>
                  <a:rPr lang="ja-JP" altLang="en-US">
                    <a:noFill/>
                  </a:rPr>
                  <a:t> </a:t>
                </a:r>
              </a:p>
            </p:txBody>
          </p:sp>
        </mc:Fallback>
      </mc:AlternateContent>
      <p:cxnSp>
        <p:nvCxnSpPr>
          <p:cNvPr id="35" name="直線コネクタ 34"/>
          <p:cNvCxnSpPr/>
          <p:nvPr/>
        </p:nvCxnSpPr>
        <p:spPr>
          <a:xfrm>
            <a:off x="1972482" y="3416689"/>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endCxn id="10" idx="1"/>
          </p:cNvCxnSpPr>
          <p:nvPr/>
        </p:nvCxnSpPr>
        <p:spPr>
          <a:xfrm flipH="1">
            <a:off x="1514937" y="3426963"/>
            <a:ext cx="201060" cy="219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a:off x="1525772" y="3424475"/>
            <a:ext cx="446710" cy="406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flipH="1">
            <a:off x="1711128" y="3627772"/>
            <a:ext cx="261354" cy="220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1304858" y="3760062"/>
            <a:ext cx="203134" cy="23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56"/>
          <p:cNvSpPr/>
          <p:nvPr/>
        </p:nvSpPr>
        <p:spPr>
          <a:xfrm>
            <a:off x="1962598" y="2974367"/>
            <a:ext cx="1800200" cy="432048"/>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b="1" dirty="0" smtClean="0"/>
              <a:t>PU</a:t>
            </a:r>
            <a:endParaRPr kumimoji="1" lang="ja-JP" altLang="en-US" b="1" dirty="0"/>
          </a:p>
        </p:txBody>
      </p:sp>
      <p:pic>
        <p:nvPicPr>
          <p:cNvPr id="8" name="図 7"/>
          <p:cNvPicPr>
            <a:picLocks noChangeAspect="1"/>
          </p:cNvPicPr>
          <p:nvPr/>
        </p:nvPicPr>
        <p:blipFill>
          <a:blip r:embed="rId3"/>
          <a:stretch>
            <a:fillRect/>
          </a:stretch>
        </p:blipFill>
        <p:spPr>
          <a:xfrm>
            <a:off x="4357607" y="987377"/>
            <a:ext cx="4552919" cy="3554908"/>
          </a:xfrm>
          <a:prstGeom prst="rect">
            <a:avLst/>
          </a:prstGeom>
        </p:spPr>
      </p:pic>
      <p:cxnSp>
        <p:nvCxnSpPr>
          <p:cNvPr id="24" name="直線矢印コネクタ 23"/>
          <p:cNvCxnSpPr/>
          <p:nvPr/>
        </p:nvCxnSpPr>
        <p:spPr>
          <a:xfrm flipV="1">
            <a:off x="1529198" y="4834582"/>
            <a:ext cx="1328234" cy="13239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538917" y="6158542"/>
            <a:ext cx="4285325"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a:blip r:embed="rId4"/>
          <a:stretch>
            <a:fillRect/>
          </a:stretch>
        </p:blipFill>
        <p:spPr>
          <a:xfrm>
            <a:off x="1365066" y="5714807"/>
            <a:ext cx="337983" cy="548835"/>
          </a:xfrm>
          <a:prstGeom prst="rect">
            <a:avLst/>
          </a:prstGeom>
        </p:spPr>
      </p:pic>
      <p:grpSp>
        <p:nvGrpSpPr>
          <p:cNvPr id="15" name="グループ化 14"/>
          <p:cNvGrpSpPr/>
          <p:nvPr/>
        </p:nvGrpSpPr>
        <p:grpSpPr>
          <a:xfrm>
            <a:off x="2804181" y="4959223"/>
            <a:ext cx="216024" cy="392251"/>
            <a:chOff x="3131840" y="4896117"/>
            <a:chExt cx="281039" cy="586438"/>
          </a:xfrm>
        </p:grpSpPr>
        <p:sp>
          <p:nvSpPr>
            <p:cNvPr id="28" name="直方体 27"/>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29" name="直線コネクタ 28"/>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直角三角形 29"/>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32" name="グループ化 31"/>
          <p:cNvGrpSpPr/>
          <p:nvPr/>
        </p:nvGrpSpPr>
        <p:grpSpPr>
          <a:xfrm>
            <a:off x="4364795" y="4888930"/>
            <a:ext cx="216024" cy="392251"/>
            <a:chOff x="3131840" y="4896117"/>
            <a:chExt cx="281039" cy="586438"/>
          </a:xfrm>
        </p:grpSpPr>
        <p:sp>
          <p:nvSpPr>
            <p:cNvPr id="33" name="直方体 32"/>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4" name="直線コネクタ 33"/>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直角三角形 35"/>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37" name="グループ化 36"/>
          <p:cNvGrpSpPr/>
          <p:nvPr/>
        </p:nvGrpSpPr>
        <p:grpSpPr>
          <a:xfrm>
            <a:off x="3153651" y="5479012"/>
            <a:ext cx="216024" cy="392251"/>
            <a:chOff x="3131840" y="4896117"/>
            <a:chExt cx="281039" cy="586438"/>
          </a:xfrm>
        </p:grpSpPr>
        <p:sp>
          <p:nvSpPr>
            <p:cNvPr id="38" name="直方体 37"/>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9" name="直線コネクタ 38"/>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直角三角形 39"/>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41" name="グループ化 40"/>
          <p:cNvGrpSpPr/>
          <p:nvPr/>
        </p:nvGrpSpPr>
        <p:grpSpPr>
          <a:xfrm>
            <a:off x="4831444" y="5359833"/>
            <a:ext cx="216024" cy="392251"/>
            <a:chOff x="3131840" y="4896117"/>
            <a:chExt cx="281039" cy="586438"/>
          </a:xfrm>
        </p:grpSpPr>
        <p:sp>
          <p:nvSpPr>
            <p:cNvPr id="43" name="直方体 42"/>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46" name="直線コネクタ 45"/>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直角三角形 46"/>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48" name="グループ化 47"/>
          <p:cNvGrpSpPr/>
          <p:nvPr/>
        </p:nvGrpSpPr>
        <p:grpSpPr>
          <a:xfrm>
            <a:off x="3844795" y="5194483"/>
            <a:ext cx="216024" cy="392251"/>
            <a:chOff x="3131840" y="4896117"/>
            <a:chExt cx="281039" cy="586438"/>
          </a:xfrm>
        </p:grpSpPr>
        <p:sp>
          <p:nvSpPr>
            <p:cNvPr id="49" name="直方体 48"/>
            <p:cNvSpPr/>
            <p:nvPr/>
          </p:nvSpPr>
          <p:spPr>
            <a:xfrm>
              <a:off x="3131840" y="5260802"/>
              <a:ext cx="281039" cy="221753"/>
            </a:xfrm>
            <a:prstGeom prst="cube">
              <a:avLst/>
            </a:prstGeom>
            <a:solidFill>
              <a:schemeClr val="accent3">
                <a:lumMod val="40000"/>
                <a:lumOff val="60000"/>
              </a:schemeClr>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50" name="直線コネクタ 49"/>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直角三角形 51"/>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p:cNvSpPr txBox="1"/>
              <p:nvPr/>
            </p:nvSpPr>
            <p:spPr>
              <a:xfrm>
                <a:off x="5799777" y="5914571"/>
                <a:ext cx="3663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5799777" y="5914571"/>
                <a:ext cx="36638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2447374" y="4615022"/>
                <a:ext cx="3663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2447374" y="4615022"/>
                <a:ext cx="366382" cy="369332"/>
              </a:xfrm>
              <a:prstGeom prst="rect">
                <a:avLst/>
              </a:prstGeom>
              <a:blipFill rotWithShape="0">
                <a:blip r:embed="rId6"/>
                <a:stretch>
                  <a:fillRect b="-8197"/>
                </a:stretch>
              </a:blipFill>
            </p:spPr>
            <p:txBody>
              <a:bodyPr/>
              <a:lstStyle/>
              <a:p>
                <a:r>
                  <a:rPr lang="ja-JP" altLang="en-US">
                    <a:noFill/>
                  </a:rPr>
                  <a:t> </a:t>
                </a:r>
              </a:p>
            </p:txBody>
          </p:sp>
        </mc:Fallback>
      </mc:AlternateContent>
      <p:cxnSp>
        <p:nvCxnSpPr>
          <p:cNvPr id="23" name="直線コネクタ 22"/>
          <p:cNvCxnSpPr/>
          <p:nvPr/>
        </p:nvCxnSpPr>
        <p:spPr>
          <a:xfrm flipV="1">
            <a:off x="5142408" y="4984354"/>
            <a:ext cx="286501" cy="14953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5373175" y="4715467"/>
            <a:ext cx="1107996" cy="369332"/>
          </a:xfrm>
          <a:prstGeom prst="rect">
            <a:avLst/>
          </a:prstGeom>
          <a:noFill/>
        </p:spPr>
        <p:txBody>
          <a:bodyPr wrap="none" rtlCol="0">
            <a:spAutoFit/>
          </a:bodyPr>
          <a:lstStyle/>
          <a:p>
            <a:r>
              <a:rPr kumimoji="1" lang="ja-JP" altLang="en-US" dirty="0" smtClean="0"/>
              <a:t>協調範囲</a:t>
            </a:r>
            <a:endParaRPr kumimoji="1" lang="ja-JP" altLang="en-US" dirty="0"/>
          </a:p>
        </p:txBody>
      </p:sp>
      <p:sp>
        <p:nvSpPr>
          <p:cNvPr id="56" name="角丸四角形 55"/>
          <p:cNvSpPr/>
          <p:nvPr/>
        </p:nvSpPr>
        <p:spPr>
          <a:xfrm>
            <a:off x="5320917" y="5155141"/>
            <a:ext cx="3787588" cy="78904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285750" indent="-285750">
              <a:buFont typeface="Arial" panose="020B0604020202020204" pitchFamily="34" charset="0"/>
              <a:buChar char="•"/>
            </a:pPr>
            <a:r>
              <a:rPr lang="ja-JP" altLang="en-US" dirty="0" smtClean="0"/>
              <a:t>一様</a:t>
            </a:r>
            <a:r>
              <a:rPr kumimoji="1" lang="ja-JP" altLang="en-US" dirty="0" smtClean="0"/>
              <a:t>分布で</a:t>
            </a:r>
            <a:r>
              <a:rPr lang="ja-JP" altLang="en-US" dirty="0" smtClean="0"/>
              <a:t>センサを</a:t>
            </a:r>
            <a:r>
              <a:rPr kumimoji="1" lang="ja-JP" altLang="en-US" dirty="0" smtClean="0"/>
              <a:t>配置</a:t>
            </a:r>
            <a:endParaRPr kumimoji="1" lang="en-US" altLang="ja-JP" dirty="0" smtClean="0"/>
          </a:p>
          <a:p>
            <a:pPr marL="285750" indent="-285750">
              <a:buClr>
                <a:schemeClr val="tx1"/>
              </a:buClr>
              <a:buFont typeface="Arial" panose="020B0604020202020204" pitchFamily="34" charset="0"/>
              <a:buChar char="•"/>
            </a:pPr>
            <a:r>
              <a:rPr lang="ja-JP" altLang="en-US" dirty="0" smtClean="0">
                <a:solidFill>
                  <a:srgbClr val="FF0000"/>
                </a:solidFill>
              </a:rPr>
              <a:t>協調範囲内に</a:t>
            </a:r>
            <a:r>
              <a:rPr lang="en-US" altLang="ja-JP" dirty="0" smtClean="0">
                <a:solidFill>
                  <a:srgbClr val="FF0000"/>
                </a:solidFill>
              </a:rPr>
              <a:t>20</a:t>
            </a:r>
            <a:r>
              <a:rPr lang="ja-JP" altLang="en-US" dirty="0" smtClean="0">
                <a:solidFill>
                  <a:srgbClr val="FF0000"/>
                </a:solidFill>
              </a:rPr>
              <a:t>台</a:t>
            </a:r>
            <a:r>
              <a:rPr lang="ja-JP" altLang="en-US" dirty="0" smtClean="0"/>
              <a:t>センサ</a:t>
            </a:r>
            <a:r>
              <a:rPr lang="ja-JP" altLang="en-US" dirty="0" smtClean="0"/>
              <a:t>を</a:t>
            </a:r>
            <a:r>
              <a:rPr lang="ja-JP" altLang="en-US" dirty="0" smtClean="0"/>
              <a:t>配置</a:t>
            </a:r>
            <a:endParaRPr kumimoji="1" lang="en-US" altLang="ja-JP" dirty="0" smtClean="0"/>
          </a:p>
        </p:txBody>
      </p:sp>
      <p:sp>
        <p:nvSpPr>
          <p:cNvPr id="57" name="正方形/長方形 56"/>
          <p:cNvSpPr/>
          <p:nvPr/>
        </p:nvSpPr>
        <p:spPr>
          <a:xfrm>
            <a:off x="1269351" y="5389077"/>
            <a:ext cx="465192" cy="369332"/>
          </a:xfrm>
          <a:prstGeom prst="rect">
            <a:avLst/>
          </a:prstGeom>
        </p:spPr>
        <p:txBody>
          <a:bodyPr wrap="none">
            <a:spAutoFit/>
          </a:bodyPr>
          <a:lstStyle/>
          <a:p>
            <a:r>
              <a:rPr lang="en-US" altLang="ja-JP" dirty="0"/>
              <a:t>PU</a:t>
            </a:r>
            <a:endParaRPr lang="ja-JP" altLang="en-US" dirty="0"/>
          </a:p>
        </p:txBody>
      </p:sp>
      <p:grpSp>
        <p:nvGrpSpPr>
          <p:cNvPr id="63" name="グループ化 62"/>
          <p:cNvGrpSpPr/>
          <p:nvPr/>
        </p:nvGrpSpPr>
        <p:grpSpPr>
          <a:xfrm>
            <a:off x="3504371" y="4742619"/>
            <a:ext cx="216024" cy="392251"/>
            <a:chOff x="3131840" y="4896117"/>
            <a:chExt cx="281039" cy="586438"/>
          </a:xfrm>
        </p:grpSpPr>
        <p:sp>
          <p:nvSpPr>
            <p:cNvPr id="64" name="直方体 63"/>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65" name="直線コネクタ 64"/>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6" name="直角三角形 65"/>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sp>
        <p:nvSpPr>
          <p:cNvPr id="67" name="正方形/長方形 66"/>
          <p:cNvSpPr/>
          <p:nvPr/>
        </p:nvSpPr>
        <p:spPr>
          <a:xfrm>
            <a:off x="107185" y="4834582"/>
            <a:ext cx="1048813" cy="484682"/>
          </a:xfrm>
          <a:prstGeom prst="rect">
            <a:avLst/>
          </a:prstGeom>
          <a:solidFill>
            <a:schemeClr val="accent3">
              <a:lumMod val="40000"/>
              <a:lumOff val="60000"/>
            </a:schemeClr>
          </a:solidFill>
          <a:ln>
            <a:solidFill>
              <a:schemeClr val="accent3">
                <a:lumMod val="40000"/>
                <a:lumOff val="6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b="1" dirty="0" smtClean="0"/>
              <a:t>PU</a:t>
            </a:r>
            <a:endParaRPr kumimoji="1" lang="ja-JP" altLang="en-US" b="1" dirty="0"/>
          </a:p>
        </p:txBody>
      </p:sp>
      <p:cxnSp>
        <p:nvCxnSpPr>
          <p:cNvPr id="68" name="直線矢印コネクタ 67"/>
          <p:cNvCxnSpPr/>
          <p:nvPr/>
        </p:nvCxnSpPr>
        <p:spPr>
          <a:xfrm flipV="1">
            <a:off x="20357" y="5317620"/>
            <a:ext cx="1827308" cy="181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3945717" y="5522622"/>
            <a:ext cx="529312" cy="369332"/>
          </a:xfrm>
          <a:prstGeom prst="rect">
            <a:avLst/>
          </a:prstGeom>
          <a:noFill/>
        </p:spPr>
        <p:txBody>
          <a:bodyPr wrap="none" rtlCol="0">
            <a:spAutoFit/>
          </a:bodyPr>
          <a:lstStyle/>
          <a:p>
            <a:r>
              <a:rPr kumimoji="1" lang="en-US" altLang="ja-JP" dirty="0" smtClean="0"/>
              <a:t>MN</a:t>
            </a:r>
            <a:endParaRPr kumimoji="1" lang="ja-JP" altLang="en-US" dirty="0"/>
          </a:p>
        </p:txBody>
      </p:sp>
    </p:spTree>
    <p:extLst>
      <p:ext uri="{BB962C8B-B14F-4D97-AF65-F5344CB8AC3E}">
        <p14:creationId xmlns:p14="http://schemas.microsoft.com/office/powerpoint/2010/main" val="1185424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シミュレーション結果：評価方法１</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sp>
        <p:nvSpPr>
          <p:cNvPr id="8" name="テキスト ボックス 7"/>
          <p:cNvSpPr txBox="1"/>
          <p:nvPr/>
        </p:nvSpPr>
        <p:spPr>
          <a:xfrm>
            <a:off x="467544" y="908720"/>
            <a:ext cx="184731" cy="369332"/>
          </a:xfrm>
          <a:prstGeom prst="rect">
            <a:avLst/>
          </a:prstGeom>
          <a:noFill/>
        </p:spPr>
        <p:txBody>
          <a:bodyPr wrap="none" rtlCol="0">
            <a:spAutoFit/>
          </a:bodyPr>
          <a:lstStyle/>
          <a:p>
            <a:endParaRPr kumimoji="1" lang="ja-JP" altLang="en-US" dirty="0"/>
          </a:p>
        </p:txBody>
      </p:sp>
      <p:sp>
        <p:nvSpPr>
          <p:cNvPr id="22" name="正方形/長方形 21"/>
          <p:cNvSpPr/>
          <p:nvPr/>
        </p:nvSpPr>
        <p:spPr>
          <a:xfrm>
            <a:off x="5436096" y="5229200"/>
            <a:ext cx="3221975" cy="707886"/>
          </a:xfrm>
          <a:prstGeom prst="rect">
            <a:avLst/>
          </a:prstGeom>
        </p:spPr>
        <p:txBody>
          <a:bodyPr wrap="square">
            <a:spAutoFit/>
          </a:bodyPr>
          <a:lstStyle/>
          <a:p>
            <a:pPr algn="ctr"/>
            <a:r>
              <a:rPr lang="ja-JP" altLang="en-US" sz="2000" dirty="0">
                <a:solidFill>
                  <a:srgbClr val="FF0000"/>
                </a:solidFill>
              </a:rPr>
              <a:t>協調</a:t>
            </a:r>
            <a:r>
              <a:rPr lang="ja-JP" altLang="en-US" sz="2000" dirty="0" smtClean="0">
                <a:solidFill>
                  <a:srgbClr val="FF0000"/>
                </a:solidFill>
              </a:rPr>
              <a:t>範囲</a:t>
            </a:r>
            <a:r>
              <a:rPr lang="ja-JP" altLang="en-US" sz="2000" dirty="0">
                <a:solidFill>
                  <a:srgbClr val="FF0000"/>
                </a:solidFill>
              </a:rPr>
              <a:t>の拡大　　</a:t>
            </a:r>
            <a:endParaRPr lang="en-US" altLang="ja-JP" sz="2000" dirty="0" smtClean="0">
              <a:solidFill>
                <a:srgbClr val="FF0000"/>
              </a:solidFill>
            </a:endParaRPr>
          </a:p>
          <a:p>
            <a:pPr algn="ctr"/>
            <a:r>
              <a:rPr lang="ja-JP" altLang="en-US" sz="2000" dirty="0" smtClean="0">
                <a:solidFill>
                  <a:srgbClr val="FF0000"/>
                </a:solidFill>
              </a:rPr>
              <a:t>遷移点</a:t>
            </a:r>
            <a:r>
              <a:rPr lang="ja-JP" altLang="en-US" sz="2000" dirty="0">
                <a:solidFill>
                  <a:srgbClr val="FF0000"/>
                </a:solidFill>
              </a:rPr>
              <a:t>の検出確率</a:t>
            </a:r>
            <a:r>
              <a:rPr lang="ja-JP" altLang="en-US" sz="2000" dirty="0" smtClean="0">
                <a:solidFill>
                  <a:srgbClr val="FF0000"/>
                </a:solidFill>
              </a:rPr>
              <a:t>の</a:t>
            </a:r>
            <a:r>
              <a:rPr lang="ja-JP" altLang="en-US" sz="2000" dirty="0">
                <a:solidFill>
                  <a:srgbClr val="FF0000"/>
                </a:solidFill>
              </a:rPr>
              <a:t>向上</a:t>
            </a:r>
            <a:endParaRPr lang="en-US" altLang="ja-JP" sz="2000" dirty="0">
              <a:solidFill>
                <a:srgbClr val="FF0000"/>
              </a:solidFill>
            </a:endParaRPr>
          </a:p>
        </p:txBody>
      </p:sp>
      <p:cxnSp>
        <p:nvCxnSpPr>
          <p:cNvPr id="23" name="直線矢印コネクタ 22"/>
          <p:cNvCxnSpPr/>
          <p:nvPr/>
        </p:nvCxnSpPr>
        <p:spPr bwMode="auto">
          <a:xfrm>
            <a:off x="7048486" y="4869160"/>
            <a:ext cx="0" cy="288032"/>
          </a:xfrm>
          <a:prstGeom prst="straightConnector1">
            <a:avLst/>
          </a:prstGeom>
          <a:solidFill>
            <a:srgbClr val="800080">
              <a:alpha val="82001"/>
            </a:srgbClr>
          </a:solidFill>
          <a:ln w="19050" cap="flat" cmpd="sng" algn="ctr">
            <a:solidFill>
              <a:schemeClr val="tx1"/>
            </a:solidFill>
            <a:prstDash val="solid"/>
            <a:round/>
            <a:headEnd type="none" w="med" len="med"/>
            <a:tailEnd type="arrow"/>
          </a:ln>
          <a:effectLst/>
        </p:spPr>
      </p:cxnSp>
      <p:sp>
        <p:nvSpPr>
          <p:cNvPr id="3" name="テキスト ボックス 2"/>
          <p:cNvSpPr txBox="1"/>
          <p:nvPr/>
        </p:nvSpPr>
        <p:spPr>
          <a:xfrm>
            <a:off x="5141227" y="4089266"/>
            <a:ext cx="4031873" cy="707886"/>
          </a:xfrm>
          <a:prstGeom prst="rect">
            <a:avLst/>
          </a:prstGeom>
          <a:noFill/>
        </p:spPr>
        <p:txBody>
          <a:bodyPr wrap="none" rtlCol="0">
            <a:spAutoFit/>
          </a:bodyPr>
          <a:lstStyle/>
          <a:p>
            <a:r>
              <a:rPr lang="ja-JP" altLang="en-US" sz="2000" dirty="0" smtClean="0"/>
              <a:t>提案手法の遷移点の検出成功確率</a:t>
            </a:r>
            <a:endParaRPr lang="en-US" altLang="ja-JP" sz="2000" dirty="0" smtClean="0"/>
          </a:p>
          <a:p>
            <a:r>
              <a:rPr lang="en-US" altLang="ja-JP" sz="2000" dirty="0" smtClean="0"/>
              <a:t>MN</a:t>
            </a:r>
            <a:r>
              <a:rPr lang="ja-JP" altLang="en-US" sz="2000" dirty="0" smtClean="0"/>
              <a:t>単独</a:t>
            </a:r>
            <a:r>
              <a:rPr lang="ja-JP" altLang="en-US" sz="2000" dirty="0"/>
              <a:t>センシング</a:t>
            </a:r>
            <a:r>
              <a:rPr lang="ja-JP" altLang="en-US" sz="2000" dirty="0" smtClean="0"/>
              <a:t>より高い</a:t>
            </a:r>
            <a:endParaRPr lang="en-US" altLang="ja-JP" sz="2000" dirty="0"/>
          </a:p>
        </p:txBody>
      </p:sp>
      <p:pic>
        <p:nvPicPr>
          <p:cNvPr id="7" name="图片 6" descr="resul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6" y="909848"/>
            <a:ext cx="5076056" cy="5076056"/>
          </a:xfrm>
          <a:prstGeom prst="rect">
            <a:avLst/>
          </a:prstGeom>
        </p:spPr>
      </p:pic>
      <p:sp>
        <p:nvSpPr>
          <p:cNvPr id="5" name="右矢印 4"/>
          <p:cNvSpPr/>
          <p:nvPr/>
        </p:nvSpPr>
        <p:spPr>
          <a:xfrm rot="18420918">
            <a:off x="1168740" y="3374211"/>
            <a:ext cx="625587" cy="444866"/>
          </a:xfrm>
          <a:prstGeom prst="rightArrow">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58" name="グループ化 57"/>
          <p:cNvGrpSpPr/>
          <p:nvPr/>
        </p:nvGrpSpPr>
        <p:grpSpPr>
          <a:xfrm>
            <a:off x="4891464" y="1024422"/>
            <a:ext cx="4248472" cy="2539156"/>
            <a:chOff x="4860032" y="908720"/>
            <a:chExt cx="4248472" cy="2539156"/>
          </a:xfrm>
        </p:grpSpPr>
        <p:sp>
          <p:nvSpPr>
            <p:cNvPr id="57" name="角丸四角形 56"/>
            <p:cNvSpPr/>
            <p:nvPr/>
          </p:nvSpPr>
          <p:spPr>
            <a:xfrm>
              <a:off x="4860032" y="908720"/>
              <a:ext cx="4248472" cy="2539156"/>
            </a:xfrm>
            <a:prstGeom prst="round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56" name="グループ化 55"/>
            <p:cNvGrpSpPr/>
            <p:nvPr/>
          </p:nvGrpSpPr>
          <p:grpSpPr>
            <a:xfrm>
              <a:off x="4917406" y="1196752"/>
              <a:ext cx="4106326" cy="2126248"/>
              <a:chOff x="4940765" y="765124"/>
              <a:chExt cx="4106326" cy="2126248"/>
            </a:xfrm>
          </p:grpSpPr>
          <p:sp>
            <p:nvSpPr>
              <p:cNvPr id="38" name="正方形/長方形 37"/>
              <p:cNvSpPr/>
              <p:nvPr/>
            </p:nvSpPr>
            <p:spPr>
              <a:xfrm>
                <a:off x="4940765" y="1643582"/>
                <a:ext cx="465192" cy="369332"/>
              </a:xfrm>
              <a:prstGeom prst="rect">
                <a:avLst/>
              </a:prstGeom>
            </p:spPr>
            <p:txBody>
              <a:bodyPr wrap="square">
                <a:spAutoFit/>
              </a:bodyPr>
              <a:lstStyle/>
              <a:p>
                <a:r>
                  <a:rPr lang="en-US" altLang="ja-JP" dirty="0"/>
                  <a:t>PU</a:t>
                </a:r>
                <a:endParaRPr lang="ja-JP" altLang="en-US" dirty="0"/>
              </a:p>
            </p:txBody>
          </p:sp>
          <p:grpSp>
            <p:nvGrpSpPr>
              <p:cNvPr id="55" name="グループ化 54"/>
              <p:cNvGrpSpPr/>
              <p:nvPr/>
            </p:nvGrpSpPr>
            <p:grpSpPr>
              <a:xfrm>
                <a:off x="5047075" y="765124"/>
                <a:ext cx="4000016" cy="2126248"/>
                <a:chOff x="5036480" y="800662"/>
                <a:chExt cx="4000016" cy="2126248"/>
              </a:xfrm>
            </p:grpSpPr>
            <p:sp>
              <p:nvSpPr>
                <p:cNvPr id="9" name="テキスト ボックス 8"/>
                <p:cNvSpPr txBox="1"/>
                <p:nvPr/>
              </p:nvSpPr>
              <p:spPr>
                <a:xfrm>
                  <a:off x="5424483" y="2526800"/>
                  <a:ext cx="3248005" cy="400110"/>
                </a:xfrm>
                <a:prstGeom prst="rect">
                  <a:avLst/>
                </a:prstGeom>
                <a:noFill/>
              </p:spPr>
              <p:txBody>
                <a:bodyPr wrap="none" rtlCol="0">
                  <a:spAutoFit/>
                </a:bodyPr>
                <a:lstStyle/>
                <a:p>
                  <a:r>
                    <a:rPr lang="en-US" altLang="ja-JP" sz="2000" dirty="0" smtClean="0"/>
                    <a:t>PU</a:t>
                  </a:r>
                  <a:r>
                    <a:rPr lang="ja-JP" altLang="en-US" sz="2000" dirty="0" smtClean="0"/>
                    <a:t>と</a:t>
                  </a:r>
                  <a:r>
                    <a:rPr lang="en-US" altLang="ja-JP" sz="2000" dirty="0" smtClean="0"/>
                    <a:t>MN</a:t>
                  </a:r>
                  <a:r>
                    <a:rPr lang="ja-JP" altLang="en-US" sz="2000" dirty="0" smtClean="0"/>
                    <a:t>の距離</a:t>
                  </a:r>
                  <a:r>
                    <a:rPr lang="en-US" altLang="ja-JP" sz="2000" dirty="0" smtClean="0"/>
                    <a:t>(m)</a:t>
                  </a:r>
                  <a:r>
                    <a:rPr lang="ja-JP" altLang="en-US" sz="2000" dirty="0" smtClean="0"/>
                    <a:t>：</a:t>
                  </a:r>
                  <a:r>
                    <a:rPr lang="en-US" altLang="ja-JP" sz="2000" dirty="0" smtClean="0"/>
                    <a:t>[5,50]</a:t>
                  </a:r>
                </a:p>
              </p:txBody>
            </p:sp>
            <p:sp>
              <p:nvSpPr>
                <p:cNvPr id="11" name="円/楕円 10"/>
                <p:cNvSpPr/>
                <p:nvPr/>
              </p:nvSpPr>
              <p:spPr>
                <a:xfrm>
                  <a:off x="6118788" y="1140375"/>
                  <a:ext cx="2885857" cy="1119124"/>
                </a:xfrm>
                <a:prstGeom prst="ellipse">
                  <a:avLst/>
                </a:prstGeom>
                <a:solidFill>
                  <a:schemeClr val="bg1">
                    <a:lumMod val="75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cxnSp>
              <p:nvCxnSpPr>
                <p:cNvPr id="12" name="直線矢印コネクタ 11"/>
                <p:cNvCxnSpPr/>
                <p:nvPr/>
              </p:nvCxnSpPr>
              <p:spPr>
                <a:xfrm flipV="1">
                  <a:off x="5200612" y="1089087"/>
                  <a:ext cx="1328234" cy="13239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5210331" y="2413047"/>
                  <a:ext cx="3826165" cy="784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a:stretch>
                  <a:fillRect/>
                </a:stretch>
              </p:blipFill>
              <p:spPr>
                <a:xfrm>
                  <a:off x="5036480" y="1969312"/>
                  <a:ext cx="337983" cy="548835"/>
                </a:xfrm>
                <a:prstGeom prst="rect">
                  <a:avLst/>
                </a:prstGeom>
              </p:spPr>
            </p:pic>
            <p:grpSp>
              <p:nvGrpSpPr>
                <p:cNvPr id="15" name="グループ化 14"/>
                <p:cNvGrpSpPr/>
                <p:nvPr/>
              </p:nvGrpSpPr>
              <p:grpSpPr>
                <a:xfrm>
                  <a:off x="6475595" y="1213728"/>
                  <a:ext cx="216024" cy="392251"/>
                  <a:chOff x="3131840" y="4896117"/>
                  <a:chExt cx="281039" cy="586438"/>
                </a:xfrm>
              </p:grpSpPr>
              <p:sp>
                <p:nvSpPr>
                  <p:cNvPr id="16" name="直方体 15"/>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17" name="直線コネクタ 16"/>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19" name="グループ化 18"/>
                <p:cNvGrpSpPr/>
                <p:nvPr/>
              </p:nvGrpSpPr>
              <p:grpSpPr>
                <a:xfrm>
                  <a:off x="8036209" y="1143435"/>
                  <a:ext cx="216024" cy="392251"/>
                  <a:chOff x="3131840" y="4896117"/>
                  <a:chExt cx="281039" cy="586438"/>
                </a:xfrm>
              </p:grpSpPr>
              <p:sp>
                <p:nvSpPr>
                  <p:cNvPr id="20" name="直方体 19"/>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21" name="直線コネクタ 20"/>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直角三角形 23"/>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5" name="グループ化 24"/>
                <p:cNvGrpSpPr/>
                <p:nvPr/>
              </p:nvGrpSpPr>
              <p:grpSpPr>
                <a:xfrm>
                  <a:off x="6825065" y="1733517"/>
                  <a:ext cx="216024" cy="392251"/>
                  <a:chOff x="3131840" y="4896117"/>
                  <a:chExt cx="281039" cy="586438"/>
                </a:xfrm>
              </p:grpSpPr>
              <p:sp>
                <p:nvSpPr>
                  <p:cNvPr id="26" name="直方体 25"/>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27" name="直線コネクタ 26"/>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直角三角形 27"/>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9" name="グループ化 28"/>
                <p:cNvGrpSpPr/>
                <p:nvPr/>
              </p:nvGrpSpPr>
              <p:grpSpPr>
                <a:xfrm>
                  <a:off x="8502858" y="1614338"/>
                  <a:ext cx="216024" cy="392251"/>
                  <a:chOff x="3131840" y="4896117"/>
                  <a:chExt cx="281039" cy="586438"/>
                </a:xfrm>
              </p:grpSpPr>
              <p:sp>
                <p:nvSpPr>
                  <p:cNvPr id="30" name="直方体 29"/>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1" name="直線コネクタ 30"/>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直角三角形 31"/>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33" name="グループ化 32"/>
                <p:cNvGrpSpPr/>
                <p:nvPr/>
              </p:nvGrpSpPr>
              <p:grpSpPr>
                <a:xfrm>
                  <a:off x="7497325" y="1372685"/>
                  <a:ext cx="216024" cy="392251"/>
                  <a:chOff x="3131840" y="4896117"/>
                  <a:chExt cx="281039" cy="586438"/>
                </a:xfrm>
              </p:grpSpPr>
              <p:sp>
                <p:nvSpPr>
                  <p:cNvPr id="34" name="直方体 33"/>
                  <p:cNvSpPr/>
                  <p:nvPr/>
                </p:nvSpPr>
                <p:spPr>
                  <a:xfrm>
                    <a:off x="3131840" y="5260802"/>
                    <a:ext cx="281039" cy="221753"/>
                  </a:xfrm>
                  <a:prstGeom prst="cube">
                    <a:avLst/>
                  </a:prstGeom>
                  <a:solidFill>
                    <a:schemeClr val="accent3">
                      <a:lumMod val="40000"/>
                      <a:lumOff val="60000"/>
                    </a:schemeClr>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5" name="直線コネクタ 34"/>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直角三角形 35"/>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39" name="グループ化 38"/>
                <p:cNvGrpSpPr/>
                <p:nvPr/>
              </p:nvGrpSpPr>
              <p:grpSpPr>
                <a:xfrm>
                  <a:off x="7175785" y="997124"/>
                  <a:ext cx="216024" cy="392251"/>
                  <a:chOff x="3131840" y="4896117"/>
                  <a:chExt cx="281039" cy="586438"/>
                </a:xfrm>
              </p:grpSpPr>
              <p:sp>
                <p:nvSpPr>
                  <p:cNvPr id="40" name="直方体 39"/>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41" name="直線コネクタ 40"/>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直角三角形 41"/>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cxnSp>
              <p:nvCxnSpPr>
                <p:cNvPr id="45" name="直線矢印コネクタ 44"/>
                <p:cNvCxnSpPr/>
                <p:nvPr/>
              </p:nvCxnSpPr>
              <p:spPr>
                <a:xfrm flipV="1">
                  <a:off x="5253102" y="1722914"/>
                  <a:ext cx="2138707" cy="636193"/>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7363172" y="1721520"/>
                  <a:ext cx="529312" cy="369332"/>
                </a:xfrm>
                <a:prstGeom prst="rect">
                  <a:avLst/>
                </a:prstGeom>
                <a:noFill/>
              </p:spPr>
              <p:txBody>
                <a:bodyPr wrap="none" rtlCol="0">
                  <a:spAutoFit/>
                </a:bodyPr>
                <a:lstStyle/>
                <a:p>
                  <a:r>
                    <a:rPr kumimoji="1" lang="en-US" altLang="ja-JP" dirty="0" smtClean="0"/>
                    <a:t>MN</a:t>
                  </a:r>
                  <a:endParaRPr kumimoji="1" lang="ja-JP" altLang="en-US" dirty="0"/>
                </a:p>
              </p:txBody>
            </p:sp>
            <p:cxnSp>
              <p:nvCxnSpPr>
                <p:cNvPr id="48" name="直線矢印コネクタ 47"/>
                <p:cNvCxnSpPr/>
                <p:nvPr/>
              </p:nvCxnSpPr>
              <p:spPr>
                <a:xfrm flipH="1">
                  <a:off x="7661762" y="1142687"/>
                  <a:ext cx="221392" cy="357097"/>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p:cNvSpPr txBox="1"/>
                    <p:nvPr/>
                  </p:nvSpPr>
                  <p:spPr>
                    <a:xfrm>
                      <a:off x="7417998" y="800662"/>
                      <a:ext cx="1262205" cy="369332"/>
                    </a:xfrm>
                    <a:prstGeom prst="rect">
                      <a:avLst/>
                    </a:prstGeom>
                    <a:noFill/>
                  </p:spPr>
                  <p:txBody>
                    <a:bodyPr wrap="none" rtlCol="0">
                      <a:spAutoFit/>
                    </a:bodyPr>
                    <a:lstStyle/>
                    <a:p>
                      <a:r>
                        <a:rPr kumimoji="1" lang="ja-JP" altLang="en-US" b="0" dirty="0" smtClean="0"/>
                        <a:t>協調半径</a:t>
                      </a:r>
                      <a14:m>
                        <m:oMath xmlns:m="http://schemas.openxmlformats.org/officeDocument/2006/math">
                          <m:r>
                            <a:rPr kumimoji="1" lang="en-US" altLang="ja-JP" b="0" i="1" smtClean="0">
                              <a:latin typeface="Cambria Math" panose="02040503050406030204" pitchFamily="18" charset="0"/>
                            </a:rPr>
                            <m:t>𝑅</m:t>
                          </m:r>
                        </m:oMath>
                      </a14:m>
                      <a:endParaRPr kumimoji="1" lang="ja-JP" altLang="en-US"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7417998" y="800662"/>
                      <a:ext cx="1262205" cy="369332"/>
                    </a:xfrm>
                    <a:prstGeom prst="rect">
                      <a:avLst/>
                    </a:prstGeom>
                    <a:blipFill rotWithShape="0">
                      <a:blip r:embed="rId4"/>
                      <a:stretch>
                        <a:fillRect l="-4348" t="-4918" b="-27869"/>
                      </a:stretch>
                    </a:blipFill>
                  </p:spPr>
                  <p:txBody>
                    <a:bodyPr/>
                    <a:lstStyle/>
                    <a:p>
                      <a:r>
                        <a:rPr lang="ja-JP" altLang="en-US">
                          <a:noFill/>
                        </a:rPr>
                        <a:t> </a:t>
                      </a:r>
                    </a:p>
                  </p:txBody>
                </p:sp>
              </mc:Fallback>
            </mc:AlternateContent>
          </p:grpSp>
        </p:grpSp>
      </p:grpSp>
      <p:sp>
        <p:nvSpPr>
          <p:cNvPr id="59" name="円/楕円 58"/>
          <p:cNvSpPr/>
          <p:nvPr/>
        </p:nvSpPr>
        <p:spPr>
          <a:xfrm>
            <a:off x="395536" y="1476225"/>
            <a:ext cx="1008112" cy="841093"/>
          </a:xfrm>
          <a:prstGeom prst="ellipse">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60" name="角丸四角形 59"/>
          <p:cNvSpPr/>
          <p:nvPr/>
        </p:nvSpPr>
        <p:spPr>
          <a:xfrm>
            <a:off x="394474" y="2552802"/>
            <a:ext cx="4447916" cy="63930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協調範囲の拡大により</a:t>
            </a:r>
            <a:endParaRPr kumimoji="1" lang="en-US" altLang="ja-JP" dirty="0" smtClean="0"/>
          </a:p>
          <a:p>
            <a:pPr algn="ctr"/>
            <a:r>
              <a:rPr lang="ja-JP" altLang="en-US" dirty="0" smtClean="0"/>
              <a:t>協調センサの低受信電力値の可能性が大</a:t>
            </a:r>
            <a:endParaRPr kumimoji="1" lang="en-US" altLang="ja-JP" dirty="0" smtClean="0"/>
          </a:p>
        </p:txBody>
      </p:sp>
    </p:spTree>
    <p:extLst>
      <p:ext uri="{BB962C8B-B14F-4D97-AF65-F5344CB8AC3E}">
        <p14:creationId xmlns:p14="http://schemas.microsoft.com/office/powerpoint/2010/main" val="420919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シミュレーション結果：評価方法２</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sp>
        <p:nvSpPr>
          <p:cNvPr id="22" name="正方形/長方形 21"/>
          <p:cNvSpPr/>
          <p:nvPr/>
        </p:nvSpPr>
        <p:spPr>
          <a:xfrm>
            <a:off x="5812110" y="4964940"/>
            <a:ext cx="2492991" cy="1015663"/>
          </a:xfrm>
          <a:prstGeom prst="rect">
            <a:avLst/>
          </a:prstGeom>
        </p:spPr>
        <p:txBody>
          <a:bodyPr wrap="none">
            <a:spAutoFit/>
          </a:bodyPr>
          <a:lstStyle/>
          <a:p>
            <a:pPr algn="ctr"/>
            <a:r>
              <a:rPr lang="ja-JP" altLang="en-US" sz="2000" dirty="0">
                <a:solidFill>
                  <a:srgbClr val="FF0000"/>
                </a:solidFill>
              </a:rPr>
              <a:t>協調</a:t>
            </a:r>
            <a:r>
              <a:rPr lang="ja-JP" altLang="en-US" sz="2000" dirty="0" smtClean="0">
                <a:solidFill>
                  <a:srgbClr val="FF0000"/>
                </a:solidFill>
              </a:rPr>
              <a:t>範囲</a:t>
            </a:r>
            <a:r>
              <a:rPr lang="ja-JP" altLang="en-US" sz="2000" dirty="0">
                <a:solidFill>
                  <a:srgbClr val="FF0000"/>
                </a:solidFill>
              </a:rPr>
              <a:t>の拡大　</a:t>
            </a:r>
            <a:endParaRPr lang="en-US" altLang="ja-JP" sz="2000" dirty="0" smtClean="0">
              <a:solidFill>
                <a:srgbClr val="FF0000"/>
              </a:solidFill>
            </a:endParaRPr>
          </a:p>
          <a:p>
            <a:pPr algn="ctr"/>
            <a:r>
              <a:rPr lang="ja-JP" altLang="en-US" sz="2000" dirty="0">
                <a:solidFill>
                  <a:srgbClr val="FF0000"/>
                </a:solidFill>
              </a:rPr>
              <a:t>　</a:t>
            </a:r>
            <a:endParaRPr lang="en-US" altLang="ja-JP" sz="2000" dirty="0" smtClean="0">
              <a:solidFill>
                <a:srgbClr val="FF0000"/>
              </a:solidFill>
            </a:endParaRPr>
          </a:p>
          <a:p>
            <a:pPr algn="ctr"/>
            <a:r>
              <a:rPr lang="ja-JP" altLang="en-US" sz="2000" dirty="0" smtClean="0">
                <a:solidFill>
                  <a:srgbClr val="FF0000"/>
                </a:solidFill>
              </a:rPr>
              <a:t>遷移点のずれが減少</a:t>
            </a:r>
            <a:endParaRPr lang="en-US" altLang="ja-JP" sz="2000" dirty="0">
              <a:solidFill>
                <a:srgbClr val="FF0000"/>
              </a:solidFill>
            </a:endParaRPr>
          </a:p>
        </p:txBody>
      </p:sp>
      <p:cxnSp>
        <p:nvCxnSpPr>
          <p:cNvPr id="23" name="直線矢印コネクタ 22"/>
          <p:cNvCxnSpPr/>
          <p:nvPr/>
        </p:nvCxnSpPr>
        <p:spPr bwMode="auto">
          <a:xfrm>
            <a:off x="6877623" y="5184740"/>
            <a:ext cx="0" cy="288032"/>
          </a:xfrm>
          <a:prstGeom prst="straightConnector1">
            <a:avLst/>
          </a:prstGeom>
          <a:solidFill>
            <a:srgbClr val="800080">
              <a:alpha val="82001"/>
            </a:srgbClr>
          </a:solidFill>
          <a:ln w="9398" cap="flat" cmpd="sng" algn="ctr">
            <a:solidFill>
              <a:srgbClr val="000000"/>
            </a:solidFill>
            <a:prstDash val="solid"/>
            <a:round/>
            <a:headEnd type="none" w="med" len="med"/>
            <a:tailEnd type="arrow"/>
          </a:ln>
          <a:effectLst/>
        </p:spPr>
      </p:cxnSp>
      <p:sp>
        <p:nvSpPr>
          <p:cNvPr id="3" name="テキスト ボックス 2"/>
          <p:cNvSpPr txBox="1"/>
          <p:nvPr/>
        </p:nvSpPr>
        <p:spPr>
          <a:xfrm>
            <a:off x="5153134" y="3818369"/>
            <a:ext cx="3902030" cy="1015663"/>
          </a:xfrm>
          <a:prstGeom prst="rect">
            <a:avLst/>
          </a:prstGeom>
          <a:noFill/>
        </p:spPr>
        <p:txBody>
          <a:bodyPr wrap="none" rtlCol="0">
            <a:spAutoFit/>
          </a:bodyPr>
          <a:lstStyle/>
          <a:p>
            <a:r>
              <a:rPr kumimoji="1" lang="ja-JP" altLang="en-US" sz="2000" dirty="0" smtClean="0"/>
              <a:t>遷移点のずれの数：</a:t>
            </a:r>
            <a:endParaRPr kumimoji="1" lang="en-US" altLang="ja-JP" sz="2000" dirty="0" smtClean="0"/>
          </a:p>
          <a:p>
            <a:r>
              <a:rPr lang="ja-JP" altLang="en-US" sz="2000" dirty="0"/>
              <a:t>提案</a:t>
            </a:r>
            <a:r>
              <a:rPr lang="ja-JP" altLang="en-US" sz="2000" dirty="0" smtClean="0"/>
              <a:t>手法が</a:t>
            </a:r>
            <a:r>
              <a:rPr lang="en-US" altLang="ja-JP" sz="2000" dirty="0" smtClean="0"/>
              <a:t>MN</a:t>
            </a:r>
            <a:r>
              <a:rPr lang="ja-JP" altLang="en-US" sz="2000" dirty="0" smtClean="0"/>
              <a:t>単独で遷移点検出</a:t>
            </a:r>
            <a:endParaRPr lang="en-US" altLang="ja-JP" sz="2000" dirty="0" smtClean="0"/>
          </a:p>
          <a:p>
            <a:r>
              <a:rPr lang="ja-JP" altLang="en-US" sz="2000" dirty="0" smtClean="0"/>
              <a:t>より差分が</a:t>
            </a:r>
            <a:r>
              <a:rPr kumimoji="1" lang="ja-JP" altLang="en-US" sz="2000" dirty="0" smtClean="0"/>
              <a:t>少ない</a:t>
            </a:r>
            <a:endParaRPr kumimoji="1" lang="ja-JP" altLang="en-US" sz="2000" dirty="0"/>
          </a:p>
        </p:txBody>
      </p:sp>
      <p:pic>
        <p:nvPicPr>
          <p:cNvPr id="5" name="图片 4" descr="resul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9" y="954426"/>
            <a:ext cx="4968552" cy="4968552"/>
          </a:xfrm>
          <a:prstGeom prst="rect">
            <a:avLst/>
          </a:prstGeom>
        </p:spPr>
      </p:pic>
      <p:sp>
        <p:nvSpPr>
          <p:cNvPr id="24" name="右矢印 23"/>
          <p:cNvSpPr/>
          <p:nvPr/>
        </p:nvSpPr>
        <p:spPr>
          <a:xfrm>
            <a:off x="1282117" y="3068960"/>
            <a:ext cx="625587" cy="444866"/>
          </a:xfrm>
          <a:prstGeom prst="rightArrow">
            <a:avLst/>
          </a:prstGeom>
          <a:solidFill>
            <a:srgbClr val="FF0000"/>
          </a:solid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10" name="グループ化 9"/>
          <p:cNvGrpSpPr/>
          <p:nvPr/>
        </p:nvGrpSpPr>
        <p:grpSpPr>
          <a:xfrm>
            <a:off x="4891464" y="1024422"/>
            <a:ext cx="4248472" cy="2539156"/>
            <a:chOff x="4860032" y="908720"/>
            <a:chExt cx="4248472" cy="2539156"/>
          </a:xfrm>
        </p:grpSpPr>
        <p:sp>
          <p:nvSpPr>
            <p:cNvPr id="11" name="角丸四角形 10"/>
            <p:cNvSpPr/>
            <p:nvPr/>
          </p:nvSpPr>
          <p:spPr>
            <a:xfrm>
              <a:off x="4860032" y="908720"/>
              <a:ext cx="4248472" cy="2539156"/>
            </a:xfrm>
            <a:prstGeom prst="roundRect">
              <a:avLst/>
            </a:prstGeom>
            <a:solidFill>
              <a:schemeClr val="bg1"/>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12" name="グループ化 11"/>
            <p:cNvGrpSpPr/>
            <p:nvPr/>
          </p:nvGrpSpPr>
          <p:grpSpPr>
            <a:xfrm>
              <a:off x="4917406" y="1196752"/>
              <a:ext cx="4106326" cy="2126248"/>
              <a:chOff x="4940765" y="765124"/>
              <a:chExt cx="4106326" cy="2126248"/>
            </a:xfrm>
          </p:grpSpPr>
          <p:sp>
            <p:nvSpPr>
              <p:cNvPr id="13" name="正方形/長方形 12"/>
              <p:cNvSpPr/>
              <p:nvPr/>
            </p:nvSpPr>
            <p:spPr>
              <a:xfrm>
                <a:off x="4940765" y="1643582"/>
                <a:ext cx="465192" cy="369332"/>
              </a:xfrm>
              <a:prstGeom prst="rect">
                <a:avLst/>
              </a:prstGeom>
            </p:spPr>
            <p:txBody>
              <a:bodyPr wrap="square">
                <a:spAutoFit/>
              </a:bodyPr>
              <a:lstStyle/>
              <a:p>
                <a:r>
                  <a:rPr lang="en-US" altLang="ja-JP" dirty="0"/>
                  <a:t>PU</a:t>
                </a:r>
                <a:endParaRPr lang="ja-JP" altLang="en-US" dirty="0"/>
              </a:p>
            </p:txBody>
          </p:sp>
          <p:grpSp>
            <p:nvGrpSpPr>
              <p:cNvPr id="14" name="グループ化 13"/>
              <p:cNvGrpSpPr/>
              <p:nvPr/>
            </p:nvGrpSpPr>
            <p:grpSpPr>
              <a:xfrm>
                <a:off x="5047075" y="765124"/>
                <a:ext cx="4000016" cy="2126248"/>
                <a:chOff x="5036480" y="800662"/>
                <a:chExt cx="4000016" cy="2126248"/>
              </a:xfrm>
            </p:grpSpPr>
            <p:sp>
              <p:nvSpPr>
                <p:cNvPr id="15" name="テキスト ボックス 14"/>
                <p:cNvSpPr txBox="1"/>
                <p:nvPr/>
              </p:nvSpPr>
              <p:spPr>
                <a:xfrm>
                  <a:off x="5424483" y="2526800"/>
                  <a:ext cx="3248005" cy="400110"/>
                </a:xfrm>
                <a:prstGeom prst="rect">
                  <a:avLst/>
                </a:prstGeom>
                <a:noFill/>
              </p:spPr>
              <p:txBody>
                <a:bodyPr wrap="none" rtlCol="0">
                  <a:spAutoFit/>
                </a:bodyPr>
                <a:lstStyle/>
                <a:p>
                  <a:r>
                    <a:rPr lang="en-US" altLang="ja-JP" sz="2000" dirty="0" smtClean="0"/>
                    <a:t>PU</a:t>
                  </a:r>
                  <a:r>
                    <a:rPr lang="ja-JP" altLang="en-US" sz="2000" dirty="0" smtClean="0"/>
                    <a:t>と</a:t>
                  </a:r>
                  <a:r>
                    <a:rPr lang="en-US" altLang="ja-JP" sz="2000" dirty="0" smtClean="0"/>
                    <a:t>MN</a:t>
                  </a:r>
                  <a:r>
                    <a:rPr lang="ja-JP" altLang="en-US" sz="2000" dirty="0" smtClean="0"/>
                    <a:t>の距離</a:t>
                  </a:r>
                  <a:r>
                    <a:rPr lang="en-US" altLang="ja-JP" sz="2000" dirty="0" smtClean="0"/>
                    <a:t>(m)</a:t>
                  </a:r>
                  <a:r>
                    <a:rPr lang="ja-JP" altLang="en-US" sz="2000" dirty="0" smtClean="0"/>
                    <a:t>：</a:t>
                  </a:r>
                  <a:r>
                    <a:rPr lang="en-US" altLang="ja-JP" sz="2000" dirty="0" smtClean="0"/>
                    <a:t>[5,50]</a:t>
                  </a:r>
                </a:p>
              </p:txBody>
            </p:sp>
            <p:sp>
              <p:nvSpPr>
                <p:cNvPr id="16" name="円/楕円 15"/>
                <p:cNvSpPr/>
                <p:nvPr/>
              </p:nvSpPr>
              <p:spPr>
                <a:xfrm>
                  <a:off x="6118788" y="1140375"/>
                  <a:ext cx="2885857" cy="1119124"/>
                </a:xfrm>
                <a:prstGeom prst="ellipse">
                  <a:avLst/>
                </a:prstGeom>
                <a:solidFill>
                  <a:schemeClr val="bg1">
                    <a:lumMod val="75000"/>
                  </a:schemeClr>
                </a:solidFill>
                <a:ln>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cxnSp>
              <p:nvCxnSpPr>
                <p:cNvPr id="17" name="直線矢印コネクタ 16"/>
                <p:cNvCxnSpPr/>
                <p:nvPr/>
              </p:nvCxnSpPr>
              <p:spPr>
                <a:xfrm flipV="1">
                  <a:off x="5200612" y="1089087"/>
                  <a:ext cx="1328234" cy="13239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5210331" y="2413047"/>
                  <a:ext cx="3826165" cy="7841"/>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図 18"/>
                <p:cNvPicPr>
                  <a:picLocks noChangeAspect="1"/>
                </p:cNvPicPr>
                <p:nvPr/>
              </p:nvPicPr>
              <p:blipFill>
                <a:blip r:embed="rId3"/>
                <a:stretch>
                  <a:fillRect/>
                </a:stretch>
              </p:blipFill>
              <p:spPr>
                <a:xfrm>
                  <a:off x="5036480" y="1969312"/>
                  <a:ext cx="337983" cy="548835"/>
                </a:xfrm>
                <a:prstGeom prst="rect">
                  <a:avLst/>
                </a:prstGeom>
              </p:spPr>
            </p:pic>
            <p:grpSp>
              <p:nvGrpSpPr>
                <p:cNvPr id="20" name="グループ化 19"/>
                <p:cNvGrpSpPr/>
                <p:nvPr/>
              </p:nvGrpSpPr>
              <p:grpSpPr>
                <a:xfrm>
                  <a:off x="6475595" y="1213728"/>
                  <a:ext cx="216024" cy="392251"/>
                  <a:chOff x="3131840" y="4896117"/>
                  <a:chExt cx="281039" cy="586438"/>
                </a:xfrm>
              </p:grpSpPr>
              <p:sp>
                <p:nvSpPr>
                  <p:cNvPr id="49" name="直方体 48"/>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50" name="直線コネクタ 49"/>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 name="直角三角形 50"/>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1" name="グループ化 20"/>
                <p:cNvGrpSpPr/>
                <p:nvPr/>
              </p:nvGrpSpPr>
              <p:grpSpPr>
                <a:xfrm>
                  <a:off x="8036209" y="1143435"/>
                  <a:ext cx="216024" cy="392251"/>
                  <a:chOff x="3131840" y="4896117"/>
                  <a:chExt cx="281039" cy="586438"/>
                </a:xfrm>
              </p:grpSpPr>
              <p:sp>
                <p:nvSpPr>
                  <p:cNvPr id="46" name="直方体 45"/>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47" name="直線コネクタ 46"/>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直角三角形 47"/>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5" name="グループ化 24"/>
                <p:cNvGrpSpPr/>
                <p:nvPr/>
              </p:nvGrpSpPr>
              <p:grpSpPr>
                <a:xfrm>
                  <a:off x="6825065" y="1733517"/>
                  <a:ext cx="216024" cy="392251"/>
                  <a:chOff x="3131840" y="4896117"/>
                  <a:chExt cx="281039" cy="586438"/>
                </a:xfrm>
              </p:grpSpPr>
              <p:sp>
                <p:nvSpPr>
                  <p:cNvPr id="43" name="直方体 42"/>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44" name="直線コネクタ 43"/>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直角三角形 44"/>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6" name="グループ化 25"/>
                <p:cNvGrpSpPr/>
                <p:nvPr/>
              </p:nvGrpSpPr>
              <p:grpSpPr>
                <a:xfrm>
                  <a:off x="8502858" y="1614338"/>
                  <a:ext cx="216024" cy="392251"/>
                  <a:chOff x="3131840" y="4896117"/>
                  <a:chExt cx="281039" cy="586438"/>
                </a:xfrm>
              </p:grpSpPr>
              <p:sp>
                <p:nvSpPr>
                  <p:cNvPr id="40" name="直方体 39"/>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41" name="直線コネクタ 40"/>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2" name="直角三角形 41"/>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7" name="グループ化 26"/>
                <p:cNvGrpSpPr/>
                <p:nvPr/>
              </p:nvGrpSpPr>
              <p:grpSpPr>
                <a:xfrm>
                  <a:off x="7497325" y="1372685"/>
                  <a:ext cx="216024" cy="392251"/>
                  <a:chOff x="3131840" y="4896117"/>
                  <a:chExt cx="281039" cy="586438"/>
                </a:xfrm>
              </p:grpSpPr>
              <p:sp>
                <p:nvSpPr>
                  <p:cNvPr id="37" name="直方体 36"/>
                  <p:cNvSpPr/>
                  <p:nvPr/>
                </p:nvSpPr>
                <p:spPr>
                  <a:xfrm>
                    <a:off x="3131840" y="5260802"/>
                    <a:ext cx="281039" cy="221753"/>
                  </a:xfrm>
                  <a:prstGeom prst="cube">
                    <a:avLst/>
                  </a:prstGeom>
                  <a:solidFill>
                    <a:schemeClr val="accent3">
                      <a:lumMod val="40000"/>
                      <a:lumOff val="60000"/>
                    </a:schemeClr>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8" name="直線コネクタ 37"/>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直角三角形 38"/>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grpSp>
              <p:nvGrpSpPr>
                <p:cNvPr id="28" name="グループ化 27"/>
                <p:cNvGrpSpPr/>
                <p:nvPr/>
              </p:nvGrpSpPr>
              <p:grpSpPr>
                <a:xfrm>
                  <a:off x="7175785" y="997124"/>
                  <a:ext cx="216024" cy="392251"/>
                  <a:chOff x="3131840" y="4896117"/>
                  <a:chExt cx="281039" cy="586438"/>
                </a:xfrm>
              </p:grpSpPr>
              <p:sp>
                <p:nvSpPr>
                  <p:cNvPr id="34" name="直方体 33"/>
                  <p:cNvSpPr/>
                  <p:nvPr/>
                </p:nvSpPr>
                <p:spPr>
                  <a:xfrm>
                    <a:off x="3131840" y="5260802"/>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35" name="直線コネクタ 34"/>
                  <p:cNvCxnSpPr/>
                  <p:nvPr/>
                </p:nvCxnSpPr>
                <p:spPr>
                  <a:xfrm flipH="1" flipV="1">
                    <a:off x="3277385" y="5003775"/>
                    <a:ext cx="3418" cy="25496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直角三角形 35"/>
                  <p:cNvSpPr/>
                  <p:nvPr/>
                </p:nvSpPr>
                <p:spPr>
                  <a:xfrm rot="19035226">
                    <a:off x="3186224" y="4896117"/>
                    <a:ext cx="193342" cy="199756"/>
                  </a:xfrm>
                  <a:prstGeom prst="rtTriangle">
                    <a:avLst/>
                  </a:prstGeom>
                  <a:no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grpSp>
            <p:cxnSp>
              <p:nvCxnSpPr>
                <p:cNvPr id="29" name="直線矢印コネクタ 28"/>
                <p:cNvCxnSpPr/>
                <p:nvPr/>
              </p:nvCxnSpPr>
              <p:spPr>
                <a:xfrm flipV="1">
                  <a:off x="5253102" y="1722914"/>
                  <a:ext cx="2138707" cy="636193"/>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363172" y="1721520"/>
                  <a:ext cx="529312" cy="369332"/>
                </a:xfrm>
                <a:prstGeom prst="rect">
                  <a:avLst/>
                </a:prstGeom>
                <a:noFill/>
              </p:spPr>
              <p:txBody>
                <a:bodyPr wrap="none" rtlCol="0">
                  <a:spAutoFit/>
                </a:bodyPr>
                <a:lstStyle/>
                <a:p>
                  <a:r>
                    <a:rPr kumimoji="1" lang="en-US" altLang="ja-JP" dirty="0" smtClean="0"/>
                    <a:t>MN</a:t>
                  </a:r>
                  <a:endParaRPr kumimoji="1" lang="ja-JP" altLang="en-US" dirty="0"/>
                </a:p>
              </p:txBody>
            </p:sp>
            <p:cxnSp>
              <p:nvCxnSpPr>
                <p:cNvPr id="31" name="直線矢印コネクタ 30"/>
                <p:cNvCxnSpPr/>
                <p:nvPr/>
              </p:nvCxnSpPr>
              <p:spPr>
                <a:xfrm flipH="1">
                  <a:off x="7661762" y="1142687"/>
                  <a:ext cx="221392" cy="357097"/>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p:cNvSpPr txBox="1"/>
                    <p:nvPr/>
                  </p:nvSpPr>
                  <p:spPr>
                    <a:xfrm>
                      <a:off x="7417998" y="800662"/>
                      <a:ext cx="1262205" cy="369332"/>
                    </a:xfrm>
                    <a:prstGeom prst="rect">
                      <a:avLst/>
                    </a:prstGeom>
                    <a:noFill/>
                  </p:spPr>
                  <p:txBody>
                    <a:bodyPr wrap="none" rtlCol="0">
                      <a:spAutoFit/>
                    </a:bodyPr>
                    <a:lstStyle/>
                    <a:p>
                      <a:r>
                        <a:rPr kumimoji="1" lang="ja-JP" altLang="en-US" b="0" dirty="0" smtClean="0"/>
                        <a:t>協調半径</a:t>
                      </a:r>
                      <a14:m>
                        <m:oMath xmlns:m="http://schemas.openxmlformats.org/officeDocument/2006/math">
                          <m:r>
                            <a:rPr kumimoji="1" lang="en-US" altLang="ja-JP" b="0" i="1" smtClean="0">
                              <a:latin typeface="Cambria Math" panose="02040503050406030204" pitchFamily="18" charset="0"/>
                            </a:rPr>
                            <m:t>𝑅</m:t>
                          </m:r>
                        </m:oMath>
                      </a14:m>
                      <a:endParaRPr kumimoji="1" lang="ja-JP" altLang="en-US"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7417998" y="800662"/>
                      <a:ext cx="1262205" cy="369332"/>
                    </a:xfrm>
                    <a:prstGeom prst="rect">
                      <a:avLst/>
                    </a:prstGeom>
                    <a:blipFill rotWithShape="0">
                      <a:blip r:embed="rId4"/>
                      <a:stretch>
                        <a:fillRect l="-4348" t="-4918" b="-27869"/>
                      </a:stretch>
                    </a:blipFill>
                  </p:spPr>
                  <p:txBody>
                    <a:bodyPr/>
                    <a:lstStyle/>
                    <a:p>
                      <a:r>
                        <a:rPr lang="ja-JP" altLang="en-US">
                          <a:noFill/>
                        </a:rPr>
                        <a:t> </a:t>
                      </a:r>
                    </a:p>
                  </p:txBody>
                </p:sp>
              </mc:Fallback>
            </mc:AlternateContent>
          </p:grpSp>
        </p:grpSp>
      </p:grpSp>
    </p:spTree>
    <p:extLst>
      <p:ext uri="{BB962C8B-B14F-4D97-AF65-F5344CB8AC3E}">
        <p14:creationId xmlns:p14="http://schemas.microsoft.com/office/powerpoint/2010/main" val="3838544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dirty="0" smtClean="0"/>
              <a:t>課題</a:t>
            </a:r>
            <a:endParaRPr kumimoji="1" lang="en-US" altLang="ja-JP" sz="2400" dirty="0" smtClean="0"/>
          </a:p>
          <a:p>
            <a:pPr marL="600075" lvl="2" indent="-285750">
              <a:spcAft>
                <a:spcPts val="600"/>
              </a:spcAft>
              <a:buClr>
                <a:schemeClr val="tx1"/>
              </a:buClr>
              <a:buSzPct val="100000"/>
              <a:buFont typeface="Wingdings" panose="05000000000000000000" pitchFamily="2" charset="2"/>
              <a:buChar char="Ø"/>
            </a:pPr>
            <a:r>
              <a:rPr lang="ja-JP" altLang="en-US" sz="2000" dirty="0"/>
              <a:t>高度なデータベース構築には、</a:t>
            </a:r>
            <a:r>
              <a:rPr lang="en-US" altLang="ja-JP" sz="2000" dirty="0"/>
              <a:t>PU</a:t>
            </a:r>
            <a:r>
              <a:rPr lang="ja-JP" altLang="en-US" sz="2000" dirty="0" smtClean="0"/>
              <a:t>の遷移状態の</a:t>
            </a:r>
            <a:r>
              <a:rPr lang="ja-JP" altLang="en-US" sz="2000" dirty="0"/>
              <a:t>検出が</a:t>
            </a:r>
            <a:r>
              <a:rPr lang="ja-JP" altLang="en-US" sz="2000" dirty="0" smtClean="0"/>
              <a:t>必要</a:t>
            </a:r>
            <a:endParaRPr lang="en-US" altLang="ja-JP" sz="2000" dirty="0"/>
          </a:p>
          <a:p>
            <a:pPr marL="600075" lvl="2" indent="-285750">
              <a:spcAft>
                <a:spcPts val="600"/>
              </a:spcAft>
              <a:buClr>
                <a:schemeClr val="tx1"/>
              </a:buClr>
              <a:buSzPct val="100000"/>
              <a:buFont typeface="Wingdings" panose="05000000000000000000" pitchFamily="2" charset="2"/>
              <a:buChar char="Ø"/>
            </a:pPr>
            <a:endParaRPr kumimoji="1" lang="en-US" altLang="ja-JP" sz="2000" dirty="0" smtClean="0"/>
          </a:p>
          <a:p>
            <a:r>
              <a:rPr lang="ja-JP" altLang="en-US" dirty="0"/>
              <a:t>重み付け協調センシングを用いたデータベース連携による状態遷移検出法</a:t>
            </a:r>
            <a:endParaRPr lang="en-US" altLang="ja-JP" dirty="0"/>
          </a:p>
          <a:p>
            <a:pPr lvl="1"/>
            <a:r>
              <a:rPr lang="ja-JP" altLang="en-US" sz="2000" dirty="0"/>
              <a:t>観測</a:t>
            </a:r>
            <a:r>
              <a:rPr lang="ja-JP" altLang="en-US" sz="2000" dirty="0" smtClean="0"/>
              <a:t>センサが協調</a:t>
            </a:r>
            <a:r>
              <a:rPr lang="en-US" altLang="ja-JP" sz="2000" dirty="0" smtClean="0"/>
              <a:t>PU</a:t>
            </a:r>
            <a:r>
              <a:rPr lang="ja-JP" altLang="en-US" sz="2000" dirty="0"/>
              <a:t>信号</a:t>
            </a:r>
            <a:r>
              <a:rPr lang="ja-JP" altLang="en-US" sz="2000" dirty="0" smtClean="0"/>
              <a:t>の遷移点を</a:t>
            </a:r>
            <a:r>
              <a:rPr lang="ja-JP" altLang="en-US" sz="2000" dirty="0"/>
              <a:t>検出</a:t>
            </a:r>
            <a:endParaRPr lang="en-US" altLang="ja-JP" sz="2000" dirty="0"/>
          </a:p>
          <a:p>
            <a:pPr lvl="1"/>
            <a:r>
              <a:rPr lang="ja-JP" altLang="en-US" sz="2000" dirty="0"/>
              <a:t>遷移点の</a:t>
            </a:r>
            <a:r>
              <a:rPr lang="ja-JP" altLang="en-US" sz="2000" dirty="0" smtClean="0"/>
              <a:t>検出により、</a:t>
            </a:r>
            <a:r>
              <a:rPr lang="en-US" altLang="ja-JP" sz="2000" dirty="0" smtClean="0"/>
              <a:t>PU</a:t>
            </a:r>
            <a:r>
              <a:rPr lang="ja-JP" altLang="en-US" sz="2000" dirty="0"/>
              <a:t>の通信を行っているだけの</a:t>
            </a:r>
            <a:r>
              <a:rPr lang="ja-JP" altLang="en-US" sz="2000" dirty="0" smtClean="0"/>
              <a:t>電力値</a:t>
            </a:r>
            <a:r>
              <a:rPr lang="ja-JP" altLang="en-US" sz="2000" dirty="0"/>
              <a:t>の</a:t>
            </a:r>
            <a:r>
              <a:rPr lang="ja-JP" altLang="en-US" sz="2000" dirty="0" smtClean="0"/>
              <a:t>報告が可能</a:t>
            </a:r>
            <a:endParaRPr lang="en-US" altLang="ja-JP" sz="2000" dirty="0"/>
          </a:p>
          <a:p>
            <a:r>
              <a:rPr lang="ja-JP" altLang="en-US" dirty="0"/>
              <a:t>結果</a:t>
            </a:r>
            <a:endParaRPr lang="en-US" altLang="ja-JP" sz="2400" dirty="0"/>
          </a:p>
          <a:p>
            <a:pPr lvl="1"/>
            <a:r>
              <a:rPr lang="ja-JP" altLang="en-US" sz="2000" i="1" dirty="0" smtClean="0"/>
              <a:t>提案手法は単独より</a:t>
            </a:r>
            <a:r>
              <a:rPr lang="ja-JP" altLang="en-US" sz="2000" i="1" dirty="0"/>
              <a:t>遷移</a:t>
            </a:r>
            <a:r>
              <a:rPr lang="ja-JP" altLang="en-US" sz="2000" i="1" dirty="0" smtClean="0"/>
              <a:t>点検</a:t>
            </a:r>
            <a:r>
              <a:rPr lang="ja-JP" altLang="en-US" sz="2000" i="1" dirty="0"/>
              <a:t>出成功確率が高い</a:t>
            </a:r>
            <a:endParaRPr lang="en-US" altLang="ja-JP" sz="2000" i="1" dirty="0"/>
          </a:p>
          <a:p>
            <a:pPr lvl="1"/>
            <a:r>
              <a:rPr lang="ja-JP" altLang="en-US" sz="2000" i="1" dirty="0" smtClean="0"/>
              <a:t>提案手法の</a:t>
            </a:r>
            <a:r>
              <a:rPr lang="ja-JP" altLang="en-US" sz="2000" i="1" dirty="0"/>
              <a:t>方の遷移点のずれが</a:t>
            </a:r>
            <a:r>
              <a:rPr lang="ja-JP" altLang="en-US" sz="2000" i="1" dirty="0" smtClean="0"/>
              <a:t>少ない</a:t>
            </a:r>
            <a:endParaRPr lang="en-US" altLang="ja-JP" sz="2000" i="1" dirty="0" smtClean="0"/>
          </a:p>
          <a:p>
            <a:pPr lvl="1"/>
            <a:endParaRPr lang="en-US" altLang="ja-JP" sz="2000" dirty="0" smtClean="0"/>
          </a:p>
          <a:p>
            <a:r>
              <a:rPr lang="ja-JP" altLang="en-US" dirty="0" smtClean="0"/>
              <a:t>今後の課題</a:t>
            </a:r>
            <a:endParaRPr lang="en-US" altLang="ja-JP" dirty="0" smtClean="0"/>
          </a:p>
          <a:p>
            <a:pPr lvl="1"/>
            <a:r>
              <a:rPr lang="ja-JP" altLang="en-US" sz="2000" dirty="0" smtClean="0"/>
              <a:t>完璧なデータベースを仮定した重み係数の生成</a:t>
            </a:r>
            <a:endParaRPr lang="en-US" altLang="ja-JP" sz="2000" dirty="0" smtClean="0"/>
          </a:p>
          <a:p>
            <a:pPr lvl="1"/>
            <a:r>
              <a:rPr lang="ja-JP" altLang="en-US" sz="2000" dirty="0" smtClean="0"/>
              <a:t>データベースの値に誤差が含まれるときの</a:t>
            </a:r>
            <a:r>
              <a:rPr lang="ja-JP" altLang="en-US" sz="2000" dirty="0" smtClean="0"/>
              <a:t>対処</a:t>
            </a:r>
            <a:r>
              <a:rPr lang="ja-JP" altLang="en-US" sz="2000" dirty="0"/>
              <a:t>法</a:t>
            </a:r>
            <a:endParaRPr lang="en-US" altLang="ja-JP" sz="20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spTree>
    <p:extLst>
      <p:ext uri="{BB962C8B-B14F-4D97-AF65-F5344CB8AC3E}">
        <p14:creationId xmlns:p14="http://schemas.microsoft.com/office/powerpoint/2010/main" val="153784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角丸四角形 65"/>
          <p:cNvSpPr/>
          <p:nvPr/>
        </p:nvSpPr>
        <p:spPr>
          <a:xfrm>
            <a:off x="827584" y="5732284"/>
            <a:ext cx="7379319" cy="481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2" name="角丸四角形 21"/>
          <p:cNvSpPr/>
          <p:nvPr/>
        </p:nvSpPr>
        <p:spPr>
          <a:xfrm>
            <a:off x="721073" y="2535952"/>
            <a:ext cx="7379319" cy="4814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研究背景</a:t>
            </a:r>
            <a:r>
              <a:rPr lang="en-US" altLang="ja-JP" dirty="0" smtClean="0"/>
              <a:t>:</a:t>
            </a:r>
            <a:r>
              <a:rPr lang="ja-JP" altLang="en-US" dirty="0" smtClean="0"/>
              <a:t>周波数枯渇問題</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
        <p:nvSpPr>
          <p:cNvPr id="5" name="正方形/長方形 4"/>
          <p:cNvSpPr/>
          <p:nvPr/>
        </p:nvSpPr>
        <p:spPr>
          <a:xfrm>
            <a:off x="290454" y="925702"/>
            <a:ext cx="8746042" cy="1422353"/>
          </a:xfrm>
          <a:prstGeom prst="rect">
            <a:avLst/>
          </a:prstGeom>
          <a:solidFill>
            <a:sysClr val="window" lastClr="FFFFFF"/>
          </a:solidFill>
          <a:ln w="25400" cap="flat" cmpd="sng" algn="ctr">
            <a:solidFill>
              <a:schemeClr val="accent3"/>
            </a:solidFill>
            <a:prstDash val="solid"/>
          </a:ln>
          <a:effectLst/>
        </p:spPr>
        <p:txBody>
          <a:bodyPr rtlCol="0" anchor="ctr"/>
          <a:lstStyle/>
          <a:p>
            <a:pPr lvl="0">
              <a:defRPr/>
            </a:pPr>
            <a:endParaRPr kumimoji="0" lang="en-US" altLang="ja-JP" sz="2000" kern="0" dirty="0" smtClean="0">
              <a:solidFill>
                <a:prstClr val="black"/>
              </a:solidFill>
              <a:latin typeface="+mn-ea"/>
            </a:endParaRPr>
          </a:p>
          <a:p>
            <a:pPr marL="285750" lvl="0" indent="-285750">
              <a:buFont typeface="Wingdings" pitchFamily="2" charset="2"/>
              <a:buChar char="Ø"/>
              <a:defRPr/>
            </a:pPr>
            <a:r>
              <a:rPr kumimoji="0" lang="ja-JP" altLang="en-US" sz="2000" kern="0" dirty="0" smtClean="0">
                <a:solidFill>
                  <a:prstClr val="black"/>
                </a:solidFill>
                <a:latin typeface="+mn-ea"/>
              </a:rPr>
              <a:t>無線</a:t>
            </a:r>
            <a:r>
              <a:rPr kumimoji="0" lang="ja-JP" altLang="en-US" sz="2000" kern="0" dirty="0">
                <a:solidFill>
                  <a:prstClr val="black"/>
                </a:solidFill>
                <a:latin typeface="+mn-ea"/>
              </a:rPr>
              <a:t>通信技術の発展に伴う無線システム数の増加</a:t>
            </a:r>
            <a:endParaRPr kumimoji="0" lang="en-US" altLang="ja-JP" sz="2000" kern="0" dirty="0">
              <a:solidFill>
                <a:prstClr val="black"/>
              </a:solidFill>
              <a:latin typeface="+mn-ea"/>
            </a:endParaRP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ja-JP" altLang="en-US" sz="2000" b="0" i="0" u="none" strike="noStrike" kern="0" cap="none" spc="0" normalizeH="0" baseline="0" noProof="0" dirty="0" smtClean="0">
                <a:ln>
                  <a:noFill/>
                </a:ln>
                <a:solidFill>
                  <a:prstClr val="black"/>
                </a:solidFill>
                <a:effectLst/>
                <a:uLnTx/>
                <a:uFillTx/>
                <a:latin typeface="+mn-ea"/>
              </a:rPr>
              <a:t>現在の周波数割り当て：排他的</a:t>
            </a:r>
            <a:endParaRPr kumimoji="0" lang="en-US" altLang="ja-JP" sz="2000" b="0" i="0" u="none" strike="noStrike" kern="0" cap="none" spc="0" normalizeH="0" baseline="0" noProof="0" dirty="0" smtClean="0">
              <a:ln>
                <a:noFill/>
              </a:ln>
              <a:solidFill>
                <a:prstClr val="black"/>
              </a:solidFill>
              <a:effectLst/>
              <a:uLnTx/>
              <a:uFillTx/>
              <a:latin typeface="+mn-ea"/>
            </a:endParaRPr>
          </a:p>
          <a:p>
            <a:pPr marL="800100" lvl="1" indent="-342900">
              <a:buFont typeface="Wingdings" panose="05000000000000000000" pitchFamily="2" charset="2"/>
              <a:buChar char="u"/>
              <a:defRPr/>
            </a:pPr>
            <a:r>
              <a:rPr kumimoji="0" lang="ja-JP" altLang="en-US" kern="0" dirty="0">
                <a:solidFill>
                  <a:prstClr val="black"/>
                </a:solidFill>
                <a:latin typeface="+mn-ea"/>
              </a:rPr>
              <a:t>新規システムへの周波数帯域の割り当てが</a:t>
            </a:r>
            <a:r>
              <a:rPr kumimoji="0" lang="ja-JP" altLang="en-US" kern="0" dirty="0" smtClean="0">
                <a:solidFill>
                  <a:prstClr val="black"/>
                </a:solidFill>
                <a:latin typeface="+mn-ea"/>
              </a:rPr>
              <a:t>困難</a:t>
            </a:r>
            <a:endParaRPr kumimoji="0" lang="en-US" altLang="ja-JP" kern="0" dirty="0" smtClean="0">
              <a:solidFill>
                <a:prstClr val="black"/>
              </a:solidFill>
              <a:latin typeface="+mn-ea"/>
            </a:endParaRPr>
          </a:p>
          <a:p>
            <a:pPr marL="342900" indent="-342900">
              <a:buFont typeface="Wingdings" panose="05000000000000000000" pitchFamily="2" charset="2"/>
              <a:buChar char="Ø"/>
              <a:defRPr/>
            </a:pPr>
            <a:r>
              <a:rPr kumimoji="0" lang="ja-JP" altLang="en-US" kern="0" dirty="0">
                <a:solidFill>
                  <a:srgbClr val="FF0000"/>
                </a:solidFill>
                <a:latin typeface="+mn-ea"/>
              </a:rPr>
              <a:t>周波数資源が</a:t>
            </a:r>
            <a:r>
              <a:rPr kumimoji="0" lang="ja-JP" altLang="en-US" kern="0" dirty="0" smtClean="0">
                <a:solidFill>
                  <a:srgbClr val="FF0000"/>
                </a:solidFill>
                <a:latin typeface="+mn-ea"/>
              </a:rPr>
              <a:t>枯渇</a:t>
            </a:r>
            <a:endParaRPr kumimoji="0" lang="en-US" altLang="ja-JP" kern="0" dirty="0">
              <a:solidFill>
                <a:srgbClr val="FF0000"/>
              </a:solidFill>
              <a:latin typeface="+mn-ea"/>
            </a:endParaRPr>
          </a:p>
        </p:txBody>
      </p:sp>
      <p:sp>
        <p:nvSpPr>
          <p:cNvPr id="6" name="テキスト ボックス 5"/>
          <p:cNvSpPr txBox="1"/>
          <p:nvPr/>
        </p:nvSpPr>
        <p:spPr>
          <a:xfrm>
            <a:off x="467544" y="725648"/>
            <a:ext cx="1036563" cy="400110"/>
          </a:xfrm>
          <a:prstGeom prst="rect">
            <a:avLst/>
          </a:prstGeom>
          <a:solidFill>
            <a:schemeClr val="accent1">
              <a:lumMod val="20000"/>
              <a:lumOff val="80000"/>
            </a:scheme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0" i="0" u="none" strike="noStrike" kern="0" cap="none" spc="0" normalizeH="0" baseline="0" noProof="0" dirty="0" smtClean="0">
                <a:ln>
                  <a:noFill/>
                </a:ln>
                <a:solidFill>
                  <a:prstClr val="black"/>
                </a:solidFill>
                <a:effectLst/>
                <a:uLnTx/>
                <a:uFillTx/>
                <a:latin typeface="+mn-ea"/>
              </a:rPr>
              <a:t>現状</a:t>
            </a:r>
            <a:endParaRPr kumimoji="0" lang="en-US" altLang="ja-JP" sz="2000" b="0" i="0" u="none" strike="noStrike" kern="0" cap="none" spc="0" normalizeH="0" baseline="0" noProof="0" dirty="0" smtClean="0">
              <a:ln>
                <a:noFill/>
              </a:ln>
              <a:solidFill>
                <a:prstClr val="black"/>
              </a:solidFill>
              <a:effectLst/>
              <a:uLnTx/>
              <a:uFillTx/>
              <a:latin typeface="+mn-ea"/>
            </a:endParaRPr>
          </a:p>
        </p:txBody>
      </p:sp>
      <p:sp>
        <p:nvSpPr>
          <p:cNvPr id="7" name="正方形/長方形 6"/>
          <p:cNvSpPr/>
          <p:nvPr/>
        </p:nvSpPr>
        <p:spPr>
          <a:xfrm>
            <a:off x="6418711" y="1506962"/>
            <a:ext cx="576064" cy="416145"/>
          </a:xfrm>
          <a:prstGeom prst="rect">
            <a:avLst/>
          </a:prstGeom>
          <a:ln>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smtClean="0">
                <a:solidFill>
                  <a:schemeClr val="tx1"/>
                </a:solidFill>
                <a:latin typeface="+mn-ea"/>
              </a:rPr>
              <a:t>user1</a:t>
            </a:r>
            <a:endParaRPr kumimoji="1" lang="ja-JP" altLang="en-US" sz="1000" dirty="0">
              <a:solidFill>
                <a:schemeClr val="tx1"/>
              </a:solidFill>
              <a:latin typeface="+mn-ea"/>
            </a:endParaRPr>
          </a:p>
        </p:txBody>
      </p:sp>
      <p:cxnSp>
        <p:nvCxnSpPr>
          <p:cNvPr id="8" name="直線矢印コネクタ 7"/>
          <p:cNvCxnSpPr/>
          <p:nvPr/>
        </p:nvCxnSpPr>
        <p:spPr>
          <a:xfrm>
            <a:off x="6418711" y="1324619"/>
            <a:ext cx="2207216"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709377" y="955287"/>
            <a:ext cx="1569660" cy="369332"/>
          </a:xfrm>
          <a:prstGeom prst="rect">
            <a:avLst/>
          </a:prstGeom>
          <a:noFill/>
        </p:spPr>
        <p:txBody>
          <a:bodyPr wrap="none" rtlCol="0">
            <a:spAutoFit/>
          </a:bodyPr>
          <a:lstStyle/>
          <a:p>
            <a:r>
              <a:rPr kumimoji="1" lang="ja-JP" altLang="en-US" dirty="0" smtClean="0">
                <a:latin typeface="+mn-ea"/>
              </a:rPr>
              <a:t>専有免許</a:t>
            </a:r>
            <a:r>
              <a:rPr lang="ja-JP" altLang="en-US" dirty="0" smtClean="0">
                <a:latin typeface="+mn-ea"/>
              </a:rPr>
              <a:t>帯域</a:t>
            </a:r>
            <a:endParaRPr kumimoji="1" lang="en-US" altLang="ja-JP" dirty="0" smtClean="0">
              <a:latin typeface="+mn-ea"/>
            </a:endParaRPr>
          </a:p>
        </p:txBody>
      </p:sp>
      <p:cxnSp>
        <p:nvCxnSpPr>
          <p:cNvPr id="10" name="直線コネクタ 9"/>
          <p:cNvCxnSpPr/>
          <p:nvPr/>
        </p:nvCxnSpPr>
        <p:spPr>
          <a:xfrm flipV="1">
            <a:off x="6418711" y="1221441"/>
            <a:ext cx="0" cy="285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8633735" y="1221441"/>
            <a:ext cx="0" cy="2855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6994775" y="1506961"/>
            <a:ext cx="576064" cy="416145"/>
          </a:xfrm>
          <a:prstGeom prst="rect">
            <a:avLst/>
          </a:prstGeom>
          <a:ln>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smtClean="0">
                <a:solidFill>
                  <a:schemeClr val="tx1"/>
                </a:solidFill>
                <a:latin typeface="+mn-ea"/>
              </a:rPr>
              <a:t>user2</a:t>
            </a:r>
            <a:endParaRPr kumimoji="1" lang="ja-JP" altLang="en-US" sz="1050" dirty="0">
              <a:solidFill>
                <a:schemeClr val="tx1"/>
              </a:solidFill>
              <a:latin typeface="+mn-ea"/>
            </a:endParaRPr>
          </a:p>
        </p:txBody>
      </p:sp>
      <p:sp>
        <p:nvSpPr>
          <p:cNvPr id="13" name="正方形/長方形 12"/>
          <p:cNvSpPr/>
          <p:nvPr/>
        </p:nvSpPr>
        <p:spPr>
          <a:xfrm>
            <a:off x="8049863" y="1506961"/>
            <a:ext cx="576064" cy="416145"/>
          </a:xfrm>
          <a:prstGeom prst="rect">
            <a:avLst/>
          </a:prstGeom>
          <a:ln>
            <a:solidFill>
              <a:schemeClr val="accent3"/>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err="1" smtClean="0">
                <a:solidFill>
                  <a:schemeClr val="tx1"/>
                </a:solidFill>
                <a:latin typeface="+mn-ea"/>
              </a:rPr>
              <a:t>userN</a:t>
            </a:r>
            <a:endParaRPr kumimoji="1" lang="ja-JP" altLang="en-US" sz="1050" dirty="0">
              <a:solidFill>
                <a:schemeClr val="tx1"/>
              </a:solidFill>
              <a:latin typeface="+mn-ea"/>
            </a:endParaRPr>
          </a:p>
        </p:txBody>
      </p:sp>
      <p:sp>
        <p:nvSpPr>
          <p:cNvPr id="14" name="テキスト ボックス 13"/>
          <p:cNvSpPr txBox="1"/>
          <p:nvPr/>
        </p:nvSpPr>
        <p:spPr>
          <a:xfrm>
            <a:off x="7595893" y="1530368"/>
            <a:ext cx="415498" cy="369332"/>
          </a:xfrm>
          <a:prstGeom prst="rect">
            <a:avLst/>
          </a:prstGeom>
          <a:noFill/>
        </p:spPr>
        <p:txBody>
          <a:bodyPr wrap="none" rtlCol="0">
            <a:spAutoFit/>
          </a:bodyPr>
          <a:lstStyle/>
          <a:p>
            <a:r>
              <a:rPr kumimoji="1" lang="en-US" altLang="ja-JP" dirty="0" smtClean="0">
                <a:latin typeface="+mn-ea"/>
              </a:rPr>
              <a:t>…</a:t>
            </a:r>
          </a:p>
        </p:txBody>
      </p:sp>
      <p:cxnSp>
        <p:nvCxnSpPr>
          <p:cNvPr id="16" name="直線矢印コネクタ 15"/>
          <p:cNvCxnSpPr/>
          <p:nvPr/>
        </p:nvCxnSpPr>
        <p:spPr>
          <a:xfrm flipH="1" flipV="1">
            <a:off x="7899428" y="1941521"/>
            <a:ext cx="458094" cy="4634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 name="グループ化 16"/>
          <p:cNvGrpSpPr/>
          <p:nvPr/>
        </p:nvGrpSpPr>
        <p:grpSpPr>
          <a:xfrm rot="19997065">
            <a:off x="7873884" y="2076040"/>
            <a:ext cx="455880" cy="231736"/>
            <a:chOff x="7635180" y="2220161"/>
            <a:chExt cx="455880" cy="231736"/>
          </a:xfrm>
        </p:grpSpPr>
        <p:cxnSp>
          <p:nvCxnSpPr>
            <p:cNvPr id="18" name="直線コネクタ 17"/>
            <p:cNvCxnSpPr/>
            <p:nvPr/>
          </p:nvCxnSpPr>
          <p:spPr>
            <a:xfrm flipH="1">
              <a:off x="7635180" y="2267487"/>
              <a:ext cx="455880" cy="1293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716818" y="2220161"/>
              <a:ext cx="374242" cy="231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テキスト ボックス 19"/>
              <p:cNvSpPr txBox="1"/>
              <p:nvPr/>
            </p:nvSpPr>
            <p:spPr>
              <a:xfrm>
                <a:off x="8775539" y="1713288"/>
                <a:ext cx="41229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a:rPr>
                        <m:t>𝑓</m:t>
                      </m:r>
                    </m:oMath>
                  </m:oMathPara>
                </a14:m>
                <a:endParaRPr kumimoji="1" lang="ja-JP" altLang="en-US" dirty="0">
                  <a:latin typeface="+mn-ea"/>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8775539" y="1713288"/>
                <a:ext cx="412292" cy="400110"/>
              </a:xfrm>
              <a:prstGeom prst="rect">
                <a:avLst/>
              </a:prstGeom>
              <a:blipFill rotWithShape="0">
                <a:blip r:embed="rId3"/>
                <a:stretch>
                  <a:fillRect b="-9091"/>
                </a:stretch>
              </a:blipFill>
            </p:spPr>
            <p:txBody>
              <a:bodyPr/>
              <a:lstStyle/>
              <a:p>
                <a:r>
                  <a:rPr lang="ja-JP" altLang="en-US">
                    <a:noFill/>
                  </a:rPr>
                  <a:t> </a:t>
                </a:r>
              </a:p>
            </p:txBody>
          </p:sp>
        </mc:Fallback>
      </mc:AlternateContent>
      <p:cxnSp>
        <p:nvCxnSpPr>
          <p:cNvPr id="21" name="直線矢印コネクタ 20"/>
          <p:cNvCxnSpPr>
            <a:endCxn id="20" idx="1"/>
          </p:cNvCxnSpPr>
          <p:nvPr/>
        </p:nvCxnSpPr>
        <p:spPr>
          <a:xfrm flipV="1">
            <a:off x="6272827" y="1913343"/>
            <a:ext cx="2502712" cy="2817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スライド番号プレースホルダー 3"/>
          <p:cNvSpPr txBox="1">
            <a:spLocks/>
          </p:cNvSpPr>
          <p:nvPr/>
        </p:nvSpPr>
        <p:spPr>
          <a:xfrm>
            <a:off x="4224753" y="6494340"/>
            <a:ext cx="682384" cy="324000"/>
          </a:xfrm>
          <a:prstGeom prst="rect">
            <a:avLst/>
          </a:prstGeom>
        </p:spPr>
        <p:txBody>
          <a:bodyPr vert="horz" lIns="91440" tIns="45720" rIns="91440" bIns="45720" rtlCol="0" anchor="ctr"/>
          <a:lstStyle>
            <a:defPPr>
              <a:defRPr lang="ja-JP"/>
            </a:defPPr>
            <a:lvl1pPr marL="0" algn="ctr" defTabSz="914400" rtl="0" eaLnBrk="1" latinLnBrk="0" hangingPunct="1">
              <a:defRPr kumimoji="1" sz="1600" b="1" kern="1200" cap="none" spc="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lang="ja-JP" altLang="en-US" smtClean="0"/>
              <a:pPr/>
              <a:t>2</a:t>
            </a:fld>
            <a:endParaRPr lang="ja-JP" altLang="en-US"/>
          </a:p>
        </p:txBody>
      </p:sp>
      <p:sp>
        <p:nvSpPr>
          <p:cNvPr id="15" name="正方形/長方形 14"/>
          <p:cNvSpPr/>
          <p:nvPr/>
        </p:nvSpPr>
        <p:spPr>
          <a:xfrm>
            <a:off x="8385858" y="2196922"/>
            <a:ext cx="576064" cy="416145"/>
          </a:xfrm>
          <a:prstGeom prst="rect">
            <a:avLst/>
          </a:prstGeom>
          <a:ln>
            <a:solidFill>
              <a:schemeClr val="tx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200" dirty="0" err="1" smtClean="0">
                <a:solidFill>
                  <a:schemeClr val="tx1"/>
                </a:solidFill>
                <a:latin typeface="+mn-ea"/>
              </a:rPr>
              <a:t>userX</a:t>
            </a:r>
            <a:endParaRPr kumimoji="1" lang="ja-JP" altLang="en-US" sz="1000" dirty="0">
              <a:solidFill>
                <a:schemeClr val="tx1"/>
              </a:solidFill>
              <a:latin typeface="+mn-ea"/>
            </a:endParaRPr>
          </a:p>
        </p:txBody>
      </p:sp>
      <p:sp>
        <p:nvSpPr>
          <p:cNvPr id="3" name="正方形/長方形 2"/>
          <p:cNvSpPr/>
          <p:nvPr/>
        </p:nvSpPr>
        <p:spPr>
          <a:xfrm>
            <a:off x="912963" y="2585367"/>
            <a:ext cx="7086856" cy="400110"/>
          </a:xfrm>
          <a:prstGeom prst="rect">
            <a:avLst/>
          </a:prstGeom>
          <a:ln>
            <a:solidFill>
              <a:schemeClr val="bg1"/>
            </a:solidFill>
          </a:ln>
        </p:spPr>
        <p:txBody>
          <a:bodyPr wrap="square">
            <a:spAutoFit/>
          </a:bodyPr>
          <a:lstStyle/>
          <a:p>
            <a:r>
              <a:rPr lang="ja-JP" altLang="en-US" sz="2000" dirty="0">
                <a:solidFill>
                  <a:srgbClr val="FF0000"/>
                </a:solidFill>
              </a:rPr>
              <a:t>混雑している周波数帯域でも利用できる空き帯域が存在する</a:t>
            </a:r>
            <a:endParaRPr lang="en-US" altLang="ja-JP" sz="2000" dirty="0">
              <a:solidFill>
                <a:srgbClr val="FF0000"/>
              </a:solidFill>
            </a:endParaRPr>
          </a:p>
        </p:txBody>
      </p:sp>
      <p:grpSp>
        <p:nvGrpSpPr>
          <p:cNvPr id="31" name="グループ化 30"/>
          <p:cNvGrpSpPr/>
          <p:nvPr/>
        </p:nvGrpSpPr>
        <p:grpSpPr>
          <a:xfrm>
            <a:off x="20133" y="3131062"/>
            <a:ext cx="5158300" cy="2242154"/>
            <a:chOff x="1703367" y="924066"/>
            <a:chExt cx="5534534" cy="2264702"/>
          </a:xfrm>
        </p:grpSpPr>
        <p:sp>
          <p:nvSpPr>
            <p:cNvPr id="32" name="テキスト ボックス 31"/>
            <p:cNvSpPr txBox="1"/>
            <p:nvPr/>
          </p:nvSpPr>
          <p:spPr>
            <a:xfrm>
              <a:off x="6359560" y="2847761"/>
              <a:ext cx="633041" cy="341007"/>
            </a:xfrm>
            <a:prstGeom prst="rect">
              <a:avLst/>
            </a:prstGeom>
            <a:noFill/>
          </p:spPr>
          <p:txBody>
            <a:bodyPr wrap="none" rtlCol="0">
              <a:spAutoFit/>
            </a:bodyPr>
            <a:lstStyle/>
            <a:p>
              <a:r>
                <a:rPr lang="ja-JP" altLang="en-US" sz="1800" dirty="0" smtClean="0">
                  <a:solidFill>
                    <a:prstClr val="black"/>
                  </a:solidFill>
                  <a:latin typeface="+mn-ea"/>
                </a:rPr>
                <a:t>時間</a:t>
              </a:r>
              <a:endParaRPr lang="ja-JP" altLang="en-US" sz="1800" dirty="0">
                <a:solidFill>
                  <a:prstClr val="black"/>
                </a:solidFill>
                <a:latin typeface="+mn-ea"/>
              </a:endParaRPr>
            </a:p>
          </p:txBody>
        </p:sp>
        <p:sp>
          <p:nvSpPr>
            <p:cNvPr id="33" name="テキスト ボックス 32"/>
            <p:cNvSpPr txBox="1"/>
            <p:nvPr/>
          </p:nvSpPr>
          <p:spPr>
            <a:xfrm>
              <a:off x="2282396" y="924066"/>
              <a:ext cx="859126" cy="341007"/>
            </a:xfrm>
            <a:prstGeom prst="rect">
              <a:avLst/>
            </a:prstGeom>
            <a:noFill/>
          </p:spPr>
          <p:txBody>
            <a:bodyPr wrap="none" rtlCol="0">
              <a:spAutoFit/>
            </a:bodyPr>
            <a:lstStyle/>
            <a:p>
              <a:r>
                <a:rPr lang="ja-JP" altLang="en-US" sz="1800" dirty="0" smtClean="0">
                  <a:solidFill>
                    <a:prstClr val="black"/>
                  </a:solidFill>
                  <a:latin typeface="+mn-ea"/>
                </a:rPr>
                <a:t>周波数</a:t>
              </a:r>
              <a:endParaRPr lang="ja-JP" altLang="en-US" sz="2400" dirty="0">
                <a:solidFill>
                  <a:prstClr val="black"/>
                </a:solidFill>
                <a:latin typeface="+mn-ea"/>
              </a:endParaRPr>
            </a:p>
          </p:txBody>
        </p:sp>
        <p:sp>
          <p:nvSpPr>
            <p:cNvPr id="34" name="テキスト ボックス 33"/>
            <p:cNvSpPr txBox="1"/>
            <p:nvPr/>
          </p:nvSpPr>
          <p:spPr>
            <a:xfrm>
              <a:off x="3452008" y="1112798"/>
              <a:ext cx="3785893" cy="373046"/>
            </a:xfrm>
            <a:prstGeom prst="rect">
              <a:avLst/>
            </a:prstGeom>
            <a:noFill/>
          </p:spPr>
          <p:txBody>
            <a:bodyPr wrap="none" rtlCol="0">
              <a:spAutoFit/>
            </a:bodyPr>
            <a:lstStyle/>
            <a:p>
              <a:r>
                <a:rPr lang="ja-JP" altLang="en-US" sz="1800" dirty="0" smtClean="0">
                  <a:solidFill>
                    <a:prstClr val="black"/>
                  </a:solidFill>
                  <a:latin typeface="+mn-ea"/>
                </a:rPr>
                <a:t>空き帯域（</a:t>
              </a:r>
              <a:r>
                <a:rPr lang="en-US" altLang="ja-JP" sz="1800" dirty="0" smtClean="0">
                  <a:solidFill>
                    <a:prstClr val="black"/>
                  </a:solidFill>
                  <a:latin typeface="+mn-ea"/>
                </a:rPr>
                <a:t>WS: White Space</a:t>
              </a:r>
              <a:r>
                <a:rPr lang="ja-JP" altLang="en-US" sz="1800" dirty="0" smtClean="0">
                  <a:solidFill>
                    <a:prstClr val="black"/>
                  </a:solidFill>
                  <a:latin typeface="+mn-ea"/>
                </a:rPr>
                <a:t>）</a:t>
              </a:r>
              <a:endParaRPr lang="ja-JP" altLang="en-US" sz="1800" dirty="0">
                <a:solidFill>
                  <a:prstClr val="black"/>
                </a:solidFill>
                <a:latin typeface="+mn-ea"/>
              </a:endParaRPr>
            </a:p>
          </p:txBody>
        </p:sp>
        <p:sp>
          <p:nvSpPr>
            <p:cNvPr id="35" name="正方形/長方形 34"/>
            <p:cNvSpPr/>
            <p:nvPr/>
          </p:nvSpPr>
          <p:spPr>
            <a:xfrm>
              <a:off x="4037882" y="2638091"/>
              <a:ext cx="1090236" cy="437917"/>
            </a:xfrm>
            <a:prstGeom prst="rect">
              <a:avLst/>
            </a:prstGeom>
            <a:noFill/>
            <a:ln w="25400" cap="flat" cmpd="sng" algn="ctr">
              <a:solidFill>
                <a:srgbClr val="FF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smtClean="0">
                  <a:ln>
                    <a:noFill/>
                  </a:ln>
                  <a:solidFill>
                    <a:prstClr val="black"/>
                  </a:solidFill>
                  <a:effectLst/>
                  <a:uLnTx/>
                  <a:uFillTx/>
                  <a:latin typeface="+mn-ea"/>
                  <a:cs typeface="+mn-cs"/>
                </a:rPr>
                <a:t>WS</a:t>
              </a:r>
              <a:endParaRPr kumimoji="0" lang="ja-JP" altLang="en-US" sz="1400" b="0" i="0" u="none" strike="noStrike" kern="0" cap="none" spc="0" normalizeH="0" baseline="0" noProof="0" dirty="0" smtClean="0">
                <a:ln>
                  <a:noFill/>
                </a:ln>
                <a:solidFill>
                  <a:prstClr val="black"/>
                </a:solidFill>
                <a:effectLst/>
                <a:uLnTx/>
                <a:uFillTx/>
                <a:latin typeface="+mn-ea"/>
                <a:cs typeface="+mn-cs"/>
              </a:endParaRPr>
            </a:p>
          </p:txBody>
        </p:sp>
        <p:sp>
          <p:nvSpPr>
            <p:cNvPr id="36" name="正方形/長方形 35"/>
            <p:cNvSpPr/>
            <p:nvPr/>
          </p:nvSpPr>
          <p:spPr>
            <a:xfrm>
              <a:off x="3089744" y="2150083"/>
              <a:ext cx="3143997" cy="404852"/>
            </a:xfrm>
            <a:prstGeom prst="rect">
              <a:avLst/>
            </a:prstGeom>
            <a:solidFill>
              <a:schemeClr val="accent3">
                <a:lumMod val="40000"/>
                <a:lumOff val="60000"/>
              </a:schemeClr>
            </a:solidFill>
            <a:ln w="25400" cap="flat" cmpd="sng" algn="ctr">
              <a:solidFill>
                <a:schemeClr val="accent3">
                  <a:lumMod val="40000"/>
                  <a:lumOff val="6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prstClr val="black"/>
                </a:solidFill>
                <a:effectLst/>
                <a:uLnTx/>
                <a:uFillTx/>
                <a:latin typeface="+mn-ea"/>
                <a:cs typeface="+mn-cs"/>
              </a:endParaRPr>
            </a:p>
          </p:txBody>
        </p:sp>
        <p:sp>
          <p:nvSpPr>
            <p:cNvPr id="37" name="テキスト ボックス 36"/>
            <p:cNvSpPr txBox="1"/>
            <p:nvPr/>
          </p:nvSpPr>
          <p:spPr>
            <a:xfrm>
              <a:off x="1703367" y="2181847"/>
              <a:ext cx="1221806" cy="341007"/>
            </a:xfrm>
            <a:prstGeom prst="rect">
              <a:avLst/>
            </a:prstGeom>
            <a:noFill/>
          </p:spPr>
          <p:txBody>
            <a:bodyPr wrap="none" rtlCol="0">
              <a:spAutoFit/>
            </a:bodyPr>
            <a:lstStyle/>
            <a:p>
              <a:r>
                <a:rPr lang="ja-JP" altLang="en-US" sz="1800" dirty="0" smtClean="0">
                  <a:solidFill>
                    <a:prstClr val="black"/>
                  </a:solidFill>
                  <a:latin typeface="+mn-ea"/>
                </a:rPr>
                <a:t>テレビ放送</a:t>
              </a:r>
              <a:endParaRPr lang="ja-JP" altLang="en-US" sz="1800" dirty="0">
                <a:solidFill>
                  <a:prstClr val="black"/>
                </a:solidFill>
                <a:latin typeface="+mn-ea"/>
              </a:endParaRPr>
            </a:p>
          </p:txBody>
        </p:sp>
        <p:sp>
          <p:nvSpPr>
            <p:cNvPr id="38" name="テキスト ボックス 37"/>
            <p:cNvSpPr txBox="1"/>
            <p:nvPr/>
          </p:nvSpPr>
          <p:spPr>
            <a:xfrm>
              <a:off x="1720976" y="2678316"/>
              <a:ext cx="1311298" cy="341007"/>
            </a:xfrm>
            <a:prstGeom prst="rect">
              <a:avLst/>
            </a:prstGeom>
            <a:noFill/>
          </p:spPr>
          <p:txBody>
            <a:bodyPr wrap="none" rtlCol="0">
              <a:spAutoFit/>
            </a:bodyPr>
            <a:lstStyle/>
            <a:p>
              <a:r>
                <a:rPr lang="ja-JP" altLang="en-US" sz="1800" dirty="0" smtClean="0">
                  <a:solidFill>
                    <a:prstClr val="black"/>
                  </a:solidFill>
                  <a:latin typeface="+mn-ea"/>
                </a:rPr>
                <a:t>業務用無線</a:t>
              </a:r>
              <a:endParaRPr lang="ja-JP" altLang="en-US" sz="1800" dirty="0">
                <a:solidFill>
                  <a:prstClr val="black"/>
                </a:solidFill>
                <a:latin typeface="+mn-ea"/>
              </a:endParaRPr>
            </a:p>
          </p:txBody>
        </p:sp>
        <p:sp>
          <p:nvSpPr>
            <p:cNvPr id="39" name="正方形/長方形 38"/>
            <p:cNvSpPr/>
            <p:nvPr/>
          </p:nvSpPr>
          <p:spPr>
            <a:xfrm>
              <a:off x="5167222" y="2633118"/>
              <a:ext cx="1047440" cy="462094"/>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b="0" i="0" u="none" strike="noStrike" kern="0" cap="none" spc="0" normalizeH="0" baseline="0" noProof="0" dirty="0" smtClean="0">
                <a:ln>
                  <a:noFill/>
                </a:ln>
                <a:solidFill>
                  <a:prstClr val="black"/>
                </a:solidFill>
                <a:effectLst/>
                <a:uLnTx/>
                <a:uFillTx/>
                <a:latin typeface="+mn-ea"/>
                <a:cs typeface="+mn-cs"/>
              </a:endParaRPr>
            </a:p>
          </p:txBody>
        </p:sp>
        <p:sp>
          <p:nvSpPr>
            <p:cNvPr id="40" name="正方形/長方形 39"/>
            <p:cNvSpPr/>
            <p:nvPr/>
          </p:nvSpPr>
          <p:spPr>
            <a:xfrm>
              <a:off x="3111894" y="2638090"/>
              <a:ext cx="857063" cy="437917"/>
            </a:xfrm>
            <a:prstGeom prst="rect">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dirty="0" smtClean="0">
                <a:ln>
                  <a:noFill/>
                </a:ln>
                <a:solidFill>
                  <a:prstClr val="black"/>
                </a:solidFill>
                <a:effectLst/>
                <a:uLnTx/>
                <a:uFillTx/>
                <a:latin typeface="+mn-ea"/>
                <a:cs typeface="+mn-cs"/>
              </a:endParaRPr>
            </a:p>
          </p:txBody>
        </p:sp>
        <p:sp>
          <p:nvSpPr>
            <p:cNvPr id="41" name="テキスト ボックス 40"/>
            <p:cNvSpPr txBox="1"/>
            <p:nvPr/>
          </p:nvSpPr>
          <p:spPr>
            <a:xfrm>
              <a:off x="2094058" y="1563929"/>
              <a:ext cx="633041" cy="341007"/>
            </a:xfrm>
            <a:prstGeom prst="rect">
              <a:avLst/>
            </a:prstGeom>
            <a:noFill/>
          </p:spPr>
          <p:txBody>
            <a:bodyPr wrap="none" rtlCol="0">
              <a:spAutoFit/>
            </a:bodyPr>
            <a:lstStyle/>
            <a:p>
              <a:r>
                <a:rPr lang="ja-JP" altLang="en-US" sz="1800" dirty="0" smtClean="0">
                  <a:solidFill>
                    <a:prstClr val="black"/>
                  </a:solidFill>
                  <a:latin typeface="+mn-ea"/>
                </a:rPr>
                <a:t>携帯</a:t>
              </a:r>
              <a:endParaRPr lang="ja-JP" altLang="en-US" sz="1600" dirty="0">
                <a:solidFill>
                  <a:prstClr val="black"/>
                </a:solidFill>
                <a:latin typeface="+mn-ea"/>
              </a:endParaRPr>
            </a:p>
          </p:txBody>
        </p:sp>
        <p:sp>
          <p:nvSpPr>
            <p:cNvPr id="42" name="正方形/長方形 41"/>
            <p:cNvSpPr/>
            <p:nvPr/>
          </p:nvSpPr>
          <p:spPr>
            <a:xfrm>
              <a:off x="4416586" y="1541984"/>
              <a:ext cx="526262" cy="551958"/>
            </a:xfrm>
            <a:prstGeom prst="rect">
              <a:avLst/>
            </a:prstGeom>
            <a:solidFill>
              <a:schemeClr val="accent5">
                <a:lumMod val="40000"/>
                <a:lumOff val="60000"/>
              </a:schemeClr>
            </a:solidFill>
            <a:ln w="25400" cap="flat" cmpd="sng" algn="ctr">
              <a:solidFill>
                <a:schemeClr val="accent5">
                  <a:lumMod val="40000"/>
                  <a:lumOff val="6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dirty="0" smtClean="0">
                <a:ln>
                  <a:noFill/>
                </a:ln>
                <a:solidFill>
                  <a:prstClr val="black"/>
                </a:solidFill>
                <a:effectLst/>
                <a:uLnTx/>
                <a:uFillTx/>
                <a:latin typeface="+mn-ea"/>
                <a:cs typeface="+mn-cs"/>
              </a:endParaRPr>
            </a:p>
          </p:txBody>
        </p:sp>
        <p:sp>
          <p:nvSpPr>
            <p:cNvPr id="43" name="正方形/長方形 42"/>
            <p:cNvSpPr/>
            <p:nvPr/>
          </p:nvSpPr>
          <p:spPr>
            <a:xfrm>
              <a:off x="3089744" y="1541984"/>
              <a:ext cx="569031" cy="551958"/>
            </a:xfrm>
            <a:prstGeom prst="rect">
              <a:avLst/>
            </a:prstGeom>
            <a:solidFill>
              <a:schemeClr val="accent5">
                <a:lumMod val="40000"/>
                <a:lumOff val="60000"/>
              </a:schemeClr>
            </a:solidFill>
            <a:ln w="25400" cap="flat" cmpd="sng" algn="ctr">
              <a:solidFill>
                <a:schemeClr val="accent5">
                  <a:lumMod val="40000"/>
                  <a:lumOff val="6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prstClr val="black"/>
                </a:solidFill>
                <a:effectLst/>
                <a:uLnTx/>
                <a:uFillTx/>
                <a:latin typeface="+mn-ea"/>
                <a:cs typeface="+mn-cs"/>
              </a:endParaRPr>
            </a:p>
          </p:txBody>
        </p:sp>
        <p:sp>
          <p:nvSpPr>
            <p:cNvPr id="44" name="正方形/長方形 43"/>
            <p:cNvSpPr/>
            <p:nvPr/>
          </p:nvSpPr>
          <p:spPr>
            <a:xfrm>
              <a:off x="5690751" y="1541984"/>
              <a:ext cx="542990" cy="541410"/>
            </a:xfrm>
            <a:prstGeom prst="rect">
              <a:avLst/>
            </a:prstGeom>
            <a:solidFill>
              <a:schemeClr val="accent5">
                <a:lumMod val="40000"/>
                <a:lumOff val="60000"/>
              </a:schemeClr>
            </a:solidFill>
            <a:ln w="25400" cap="flat" cmpd="sng" algn="ctr">
              <a:solidFill>
                <a:schemeClr val="accent5">
                  <a:lumMod val="40000"/>
                  <a:lumOff val="6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smtClean="0">
                <a:ln>
                  <a:noFill/>
                </a:ln>
                <a:solidFill>
                  <a:prstClr val="black"/>
                </a:solidFill>
                <a:effectLst/>
                <a:uLnTx/>
                <a:uFillTx/>
                <a:latin typeface="+mn-ea"/>
                <a:cs typeface="+mn-cs"/>
              </a:endParaRPr>
            </a:p>
          </p:txBody>
        </p:sp>
        <p:sp>
          <p:nvSpPr>
            <p:cNvPr id="45" name="正方形/長方形 44"/>
            <p:cNvSpPr/>
            <p:nvPr/>
          </p:nvSpPr>
          <p:spPr>
            <a:xfrm>
              <a:off x="3708486" y="1541984"/>
              <a:ext cx="658793" cy="541410"/>
            </a:xfrm>
            <a:prstGeom prst="rect">
              <a:avLst/>
            </a:prstGeom>
            <a:noFill/>
            <a:ln w="25400" cap="flat" cmpd="sng" algn="ctr">
              <a:solidFill>
                <a:srgbClr val="FF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mn-ea"/>
                  <a:cs typeface="+mn-cs"/>
                </a:rPr>
                <a:t>WS</a:t>
              </a:r>
              <a:endParaRPr kumimoji="0" lang="ja-JP" altLang="en-US" sz="2000" b="0" i="0" u="none" strike="noStrike" kern="0" cap="none" spc="0" normalizeH="0" baseline="0" noProof="0" dirty="0" smtClean="0">
                <a:ln>
                  <a:noFill/>
                </a:ln>
                <a:solidFill>
                  <a:prstClr val="black"/>
                </a:solidFill>
                <a:effectLst/>
                <a:uLnTx/>
                <a:uFillTx/>
                <a:latin typeface="+mn-ea"/>
                <a:cs typeface="+mn-cs"/>
              </a:endParaRPr>
            </a:p>
          </p:txBody>
        </p:sp>
        <p:sp>
          <p:nvSpPr>
            <p:cNvPr id="46" name="正方形/長方形 45"/>
            <p:cNvSpPr/>
            <p:nvPr/>
          </p:nvSpPr>
          <p:spPr>
            <a:xfrm>
              <a:off x="4982249" y="1541984"/>
              <a:ext cx="689635" cy="541410"/>
            </a:xfrm>
            <a:prstGeom prst="rect">
              <a:avLst/>
            </a:prstGeom>
            <a:noFill/>
            <a:ln w="25400" cap="flat" cmpd="sng" algn="ctr">
              <a:solidFill>
                <a:srgbClr val="FF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0" i="0" u="none" strike="noStrike" kern="0" cap="none" spc="0" normalizeH="0" baseline="0" noProof="0" dirty="0" smtClean="0">
                  <a:ln>
                    <a:noFill/>
                  </a:ln>
                  <a:solidFill>
                    <a:prstClr val="black"/>
                  </a:solidFill>
                  <a:effectLst/>
                  <a:uLnTx/>
                  <a:uFillTx/>
                  <a:latin typeface="+mn-ea"/>
                  <a:cs typeface="+mn-cs"/>
                </a:rPr>
                <a:t>WS</a:t>
              </a:r>
              <a:endParaRPr kumimoji="0" lang="ja-JP" altLang="en-US" sz="2000" b="0" i="0" u="none" strike="noStrike" kern="0" cap="none" spc="0" normalizeH="0" baseline="0" noProof="0" dirty="0" smtClean="0">
                <a:ln>
                  <a:noFill/>
                </a:ln>
                <a:solidFill>
                  <a:prstClr val="black"/>
                </a:solidFill>
                <a:effectLst/>
                <a:uLnTx/>
                <a:uFillTx/>
                <a:latin typeface="+mn-ea"/>
                <a:cs typeface="+mn-cs"/>
              </a:endParaRPr>
            </a:p>
          </p:txBody>
        </p:sp>
        <p:cxnSp>
          <p:nvCxnSpPr>
            <p:cNvPr id="47" name="直線矢印コネクタ 46"/>
            <p:cNvCxnSpPr/>
            <p:nvPr/>
          </p:nvCxnSpPr>
          <p:spPr>
            <a:xfrm flipV="1">
              <a:off x="3083901" y="1297861"/>
              <a:ext cx="0" cy="1788975"/>
            </a:xfrm>
            <a:prstGeom prst="straightConnector1">
              <a:avLst/>
            </a:prstGeom>
            <a:noFill/>
            <a:ln w="19050" cap="flat" cmpd="sng" algn="ctr">
              <a:solidFill>
                <a:sysClr val="windowText" lastClr="000000"/>
              </a:solidFill>
              <a:prstDash val="solid"/>
              <a:tailEnd type="arrow"/>
            </a:ln>
            <a:effectLst/>
          </p:spPr>
        </p:cxnSp>
        <p:cxnSp>
          <p:nvCxnSpPr>
            <p:cNvPr id="49" name="直線矢印コネクタ 48"/>
            <p:cNvCxnSpPr/>
            <p:nvPr/>
          </p:nvCxnSpPr>
          <p:spPr>
            <a:xfrm>
              <a:off x="3075144" y="3086836"/>
              <a:ext cx="3388052" cy="18776"/>
            </a:xfrm>
            <a:prstGeom prst="straightConnector1">
              <a:avLst/>
            </a:prstGeom>
            <a:noFill/>
            <a:ln w="19050" cap="flat" cmpd="sng" algn="ctr">
              <a:solidFill>
                <a:sysClr val="windowText" lastClr="000000"/>
              </a:solidFill>
              <a:prstDash val="solid"/>
              <a:tailEnd type="arrow"/>
            </a:ln>
            <a:effectLst/>
          </p:spPr>
        </p:cxnSp>
      </p:grpSp>
      <p:sp>
        <p:nvSpPr>
          <p:cNvPr id="50" name="テキスト ボックス 49"/>
          <p:cNvSpPr txBox="1"/>
          <p:nvPr/>
        </p:nvSpPr>
        <p:spPr>
          <a:xfrm>
            <a:off x="1842614" y="5373216"/>
            <a:ext cx="2031325" cy="369332"/>
          </a:xfrm>
          <a:prstGeom prst="rect">
            <a:avLst/>
          </a:prstGeom>
          <a:noFill/>
        </p:spPr>
        <p:txBody>
          <a:bodyPr wrap="none" rtlCol="0">
            <a:spAutoFit/>
          </a:bodyPr>
          <a:lstStyle/>
          <a:p>
            <a:r>
              <a:rPr kumimoji="1" lang="ja-JP" altLang="en-US" sz="1800" b="1" dirty="0" smtClean="0"/>
              <a:t>時間的な空き帯域</a:t>
            </a:r>
            <a:endParaRPr kumimoji="1" lang="ja-JP" altLang="en-US" sz="1800" b="1" dirty="0"/>
          </a:p>
        </p:txBody>
      </p:sp>
      <p:grpSp>
        <p:nvGrpSpPr>
          <p:cNvPr id="51" name="グループ化 50"/>
          <p:cNvGrpSpPr/>
          <p:nvPr/>
        </p:nvGrpSpPr>
        <p:grpSpPr>
          <a:xfrm>
            <a:off x="4799055" y="3513670"/>
            <a:ext cx="4100838" cy="1309426"/>
            <a:chOff x="989843" y="4289448"/>
            <a:chExt cx="4432420" cy="1628417"/>
          </a:xfrm>
        </p:grpSpPr>
        <p:sp>
          <p:nvSpPr>
            <p:cNvPr id="52" name="円/楕円 51"/>
            <p:cNvSpPr/>
            <p:nvPr/>
          </p:nvSpPr>
          <p:spPr>
            <a:xfrm>
              <a:off x="989843" y="5205705"/>
              <a:ext cx="2564734" cy="712160"/>
            </a:xfrm>
            <a:prstGeom prst="ellipse">
              <a:avLst/>
            </a:prstGeom>
            <a:noFill/>
            <a:ln w="19050" cap="flat" cmpd="sng" algn="ctr">
              <a:solidFill>
                <a:schemeClr val="accent2"/>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smtClean="0">
                <a:ln>
                  <a:noFill/>
                </a:ln>
                <a:solidFill>
                  <a:prstClr val="black"/>
                </a:solidFill>
                <a:effectLst/>
                <a:uLnTx/>
                <a:uFillTx/>
                <a:latin typeface="+mn-ea"/>
                <a:cs typeface="+mn-cs"/>
              </a:endParaRPr>
            </a:p>
          </p:txBody>
        </p:sp>
        <p:sp>
          <p:nvSpPr>
            <p:cNvPr id="54" name="円/楕円 53"/>
            <p:cNvSpPr/>
            <p:nvPr/>
          </p:nvSpPr>
          <p:spPr>
            <a:xfrm>
              <a:off x="2857529" y="5198101"/>
              <a:ext cx="2564734" cy="719764"/>
            </a:xfrm>
            <a:prstGeom prst="ellipse">
              <a:avLst/>
            </a:prstGeom>
            <a:noFill/>
            <a:ln w="19050" cap="flat" cmpd="sng" algn="ctr">
              <a:solidFill>
                <a:schemeClr val="tx1"/>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smtClean="0">
                <a:ln>
                  <a:noFill/>
                </a:ln>
                <a:solidFill>
                  <a:prstClr val="black"/>
                </a:solidFill>
                <a:effectLst/>
                <a:uLnTx/>
                <a:uFillTx/>
                <a:latin typeface="+mn-ea"/>
                <a:cs typeface="+mn-cs"/>
              </a:endParaRPr>
            </a:p>
          </p:txBody>
        </p:sp>
        <mc:AlternateContent xmlns:mc="http://schemas.openxmlformats.org/markup-compatibility/2006">
          <mc:Choice xmlns:a14="http://schemas.microsoft.com/office/drawing/2010/main" Requires="a14">
            <p:sp>
              <p:nvSpPr>
                <p:cNvPr id="56" name="テキスト ボックス 55"/>
                <p:cNvSpPr txBox="1"/>
                <p:nvPr/>
              </p:nvSpPr>
              <p:spPr>
                <a:xfrm>
                  <a:off x="1784178" y="4289448"/>
                  <a:ext cx="1253969" cy="459305"/>
                </a:xfrm>
                <a:prstGeom prst="rect">
                  <a:avLst/>
                </a:prstGeom>
                <a:noFill/>
              </p:spPr>
              <p:txBody>
                <a:bodyPr wrap="square" rtlCol="0">
                  <a:spAutoFit/>
                </a:bodyPr>
                <a:lstStyle/>
                <a:p>
                  <a:r>
                    <a:rPr lang="ja-JP" altLang="en-US" sz="1800" dirty="0" smtClean="0">
                      <a:latin typeface="+mn-ea"/>
                    </a:rPr>
                    <a:t>周波数</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a:rPr>
                            <m:t>𝑓</m:t>
                          </m:r>
                        </m:e>
                        <m:sub>
                          <m:r>
                            <a:rPr lang="en-US" altLang="ja-JP" sz="1800" b="0" i="1" smtClean="0">
                              <a:latin typeface="Cambria Math"/>
                            </a:rPr>
                            <m:t>1</m:t>
                          </m:r>
                        </m:sub>
                      </m:sSub>
                    </m:oMath>
                  </a14:m>
                  <a:endParaRPr kumimoji="1" lang="ja-JP" altLang="en-US" sz="1800" dirty="0">
                    <a:latin typeface="+mn-ea"/>
                  </a:endParaRPr>
                </a:p>
              </p:txBody>
            </p:sp>
          </mc:Choice>
          <mc:Fallback>
            <p:sp>
              <p:nvSpPr>
                <p:cNvPr id="56" name="テキスト ボックス 55"/>
                <p:cNvSpPr txBox="1">
                  <a:spLocks noRot="1" noChangeAspect="1" noMove="1" noResize="1" noEditPoints="1" noAdjustHandles="1" noChangeArrowheads="1" noChangeShapeType="1" noTextEdit="1"/>
                </p:cNvSpPr>
                <p:nvPr/>
              </p:nvSpPr>
              <p:spPr>
                <a:xfrm>
                  <a:off x="1784178" y="4289448"/>
                  <a:ext cx="1253969" cy="459305"/>
                </a:xfrm>
                <a:prstGeom prst="rect">
                  <a:avLst/>
                </a:prstGeom>
                <a:blipFill rotWithShape="0">
                  <a:blip r:embed="rId4"/>
                  <a:stretch>
                    <a:fillRect l="-4737" t="-4918" b="-278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p:cNvSpPr txBox="1"/>
                <p:nvPr/>
              </p:nvSpPr>
              <p:spPr>
                <a:xfrm>
                  <a:off x="3651844" y="4310678"/>
                  <a:ext cx="1449583" cy="459305"/>
                </a:xfrm>
                <a:prstGeom prst="rect">
                  <a:avLst/>
                </a:prstGeom>
                <a:noFill/>
              </p:spPr>
              <p:txBody>
                <a:bodyPr wrap="square" rtlCol="0">
                  <a:spAutoFit/>
                </a:bodyPr>
                <a:lstStyle/>
                <a:p>
                  <a:r>
                    <a:rPr lang="ja-JP" altLang="en-US" sz="1800" dirty="0" smtClean="0">
                      <a:latin typeface="+mn-ea"/>
                    </a:rPr>
                    <a:t>周波数</a:t>
                  </a:r>
                  <a14:m>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a:rPr>
                            <m:t>𝑓</m:t>
                          </m:r>
                        </m:e>
                        <m:sub>
                          <m:r>
                            <a:rPr lang="en-US" altLang="ja-JP" sz="1800" b="0" i="1" smtClean="0">
                              <a:latin typeface="Cambria Math"/>
                            </a:rPr>
                            <m:t>2</m:t>
                          </m:r>
                        </m:sub>
                      </m:sSub>
                    </m:oMath>
                  </a14:m>
                  <a:endParaRPr kumimoji="1" lang="ja-JP" altLang="en-US" sz="1800" dirty="0">
                    <a:latin typeface="+mn-ea"/>
                  </a:endParaRPr>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3651844" y="4310678"/>
                  <a:ext cx="1449583" cy="459305"/>
                </a:xfrm>
                <a:prstGeom prst="rect">
                  <a:avLst/>
                </a:prstGeom>
                <a:blipFill rotWithShape="0">
                  <a:blip r:embed="rId5"/>
                  <a:stretch>
                    <a:fillRect l="-3636" t="-4918" b="-27869"/>
                  </a:stretch>
                </a:blipFill>
              </p:spPr>
              <p:txBody>
                <a:bodyPr/>
                <a:lstStyle/>
                <a:p>
                  <a:r>
                    <a:rPr lang="ja-JP" altLang="en-US">
                      <a:noFill/>
                    </a:rPr>
                    <a:t> </a:t>
                  </a:r>
                </a:p>
              </p:txBody>
            </p:sp>
          </mc:Fallback>
        </mc:AlternateContent>
        <p:sp>
          <p:nvSpPr>
            <p:cNvPr id="58" name="円/楕円 57"/>
            <p:cNvSpPr/>
            <p:nvPr/>
          </p:nvSpPr>
          <p:spPr>
            <a:xfrm rot="712416">
              <a:off x="1085865" y="5411299"/>
              <a:ext cx="1287729" cy="474885"/>
            </a:xfrm>
            <a:prstGeom prst="ellipse">
              <a:avLst/>
            </a:prstGeom>
            <a:noFill/>
            <a:ln>
              <a:solidFill>
                <a:schemeClr val="accent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latin typeface="+mn-ea"/>
              </a:endParaRPr>
            </a:p>
          </p:txBody>
        </p:sp>
        <p:pic>
          <p:nvPicPr>
            <p:cNvPr id="59" name="Picture 2" descr="C:\Users\OP_mouse\Dropbox\藤井研\keyword presentation\cellphon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7564" y="5431343"/>
              <a:ext cx="428927" cy="260884"/>
            </a:xfrm>
            <a:prstGeom prst="rect">
              <a:avLst/>
            </a:prstGeom>
            <a:noFill/>
            <a:extLst>
              <a:ext uri="{909E8E84-426E-40dd-AFC4-6F175D3DCCD1}">
                <a14:hiddenFill xmlns:a14="http://schemas.microsoft.com/office/drawing/2010/main" xmlns="">
                  <a:solidFill>
                    <a:srgbClr val="FFFFFF"/>
                  </a:solidFill>
                </a14:hiddenFill>
              </a:ext>
            </a:extLst>
          </p:spPr>
        </p:pic>
        <p:pic>
          <p:nvPicPr>
            <p:cNvPr id="60" name="Picture 2" descr="C:\Users\OP_mouse\Dropbox\藤井研\keyword presentation\cellphon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246" y="5644574"/>
              <a:ext cx="428927" cy="26088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1" name="直線矢印コネクタ 60"/>
            <p:cNvCxnSpPr/>
            <p:nvPr/>
          </p:nvCxnSpPr>
          <p:spPr>
            <a:xfrm>
              <a:off x="1349062" y="5568444"/>
              <a:ext cx="690868" cy="21961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1535617" y="5327121"/>
                  <a:ext cx="492379" cy="3981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a:rPr>
                              <m:t>𝑓</m:t>
                            </m:r>
                          </m:e>
                          <m:sub>
                            <m:r>
                              <a:rPr lang="en-US" altLang="ja-JP" b="0" i="1" smtClean="0">
                                <a:latin typeface="Cambria Math"/>
                              </a:rPr>
                              <m:t>2</m:t>
                            </m:r>
                          </m:sub>
                        </m:sSub>
                      </m:oMath>
                    </m:oMathPara>
                  </a14:m>
                  <a:endParaRPr lang="ja-JP" altLang="en-US" dirty="0">
                    <a:latin typeface="+mn-ea"/>
                  </a:endParaRPr>
                </a:p>
              </p:txBody>
            </p:sp>
          </mc:Choice>
          <mc:Fallback xmlns="">
            <p:sp>
              <p:nvSpPr>
                <p:cNvPr id="62" name="正方形/長方形 61"/>
                <p:cNvSpPr>
                  <a:spLocks noRot="1" noChangeAspect="1" noMove="1" noResize="1" noEditPoints="1" noAdjustHandles="1" noChangeArrowheads="1" noChangeShapeType="1" noTextEdit="1"/>
                </p:cNvSpPr>
                <p:nvPr/>
              </p:nvSpPr>
              <p:spPr>
                <a:xfrm>
                  <a:off x="1535617" y="5327121"/>
                  <a:ext cx="492379" cy="398186"/>
                </a:xfrm>
                <a:prstGeom prst="rect">
                  <a:avLst/>
                </a:prstGeom>
                <a:blipFill rotWithShape="0">
                  <a:blip r:embed="rId7"/>
                  <a:stretch>
                    <a:fillRect b="-26415"/>
                  </a:stretch>
                </a:blipFill>
              </p:spPr>
              <p:txBody>
                <a:bodyPr/>
                <a:lstStyle/>
                <a:p>
                  <a:r>
                    <a:rPr lang="ja-JP" altLang="en-US">
                      <a:noFill/>
                    </a:rPr>
                    <a:t> </a:t>
                  </a:r>
                </a:p>
              </p:txBody>
            </p:sp>
          </mc:Fallback>
        </mc:AlternateContent>
      </p:grpSp>
      <p:sp>
        <p:nvSpPr>
          <p:cNvPr id="63" name="テキスト ボックス 62"/>
          <p:cNvSpPr txBox="1"/>
          <p:nvPr/>
        </p:nvSpPr>
        <p:spPr>
          <a:xfrm>
            <a:off x="6252511" y="5178841"/>
            <a:ext cx="2031325" cy="369332"/>
          </a:xfrm>
          <a:prstGeom prst="rect">
            <a:avLst/>
          </a:prstGeom>
          <a:noFill/>
        </p:spPr>
        <p:txBody>
          <a:bodyPr wrap="none" rtlCol="0">
            <a:spAutoFit/>
          </a:bodyPr>
          <a:lstStyle/>
          <a:p>
            <a:r>
              <a:rPr kumimoji="1" lang="ja-JP" altLang="en-US" sz="1800" b="1" dirty="0" smtClean="0"/>
              <a:t>空間的な空き帯域</a:t>
            </a:r>
            <a:endParaRPr kumimoji="1" lang="ja-JP" altLang="en-US" sz="1800" b="1" dirty="0"/>
          </a:p>
        </p:txBody>
      </p:sp>
      <p:sp>
        <p:nvSpPr>
          <p:cNvPr id="64" name="正方形/長方形 63"/>
          <p:cNvSpPr/>
          <p:nvPr/>
        </p:nvSpPr>
        <p:spPr>
          <a:xfrm>
            <a:off x="1120047" y="5805508"/>
            <a:ext cx="7086856" cy="400110"/>
          </a:xfrm>
          <a:prstGeom prst="rect">
            <a:avLst/>
          </a:prstGeom>
          <a:ln>
            <a:solidFill>
              <a:schemeClr val="bg1"/>
            </a:solidFill>
          </a:ln>
        </p:spPr>
        <p:txBody>
          <a:bodyPr wrap="square">
            <a:spAutoFit/>
          </a:bodyPr>
          <a:lstStyle/>
          <a:p>
            <a:r>
              <a:rPr lang="ja-JP" altLang="en-US" sz="2000" dirty="0" smtClean="0">
                <a:solidFill>
                  <a:srgbClr val="FF0000"/>
                </a:solidFill>
              </a:rPr>
              <a:t>空き帯域の二次利用による新規周波数資源の確保が可能</a:t>
            </a:r>
            <a:endParaRPr lang="en-US" altLang="ja-JP" sz="2000" dirty="0">
              <a:solidFill>
                <a:srgbClr val="FF0000"/>
              </a:solidFill>
            </a:endParaRPr>
          </a:p>
        </p:txBody>
      </p:sp>
      <p:pic>
        <p:nvPicPr>
          <p:cNvPr id="65" name="図 64"/>
          <p:cNvPicPr>
            <a:picLocks noChangeAspect="1"/>
          </p:cNvPicPr>
          <p:nvPr/>
        </p:nvPicPr>
        <p:blipFill>
          <a:blip r:embed="rId8"/>
          <a:stretch>
            <a:fillRect/>
          </a:stretch>
        </p:blipFill>
        <p:spPr>
          <a:xfrm>
            <a:off x="5785716" y="3852863"/>
            <a:ext cx="454156" cy="737483"/>
          </a:xfrm>
          <a:prstGeom prst="rect">
            <a:avLst/>
          </a:prstGeom>
        </p:spPr>
      </p:pic>
      <p:pic>
        <p:nvPicPr>
          <p:cNvPr id="67" name="図 66"/>
          <p:cNvPicPr>
            <a:picLocks noChangeAspect="1"/>
          </p:cNvPicPr>
          <p:nvPr/>
        </p:nvPicPr>
        <p:blipFill>
          <a:blip r:embed="rId8"/>
          <a:stretch>
            <a:fillRect/>
          </a:stretch>
        </p:blipFill>
        <p:spPr>
          <a:xfrm>
            <a:off x="7484814" y="3872894"/>
            <a:ext cx="454156" cy="737483"/>
          </a:xfrm>
          <a:prstGeom prst="rect">
            <a:avLst/>
          </a:prstGeom>
        </p:spPr>
      </p:pic>
    </p:spTree>
    <p:extLst>
      <p:ext uri="{BB962C8B-B14F-4D97-AF65-F5344CB8AC3E}">
        <p14:creationId xmlns:p14="http://schemas.microsoft.com/office/powerpoint/2010/main" val="2417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コグニティブ無線</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
        <p:nvSpPr>
          <p:cNvPr id="48" name="スライド番号プレースホルダー 3"/>
          <p:cNvSpPr txBox="1">
            <a:spLocks/>
          </p:cNvSpPr>
          <p:nvPr/>
        </p:nvSpPr>
        <p:spPr>
          <a:xfrm>
            <a:off x="4224753" y="6494340"/>
            <a:ext cx="682384" cy="324000"/>
          </a:xfrm>
          <a:prstGeom prst="rect">
            <a:avLst/>
          </a:prstGeom>
        </p:spPr>
        <p:txBody>
          <a:bodyPr vert="horz" lIns="91440" tIns="45720" rIns="91440" bIns="45720" rtlCol="0" anchor="ctr"/>
          <a:lstStyle>
            <a:defPPr>
              <a:defRPr lang="ja-JP"/>
            </a:defPPr>
            <a:lvl1pPr marL="0" algn="ctr" defTabSz="914400" rtl="0" eaLnBrk="1" latinLnBrk="0" hangingPunct="1">
              <a:defRPr kumimoji="1" sz="1600" b="1" kern="1200" cap="none" spc="0">
                <a:ln w="9525">
                  <a:solidFill>
                    <a:sysClr val="windowText" lastClr="000000"/>
                  </a:solidFill>
                  <a:prstDash val="solid"/>
                  <a:miter lim="800000"/>
                </a:ln>
                <a:solidFill>
                  <a:schemeClr val="bg1"/>
                </a:solidFill>
                <a:effectLst>
                  <a:outerShdw blurRad="25500" dist="23000" dir="7020000" algn="tl">
                    <a:srgbClr val="000000">
                      <a:alpha val="50000"/>
                    </a:srgbClr>
                  </a:outerShdw>
                </a:effectLst>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lang="ja-JP" altLang="en-US" smtClean="0"/>
              <a:pPr/>
              <a:t>3</a:t>
            </a:fld>
            <a:endParaRPr lang="ja-JP" altLang="en-US"/>
          </a:p>
        </p:txBody>
      </p:sp>
      <p:sp>
        <p:nvSpPr>
          <p:cNvPr id="80" name="テキスト ボックス 79"/>
          <p:cNvSpPr txBox="1"/>
          <p:nvPr/>
        </p:nvSpPr>
        <p:spPr>
          <a:xfrm>
            <a:off x="179512" y="1009879"/>
            <a:ext cx="8746042" cy="1631216"/>
          </a:xfrm>
          <a:prstGeom prst="rect">
            <a:avLst/>
          </a:prstGeom>
          <a:noFill/>
          <a:ln w="19050">
            <a:solidFill>
              <a:srgbClr val="4F81BD"/>
            </a:solidFill>
          </a:ln>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US" altLang="ja-JP" sz="2000" b="0" i="0" u="none" strike="noStrike" kern="0" cap="none" spc="0" normalizeH="0" baseline="0" noProof="0" dirty="0" smtClean="0">
              <a:ln>
                <a:noFill/>
              </a:ln>
              <a:solidFill>
                <a:prstClr val="black"/>
              </a:solidFill>
              <a:effectLst/>
              <a:uLnTx/>
              <a:uFillTx/>
              <a:latin typeface="+mn-ea"/>
            </a:endParaRPr>
          </a:p>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ja-JP" altLang="en-US" sz="2000" b="0" i="0" u="none" strike="noStrike" kern="0" cap="none" spc="0" normalizeH="0" baseline="0" noProof="0" dirty="0" smtClean="0">
                <a:ln>
                  <a:noFill/>
                </a:ln>
                <a:solidFill>
                  <a:prstClr val="black"/>
                </a:solidFill>
                <a:effectLst/>
                <a:uLnTx/>
                <a:uFillTx/>
                <a:latin typeface="+mn-ea"/>
              </a:rPr>
              <a:t>コグニティブ無線</a:t>
            </a:r>
            <a:r>
              <a:rPr kumimoji="0" lang="en-US" altLang="ja-JP" sz="2000" b="0" i="0" u="none" strike="noStrike" kern="0" cap="none" spc="0" normalizeH="0" baseline="0" noProof="0" dirty="0" smtClean="0">
                <a:ln>
                  <a:noFill/>
                </a:ln>
                <a:solidFill>
                  <a:prstClr val="black"/>
                </a:solidFill>
                <a:effectLst/>
                <a:uLnTx/>
                <a:uFillTx/>
                <a:latin typeface="+mn-ea"/>
              </a:rPr>
              <a:t>(</a:t>
            </a:r>
            <a:r>
              <a:rPr kumimoji="0" lang="en-US" altLang="ja-JP" sz="2000" b="0" i="0" u="none" strike="noStrike" kern="0" cap="none" spc="0" normalizeH="0" baseline="0" noProof="0" dirty="0" err="1" smtClean="0">
                <a:ln>
                  <a:noFill/>
                </a:ln>
                <a:solidFill>
                  <a:prstClr val="black"/>
                </a:solidFill>
                <a:effectLst/>
                <a:uLnTx/>
                <a:uFillTx/>
                <a:latin typeface="+mn-ea"/>
              </a:rPr>
              <a:t>CR:Cognitive</a:t>
            </a:r>
            <a:r>
              <a:rPr kumimoji="0" lang="en-US" altLang="ja-JP" sz="2000" b="0" i="0" u="none" strike="noStrike" kern="0" cap="none" spc="0" normalizeH="0" baseline="0" noProof="0" dirty="0" smtClean="0">
                <a:ln>
                  <a:noFill/>
                </a:ln>
                <a:solidFill>
                  <a:prstClr val="black"/>
                </a:solidFill>
                <a:effectLst/>
                <a:uLnTx/>
                <a:uFillTx/>
                <a:latin typeface="+mn-ea"/>
              </a:rPr>
              <a:t> Radio)</a:t>
            </a:r>
          </a:p>
          <a:p>
            <a:pPr marL="800100" lvl="1" indent="-342900">
              <a:buFont typeface="Arial" panose="020B0604020202020204" pitchFamily="34" charset="0"/>
              <a:buChar char="•"/>
              <a:defRPr/>
            </a:pPr>
            <a:r>
              <a:rPr kumimoji="0" lang="ja-JP" altLang="en-US" sz="2000" kern="0" dirty="0" smtClean="0">
                <a:solidFill>
                  <a:prstClr val="black"/>
                </a:solidFill>
                <a:latin typeface="+mn-ea"/>
              </a:rPr>
              <a:t>周辺情報を取得し、通信端末が通信パラメータを最適化</a:t>
            </a:r>
            <a:endParaRPr kumimoji="0" lang="en-US" altLang="ja-JP" sz="2000" kern="0" dirty="0" smtClean="0">
              <a:solidFill>
                <a:prstClr val="black"/>
              </a:solidFill>
              <a:latin typeface="+mn-ea"/>
            </a:endParaRPr>
          </a:p>
          <a:p>
            <a:pPr marL="800100" lvl="1" indent="-342900">
              <a:buFont typeface="Arial" panose="020B0604020202020204" pitchFamily="34" charset="0"/>
              <a:buChar char="•"/>
              <a:defRPr/>
            </a:pPr>
            <a:r>
              <a:rPr kumimoji="0" lang="ja-JP" altLang="en-US" sz="2000" b="0" i="0" u="none" strike="noStrike" kern="0" cap="none" spc="0" normalizeH="0" baseline="0" noProof="0" dirty="0" smtClean="0">
                <a:ln>
                  <a:noFill/>
                </a:ln>
                <a:solidFill>
                  <a:prstClr val="black"/>
                </a:solidFill>
                <a:effectLst/>
                <a:uLnTx/>
                <a:uFillTx/>
                <a:latin typeface="+mn-ea"/>
              </a:rPr>
              <a:t>既存システム</a:t>
            </a:r>
            <a:r>
              <a:rPr kumimoji="0" lang="en-US" altLang="ja-JP" sz="2000" b="0" i="0" u="none" strike="noStrike" kern="0" cap="none" spc="0" normalizeH="0" baseline="0" noProof="0" dirty="0" smtClean="0">
                <a:ln>
                  <a:noFill/>
                </a:ln>
                <a:solidFill>
                  <a:prstClr val="black"/>
                </a:solidFill>
                <a:effectLst/>
                <a:uLnTx/>
                <a:uFillTx/>
                <a:latin typeface="+mn-ea"/>
              </a:rPr>
              <a:t>(PU)</a:t>
            </a:r>
            <a:r>
              <a:rPr kumimoji="0" lang="ja-JP" altLang="en-US" sz="2000" kern="0" dirty="0" smtClean="0">
                <a:solidFill>
                  <a:prstClr val="black"/>
                </a:solidFill>
                <a:latin typeface="+mn-ea"/>
              </a:rPr>
              <a:t>の</a:t>
            </a:r>
            <a:r>
              <a:rPr kumimoji="0" lang="ja-JP" altLang="en-US" sz="2000" b="0" i="0" u="none" strike="noStrike" kern="0" cap="none" spc="0" normalizeH="0" baseline="0" noProof="0" dirty="0" smtClean="0">
                <a:ln>
                  <a:noFill/>
                </a:ln>
                <a:solidFill>
                  <a:prstClr val="black"/>
                </a:solidFill>
                <a:effectLst/>
                <a:uLnTx/>
                <a:uFillTx/>
                <a:latin typeface="+mn-ea"/>
              </a:rPr>
              <a:t>空き帯域をセカンダリユーザ</a:t>
            </a:r>
            <a:r>
              <a:rPr kumimoji="0" lang="en-US" altLang="ja-JP" sz="2000" b="0" i="0" u="none" strike="noStrike" kern="0" cap="none" spc="0" normalizeH="0" baseline="0" noProof="0" dirty="0" smtClean="0">
                <a:ln>
                  <a:noFill/>
                </a:ln>
                <a:solidFill>
                  <a:prstClr val="black"/>
                </a:solidFill>
                <a:effectLst/>
                <a:uLnTx/>
                <a:uFillTx/>
                <a:latin typeface="+mn-ea"/>
              </a:rPr>
              <a:t>(SU)</a:t>
            </a:r>
            <a:r>
              <a:rPr kumimoji="0" lang="ja-JP" altLang="en-US" sz="2000" b="0" i="0" u="none" strike="noStrike" kern="0" cap="none" spc="0" normalizeH="0" baseline="0" noProof="0" dirty="0" smtClean="0">
                <a:ln>
                  <a:noFill/>
                </a:ln>
                <a:solidFill>
                  <a:prstClr val="black"/>
                </a:solidFill>
                <a:effectLst/>
                <a:uLnTx/>
                <a:uFillTx/>
                <a:latin typeface="+mn-ea"/>
              </a:rPr>
              <a:t>が二次利用</a:t>
            </a:r>
            <a:endParaRPr kumimoji="0" lang="en-US" altLang="ja-JP" sz="2000" b="0" i="0" u="none" strike="noStrike" kern="0" cap="none" spc="0" normalizeH="0" baseline="0" noProof="0" dirty="0" smtClean="0">
              <a:ln>
                <a:noFill/>
              </a:ln>
              <a:solidFill>
                <a:prstClr val="black"/>
              </a:solidFill>
              <a:effectLst/>
              <a:uLnTx/>
              <a:uFillTx/>
              <a:latin typeface="+mn-ea"/>
            </a:endParaRPr>
          </a:p>
          <a:p>
            <a:pPr marL="800100" lvl="1" indent="-342900">
              <a:buFont typeface="Arial" panose="020B0604020202020204" pitchFamily="34" charset="0"/>
              <a:buChar char="•"/>
              <a:defRPr/>
            </a:pPr>
            <a:r>
              <a:rPr kumimoji="0" lang="ja-JP" altLang="en-US" sz="2000" kern="0" noProof="0" dirty="0" smtClean="0">
                <a:solidFill>
                  <a:prstClr val="black"/>
                </a:solidFill>
                <a:latin typeface="+mn-ea"/>
              </a:rPr>
              <a:t>制約条件：</a:t>
            </a:r>
            <a:r>
              <a:rPr kumimoji="0" lang="en-US" altLang="ja-JP" sz="2000" kern="0" noProof="0" dirty="0" smtClean="0">
                <a:solidFill>
                  <a:prstClr val="black"/>
                </a:solidFill>
                <a:latin typeface="+mn-ea"/>
              </a:rPr>
              <a:t>PU</a:t>
            </a:r>
            <a:r>
              <a:rPr kumimoji="0" lang="ja-JP" altLang="en-US" sz="2000" kern="0" noProof="0" dirty="0" smtClean="0">
                <a:solidFill>
                  <a:prstClr val="black"/>
                </a:solidFill>
                <a:latin typeface="+mn-ea"/>
              </a:rPr>
              <a:t>の通信への干渉回避（</a:t>
            </a:r>
            <a:r>
              <a:rPr kumimoji="0" lang="en-US" altLang="ja-JP" sz="2000" kern="0" noProof="0" dirty="0" smtClean="0">
                <a:solidFill>
                  <a:prstClr val="black"/>
                </a:solidFill>
                <a:latin typeface="+mn-ea"/>
              </a:rPr>
              <a:t>PU</a:t>
            </a:r>
            <a:r>
              <a:rPr kumimoji="0" lang="ja-JP" altLang="en-US" sz="2000" kern="0" noProof="0" dirty="0" smtClean="0">
                <a:solidFill>
                  <a:prstClr val="black"/>
                </a:solidFill>
                <a:latin typeface="+mn-ea"/>
              </a:rPr>
              <a:t>の保護）</a:t>
            </a:r>
            <a:endParaRPr kumimoji="0" lang="en-US" altLang="ja-JP" sz="2000" b="0" i="0" u="none" strike="noStrike" kern="0" cap="none" spc="0" normalizeH="0" baseline="0" noProof="0" dirty="0" smtClean="0">
              <a:ln>
                <a:noFill/>
              </a:ln>
              <a:solidFill>
                <a:prstClr val="black"/>
              </a:solidFill>
              <a:effectLst/>
              <a:uLnTx/>
              <a:uFillTx/>
              <a:latin typeface="+mn-ea"/>
            </a:endParaRPr>
          </a:p>
        </p:txBody>
      </p:sp>
      <p:sp>
        <p:nvSpPr>
          <p:cNvPr id="81" name="テキスト ボックス 80"/>
          <p:cNvSpPr txBox="1"/>
          <p:nvPr/>
        </p:nvSpPr>
        <p:spPr>
          <a:xfrm>
            <a:off x="356602" y="898212"/>
            <a:ext cx="1036563" cy="400110"/>
          </a:xfrm>
          <a:prstGeom prst="rect">
            <a:avLst/>
          </a:prstGeom>
          <a:solidFill>
            <a:srgbClr val="4BACC6">
              <a:lumMod val="40000"/>
              <a:lumOff val="60000"/>
            </a:srgb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000" b="0" i="0" u="none" strike="noStrike" kern="0" cap="none" spc="0" normalizeH="0" baseline="0" noProof="0" dirty="0" smtClean="0">
                <a:ln>
                  <a:noFill/>
                </a:ln>
                <a:solidFill>
                  <a:prstClr val="black"/>
                </a:solidFill>
                <a:effectLst/>
                <a:uLnTx/>
                <a:uFillTx/>
                <a:latin typeface="+mn-ea"/>
              </a:rPr>
              <a:t>解決策</a:t>
            </a:r>
            <a:endParaRPr kumimoji="0" lang="en-US" altLang="ja-JP" sz="2000" b="0" i="0" u="none" strike="noStrike" kern="0" cap="none" spc="0" normalizeH="0" baseline="0" noProof="0" dirty="0" smtClean="0">
              <a:ln>
                <a:noFill/>
              </a:ln>
              <a:solidFill>
                <a:prstClr val="black"/>
              </a:solidFill>
              <a:effectLst/>
              <a:uLnTx/>
              <a:uFillTx/>
              <a:latin typeface="+mn-ea"/>
            </a:endParaRPr>
          </a:p>
        </p:txBody>
      </p:sp>
      <p:sp>
        <p:nvSpPr>
          <p:cNvPr id="84" name="四角形吹き出し 83"/>
          <p:cNvSpPr/>
          <p:nvPr/>
        </p:nvSpPr>
        <p:spPr>
          <a:xfrm>
            <a:off x="1020862" y="5469790"/>
            <a:ext cx="6812027" cy="767521"/>
          </a:xfrm>
          <a:prstGeom prst="wedgeRectCallout">
            <a:avLst>
              <a:gd name="adj1" fmla="val -22156"/>
              <a:gd name="adj2" fmla="val -16764"/>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2000" dirty="0" smtClean="0">
                <a:solidFill>
                  <a:srgbClr val="FF0000"/>
                </a:solidFill>
              </a:rPr>
              <a:t>PU</a:t>
            </a:r>
            <a:r>
              <a:rPr kumimoji="1" lang="ja-JP" altLang="en-US" sz="2000" dirty="0" smtClean="0">
                <a:solidFill>
                  <a:srgbClr val="FF0000"/>
                </a:solidFill>
              </a:rPr>
              <a:t>のパラメータの取得が困難、外部装置との連携が必要</a:t>
            </a:r>
            <a:endParaRPr kumimoji="1" lang="ja-JP" altLang="en-US" sz="2000" dirty="0">
              <a:solidFill>
                <a:srgbClr val="FF0000"/>
              </a:solidFill>
            </a:endParaRPr>
          </a:p>
        </p:txBody>
      </p:sp>
      <p:sp>
        <p:nvSpPr>
          <p:cNvPr id="85" name="下矢印 84"/>
          <p:cNvSpPr/>
          <p:nvPr/>
        </p:nvSpPr>
        <p:spPr>
          <a:xfrm>
            <a:off x="4374104" y="4989091"/>
            <a:ext cx="331589" cy="360040"/>
          </a:xfrm>
          <a:prstGeom prst="downArrow">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27" name="円/楕円 26"/>
          <p:cNvSpPr/>
          <p:nvPr/>
        </p:nvSpPr>
        <p:spPr>
          <a:xfrm>
            <a:off x="1346455" y="3297804"/>
            <a:ext cx="3727473" cy="1336823"/>
          </a:xfrm>
          <a:prstGeom prst="ellipse">
            <a:avLst/>
          </a:prstGeom>
          <a:solidFill>
            <a:schemeClr val="bg1">
              <a:lumMod val="85000"/>
            </a:schemeClr>
          </a:solidFill>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342910" y="2809536"/>
            <a:ext cx="1467068" cy="400110"/>
          </a:xfrm>
          <a:prstGeom prst="rect">
            <a:avLst/>
          </a:prstGeom>
          <a:noFill/>
        </p:spPr>
        <p:txBody>
          <a:bodyPr wrap="none" rtlCol="0">
            <a:spAutoFit/>
          </a:bodyPr>
          <a:lstStyle/>
          <a:p>
            <a:r>
              <a:rPr lang="ja-JP" altLang="en-US" sz="2000" dirty="0"/>
              <a:t>通信</a:t>
            </a:r>
            <a:r>
              <a:rPr kumimoji="1" lang="ja-JP" altLang="en-US" sz="2000" dirty="0" smtClean="0"/>
              <a:t>エリア</a:t>
            </a:r>
            <a:endParaRPr kumimoji="1" lang="ja-JP" altLang="en-US" sz="2000" dirty="0"/>
          </a:p>
        </p:txBody>
      </p:sp>
      <p:sp>
        <p:nvSpPr>
          <p:cNvPr id="30" name="テキスト ボックス 29"/>
          <p:cNvSpPr txBox="1"/>
          <p:nvPr/>
        </p:nvSpPr>
        <p:spPr>
          <a:xfrm>
            <a:off x="2930247" y="2979165"/>
            <a:ext cx="497252" cy="400110"/>
          </a:xfrm>
          <a:prstGeom prst="rect">
            <a:avLst/>
          </a:prstGeom>
          <a:noFill/>
        </p:spPr>
        <p:txBody>
          <a:bodyPr wrap="none" rtlCol="0">
            <a:spAutoFit/>
          </a:bodyPr>
          <a:lstStyle/>
          <a:p>
            <a:r>
              <a:rPr kumimoji="1" lang="en-US" altLang="ja-JP" sz="2000" dirty="0" smtClean="0"/>
              <a:t>PU</a:t>
            </a:r>
            <a:endParaRPr kumimoji="1" lang="ja-JP" altLang="en-US" sz="1000" dirty="0"/>
          </a:p>
        </p:txBody>
      </p:sp>
      <p:pic>
        <p:nvPicPr>
          <p:cNvPr id="32" name="Picture 2" descr="C:\Users\OP_mouse\Dropbox\藤井研\集中輪講\二回目\us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4865" y="3580382"/>
            <a:ext cx="354839" cy="54711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4" name="直線矢印コネクタ 23"/>
          <p:cNvCxnSpPr>
            <a:endCxn id="47" idx="6"/>
          </p:cNvCxnSpPr>
          <p:nvPr/>
        </p:nvCxnSpPr>
        <p:spPr>
          <a:xfrm flipH="1">
            <a:off x="5453356" y="3955313"/>
            <a:ext cx="2447106" cy="173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8" idx="2"/>
          </p:cNvCxnSpPr>
          <p:nvPr/>
        </p:nvCxnSpPr>
        <p:spPr>
          <a:xfrm>
            <a:off x="1076444" y="3209646"/>
            <a:ext cx="316721" cy="5557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8022856" y="3194758"/>
            <a:ext cx="498855" cy="369332"/>
          </a:xfrm>
          <a:prstGeom prst="rect">
            <a:avLst/>
          </a:prstGeom>
        </p:spPr>
        <p:txBody>
          <a:bodyPr wrap="none">
            <a:spAutoFit/>
          </a:bodyPr>
          <a:lstStyle/>
          <a:p>
            <a:r>
              <a:rPr kumimoji="0" lang="en-US" altLang="ja-JP" kern="0" dirty="0">
                <a:solidFill>
                  <a:prstClr val="black"/>
                </a:solidFill>
                <a:latin typeface="+mn-ea"/>
              </a:rPr>
              <a:t>SU</a:t>
            </a:r>
            <a:endParaRPr lang="ja-JP" altLang="en-US" dirty="0"/>
          </a:p>
        </p:txBody>
      </p:sp>
      <p:pic>
        <p:nvPicPr>
          <p:cNvPr id="31" name="図 30"/>
          <p:cNvPicPr>
            <a:picLocks noChangeAspect="1"/>
          </p:cNvPicPr>
          <p:nvPr/>
        </p:nvPicPr>
        <p:blipFill>
          <a:blip r:embed="rId4"/>
          <a:stretch>
            <a:fillRect/>
          </a:stretch>
        </p:blipFill>
        <p:spPr>
          <a:xfrm>
            <a:off x="2902416" y="3218748"/>
            <a:ext cx="615550" cy="999563"/>
          </a:xfrm>
          <a:prstGeom prst="rect">
            <a:avLst/>
          </a:prstGeom>
        </p:spPr>
      </p:pic>
      <p:sp>
        <p:nvSpPr>
          <p:cNvPr id="35" name="正方形/長方形 34"/>
          <p:cNvSpPr/>
          <p:nvPr/>
        </p:nvSpPr>
        <p:spPr>
          <a:xfrm>
            <a:off x="5965338" y="3530868"/>
            <a:ext cx="1210588" cy="400110"/>
          </a:xfrm>
          <a:prstGeom prst="rect">
            <a:avLst/>
          </a:prstGeom>
        </p:spPr>
        <p:txBody>
          <a:bodyPr wrap="none">
            <a:spAutoFit/>
          </a:bodyPr>
          <a:lstStyle/>
          <a:p>
            <a:r>
              <a:rPr kumimoji="0" lang="ja-JP" altLang="en-US" sz="2000" kern="0" dirty="0">
                <a:solidFill>
                  <a:prstClr val="black"/>
                </a:solidFill>
                <a:latin typeface="+mn-ea"/>
              </a:rPr>
              <a:t>干渉回避</a:t>
            </a:r>
            <a:endParaRPr lang="ja-JP" altLang="en-US" sz="2000" dirty="0"/>
          </a:p>
        </p:txBody>
      </p:sp>
      <p:sp>
        <p:nvSpPr>
          <p:cNvPr id="43" name="テキスト ボックス 42"/>
          <p:cNvSpPr txBox="1"/>
          <p:nvPr/>
        </p:nvSpPr>
        <p:spPr>
          <a:xfrm>
            <a:off x="467544" y="4924703"/>
            <a:ext cx="1980029" cy="400110"/>
          </a:xfrm>
          <a:prstGeom prst="rect">
            <a:avLst/>
          </a:prstGeom>
          <a:noFill/>
        </p:spPr>
        <p:txBody>
          <a:bodyPr wrap="none" rtlCol="0">
            <a:spAutoFit/>
          </a:bodyPr>
          <a:lstStyle/>
          <a:p>
            <a:r>
              <a:rPr lang="ja-JP" altLang="en-US" sz="2000" dirty="0"/>
              <a:t>推定</a:t>
            </a:r>
            <a:r>
              <a:rPr lang="ja-JP" altLang="en-US" sz="2000" dirty="0" smtClean="0"/>
              <a:t>通信</a:t>
            </a:r>
            <a:r>
              <a:rPr kumimoji="1" lang="ja-JP" altLang="en-US" sz="2000" dirty="0" smtClean="0"/>
              <a:t>エリア</a:t>
            </a:r>
            <a:endParaRPr kumimoji="1" lang="ja-JP" altLang="en-US" sz="2000" dirty="0"/>
          </a:p>
        </p:txBody>
      </p:sp>
      <p:cxnSp>
        <p:nvCxnSpPr>
          <p:cNvPr id="44" name="直線コネクタ 43"/>
          <p:cNvCxnSpPr>
            <a:stCxn id="43" idx="0"/>
          </p:cNvCxnSpPr>
          <p:nvPr/>
        </p:nvCxnSpPr>
        <p:spPr>
          <a:xfrm flipV="1">
            <a:off x="1457559" y="4653441"/>
            <a:ext cx="352419" cy="27126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940051" y="3065540"/>
            <a:ext cx="4513305" cy="1814323"/>
          </a:xfrm>
          <a:prstGeom prst="ellipse">
            <a:avLst/>
          </a:prstGeom>
          <a:noFill/>
          <a:ln>
            <a:solidFill>
              <a:schemeClr val="tx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49" name="円/楕円 48"/>
          <p:cNvSpPr/>
          <p:nvPr/>
        </p:nvSpPr>
        <p:spPr>
          <a:xfrm>
            <a:off x="1858437" y="3486962"/>
            <a:ext cx="2676532" cy="917589"/>
          </a:xfrm>
          <a:prstGeom prst="ellipse">
            <a:avLst/>
          </a:prstGeom>
          <a:noFill/>
          <a:ln>
            <a:solidFill>
              <a:schemeClr val="tx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cxnSp>
        <p:nvCxnSpPr>
          <p:cNvPr id="50" name="直線コネクタ 49"/>
          <p:cNvCxnSpPr>
            <a:stCxn id="43" idx="0"/>
          </p:cNvCxnSpPr>
          <p:nvPr/>
        </p:nvCxnSpPr>
        <p:spPr>
          <a:xfrm flipV="1">
            <a:off x="1457559" y="4127019"/>
            <a:ext cx="450145" cy="79768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53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電波環境</a:t>
            </a:r>
            <a:r>
              <a:rPr lang="ja-JP" altLang="en-US" dirty="0" smtClean="0"/>
              <a:t>データベース</a:t>
            </a:r>
            <a:endParaRPr kumimoji="1" lang="ja-JP" altLang="en-US" dirty="0"/>
          </a:p>
        </p:txBody>
      </p:sp>
      <p:sp>
        <p:nvSpPr>
          <p:cNvPr id="3" name="コンテンツ プレースホルダー 2"/>
          <p:cNvSpPr>
            <a:spLocks noGrp="1"/>
          </p:cNvSpPr>
          <p:nvPr>
            <p:ph idx="1"/>
          </p:nvPr>
        </p:nvSpPr>
        <p:spPr>
          <a:xfrm>
            <a:off x="-2256" y="737935"/>
            <a:ext cx="9073009" cy="5569956"/>
          </a:xfrm>
        </p:spPr>
        <p:txBody>
          <a:bodyPr/>
          <a:lstStyle/>
          <a:p>
            <a:r>
              <a:rPr kumimoji="1" lang="en-US" altLang="ja-JP" dirty="0" smtClean="0"/>
              <a:t>FCC</a:t>
            </a:r>
            <a:r>
              <a:rPr kumimoji="1" lang="ja-JP" altLang="en-US" dirty="0" smtClean="0"/>
              <a:t>データベース：</a:t>
            </a:r>
            <a:endParaRPr lang="en-US" altLang="ja-JP" dirty="0" smtClean="0"/>
          </a:p>
          <a:p>
            <a:pPr lvl="1">
              <a:buFont typeface="Wingdings" panose="05000000000000000000" pitchFamily="2" charset="2"/>
              <a:buChar char="Ø"/>
            </a:pPr>
            <a:r>
              <a:rPr lang="ja-JP" altLang="en-US" sz="2000" dirty="0"/>
              <a:t>特定の電波伝搬モデルを定め</a:t>
            </a:r>
            <a:r>
              <a:rPr lang="ja-JP" altLang="en-US" sz="2000" dirty="0" smtClean="0"/>
              <a:t>、存在</a:t>
            </a:r>
            <a:r>
              <a:rPr lang="ja-JP" altLang="en-US" sz="2000" dirty="0"/>
              <a:t>する</a:t>
            </a:r>
            <a:r>
              <a:rPr lang="ja-JP" altLang="en-US" sz="2000" dirty="0" smtClean="0"/>
              <a:t>かどうかの情報を提供</a:t>
            </a:r>
            <a:endParaRPr lang="en-US" altLang="ja-JP" sz="2000" dirty="0"/>
          </a:p>
          <a:p>
            <a:pPr lvl="1">
              <a:buFont typeface="Wingdings" panose="05000000000000000000" pitchFamily="2" charset="2"/>
              <a:buChar char="Ø"/>
            </a:pPr>
            <a:r>
              <a:rPr lang="ja-JP" altLang="en-US" sz="2000" dirty="0"/>
              <a:t>保守的に管理する干渉設計によって干渉マージンが大きく取られて</a:t>
            </a:r>
            <a:r>
              <a:rPr lang="ja-JP" altLang="en-US" sz="2000" dirty="0" smtClean="0"/>
              <a:t>いる</a:t>
            </a:r>
            <a:endParaRPr lang="en-US" altLang="ja-JP" sz="2000" dirty="0" smtClean="0"/>
          </a:p>
          <a:p>
            <a:endParaRPr kumimoji="1" lang="en-US" altLang="ja-JP" dirty="0"/>
          </a:p>
          <a:p>
            <a:endParaRPr lang="en-US" altLang="ja-JP" dirty="0" smtClean="0"/>
          </a:p>
          <a:p>
            <a:pPr marL="0" indent="0">
              <a:buNone/>
            </a:pPr>
            <a:endParaRPr lang="en-US" altLang="ja-JP" dirty="0" smtClean="0"/>
          </a:p>
          <a:p>
            <a:pPr marL="0" indent="0">
              <a:buNone/>
            </a:pPr>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
        <p:nvSpPr>
          <p:cNvPr id="17" name="フローチャート : 磁気ディスク 16"/>
          <p:cNvSpPr/>
          <p:nvPr/>
        </p:nvSpPr>
        <p:spPr bwMode="auto">
          <a:xfrm>
            <a:off x="7747265" y="3389616"/>
            <a:ext cx="1323488" cy="829421"/>
          </a:xfrm>
          <a:prstGeom prst="flowChartMagneticDisk">
            <a:avLst/>
          </a:prstGeom>
          <a:no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rPr>
              <a:t>FCC</a:t>
            </a:r>
            <a:r>
              <a:rPr lang="en-US" altLang="ja-JP" sz="2000" dirty="0"/>
              <a:t>-</a:t>
            </a:r>
            <a:r>
              <a:rPr kumimoji="1" lang="en-US" altLang="ja-JP" sz="2000" b="0" i="0" u="none" strike="noStrike" cap="none" normalizeH="0" baseline="0" dirty="0" smtClean="0">
                <a:ln>
                  <a:noFill/>
                </a:ln>
                <a:solidFill>
                  <a:schemeClr val="tx1"/>
                </a:solidFill>
                <a:effectLst/>
              </a:rPr>
              <a:t>DB</a:t>
            </a:r>
            <a:endParaRPr kumimoji="1" lang="ja-JP" altLang="en-US" b="0" i="0" u="none" strike="noStrike" cap="none" normalizeH="0" baseline="0" dirty="0" smtClean="0">
              <a:ln>
                <a:noFill/>
              </a:ln>
              <a:solidFill>
                <a:schemeClr val="tx1"/>
              </a:solidFill>
              <a:effectLst/>
            </a:endParaRPr>
          </a:p>
        </p:txBody>
      </p:sp>
      <p:cxnSp>
        <p:nvCxnSpPr>
          <p:cNvPr id="18" name="カギ線コネクタ 17"/>
          <p:cNvCxnSpPr>
            <a:endCxn id="13" idx="6"/>
          </p:cNvCxnSpPr>
          <p:nvPr/>
        </p:nvCxnSpPr>
        <p:spPr bwMode="auto">
          <a:xfrm rot="5400000">
            <a:off x="7516608" y="4337965"/>
            <a:ext cx="1502124" cy="1154931"/>
          </a:xfrm>
          <a:prstGeom prst="bentConnector2">
            <a:avLst/>
          </a:prstGeom>
          <a:solidFill>
            <a:srgbClr val="800080">
              <a:alpha val="82001"/>
            </a:srgbClr>
          </a:solidFill>
          <a:ln w="9398" cap="flat" cmpd="sng" algn="ctr">
            <a:solidFill>
              <a:srgbClr val="000000"/>
            </a:solidFill>
            <a:prstDash val="solid"/>
            <a:round/>
            <a:headEnd type="none" w="med" len="med"/>
            <a:tailEnd type="arrow"/>
          </a:ln>
          <a:effectLst/>
        </p:spPr>
      </p:cxnSp>
      <p:sp>
        <p:nvSpPr>
          <p:cNvPr id="19" name="テキスト ボックス 18"/>
          <p:cNvSpPr txBox="1"/>
          <p:nvPr/>
        </p:nvSpPr>
        <p:spPr>
          <a:xfrm>
            <a:off x="7664403" y="5254621"/>
            <a:ext cx="1210588" cy="400110"/>
          </a:xfrm>
          <a:prstGeom prst="rect">
            <a:avLst/>
          </a:prstGeom>
          <a:noFill/>
        </p:spPr>
        <p:txBody>
          <a:bodyPr wrap="none" rtlCol="0">
            <a:spAutoFit/>
          </a:bodyPr>
          <a:lstStyle/>
          <a:p>
            <a:r>
              <a:rPr kumimoji="1" lang="ja-JP" altLang="en-US" sz="2000" dirty="0" smtClean="0"/>
              <a:t>情報提供</a:t>
            </a:r>
            <a:endParaRPr kumimoji="1" lang="ja-JP" altLang="en-US" sz="2000" dirty="0"/>
          </a:p>
        </p:txBody>
      </p:sp>
      <p:grpSp>
        <p:nvGrpSpPr>
          <p:cNvPr id="65" name="グループ化 64"/>
          <p:cNvGrpSpPr/>
          <p:nvPr/>
        </p:nvGrpSpPr>
        <p:grpSpPr>
          <a:xfrm>
            <a:off x="5631670" y="4226394"/>
            <a:ext cx="2160240" cy="1496468"/>
            <a:chOff x="5135601" y="2542562"/>
            <a:chExt cx="2160240" cy="1496468"/>
          </a:xfrm>
        </p:grpSpPr>
        <p:sp>
          <p:nvSpPr>
            <p:cNvPr id="13" name="円/楕円 12"/>
            <p:cNvSpPr/>
            <p:nvPr/>
          </p:nvSpPr>
          <p:spPr bwMode="auto">
            <a:xfrm rot="1503813">
              <a:off x="5135601" y="3082911"/>
              <a:ext cx="2160240" cy="884369"/>
            </a:xfrm>
            <a:prstGeom prst="ellipse">
              <a:avLst/>
            </a:prstGeom>
            <a:noFill/>
            <a:ln w="9398"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effectLst/>
                <a:latin typeface="Arial" charset="0"/>
                <a:ea typeface="ＭＳ Ｐゴシック" pitchFamily="50" charset="-128"/>
              </a:endParaRPr>
            </a:p>
          </p:txBody>
        </p:sp>
        <p:pic>
          <p:nvPicPr>
            <p:cNvPr id="14" name="Picture 2" descr="C:\Users\OP_mouse\Dropbox\藤井研\集中輪講\二回目\us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1028" y="3102548"/>
              <a:ext cx="187064" cy="288429"/>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 descr="C:\Users\OP_mouse\Dropbox\藤井研\集中輪講\二回目\us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7485" y="3750601"/>
              <a:ext cx="187064" cy="28842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6" name="直線矢印コネクタ 15"/>
            <p:cNvCxnSpPr>
              <a:stCxn id="14" idx="3"/>
              <a:endCxn id="15" idx="1"/>
            </p:cNvCxnSpPr>
            <p:nvPr/>
          </p:nvCxnSpPr>
          <p:spPr bwMode="auto">
            <a:xfrm>
              <a:off x="5668092" y="3246763"/>
              <a:ext cx="1209393" cy="648053"/>
            </a:xfrm>
            <a:prstGeom prst="straightConnector1">
              <a:avLst/>
            </a:prstGeom>
            <a:solidFill>
              <a:srgbClr val="800080">
                <a:alpha val="82001"/>
              </a:srgbClr>
            </a:solidFill>
            <a:ln w="19050" cap="flat" cmpd="sng" algn="ctr">
              <a:solidFill>
                <a:srgbClr val="000000"/>
              </a:solidFill>
              <a:prstDash val="solid"/>
              <a:round/>
              <a:headEnd type="arrow"/>
              <a:tailEnd type="arrow"/>
            </a:ln>
            <a:effectLst/>
          </p:spPr>
        </p:cxnSp>
        <p:sp>
          <p:nvSpPr>
            <p:cNvPr id="20" name="テキスト ボックス 19"/>
            <p:cNvSpPr txBox="1"/>
            <p:nvPr/>
          </p:nvSpPr>
          <p:spPr>
            <a:xfrm>
              <a:off x="5503949" y="2542562"/>
              <a:ext cx="1467068" cy="400110"/>
            </a:xfrm>
            <a:prstGeom prst="rect">
              <a:avLst/>
            </a:prstGeom>
            <a:noFill/>
          </p:spPr>
          <p:txBody>
            <a:bodyPr wrap="none" rtlCol="0">
              <a:spAutoFit/>
            </a:bodyPr>
            <a:lstStyle/>
            <a:p>
              <a:r>
                <a:rPr lang="ja-JP" altLang="en-US" sz="2000" dirty="0" smtClean="0"/>
                <a:t>小電力通信</a:t>
              </a:r>
              <a:endParaRPr kumimoji="1" lang="ja-JP" altLang="en-US" sz="2000" dirty="0"/>
            </a:p>
          </p:txBody>
        </p:sp>
        <p:cxnSp>
          <p:nvCxnSpPr>
            <p:cNvPr id="21" name="直線コネクタ 20"/>
            <p:cNvCxnSpPr/>
            <p:nvPr/>
          </p:nvCxnSpPr>
          <p:spPr bwMode="auto">
            <a:xfrm flipH="1" flipV="1">
              <a:off x="6399545" y="2872004"/>
              <a:ext cx="49807" cy="257115"/>
            </a:xfrm>
            <a:prstGeom prst="line">
              <a:avLst/>
            </a:prstGeom>
            <a:solidFill>
              <a:srgbClr val="800080">
                <a:alpha val="82001"/>
              </a:srgbClr>
            </a:solidFill>
            <a:ln w="9398" cap="flat" cmpd="sng" algn="ctr">
              <a:solidFill>
                <a:srgbClr val="000000"/>
              </a:solidFill>
              <a:prstDash val="solid"/>
              <a:round/>
              <a:headEnd type="none" w="med" len="med"/>
              <a:tailEnd type="none" w="med" len="med"/>
            </a:ln>
            <a:effectLst/>
          </p:spPr>
        </p:cxnSp>
      </p:grpSp>
      <p:cxnSp>
        <p:nvCxnSpPr>
          <p:cNvPr id="22" name="直線矢印コネクタ 21"/>
          <p:cNvCxnSpPr>
            <a:stCxn id="13" idx="2"/>
            <a:endCxn id="42" idx="6"/>
          </p:cNvCxnSpPr>
          <p:nvPr/>
        </p:nvCxnSpPr>
        <p:spPr bwMode="auto">
          <a:xfrm flipH="1" flipV="1">
            <a:off x="4726993" y="4126275"/>
            <a:ext cx="1006383" cy="625089"/>
          </a:xfrm>
          <a:prstGeom prst="straightConnector1">
            <a:avLst/>
          </a:prstGeom>
          <a:solidFill>
            <a:srgbClr val="800080">
              <a:alpha val="82001"/>
            </a:srgbClr>
          </a:solidFill>
          <a:ln w="9398" cap="flat" cmpd="sng" algn="ctr">
            <a:solidFill>
              <a:srgbClr val="000000"/>
            </a:solidFill>
            <a:prstDash val="dash"/>
            <a:round/>
            <a:headEnd type="none" w="med" len="med"/>
            <a:tailEnd type="arrow"/>
          </a:ln>
          <a:effectLst/>
        </p:spPr>
      </p:cxnSp>
      <p:sp>
        <p:nvSpPr>
          <p:cNvPr id="23" name="テキスト ボックス 22"/>
          <p:cNvSpPr txBox="1"/>
          <p:nvPr/>
        </p:nvSpPr>
        <p:spPr>
          <a:xfrm rot="1985086">
            <a:off x="4622696" y="4098186"/>
            <a:ext cx="1477618" cy="400110"/>
          </a:xfrm>
          <a:prstGeom prst="rect">
            <a:avLst/>
          </a:prstGeom>
          <a:noFill/>
        </p:spPr>
        <p:txBody>
          <a:bodyPr wrap="square" rtlCol="0">
            <a:spAutoFit/>
          </a:bodyPr>
          <a:lstStyle/>
          <a:p>
            <a:r>
              <a:rPr lang="ja-JP" altLang="en-US" sz="2000" dirty="0" smtClean="0"/>
              <a:t>与</a:t>
            </a:r>
            <a:r>
              <a:rPr kumimoji="1" lang="ja-JP" altLang="en-US" sz="2000" dirty="0" smtClean="0"/>
              <a:t>干渉回避</a:t>
            </a:r>
            <a:endParaRPr kumimoji="1" lang="ja-JP" altLang="en-US" sz="2000" dirty="0"/>
          </a:p>
        </p:txBody>
      </p:sp>
      <p:cxnSp>
        <p:nvCxnSpPr>
          <p:cNvPr id="28" name="直線矢印コネクタ 27"/>
          <p:cNvCxnSpPr/>
          <p:nvPr/>
        </p:nvCxnSpPr>
        <p:spPr>
          <a:xfrm flipV="1">
            <a:off x="3240355" y="3025329"/>
            <a:ext cx="161942" cy="333577"/>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3475238" y="2506461"/>
            <a:ext cx="1210588" cy="400110"/>
          </a:xfrm>
          <a:prstGeom prst="rect">
            <a:avLst/>
          </a:prstGeom>
          <a:noFill/>
        </p:spPr>
        <p:txBody>
          <a:bodyPr wrap="none" rtlCol="0">
            <a:spAutoFit/>
          </a:bodyPr>
          <a:lstStyle/>
          <a:p>
            <a:r>
              <a:rPr lang="ja-JP" altLang="en-US" sz="2000" dirty="0"/>
              <a:t>マージン</a:t>
            </a:r>
            <a:endParaRPr kumimoji="1" lang="ja-JP" altLang="en-US" dirty="0"/>
          </a:p>
        </p:txBody>
      </p:sp>
      <p:cxnSp>
        <p:nvCxnSpPr>
          <p:cNvPr id="31" name="直線コネクタ 30"/>
          <p:cNvCxnSpPr/>
          <p:nvPr/>
        </p:nvCxnSpPr>
        <p:spPr>
          <a:xfrm flipV="1">
            <a:off x="3366668" y="2896772"/>
            <a:ext cx="366953" cy="3089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円/楕円 35"/>
          <p:cNvSpPr/>
          <p:nvPr/>
        </p:nvSpPr>
        <p:spPr>
          <a:xfrm>
            <a:off x="611560" y="3287101"/>
            <a:ext cx="3727473" cy="1582059"/>
          </a:xfrm>
          <a:prstGeom prst="ellipse">
            <a:avLst/>
          </a:prstGeom>
          <a:solidFill>
            <a:schemeClr val="bg1">
              <a:lumMod val="85000"/>
            </a:schemeClr>
          </a:solidFill>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7" name="テキスト ボックス 36"/>
          <p:cNvSpPr txBox="1"/>
          <p:nvPr/>
        </p:nvSpPr>
        <p:spPr>
          <a:xfrm>
            <a:off x="239017" y="2376106"/>
            <a:ext cx="1467068" cy="400110"/>
          </a:xfrm>
          <a:prstGeom prst="rect">
            <a:avLst/>
          </a:prstGeom>
          <a:noFill/>
        </p:spPr>
        <p:txBody>
          <a:bodyPr wrap="none" rtlCol="0">
            <a:spAutoFit/>
          </a:bodyPr>
          <a:lstStyle/>
          <a:p>
            <a:r>
              <a:rPr lang="ja-JP" altLang="en-US" sz="2000" dirty="0"/>
              <a:t>通信</a:t>
            </a:r>
            <a:r>
              <a:rPr kumimoji="1" lang="ja-JP" altLang="en-US" sz="2000" dirty="0" smtClean="0"/>
              <a:t>エリア</a:t>
            </a:r>
            <a:endParaRPr kumimoji="1" lang="ja-JP" altLang="en-US" sz="2000" dirty="0"/>
          </a:p>
        </p:txBody>
      </p:sp>
      <p:sp>
        <p:nvSpPr>
          <p:cNvPr id="38" name="テキスト ボックス 37"/>
          <p:cNvSpPr txBox="1"/>
          <p:nvPr/>
        </p:nvSpPr>
        <p:spPr>
          <a:xfrm>
            <a:off x="2215623" y="3233697"/>
            <a:ext cx="497252" cy="400110"/>
          </a:xfrm>
          <a:prstGeom prst="rect">
            <a:avLst/>
          </a:prstGeom>
          <a:noFill/>
        </p:spPr>
        <p:txBody>
          <a:bodyPr wrap="none" rtlCol="0">
            <a:spAutoFit/>
          </a:bodyPr>
          <a:lstStyle/>
          <a:p>
            <a:r>
              <a:rPr kumimoji="1" lang="en-US" altLang="ja-JP" sz="2000" dirty="0" smtClean="0"/>
              <a:t>PU</a:t>
            </a:r>
            <a:endParaRPr kumimoji="1" lang="ja-JP" altLang="en-US" sz="1000" dirty="0"/>
          </a:p>
        </p:txBody>
      </p:sp>
      <p:cxnSp>
        <p:nvCxnSpPr>
          <p:cNvPr id="39" name="直線コネクタ 38"/>
          <p:cNvCxnSpPr/>
          <p:nvPr/>
        </p:nvCxnSpPr>
        <p:spPr>
          <a:xfrm>
            <a:off x="1236660" y="2803184"/>
            <a:ext cx="316721" cy="5557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3"/>
          <a:stretch>
            <a:fillRect/>
          </a:stretch>
        </p:blipFill>
        <p:spPr>
          <a:xfrm>
            <a:off x="2189974" y="3459193"/>
            <a:ext cx="615550" cy="999563"/>
          </a:xfrm>
          <a:prstGeom prst="rect">
            <a:avLst/>
          </a:prstGeom>
        </p:spPr>
      </p:pic>
      <p:sp>
        <p:nvSpPr>
          <p:cNvPr id="42" name="円/楕円 41"/>
          <p:cNvSpPr/>
          <p:nvPr/>
        </p:nvSpPr>
        <p:spPr>
          <a:xfrm>
            <a:off x="213688" y="2977369"/>
            <a:ext cx="4513305" cy="2297812"/>
          </a:xfrm>
          <a:prstGeom prst="ellipse">
            <a:avLst/>
          </a:prstGeom>
          <a:noFill/>
          <a:ln>
            <a:solidFill>
              <a:schemeClr val="tx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cxnSp>
        <p:nvCxnSpPr>
          <p:cNvPr id="59" name="直線コネクタ 58"/>
          <p:cNvCxnSpPr/>
          <p:nvPr/>
        </p:nvCxnSpPr>
        <p:spPr>
          <a:xfrm flipH="1">
            <a:off x="645421" y="4853602"/>
            <a:ext cx="168769" cy="447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30207" y="5404146"/>
            <a:ext cx="1523174" cy="400110"/>
          </a:xfrm>
          <a:prstGeom prst="rect">
            <a:avLst/>
          </a:prstGeom>
          <a:noFill/>
        </p:spPr>
        <p:txBody>
          <a:bodyPr wrap="none" rtlCol="0">
            <a:spAutoFit/>
          </a:bodyPr>
          <a:lstStyle/>
          <a:p>
            <a:r>
              <a:rPr kumimoji="1" lang="ja-JP" altLang="en-US" sz="2000" dirty="0" smtClean="0"/>
              <a:t> 保護エリア</a:t>
            </a:r>
            <a:endParaRPr kumimoji="1" lang="ja-JP" altLang="en-US" sz="2000" dirty="0"/>
          </a:p>
        </p:txBody>
      </p:sp>
    </p:spTree>
    <p:extLst>
      <p:ext uri="{BB962C8B-B14F-4D97-AF65-F5344CB8AC3E}">
        <p14:creationId xmlns:p14="http://schemas.microsoft.com/office/powerpoint/2010/main" val="168664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4"/>
          <p:cNvSpPr/>
          <p:nvPr/>
        </p:nvSpPr>
        <p:spPr>
          <a:xfrm rot="629523">
            <a:off x="103065" y="2705242"/>
            <a:ext cx="4699520" cy="2693643"/>
          </a:xfrm>
          <a:custGeom>
            <a:avLst/>
            <a:gdLst>
              <a:gd name="connsiteX0" fmla="*/ 2287265 w 4748220"/>
              <a:gd name="connsiteY0" fmla="*/ 262482 h 2736576"/>
              <a:gd name="connsiteX1" fmla="*/ 3087365 w 4748220"/>
              <a:gd name="connsiteY1" fmla="*/ 5307 h 2736576"/>
              <a:gd name="connsiteX2" fmla="*/ 3630290 w 4748220"/>
              <a:gd name="connsiteY2" fmla="*/ 548232 h 2736576"/>
              <a:gd name="connsiteX3" fmla="*/ 4644702 w 4748220"/>
              <a:gd name="connsiteY3" fmla="*/ 719682 h 2736576"/>
              <a:gd name="connsiteX4" fmla="*/ 4501827 w 4748220"/>
              <a:gd name="connsiteY4" fmla="*/ 1505495 h 2736576"/>
              <a:gd name="connsiteX5" fmla="*/ 4716140 w 4748220"/>
              <a:gd name="connsiteY5" fmla="*/ 2005557 h 2736576"/>
              <a:gd name="connsiteX6" fmla="*/ 3687440 w 4748220"/>
              <a:gd name="connsiteY6" fmla="*/ 2248445 h 2736576"/>
              <a:gd name="connsiteX7" fmla="*/ 2787327 w 4748220"/>
              <a:gd name="connsiteY7" fmla="*/ 2734220 h 2736576"/>
              <a:gd name="connsiteX8" fmla="*/ 1844352 w 4748220"/>
              <a:gd name="connsiteY8" fmla="*/ 2434182 h 2736576"/>
              <a:gd name="connsiteX9" fmla="*/ 1015677 w 4748220"/>
              <a:gd name="connsiteY9" fmla="*/ 2448470 h 2736576"/>
              <a:gd name="connsiteX10" fmla="*/ 515615 w 4748220"/>
              <a:gd name="connsiteY10" fmla="*/ 1919832 h 2736576"/>
              <a:gd name="connsiteX11" fmla="*/ 1265 w 4748220"/>
              <a:gd name="connsiteY11" fmla="*/ 1548357 h 2736576"/>
              <a:gd name="connsiteX12" fmla="*/ 372740 w 4748220"/>
              <a:gd name="connsiteY12" fmla="*/ 991145 h 2736576"/>
              <a:gd name="connsiteX13" fmla="*/ 458465 w 4748220"/>
              <a:gd name="connsiteY13" fmla="*/ 362495 h 2736576"/>
              <a:gd name="connsiteX14" fmla="*/ 1487165 w 4748220"/>
              <a:gd name="connsiteY14" fmla="*/ 405357 h 2736576"/>
              <a:gd name="connsiteX15" fmla="*/ 1830065 w 4748220"/>
              <a:gd name="connsiteY15" fmla="*/ 105320 h 2736576"/>
              <a:gd name="connsiteX16" fmla="*/ 2287265 w 4748220"/>
              <a:gd name="connsiteY16" fmla="*/ 262482 h 27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8220" h="2736576">
                <a:moveTo>
                  <a:pt x="2287265" y="262482"/>
                </a:moveTo>
                <a:cubicBezTo>
                  <a:pt x="2496815" y="245813"/>
                  <a:pt x="2863528" y="-42318"/>
                  <a:pt x="3087365" y="5307"/>
                </a:cubicBezTo>
                <a:cubicBezTo>
                  <a:pt x="3311202" y="52932"/>
                  <a:pt x="3370734" y="429170"/>
                  <a:pt x="3630290" y="548232"/>
                </a:cubicBezTo>
                <a:cubicBezTo>
                  <a:pt x="3889846" y="667294"/>
                  <a:pt x="4499446" y="560138"/>
                  <a:pt x="4644702" y="719682"/>
                </a:cubicBezTo>
                <a:cubicBezTo>
                  <a:pt x="4789958" y="879226"/>
                  <a:pt x="4489921" y="1291183"/>
                  <a:pt x="4501827" y="1505495"/>
                </a:cubicBezTo>
                <a:cubicBezTo>
                  <a:pt x="4513733" y="1719808"/>
                  <a:pt x="4851871" y="1881732"/>
                  <a:pt x="4716140" y="2005557"/>
                </a:cubicBezTo>
                <a:cubicBezTo>
                  <a:pt x="4580409" y="2129382"/>
                  <a:pt x="4008909" y="2127001"/>
                  <a:pt x="3687440" y="2248445"/>
                </a:cubicBezTo>
                <a:cubicBezTo>
                  <a:pt x="3365971" y="2369889"/>
                  <a:pt x="3094508" y="2703264"/>
                  <a:pt x="2787327" y="2734220"/>
                </a:cubicBezTo>
                <a:cubicBezTo>
                  <a:pt x="2480146" y="2765176"/>
                  <a:pt x="2139627" y="2481807"/>
                  <a:pt x="1844352" y="2434182"/>
                </a:cubicBezTo>
                <a:cubicBezTo>
                  <a:pt x="1549077" y="2386557"/>
                  <a:pt x="1237133" y="2534195"/>
                  <a:pt x="1015677" y="2448470"/>
                </a:cubicBezTo>
                <a:cubicBezTo>
                  <a:pt x="794221" y="2362745"/>
                  <a:pt x="684684" y="2069851"/>
                  <a:pt x="515615" y="1919832"/>
                </a:cubicBezTo>
                <a:cubicBezTo>
                  <a:pt x="346546" y="1769813"/>
                  <a:pt x="25078" y="1703138"/>
                  <a:pt x="1265" y="1548357"/>
                </a:cubicBezTo>
                <a:cubicBezTo>
                  <a:pt x="-22548" y="1393576"/>
                  <a:pt x="296540" y="1188789"/>
                  <a:pt x="372740" y="991145"/>
                </a:cubicBezTo>
                <a:cubicBezTo>
                  <a:pt x="448940" y="793501"/>
                  <a:pt x="272727" y="460126"/>
                  <a:pt x="458465" y="362495"/>
                </a:cubicBezTo>
                <a:cubicBezTo>
                  <a:pt x="644202" y="264864"/>
                  <a:pt x="1258565" y="448219"/>
                  <a:pt x="1487165" y="405357"/>
                </a:cubicBezTo>
                <a:cubicBezTo>
                  <a:pt x="1715765" y="362495"/>
                  <a:pt x="1694334" y="131514"/>
                  <a:pt x="1830065" y="105320"/>
                </a:cubicBezTo>
                <a:cubicBezTo>
                  <a:pt x="1965796" y="79126"/>
                  <a:pt x="2077715" y="279151"/>
                  <a:pt x="2287265" y="262482"/>
                </a:cubicBezTo>
                <a:close/>
              </a:path>
            </a:pathLst>
          </a:custGeom>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3" name="フリーフォーム 72"/>
          <p:cNvSpPr/>
          <p:nvPr/>
        </p:nvSpPr>
        <p:spPr>
          <a:xfrm rot="629523">
            <a:off x="817642" y="3126106"/>
            <a:ext cx="3201024" cy="1644774"/>
          </a:xfrm>
          <a:custGeom>
            <a:avLst/>
            <a:gdLst>
              <a:gd name="connsiteX0" fmla="*/ 2287265 w 4748220"/>
              <a:gd name="connsiteY0" fmla="*/ 262482 h 2736576"/>
              <a:gd name="connsiteX1" fmla="*/ 3087365 w 4748220"/>
              <a:gd name="connsiteY1" fmla="*/ 5307 h 2736576"/>
              <a:gd name="connsiteX2" fmla="*/ 3630290 w 4748220"/>
              <a:gd name="connsiteY2" fmla="*/ 548232 h 2736576"/>
              <a:gd name="connsiteX3" fmla="*/ 4644702 w 4748220"/>
              <a:gd name="connsiteY3" fmla="*/ 719682 h 2736576"/>
              <a:gd name="connsiteX4" fmla="*/ 4501827 w 4748220"/>
              <a:gd name="connsiteY4" fmla="*/ 1505495 h 2736576"/>
              <a:gd name="connsiteX5" fmla="*/ 4716140 w 4748220"/>
              <a:gd name="connsiteY5" fmla="*/ 2005557 h 2736576"/>
              <a:gd name="connsiteX6" fmla="*/ 3687440 w 4748220"/>
              <a:gd name="connsiteY6" fmla="*/ 2248445 h 2736576"/>
              <a:gd name="connsiteX7" fmla="*/ 2787327 w 4748220"/>
              <a:gd name="connsiteY7" fmla="*/ 2734220 h 2736576"/>
              <a:gd name="connsiteX8" fmla="*/ 1844352 w 4748220"/>
              <a:gd name="connsiteY8" fmla="*/ 2434182 h 2736576"/>
              <a:gd name="connsiteX9" fmla="*/ 1015677 w 4748220"/>
              <a:gd name="connsiteY9" fmla="*/ 2448470 h 2736576"/>
              <a:gd name="connsiteX10" fmla="*/ 515615 w 4748220"/>
              <a:gd name="connsiteY10" fmla="*/ 1919832 h 2736576"/>
              <a:gd name="connsiteX11" fmla="*/ 1265 w 4748220"/>
              <a:gd name="connsiteY11" fmla="*/ 1548357 h 2736576"/>
              <a:gd name="connsiteX12" fmla="*/ 372740 w 4748220"/>
              <a:gd name="connsiteY12" fmla="*/ 991145 h 2736576"/>
              <a:gd name="connsiteX13" fmla="*/ 458465 w 4748220"/>
              <a:gd name="connsiteY13" fmla="*/ 362495 h 2736576"/>
              <a:gd name="connsiteX14" fmla="*/ 1487165 w 4748220"/>
              <a:gd name="connsiteY14" fmla="*/ 405357 h 2736576"/>
              <a:gd name="connsiteX15" fmla="*/ 1830065 w 4748220"/>
              <a:gd name="connsiteY15" fmla="*/ 105320 h 2736576"/>
              <a:gd name="connsiteX16" fmla="*/ 2287265 w 4748220"/>
              <a:gd name="connsiteY16" fmla="*/ 262482 h 27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8220" h="2736576">
                <a:moveTo>
                  <a:pt x="2287265" y="262482"/>
                </a:moveTo>
                <a:cubicBezTo>
                  <a:pt x="2496815" y="245813"/>
                  <a:pt x="2863528" y="-42318"/>
                  <a:pt x="3087365" y="5307"/>
                </a:cubicBezTo>
                <a:cubicBezTo>
                  <a:pt x="3311202" y="52932"/>
                  <a:pt x="3370734" y="429170"/>
                  <a:pt x="3630290" y="548232"/>
                </a:cubicBezTo>
                <a:cubicBezTo>
                  <a:pt x="3889846" y="667294"/>
                  <a:pt x="4499446" y="560138"/>
                  <a:pt x="4644702" y="719682"/>
                </a:cubicBezTo>
                <a:cubicBezTo>
                  <a:pt x="4789958" y="879226"/>
                  <a:pt x="4489921" y="1291183"/>
                  <a:pt x="4501827" y="1505495"/>
                </a:cubicBezTo>
                <a:cubicBezTo>
                  <a:pt x="4513733" y="1719808"/>
                  <a:pt x="4851871" y="1881732"/>
                  <a:pt x="4716140" y="2005557"/>
                </a:cubicBezTo>
                <a:cubicBezTo>
                  <a:pt x="4580409" y="2129382"/>
                  <a:pt x="4008909" y="2127001"/>
                  <a:pt x="3687440" y="2248445"/>
                </a:cubicBezTo>
                <a:cubicBezTo>
                  <a:pt x="3365971" y="2369889"/>
                  <a:pt x="3094508" y="2703264"/>
                  <a:pt x="2787327" y="2734220"/>
                </a:cubicBezTo>
                <a:cubicBezTo>
                  <a:pt x="2480146" y="2765176"/>
                  <a:pt x="2139627" y="2481807"/>
                  <a:pt x="1844352" y="2434182"/>
                </a:cubicBezTo>
                <a:cubicBezTo>
                  <a:pt x="1549077" y="2386557"/>
                  <a:pt x="1237133" y="2534195"/>
                  <a:pt x="1015677" y="2448470"/>
                </a:cubicBezTo>
                <a:cubicBezTo>
                  <a:pt x="794221" y="2362745"/>
                  <a:pt x="684684" y="2069851"/>
                  <a:pt x="515615" y="1919832"/>
                </a:cubicBezTo>
                <a:cubicBezTo>
                  <a:pt x="346546" y="1769813"/>
                  <a:pt x="25078" y="1703138"/>
                  <a:pt x="1265" y="1548357"/>
                </a:cubicBezTo>
                <a:cubicBezTo>
                  <a:pt x="-22548" y="1393576"/>
                  <a:pt x="296540" y="1188789"/>
                  <a:pt x="372740" y="991145"/>
                </a:cubicBezTo>
                <a:cubicBezTo>
                  <a:pt x="448940" y="793501"/>
                  <a:pt x="272727" y="460126"/>
                  <a:pt x="458465" y="362495"/>
                </a:cubicBezTo>
                <a:cubicBezTo>
                  <a:pt x="644202" y="264864"/>
                  <a:pt x="1258565" y="448219"/>
                  <a:pt x="1487165" y="405357"/>
                </a:cubicBezTo>
                <a:cubicBezTo>
                  <a:pt x="1715765" y="362495"/>
                  <a:pt x="1694334" y="131514"/>
                  <a:pt x="1830065" y="105320"/>
                </a:cubicBezTo>
                <a:cubicBezTo>
                  <a:pt x="1965796" y="79126"/>
                  <a:pt x="2077715" y="279151"/>
                  <a:pt x="2287265" y="262482"/>
                </a:cubicBezTo>
                <a:close/>
              </a:path>
            </a:pathLst>
          </a:custGeom>
          <a:solidFill>
            <a:schemeClr val="bg1">
              <a:lumMod val="85000"/>
            </a:schemeClr>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 実観測に基づく電波環境データベース</a:t>
            </a:r>
            <a:endParaRPr kumimoji="1" lang="ja-JP" altLang="en-US" dirty="0"/>
          </a:p>
        </p:txBody>
      </p:sp>
      <p:sp>
        <p:nvSpPr>
          <p:cNvPr id="3" name="コンテンツ プレースホルダー 2"/>
          <p:cNvSpPr>
            <a:spLocks noGrp="1"/>
          </p:cNvSpPr>
          <p:nvPr>
            <p:ph idx="1"/>
          </p:nvPr>
        </p:nvSpPr>
        <p:spPr>
          <a:xfrm>
            <a:off x="-2256" y="737935"/>
            <a:ext cx="9073009" cy="5569956"/>
          </a:xfrm>
        </p:spPr>
        <p:txBody>
          <a:bodyPr/>
          <a:lstStyle/>
          <a:p>
            <a:r>
              <a:rPr lang="ja-JP" altLang="en-US" dirty="0"/>
              <a:t> 電波</a:t>
            </a:r>
            <a:r>
              <a:rPr kumimoji="1" lang="ja-JP" altLang="en-US" dirty="0" smtClean="0"/>
              <a:t>環境</a:t>
            </a:r>
            <a:r>
              <a:rPr kumimoji="1" lang="ja-JP" altLang="en-US" dirty="0" smtClean="0"/>
              <a:t>データベース</a:t>
            </a:r>
            <a:endParaRPr kumimoji="1" lang="en-US" altLang="ja-JP" dirty="0" smtClean="0"/>
          </a:p>
          <a:p>
            <a:pPr lvl="1"/>
            <a:r>
              <a:rPr lang="ja-JP" altLang="en-US" sz="2000" dirty="0"/>
              <a:t>提供情報：</a:t>
            </a:r>
            <a:r>
              <a:rPr lang="en-US" altLang="ja-JP" sz="2000" dirty="0"/>
              <a:t>PU</a:t>
            </a:r>
            <a:r>
              <a:rPr lang="ja-JP" altLang="en-US" sz="2000" dirty="0"/>
              <a:t>情報，電波伝搬モデル，推定誤差，</a:t>
            </a:r>
            <a:r>
              <a:rPr lang="ja-JP" altLang="en-US" sz="2000" dirty="0" smtClean="0"/>
              <a:t>統計的な</a:t>
            </a:r>
            <a:r>
              <a:rPr lang="ja-JP" altLang="en-US" sz="2000" dirty="0"/>
              <a:t>電力</a:t>
            </a:r>
            <a:r>
              <a:rPr lang="ja-JP" altLang="en-US" sz="2000" dirty="0" smtClean="0"/>
              <a:t>分布</a:t>
            </a:r>
            <a:endParaRPr lang="en-US" altLang="ja-JP" sz="2000" dirty="0" smtClean="0"/>
          </a:p>
          <a:p>
            <a:pPr lvl="1"/>
            <a:r>
              <a:rPr lang="en-US" altLang="ja-JP" sz="2000" dirty="0" smtClean="0"/>
              <a:t>SU </a:t>
            </a:r>
            <a:r>
              <a:rPr lang="ja-JP" altLang="en-US" sz="2000" dirty="0" smtClean="0"/>
              <a:t>の二次利用機会が拡大</a:t>
            </a:r>
            <a:endParaRPr lang="en-US" altLang="ja-JP" sz="2000"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49" name="フローチャート : 磁気ディスク 48"/>
          <p:cNvSpPr/>
          <p:nvPr/>
        </p:nvSpPr>
        <p:spPr bwMode="auto">
          <a:xfrm>
            <a:off x="7471481" y="3097766"/>
            <a:ext cx="1599271" cy="1156834"/>
          </a:xfrm>
          <a:prstGeom prst="flowChartMagneticDisk">
            <a:avLst/>
          </a:prstGeom>
          <a:no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spcBef>
                <a:spcPct val="0"/>
              </a:spcBef>
              <a:spcAft>
                <a:spcPct val="0"/>
              </a:spcAft>
              <a:buClrTx/>
              <a:buSzTx/>
              <a:buFontTx/>
              <a:buNone/>
              <a:tabLst/>
            </a:pPr>
            <a:r>
              <a:rPr lang="ja-JP" altLang="en-US" dirty="0"/>
              <a:t> 電波</a:t>
            </a:r>
            <a:r>
              <a:rPr lang="ja-JP" altLang="en-US" dirty="0" smtClean="0"/>
              <a:t>環境データベース</a:t>
            </a:r>
            <a:endParaRPr kumimoji="1" lang="ja-JP" altLang="en-US" b="0" i="0" u="none" strike="noStrike" cap="none" normalizeH="0" baseline="0" dirty="0" smtClean="0">
              <a:ln>
                <a:noFill/>
              </a:ln>
              <a:solidFill>
                <a:schemeClr val="tx1"/>
              </a:solidFill>
              <a:effectLst/>
            </a:endParaRPr>
          </a:p>
        </p:txBody>
      </p:sp>
      <p:sp>
        <p:nvSpPr>
          <p:cNvPr id="51" name="テキスト ボックス 50"/>
          <p:cNvSpPr txBox="1"/>
          <p:nvPr/>
        </p:nvSpPr>
        <p:spPr>
          <a:xfrm>
            <a:off x="7567082" y="4516924"/>
            <a:ext cx="1210588" cy="400110"/>
          </a:xfrm>
          <a:prstGeom prst="rect">
            <a:avLst/>
          </a:prstGeom>
          <a:noFill/>
        </p:spPr>
        <p:txBody>
          <a:bodyPr wrap="none" rtlCol="0">
            <a:spAutoFit/>
          </a:bodyPr>
          <a:lstStyle/>
          <a:p>
            <a:r>
              <a:rPr kumimoji="1" lang="ja-JP" altLang="en-US" sz="2000" dirty="0" smtClean="0"/>
              <a:t>情報提供</a:t>
            </a:r>
            <a:endParaRPr kumimoji="1" lang="ja-JP" altLang="en-US" sz="2000" dirty="0"/>
          </a:p>
        </p:txBody>
      </p:sp>
      <p:sp>
        <p:nvSpPr>
          <p:cNvPr id="52" name="テキスト ボックス 51"/>
          <p:cNvSpPr txBox="1"/>
          <p:nvPr/>
        </p:nvSpPr>
        <p:spPr>
          <a:xfrm>
            <a:off x="5915367" y="3119688"/>
            <a:ext cx="1467068" cy="400110"/>
          </a:xfrm>
          <a:prstGeom prst="rect">
            <a:avLst/>
          </a:prstGeom>
          <a:noFill/>
        </p:spPr>
        <p:txBody>
          <a:bodyPr wrap="none" rtlCol="0">
            <a:spAutoFit/>
          </a:bodyPr>
          <a:lstStyle/>
          <a:p>
            <a:r>
              <a:rPr lang="ja-JP" altLang="en-US" sz="2000" dirty="0" smtClean="0"/>
              <a:t>大電力通信</a:t>
            </a:r>
            <a:endParaRPr kumimoji="1" lang="ja-JP" altLang="en-US" sz="2000" dirty="0"/>
          </a:p>
        </p:txBody>
      </p:sp>
      <p:cxnSp>
        <p:nvCxnSpPr>
          <p:cNvPr id="54" name="直線コネクタ 53"/>
          <p:cNvCxnSpPr>
            <a:endCxn id="52" idx="2"/>
          </p:cNvCxnSpPr>
          <p:nvPr/>
        </p:nvCxnSpPr>
        <p:spPr bwMode="auto">
          <a:xfrm flipV="1">
            <a:off x="5735421" y="3519798"/>
            <a:ext cx="913480" cy="668844"/>
          </a:xfrm>
          <a:prstGeom prst="line">
            <a:avLst/>
          </a:prstGeom>
          <a:solidFill>
            <a:srgbClr val="800080">
              <a:alpha val="82001"/>
            </a:srgbClr>
          </a:solidFill>
          <a:ln w="28575" cap="flat" cmpd="sng" algn="ctr">
            <a:solidFill>
              <a:srgbClr val="000000"/>
            </a:solidFill>
            <a:prstDash val="solid"/>
            <a:round/>
            <a:headEnd type="none" w="med" len="med"/>
            <a:tailEnd type="none" w="med" len="med"/>
          </a:ln>
          <a:effectLst/>
        </p:spPr>
      </p:cxnSp>
      <p:sp>
        <p:nvSpPr>
          <p:cNvPr id="57" name="テキスト ボックス 56"/>
          <p:cNvSpPr txBox="1"/>
          <p:nvPr/>
        </p:nvSpPr>
        <p:spPr>
          <a:xfrm>
            <a:off x="966120" y="2276828"/>
            <a:ext cx="2036135" cy="400110"/>
          </a:xfrm>
          <a:prstGeom prst="rect">
            <a:avLst/>
          </a:prstGeom>
          <a:noFill/>
        </p:spPr>
        <p:txBody>
          <a:bodyPr wrap="none" rtlCol="0">
            <a:spAutoFit/>
          </a:bodyPr>
          <a:lstStyle/>
          <a:p>
            <a:r>
              <a:rPr lang="ja-JP" altLang="en-US" sz="2000" dirty="0"/>
              <a:t> </a:t>
            </a:r>
            <a:r>
              <a:rPr lang="ja-JP" altLang="en-US" sz="2000" dirty="0"/>
              <a:t>真</a:t>
            </a:r>
            <a:r>
              <a:rPr lang="ja-JP" altLang="en-US" sz="2000" dirty="0" smtClean="0"/>
              <a:t>の</a:t>
            </a:r>
            <a:r>
              <a:rPr lang="ja-JP" altLang="en-US" sz="2000" dirty="0" smtClean="0"/>
              <a:t>通信</a:t>
            </a:r>
            <a:r>
              <a:rPr kumimoji="1" lang="ja-JP" altLang="en-US" sz="2000" dirty="0" smtClean="0"/>
              <a:t>エリア</a:t>
            </a:r>
            <a:endParaRPr kumimoji="1" lang="ja-JP" altLang="en-US" sz="2000" dirty="0"/>
          </a:p>
        </p:txBody>
      </p:sp>
      <p:sp>
        <p:nvSpPr>
          <p:cNvPr id="58" name="テキスト ボックス 57"/>
          <p:cNvSpPr txBox="1"/>
          <p:nvPr/>
        </p:nvSpPr>
        <p:spPr>
          <a:xfrm>
            <a:off x="2229213" y="2989029"/>
            <a:ext cx="497252" cy="400110"/>
          </a:xfrm>
          <a:prstGeom prst="rect">
            <a:avLst/>
          </a:prstGeom>
          <a:noFill/>
        </p:spPr>
        <p:txBody>
          <a:bodyPr wrap="none" rtlCol="0">
            <a:spAutoFit/>
          </a:bodyPr>
          <a:lstStyle/>
          <a:p>
            <a:r>
              <a:rPr kumimoji="1" lang="en-US" altLang="ja-JP" sz="2000" dirty="0" smtClean="0"/>
              <a:t>PU</a:t>
            </a:r>
            <a:endParaRPr kumimoji="1" lang="ja-JP" altLang="en-US" sz="1000" dirty="0"/>
          </a:p>
        </p:txBody>
      </p:sp>
      <p:cxnSp>
        <p:nvCxnSpPr>
          <p:cNvPr id="59" name="直線コネクタ 58"/>
          <p:cNvCxnSpPr/>
          <p:nvPr/>
        </p:nvCxnSpPr>
        <p:spPr>
          <a:xfrm>
            <a:off x="1581773" y="2719439"/>
            <a:ext cx="316721" cy="5557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1" name="図 60"/>
          <p:cNvPicPr>
            <a:picLocks noChangeAspect="1"/>
          </p:cNvPicPr>
          <p:nvPr/>
        </p:nvPicPr>
        <p:blipFill>
          <a:blip r:embed="rId2"/>
          <a:stretch>
            <a:fillRect/>
          </a:stretch>
        </p:blipFill>
        <p:spPr>
          <a:xfrm>
            <a:off x="2187894" y="3221227"/>
            <a:ext cx="615550" cy="999563"/>
          </a:xfrm>
          <a:prstGeom prst="rect">
            <a:avLst/>
          </a:prstGeom>
        </p:spPr>
      </p:pic>
      <p:sp>
        <p:nvSpPr>
          <p:cNvPr id="62" name="円/楕円 61"/>
          <p:cNvSpPr/>
          <p:nvPr/>
        </p:nvSpPr>
        <p:spPr>
          <a:xfrm>
            <a:off x="213688" y="2977369"/>
            <a:ext cx="4513305" cy="2297812"/>
          </a:xfrm>
          <a:prstGeom prst="ellipse">
            <a:avLst/>
          </a:prstGeom>
          <a:noFill/>
          <a:ln>
            <a:solidFill>
              <a:schemeClr val="tx1"/>
            </a:solidFill>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cxnSp>
        <p:nvCxnSpPr>
          <p:cNvPr id="63" name="直線コネクタ 62"/>
          <p:cNvCxnSpPr/>
          <p:nvPr/>
        </p:nvCxnSpPr>
        <p:spPr>
          <a:xfrm flipH="1">
            <a:off x="694646" y="4853602"/>
            <a:ext cx="119545" cy="7310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137344" y="5584675"/>
            <a:ext cx="3943708" cy="400110"/>
          </a:xfrm>
          <a:prstGeom prst="rect">
            <a:avLst/>
          </a:prstGeom>
          <a:noFill/>
        </p:spPr>
        <p:txBody>
          <a:bodyPr wrap="none" rtlCol="0">
            <a:spAutoFit/>
          </a:bodyPr>
          <a:lstStyle/>
          <a:p>
            <a:r>
              <a:rPr kumimoji="1" lang="ja-JP" altLang="en-US" sz="2000" dirty="0" smtClean="0"/>
              <a:t> </a:t>
            </a:r>
            <a:r>
              <a:rPr kumimoji="1" lang="ja-JP" altLang="en-US" sz="2000" dirty="0" smtClean="0"/>
              <a:t>  伝搬モデルに基づく保護</a:t>
            </a:r>
            <a:r>
              <a:rPr kumimoji="1" lang="ja-JP" altLang="en-US" sz="2000" dirty="0" smtClean="0"/>
              <a:t>エリア</a:t>
            </a:r>
            <a:endParaRPr kumimoji="1" lang="ja-JP" altLang="en-US" sz="2000" dirty="0"/>
          </a:p>
        </p:txBody>
      </p:sp>
      <p:cxnSp>
        <p:nvCxnSpPr>
          <p:cNvPr id="65" name="カギ線コネクタ 64"/>
          <p:cNvCxnSpPr>
            <a:endCxn id="67" idx="6"/>
          </p:cNvCxnSpPr>
          <p:nvPr/>
        </p:nvCxnSpPr>
        <p:spPr bwMode="auto">
          <a:xfrm rot="5400000">
            <a:off x="7631116" y="4844151"/>
            <a:ext cx="1758787" cy="512069"/>
          </a:xfrm>
          <a:prstGeom prst="bentConnector2">
            <a:avLst/>
          </a:prstGeom>
          <a:solidFill>
            <a:srgbClr val="800080">
              <a:alpha val="82001"/>
            </a:srgbClr>
          </a:solidFill>
          <a:ln w="9398" cap="flat" cmpd="sng" algn="ctr">
            <a:solidFill>
              <a:srgbClr val="000000"/>
            </a:solidFill>
            <a:prstDash val="solid"/>
            <a:round/>
            <a:headEnd type="none" w="med" len="med"/>
            <a:tailEnd type="arrow"/>
          </a:ln>
          <a:effectLst/>
        </p:spPr>
      </p:cxnSp>
      <p:grpSp>
        <p:nvGrpSpPr>
          <p:cNvPr id="66" name="グループ化 65"/>
          <p:cNvGrpSpPr/>
          <p:nvPr/>
        </p:nvGrpSpPr>
        <p:grpSpPr>
          <a:xfrm>
            <a:off x="4623066" y="4384851"/>
            <a:ext cx="3810825" cy="1582861"/>
            <a:chOff x="4126997" y="2691998"/>
            <a:chExt cx="3810825" cy="1492759"/>
          </a:xfrm>
        </p:grpSpPr>
        <p:sp>
          <p:nvSpPr>
            <p:cNvPr id="67" name="円/楕円 66"/>
            <p:cNvSpPr/>
            <p:nvPr/>
          </p:nvSpPr>
          <p:spPr bwMode="auto">
            <a:xfrm rot="1503813">
              <a:off x="4126997" y="2728733"/>
              <a:ext cx="3810825" cy="1411971"/>
            </a:xfrm>
            <a:prstGeom prst="ellipse">
              <a:avLst/>
            </a:prstGeom>
            <a:noFill/>
            <a:ln w="9398"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dirty="0" smtClean="0">
                <a:ln>
                  <a:noFill/>
                </a:ln>
                <a:effectLst/>
                <a:latin typeface="Arial" charset="0"/>
                <a:ea typeface="ＭＳ Ｐゴシック" pitchFamily="50" charset="-128"/>
              </a:endParaRPr>
            </a:p>
          </p:txBody>
        </p:sp>
        <p:pic>
          <p:nvPicPr>
            <p:cNvPr id="68" name="Picture 2" descr="C:\Users\OP_mouse\Dropbox\藤井研\集中輪講\二回目\us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5868" y="2691998"/>
              <a:ext cx="187064" cy="288429"/>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descr="C:\Users\OP_mouse\Dropbox\藤井研\集中輪講\二回目\us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1039" y="3896328"/>
              <a:ext cx="187064" cy="28842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0" name="直線矢印コネクタ 69"/>
            <p:cNvCxnSpPr>
              <a:stCxn id="68" idx="3"/>
              <a:endCxn id="69" idx="1"/>
            </p:cNvCxnSpPr>
            <p:nvPr/>
          </p:nvCxnSpPr>
          <p:spPr bwMode="auto">
            <a:xfrm>
              <a:off x="4612932" y="2836212"/>
              <a:ext cx="2828107" cy="1204330"/>
            </a:xfrm>
            <a:prstGeom prst="straightConnector1">
              <a:avLst/>
            </a:prstGeom>
            <a:solidFill>
              <a:srgbClr val="800080">
                <a:alpha val="82001"/>
              </a:srgbClr>
            </a:solidFill>
            <a:ln w="19050" cap="flat" cmpd="sng" algn="ctr">
              <a:solidFill>
                <a:srgbClr val="000000"/>
              </a:solidFill>
              <a:prstDash val="solid"/>
              <a:round/>
              <a:headEnd type="arrow"/>
              <a:tailEnd type="arrow"/>
            </a:ln>
            <a:effectLst/>
          </p:spPr>
        </p:cxnSp>
      </p:grpSp>
    </p:spTree>
    <p:extLst>
      <p:ext uri="{BB962C8B-B14F-4D97-AF65-F5344CB8AC3E}">
        <p14:creationId xmlns:p14="http://schemas.microsoft.com/office/powerpoint/2010/main" val="3458717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電波環境データベース連携型周波数共用</a:t>
            </a:r>
            <a:endParaRPr kumimoji="1" lang="ja-JP" altLang="en-US" dirty="0"/>
          </a:p>
        </p:txBody>
      </p:sp>
      <p:sp>
        <p:nvSpPr>
          <p:cNvPr id="3" name="コンテンツ プレースホルダー 2"/>
          <p:cNvSpPr>
            <a:spLocks noGrp="1"/>
          </p:cNvSpPr>
          <p:nvPr>
            <p:ph idx="1"/>
          </p:nvPr>
        </p:nvSpPr>
        <p:spPr/>
        <p:txBody>
          <a:bodyPr/>
          <a:lstStyle/>
          <a:p>
            <a:r>
              <a:rPr lang="ja-JP" altLang="en-US" sz="2400" dirty="0" smtClean="0"/>
              <a:t>データベース連携型周波数共用：</a:t>
            </a:r>
            <a:endParaRPr lang="en-US" altLang="ja-JP" sz="2400" dirty="0" smtClean="0"/>
          </a:p>
          <a:p>
            <a:pPr lvl="1"/>
            <a:r>
              <a:rPr lang="ja-JP" altLang="en-US" sz="2000" dirty="0" smtClean="0"/>
              <a:t>データベース</a:t>
            </a:r>
            <a:r>
              <a:rPr lang="en-US" altLang="ja-JP" sz="2000" dirty="0" smtClean="0"/>
              <a:t>(DB):PU</a:t>
            </a:r>
            <a:r>
              <a:rPr lang="ja-JP" altLang="en-US" sz="2000" dirty="0" smtClean="0"/>
              <a:t>の送信電力を基にした伝搬環境情報</a:t>
            </a:r>
            <a:r>
              <a:rPr lang="ja-JP" altLang="en-US" sz="2000" dirty="0"/>
              <a:t>を</a:t>
            </a:r>
            <a:r>
              <a:rPr lang="ja-JP" altLang="en-US" sz="2000" dirty="0" smtClean="0"/>
              <a:t>記録、提供</a:t>
            </a:r>
            <a:endParaRPr lang="en-US" altLang="ja-JP" sz="2000" dirty="0" smtClean="0"/>
          </a:p>
          <a:p>
            <a:pPr lvl="1"/>
            <a:r>
              <a:rPr lang="en-US" altLang="ja-JP" sz="2000" dirty="0" smtClean="0"/>
              <a:t>SU</a:t>
            </a:r>
            <a:r>
              <a:rPr lang="ja-JP" altLang="en-US" sz="2000" dirty="0"/>
              <a:t>は</a:t>
            </a:r>
            <a:r>
              <a:rPr lang="en-US" altLang="ja-JP" sz="2000" dirty="0" smtClean="0"/>
              <a:t>DB</a:t>
            </a:r>
            <a:r>
              <a:rPr lang="ja-JP" altLang="en-US" sz="2000" dirty="0" smtClean="0"/>
              <a:t>にアクセス、周辺の伝搬状況の取得</a:t>
            </a:r>
            <a:endParaRPr lang="en-US" altLang="ja-JP" sz="2000" dirty="0" smtClean="0"/>
          </a:p>
          <a:p>
            <a:pPr lvl="1"/>
            <a:r>
              <a:rPr lang="ja-JP" altLang="en-US" sz="2000" dirty="0" smtClean="0"/>
              <a:t>取得情報と自身の位置情報を元に通信パラメータの決定</a:t>
            </a:r>
            <a:endParaRPr lang="en-US" altLang="ja-JP" sz="2000" dirty="0" smtClean="0"/>
          </a:p>
          <a:p>
            <a:pPr lvl="1"/>
            <a:endParaRPr lang="en-US" altLang="ja-JP" sz="2000" dirty="0" smtClean="0"/>
          </a:p>
          <a:p>
            <a:endParaRPr lang="en-US" altLang="ja-JP"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ja-JP" altLang="en-US" dirty="0" smtClean="0"/>
              <a:t>データベース連携による周波数共用の提案手法が多数</a:t>
            </a:r>
            <a:endParaRPr kumimoji="1" lang="en-US" altLang="ja-JP" dirty="0" smtClean="0"/>
          </a:p>
          <a:p>
            <a:r>
              <a:rPr lang="ja-JP" altLang="en-US" dirty="0" smtClean="0">
                <a:solidFill>
                  <a:srgbClr val="FF0000"/>
                </a:solidFill>
              </a:rPr>
              <a:t>データベース構築手法の検討が少数</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13" name="円柱 12"/>
          <p:cNvSpPr/>
          <p:nvPr/>
        </p:nvSpPr>
        <p:spPr>
          <a:xfrm>
            <a:off x="6674996" y="2248159"/>
            <a:ext cx="1152128" cy="720080"/>
          </a:xfrm>
          <a:prstGeom prst="can">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DB</a:t>
            </a:r>
            <a:endParaRPr kumimoji="1" lang="ja-JP" altLang="en-US" dirty="0">
              <a:solidFill>
                <a:schemeClr val="tx1"/>
              </a:solidFill>
            </a:endParaRPr>
          </a:p>
        </p:txBody>
      </p:sp>
      <p:cxnSp>
        <p:nvCxnSpPr>
          <p:cNvPr id="17" name="直線矢印コネクタ 16"/>
          <p:cNvCxnSpPr>
            <a:endCxn id="8" idx="2"/>
          </p:cNvCxnSpPr>
          <p:nvPr/>
        </p:nvCxnSpPr>
        <p:spPr>
          <a:xfrm flipV="1">
            <a:off x="3180192" y="3926477"/>
            <a:ext cx="1403814" cy="6231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3278954" y="4117255"/>
            <a:ext cx="1305600" cy="529153"/>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4" name="四角形吹き出し 23"/>
          <p:cNvSpPr/>
          <p:nvPr/>
        </p:nvSpPr>
        <p:spPr>
          <a:xfrm>
            <a:off x="3519032" y="4915544"/>
            <a:ext cx="2448272" cy="354397"/>
          </a:xfrm>
          <a:prstGeom prst="wedgeRectCallout">
            <a:avLst>
              <a:gd name="adj1" fmla="val -65499"/>
              <a:gd name="adj2" fmla="val -121429"/>
            </a:avLst>
          </a:prstGeom>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r>
              <a:rPr lang="ja-JP" altLang="en-US" dirty="0" smtClean="0"/>
              <a:t>送信</a:t>
            </a:r>
            <a:r>
              <a:rPr lang="ja-JP" altLang="en-US" dirty="0"/>
              <a:t>パラメータ</a:t>
            </a:r>
            <a:r>
              <a:rPr lang="ja-JP" altLang="en-US" dirty="0" smtClean="0"/>
              <a:t>決定</a:t>
            </a:r>
            <a:endParaRPr lang="ja-JP" altLang="en-US" dirty="0"/>
          </a:p>
        </p:txBody>
      </p:sp>
      <p:sp>
        <p:nvSpPr>
          <p:cNvPr id="8" name="円柱 7"/>
          <p:cNvSpPr/>
          <p:nvPr/>
        </p:nvSpPr>
        <p:spPr>
          <a:xfrm>
            <a:off x="4584006" y="3634464"/>
            <a:ext cx="1440160" cy="584025"/>
          </a:xfrm>
          <a:prstGeom prst="can">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マネージャ</a:t>
            </a:r>
            <a:endParaRPr kumimoji="1" lang="ja-JP" altLang="en-US" dirty="0"/>
          </a:p>
        </p:txBody>
      </p:sp>
      <p:cxnSp>
        <p:nvCxnSpPr>
          <p:cNvPr id="22" name="直線矢印コネクタ 21"/>
          <p:cNvCxnSpPr>
            <a:endCxn id="13" idx="2"/>
          </p:cNvCxnSpPr>
          <p:nvPr/>
        </p:nvCxnSpPr>
        <p:spPr>
          <a:xfrm flipV="1">
            <a:off x="5666860" y="2608199"/>
            <a:ext cx="1008136" cy="10127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5797543" y="2796900"/>
            <a:ext cx="861974" cy="8487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四角形吹き出し 20"/>
          <p:cNvSpPr/>
          <p:nvPr/>
        </p:nvSpPr>
        <p:spPr>
          <a:xfrm>
            <a:off x="6723018" y="3196664"/>
            <a:ext cx="2356621" cy="1398875"/>
          </a:xfrm>
          <a:prstGeom prst="wedgeRectCallout">
            <a:avLst>
              <a:gd name="adj1" fmla="val -7158"/>
              <a:gd name="adj2" fmla="val -58972"/>
            </a:avLst>
          </a:prstGeom>
          <a:solidFill>
            <a:sysClr val="window" lastClr="FFFFFF"/>
          </a:solidFill>
          <a:ln w="25400" cap="flat" cmpd="sng" algn="ctr">
            <a:solidFill>
              <a:schemeClr val="tx1"/>
            </a:solidFill>
            <a:prstDash val="solid"/>
          </a:ln>
          <a:effectLst/>
        </p:spPr>
        <p:txBody>
          <a:bodyPr rtlCol="0" anchor="ctr"/>
          <a:lstStyle/>
          <a:p>
            <a:pPr algn="ctr">
              <a:defRPr/>
            </a:pPr>
            <a:endParaRPr kumimoji="0" lang="ja-JP" altLang="en-US" kern="0">
              <a:solidFill>
                <a:prstClr val="black"/>
              </a:solidFill>
            </a:endParaRPr>
          </a:p>
        </p:txBody>
      </p:sp>
      <p:grpSp>
        <p:nvGrpSpPr>
          <p:cNvPr id="33" name="グループ化 32"/>
          <p:cNvGrpSpPr/>
          <p:nvPr/>
        </p:nvGrpSpPr>
        <p:grpSpPr>
          <a:xfrm>
            <a:off x="244892" y="2684660"/>
            <a:ext cx="3424909" cy="2304256"/>
            <a:chOff x="476648" y="4365104"/>
            <a:chExt cx="3424909" cy="2304256"/>
          </a:xfrm>
        </p:grpSpPr>
        <p:sp>
          <p:nvSpPr>
            <p:cNvPr id="34" name="平行四辺形 33"/>
            <p:cNvSpPr/>
            <p:nvPr/>
          </p:nvSpPr>
          <p:spPr>
            <a:xfrm>
              <a:off x="837545" y="4941168"/>
              <a:ext cx="423981"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平行四辺形 34"/>
            <p:cNvSpPr/>
            <p:nvPr/>
          </p:nvSpPr>
          <p:spPr>
            <a:xfrm>
              <a:off x="765279" y="5229200"/>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平行四辺形 35"/>
            <p:cNvSpPr/>
            <p:nvPr/>
          </p:nvSpPr>
          <p:spPr>
            <a:xfrm>
              <a:off x="1194424" y="4941168"/>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平行四辺形 36"/>
            <p:cNvSpPr/>
            <p:nvPr/>
          </p:nvSpPr>
          <p:spPr>
            <a:xfrm>
              <a:off x="1121380" y="5229200"/>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37"/>
            <p:cNvSpPr/>
            <p:nvPr/>
          </p:nvSpPr>
          <p:spPr>
            <a:xfrm>
              <a:off x="985934"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平行四辺形 38"/>
            <p:cNvSpPr/>
            <p:nvPr/>
          </p:nvSpPr>
          <p:spPr>
            <a:xfrm>
              <a:off x="911367" y="4653136"/>
              <a:ext cx="424727"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平行四辺形 39"/>
            <p:cNvSpPr/>
            <p:nvPr/>
          </p:nvSpPr>
          <p:spPr>
            <a:xfrm>
              <a:off x="1342035"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p:cNvSpPr/>
            <p:nvPr/>
          </p:nvSpPr>
          <p:spPr>
            <a:xfrm>
              <a:off x="1268992" y="4653136"/>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p:cNvSpPr/>
            <p:nvPr/>
          </p:nvSpPr>
          <p:spPr>
            <a:xfrm>
              <a:off x="1553309" y="4941168"/>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平行四辺形 42"/>
            <p:cNvSpPr/>
            <p:nvPr/>
          </p:nvSpPr>
          <p:spPr>
            <a:xfrm>
              <a:off x="1477481" y="5229200"/>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平行四辺形 43"/>
            <p:cNvSpPr/>
            <p:nvPr/>
          </p:nvSpPr>
          <p:spPr>
            <a:xfrm>
              <a:off x="1909402" y="4941168"/>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平行四辺形 44"/>
            <p:cNvSpPr/>
            <p:nvPr/>
          </p:nvSpPr>
          <p:spPr>
            <a:xfrm>
              <a:off x="1833574" y="5229200"/>
              <a:ext cx="423203" cy="288032"/>
            </a:xfrm>
            <a:prstGeom prst="parallelogram">
              <a:avLst/>
            </a:prstGeom>
            <a:solidFill>
              <a:srgbClr val="FFCC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平行四辺形 45"/>
            <p:cNvSpPr/>
            <p:nvPr/>
          </p:nvSpPr>
          <p:spPr>
            <a:xfrm>
              <a:off x="1698136"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平行四辺形 46"/>
            <p:cNvSpPr/>
            <p:nvPr/>
          </p:nvSpPr>
          <p:spPr>
            <a:xfrm>
              <a:off x="1625093" y="465313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平行四辺形 47"/>
            <p:cNvSpPr/>
            <p:nvPr/>
          </p:nvSpPr>
          <p:spPr>
            <a:xfrm>
              <a:off x="2054229"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平行四辺形 48"/>
            <p:cNvSpPr/>
            <p:nvPr/>
          </p:nvSpPr>
          <p:spPr>
            <a:xfrm>
              <a:off x="1981186" y="465313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平行四辺形 49"/>
            <p:cNvSpPr/>
            <p:nvPr/>
          </p:nvSpPr>
          <p:spPr>
            <a:xfrm>
              <a:off x="552073" y="6093296"/>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平行四辺形 50"/>
            <p:cNvSpPr/>
            <p:nvPr/>
          </p:nvSpPr>
          <p:spPr>
            <a:xfrm>
              <a:off x="476648"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平行四辺形 51"/>
            <p:cNvSpPr/>
            <p:nvPr/>
          </p:nvSpPr>
          <p:spPr>
            <a:xfrm>
              <a:off x="908174" y="6093296"/>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平行四辺形 52"/>
            <p:cNvSpPr/>
            <p:nvPr/>
          </p:nvSpPr>
          <p:spPr>
            <a:xfrm>
              <a:off x="832749"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p:cNvSpPr/>
            <p:nvPr/>
          </p:nvSpPr>
          <p:spPr>
            <a:xfrm>
              <a:off x="695393" y="5517232"/>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平行四辺形 54"/>
            <p:cNvSpPr/>
            <p:nvPr/>
          </p:nvSpPr>
          <p:spPr>
            <a:xfrm>
              <a:off x="622350" y="580526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平行四辺形 55"/>
            <p:cNvSpPr/>
            <p:nvPr/>
          </p:nvSpPr>
          <p:spPr>
            <a:xfrm>
              <a:off x="1051494" y="5517232"/>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平行四辺形 56"/>
            <p:cNvSpPr/>
            <p:nvPr/>
          </p:nvSpPr>
          <p:spPr>
            <a:xfrm>
              <a:off x="978451" y="5805264"/>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平行四辺形 57"/>
            <p:cNvSpPr/>
            <p:nvPr/>
          </p:nvSpPr>
          <p:spPr>
            <a:xfrm>
              <a:off x="1264275" y="609329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平行四辺形 58"/>
            <p:cNvSpPr/>
            <p:nvPr/>
          </p:nvSpPr>
          <p:spPr>
            <a:xfrm>
              <a:off x="1188842"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平行四辺形 59"/>
            <p:cNvSpPr/>
            <p:nvPr/>
          </p:nvSpPr>
          <p:spPr>
            <a:xfrm>
              <a:off x="1620368" y="609329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平行四辺形 60"/>
            <p:cNvSpPr/>
            <p:nvPr/>
          </p:nvSpPr>
          <p:spPr>
            <a:xfrm>
              <a:off x="1544943"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平行四辺形 61"/>
            <p:cNvSpPr/>
            <p:nvPr/>
          </p:nvSpPr>
          <p:spPr>
            <a:xfrm>
              <a:off x="1407595" y="5517232"/>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平行四辺形 62"/>
            <p:cNvSpPr/>
            <p:nvPr/>
          </p:nvSpPr>
          <p:spPr>
            <a:xfrm>
              <a:off x="1334552" y="5805264"/>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平行四辺形 63"/>
            <p:cNvSpPr/>
            <p:nvPr/>
          </p:nvSpPr>
          <p:spPr>
            <a:xfrm>
              <a:off x="1763688" y="5517232"/>
              <a:ext cx="423203" cy="288032"/>
            </a:xfrm>
            <a:prstGeom prst="parallelogram">
              <a:avLst/>
            </a:prstGeom>
            <a:solidFill>
              <a:srgbClr val="FFCC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平行四辺形 64"/>
            <p:cNvSpPr/>
            <p:nvPr/>
          </p:nvSpPr>
          <p:spPr>
            <a:xfrm>
              <a:off x="1690645" y="5805264"/>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平行四辺形 65"/>
            <p:cNvSpPr/>
            <p:nvPr/>
          </p:nvSpPr>
          <p:spPr>
            <a:xfrm>
              <a:off x="2264446" y="4941168"/>
              <a:ext cx="423981"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平行四辺形 66"/>
            <p:cNvSpPr/>
            <p:nvPr/>
          </p:nvSpPr>
          <p:spPr>
            <a:xfrm>
              <a:off x="2189396" y="5229200"/>
              <a:ext cx="423203" cy="288032"/>
            </a:xfrm>
            <a:prstGeom prst="parallelogram">
              <a:avLst/>
            </a:prstGeom>
            <a:solidFill>
              <a:srgbClr val="FFCC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平行四辺形 67"/>
            <p:cNvSpPr/>
            <p:nvPr/>
          </p:nvSpPr>
          <p:spPr>
            <a:xfrm>
              <a:off x="2621325" y="4941168"/>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平行四辺形 68"/>
            <p:cNvSpPr/>
            <p:nvPr/>
          </p:nvSpPr>
          <p:spPr>
            <a:xfrm>
              <a:off x="2543518" y="5229200"/>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平行四辺形 69"/>
            <p:cNvSpPr/>
            <p:nvPr/>
          </p:nvSpPr>
          <p:spPr>
            <a:xfrm>
              <a:off x="2410051"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平行四辺形 70"/>
            <p:cNvSpPr/>
            <p:nvPr/>
          </p:nvSpPr>
          <p:spPr>
            <a:xfrm>
              <a:off x="2335484" y="4653136"/>
              <a:ext cx="424727"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平行四辺形 71"/>
            <p:cNvSpPr/>
            <p:nvPr/>
          </p:nvSpPr>
          <p:spPr>
            <a:xfrm>
              <a:off x="2766152"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平行四辺形 72"/>
            <p:cNvSpPr/>
            <p:nvPr/>
          </p:nvSpPr>
          <p:spPr>
            <a:xfrm>
              <a:off x="2693109" y="465313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平行四辺形 73"/>
            <p:cNvSpPr/>
            <p:nvPr/>
          </p:nvSpPr>
          <p:spPr>
            <a:xfrm>
              <a:off x="2974642" y="4941168"/>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平行四辺形 74"/>
            <p:cNvSpPr/>
            <p:nvPr/>
          </p:nvSpPr>
          <p:spPr>
            <a:xfrm>
              <a:off x="2896835" y="5229200"/>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平行四辺形 75"/>
            <p:cNvSpPr/>
            <p:nvPr/>
          </p:nvSpPr>
          <p:spPr>
            <a:xfrm>
              <a:off x="3327569" y="4941168"/>
              <a:ext cx="423219"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平行四辺形 76"/>
            <p:cNvSpPr/>
            <p:nvPr/>
          </p:nvSpPr>
          <p:spPr>
            <a:xfrm>
              <a:off x="3252936" y="5229200"/>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平行四辺形 77"/>
            <p:cNvSpPr/>
            <p:nvPr/>
          </p:nvSpPr>
          <p:spPr>
            <a:xfrm>
              <a:off x="3122253"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平行四辺形 78"/>
            <p:cNvSpPr/>
            <p:nvPr/>
          </p:nvSpPr>
          <p:spPr>
            <a:xfrm>
              <a:off x="3049210" y="4653136"/>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平行四辺形 79"/>
            <p:cNvSpPr/>
            <p:nvPr/>
          </p:nvSpPr>
          <p:spPr>
            <a:xfrm>
              <a:off x="3478354" y="436510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平行四辺形 80"/>
            <p:cNvSpPr/>
            <p:nvPr/>
          </p:nvSpPr>
          <p:spPr>
            <a:xfrm>
              <a:off x="3405313" y="4653136"/>
              <a:ext cx="425968"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平行四辺形 81"/>
            <p:cNvSpPr/>
            <p:nvPr/>
          </p:nvSpPr>
          <p:spPr>
            <a:xfrm>
              <a:off x="1976190" y="609329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平行四辺形 82"/>
            <p:cNvSpPr/>
            <p:nvPr/>
          </p:nvSpPr>
          <p:spPr>
            <a:xfrm>
              <a:off x="1900765"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平行四辺形 83"/>
            <p:cNvSpPr/>
            <p:nvPr/>
          </p:nvSpPr>
          <p:spPr>
            <a:xfrm>
              <a:off x="2332291" y="6093296"/>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平行四辺形 84"/>
            <p:cNvSpPr/>
            <p:nvPr/>
          </p:nvSpPr>
          <p:spPr>
            <a:xfrm>
              <a:off x="2256866"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平行四辺形 85"/>
            <p:cNvSpPr/>
            <p:nvPr/>
          </p:nvSpPr>
          <p:spPr>
            <a:xfrm>
              <a:off x="2119510" y="5517232"/>
              <a:ext cx="423203" cy="288032"/>
            </a:xfrm>
            <a:prstGeom prst="parallelogram">
              <a:avLst/>
            </a:prstGeom>
            <a:solidFill>
              <a:srgbClr val="FFCC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平行四辺形 86"/>
            <p:cNvSpPr/>
            <p:nvPr/>
          </p:nvSpPr>
          <p:spPr>
            <a:xfrm>
              <a:off x="2046467" y="5805264"/>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平行四辺形 87"/>
            <p:cNvSpPr/>
            <p:nvPr/>
          </p:nvSpPr>
          <p:spPr>
            <a:xfrm>
              <a:off x="2468869" y="5517232"/>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平行四辺形 88"/>
            <p:cNvSpPr/>
            <p:nvPr/>
          </p:nvSpPr>
          <p:spPr>
            <a:xfrm>
              <a:off x="2402568" y="5805264"/>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平行四辺形 89"/>
            <p:cNvSpPr/>
            <p:nvPr/>
          </p:nvSpPr>
          <p:spPr>
            <a:xfrm>
              <a:off x="2682042" y="6093296"/>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平行四辺形 90"/>
            <p:cNvSpPr/>
            <p:nvPr/>
          </p:nvSpPr>
          <p:spPr>
            <a:xfrm>
              <a:off x="2612967"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平行四辺形 91"/>
            <p:cNvSpPr/>
            <p:nvPr/>
          </p:nvSpPr>
          <p:spPr>
            <a:xfrm>
              <a:off x="3038143" y="6093296"/>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平行四辺形 92"/>
            <p:cNvSpPr/>
            <p:nvPr/>
          </p:nvSpPr>
          <p:spPr>
            <a:xfrm>
              <a:off x="2969068" y="6381328"/>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平行四辺形 93"/>
            <p:cNvSpPr/>
            <p:nvPr/>
          </p:nvSpPr>
          <p:spPr>
            <a:xfrm>
              <a:off x="2822186" y="5517232"/>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平行四辺形 94"/>
            <p:cNvSpPr/>
            <p:nvPr/>
          </p:nvSpPr>
          <p:spPr>
            <a:xfrm>
              <a:off x="2752319" y="5805264"/>
              <a:ext cx="423203" cy="288032"/>
            </a:xfrm>
            <a:prstGeom prst="parallelogram">
              <a:avLst/>
            </a:prstGeom>
            <a:solidFill>
              <a:srgbClr val="FFFF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平行四辺形 95"/>
            <p:cNvSpPr/>
            <p:nvPr/>
          </p:nvSpPr>
          <p:spPr>
            <a:xfrm>
              <a:off x="3177815" y="5517232"/>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平行四辺形 96"/>
            <p:cNvSpPr/>
            <p:nvPr/>
          </p:nvSpPr>
          <p:spPr>
            <a:xfrm>
              <a:off x="3108420" y="5805264"/>
              <a:ext cx="423203" cy="288032"/>
            </a:xfrm>
            <a:prstGeom prst="parallelogram">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1" name="図 100"/>
          <p:cNvPicPr>
            <a:picLocks noChangeAspect="1"/>
          </p:cNvPicPr>
          <p:nvPr/>
        </p:nvPicPr>
        <p:blipFill>
          <a:blip r:embed="rId2"/>
          <a:stretch>
            <a:fillRect/>
          </a:stretch>
        </p:blipFill>
        <p:spPr>
          <a:xfrm>
            <a:off x="1641331" y="2985837"/>
            <a:ext cx="664522" cy="1079086"/>
          </a:xfrm>
          <a:prstGeom prst="rect">
            <a:avLst/>
          </a:prstGeom>
        </p:spPr>
      </p:pic>
      <p:pic>
        <p:nvPicPr>
          <p:cNvPr id="18" name="図 17"/>
          <p:cNvPicPr>
            <a:picLocks noChangeAspect="1"/>
          </p:cNvPicPr>
          <p:nvPr/>
        </p:nvPicPr>
        <p:blipFill>
          <a:blip r:embed="rId3"/>
          <a:stretch>
            <a:fillRect/>
          </a:stretch>
        </p:blipFill>
        <p:spPr>
          <a:xfrm>
            <a:off x="7041140" y="3529450"/>
            <a:ext cx="1244328" cy="837656"/>
          </a:xfrm>
          <a:prstGeom prst="rect">
            <a:avLst/>
          </a:prstGeom>
        </p:spPr>
      </p:pic>
      <mc:AlternateContent xmlns:mc="http://schemas.openxmlformats.org/markup-compatibility/2006">
        <mc:Choice xmlns:a14="http://schemas.microsoft.com/office/drawing/2010/main" Requires="a14">
          <p:sp>
            <p:nvSpPr>
              <p:cNvPr id="20" name="テキスト ボックス 19"/>
              <p:cNvSpPr txBox="1"/>
              <p:nvPr/>
            </p:nvSpPr>
            <p:spPr>
              <a:xfrm>
                <a:off x="1370771" y="2317335"/>
                <a:ext cx="1548694" cy="400110"/>
              </a:xfrm>
              <a:prstGeom prst="rect">
                <a:avLst/>
              </a:prstGeom>
              <a:noFill/>
            </p:spPr>
            <p:txBody>
              <a:bodyPr wrap="none" rtlCol="0">
                <a:spAutoFit/>
              </a:bodyPr>
              <a:lstStyle/>
              <a:p>
                <a:r>
                  <a:rPr kumimoji="1" lang="en-US" altLang="ja-JP" sz="2000" dirty="0" smtClean="0"/>
                  <a:t>PU:</a:t>
                </a:r>
                <a:r>
                  <a:rPr lang="ja-JP" altLang="en-US" sz="2000" dirty="0"/>
                  <a:t>周波数</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𝑓</m:t>
                        </m:r>
                      </m:e>
                      <m:sub>
                        <m:r>
                          <a:rPr lang="en-US" altLang="ja-JP" sz="2000" i="1">
                            <a:latin typeface="Cambria Math" panose="02040503050406030204" pitchFamily="18" charset="0"/>
                          </a:rPr>
                          <m:t>1</m:t>
                        </m:r>
                      </m:sub>
                    </m:sSub>
                  </m:oMath>
                </a14:m>
                <a:endParaRPr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1370771" y="2317335"/>
                <a:ext cx="1548694" cy="400110"/>
              </a:xfrm>
              <a:prstGeom prst="rect">
                <a:avLst/>
              </a:prstGeom>
              <a:blipFill rotWithShape="0">
                <a:blip r:embed="rId4"/>
                <a:stretch>
                  <a:fillRect l="-4331" t="-1363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2830641" y="3906742"/>
                <a:ext cx="1189493" cy="369332"/>
              </a:xfrm>
              <a:prstGeom prst="rect">
                <a:avLst/>
              </a:prstGeom>
              <a:noFill/>
            </p:spPr>
            <p:txBody>
              <a:bodyPr wrap="none" rtlCol="0">
                <a:spAutoFit/>
              </a:bodyPr>
              <a:lstStyle/>
              <a:p>
                <a:r>
                  <a:rPr lang="ja-JP" altLang="en-US" dirty="0" smtClean="0"/>
                  <a:t>位置</a:t>
                </a:r>
                <a:r>
                  <a:rPr lang="en-US" altLang="ja-JP" dirty="0" smtClean="0"/>
                  <a:t>(</a:t>
                </a:r>
                <a14:m>
                  <m:oMath xmlns:m="http://schemas.openxmlformats.org/officeDocument/2006/math">
                    <m:r>
                      <a:rPr lang="en-US" altLang="ja-JP" b="0" i="1" smtClean="0">
                        <a:latin typeface="Cambria Math"/>
                      </a:rPr>
                      <m:t>𝑥</m:t>
                    </m:r>
                    <m:r>
                      <a:rPr lang="en-US" altLang="ja-JP" b="0" i="1" smtClean="0">
                        <a:latin typeface="Cambria Math"/>
                      </a:rPr>
                      <m:t>,</m:t>
                    </m:r>
                    <m:r>
                      <a:rPr lang="en-US" altLang="ja-JP" b="0" i="1" smtClean="0">
                        <a:latin typeface="Cambria Math"/>
                      </a:rPr>
                      <m:t>𝑦</m:t>
                    </m:r>
                  </m:oMath>
                </a14:m>
                <a:r>
                  <a:rPr lang="en-US" altLang="ja-JP" dirty="0" smtClean="0"/>
                  <a:t>)</a:t>
                </a:r>
                <a:endParaRPr kumimoji="1" lang="ja-JP" altLang="en-US"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2830641" y="3906742"/>
                <a:ext cx="1189493" cy="369332"/>
              </a:xfrm>
              <a:prstGeom prst="rect">
                <a:avLst/>
              </a:prstGeom>
              <a:blipFill rotWithShape="0">
                <a:blip r:embed="rId5"/>
                <a:stretch>
                  <a:fillRect l="-4103" t="-16667" r="-4615" b="-30000"/>
                </a:stretch>
              </a:blipFill>
            </p:spPr>
            <p:txBody>
              <a:bodyPr/>
              <a:lstStyle/>
              <a:p>
                <a:r>
                  <a:rPr lang="ja-JP" altLang="en-US">
                    <a:noFill/>
                  </a:rPr>
                  <a:t> </a:t>
                </a:r>
              </a:p>
            </p:txBody>
          </p:sp>
        </mc:Fallback>
      </mc:AlternateContent>
      <p:cxnSp>
        <p:nvCxnSpPr>
          <p:cNvPr id="31" name="直線矢印コネクタ 30"/>
          <p:cNvCxnSpPr/>
          <p:nvPr/>
        </p:nvCxnSpPr>
        <p:spPr>
          <a:xfrm flipV="1">
            <a:off x="7041140" y="4367107"/>
            <a:ext cx="1292350" cy="1"/>
          </a:xfrm>
          <a:prstGeom prst="straightConnector1">
            <a:avLst/>
          </a:prstGeom>
          <a:noFill/>
          <a:ln w="9525" cap="flat" cmpd="sng" algn="ctr">
            <a:solidFill>
              <a:schemeClr val="tx1"/>
            </a:solidFill>
            <a:prstDash val="solid"/>
            <a:headEnd type="none" w="med" len="med"/>
            <a:tailEnd type="triangle" w="med" len="med"/>
          </a:ln>
          <a:effectLst/>
        </p:spPr>
      </p:cxnSp>
      <p:cxnSp>
        <p:nvCxnSpPr>
          <p:cNvPr id="32" name="直線矢印コネクタ 31"/>
          <p:cNvCxnSpPr/>
          <p:nvPr/>
        </p:nvCxnSpPr>
        <p:spPr>
          <a:xfrm flipV="1">
            <a:off x="7041140" y="3267250"/>
            <a:ext cx="283641" cy="1099856"/>
          </a:xfrm>
          <a:prstGeom prst="straightConnector1">
            <a:avLst/>
          </a:prstGeom>
          <a:noFill/>
          <a:ln w="9525" cap="flat" cmpd="sng" algn="ctr">
            <a:solidFill>
              <a:schemeClr val="tx1"/>
            </a:solidFill>
            <a:prstDash val="solid"/>
            <a:headEnd type="none" w="med" len="med"/>
            <a:tailEnd type="triangle" w="med" len="med"/>
          </a:ln>
          <a:effectLst/>
        </p:spPr>
      </p:cxnSp>
      <mc:AlternateContent xmlns:mc="http://schemas.openxmlformats.org/markup-compatibility/2006" xmlns:a14="http://schemas.microsoft.com/office/drawing/2010/main">
        <mc:Choice Requires="a14">
          <p:sp>
            <p:nvSpPr>
              <p:cNvPr id="15" name="四角形吹き出し 14"/>
              <p:cNvSpPr/>
              <p:nvPr/>
            </p:nvSpPr>
            <p:spPr>
              <a:xfrm>
                <a:off x="7067830" y="4941168"/>
                <a:ext cx="1944216" cy="620433"/>
              </a:xfrm>
              <a:prstGeom prst="wedgeRectCallout">
                <a:avLst>
                  <a:gd name="adj1" fmla="val -1332"/>
                  <a:gd name="adj2" fmla="val -161620"/>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000" dirty="0" smtClean="0">
                    <a:solidFill>
                      <a:schemeClr val="tx1"/>
                    </a:solidFill>
                  </a:rPr>
                  <a:t>位置：</a:t>
                </a:r>
                <a14:m>
                  <m:oMath xmlns:m="http://schemas.openxmlformats.org/officeDocument/2006/math">
                    <m:r>
                      <a:rPr lang="en-US" altLang="ja-JP" sz="2000" b="0" i="1" smtClean="0">
                        <a:solidFill>
                          <a:schemeClr val="tx1"/>
                        </a:solidFill>
                        <a:latin typeface="Cambria Math"/>
                      </a:rPr>
                      <m:t>(</m:t>
                    </m:r>
                    <m:r>
                      <a:rPr lang="en-US" altLang="ja-JP" sz="2000" b="0" i="1" smtClean="0">
                        <a:solidFill>
                          <a:schemeClr val="tx1"/>
                        </a:solidFill>
                        <a:latin typeface="Cambria Math"/>
                      </a:rPr>
                      <m:t>𝑥</m:t>
                    </m:r>
                    <m:r>
                      <a:rPr lang="en-US" altLang="ja-JP" sz="2000" b="0" i="1" smtClean="0">
                        <a:solidFill>
                          <a:schemeClr val="tx1"/>
                        </a:solidFill>
                        <a:latin typeface="Cambria Math"/>
                      </a:rPr>
                      <m:t>,</m:t>
                    </m:r>
                    <m:r>
                      <a:rPr lang="en-US" altLang="ja-JP" sz="2000" b="0" i="1" smtClean="0">
                        <a:solidFill>
                          <a:schemeClr val="tx1"/>
                        </a:solidFill>
                        <a:latin typeface="Cambria Math"/>
                      </a:rPr>
                      <m:t>𝑦</m:t>
                    </m:r>
                    <m:r>
                      <a:rPr lang="en-US" altLang="ja-JP" sz="2000" b="0" i="1" smtClean="0">
                        <a:solidFill>
                          <a:schemeClr val="tx1"/>
                        </a:solidFill>
                        <a:latin typeface="Cambria Math"/>
                      </a:rPr>
                      <m:t>)</m:t>
                    </m:r>
                  </m:oMath>
                </a14:m>
                <a:endParaRPr kumimoji="1" lang="en-US" altLang="ja-JP" sz="2000" dirty="0" smtClean="0">
                  <a:solidFill>
                    <a:schemeClr val="tx1"/>
                  </a:solidFill>
                </a:endParaRPr>
              </a:p>
              <a:p>
                <a:pPr algn="ctr"/>
                <a:r>
                  <a:rPr lang="ja-JP" altLang="en-US" sz="2000" dirty="0" smtClean="0">
                    <a:solidFill>
                      <a:schemeClr val="tx1"/>
                    </a:solidFill>
                  </a:rPr>
                  <a:t>電力：</a:t>
                </a:r>
                <a14:m>
                  <m:oMath xmlns:m="http://schemas.openxmlformats.org/officeDocument/2006/math">
                    <m:r>
                      <a:rPr lang="en-US" altLang="ja-JP" sz="2000" b="0" i="1" smtClean="0">
                        <a:solidFill>
                          <a:schemeClr val="tx1"/>
                        </a:solidFill>
                        <a:latin typeface="Cambria Math"/>
                      </a:rPr>
                      <m:t>𝑃</m:t>
                    </m:r>
                  </m:oMath>
                </a14:m>
                <a:r>
                  <a:rPr kumimoji="1" lang="en-US" altLang="ja-JP" sz="2000" dirty="0" smtClean="0">
                    <a:solidFill>
                      <a:schemeClr val="tx1"/>
                    </a:solidFill>
                  </a:rPr>
                  <a:t>(</a:t>
                </a:r>
                <a:r>
                  <a:rPr kumimoji="1" lang="en-US" altLang="ja-JP" sz="2000" dirty="0" err="1" smtClean="0">
                    <a:solidFill>
                      <a:schemeClr val="tx1"/>
                    </a:solidFill>
                  </a:rPr>
                  <a:t>dBm</a:t>
                </a:r>
                <a:r>
                  <a:rPr kumimoji="1" lang="en-US" altLang="ja-JP" sz="2000" dirty="0" smtClean="0">
                    <a:solidFill>
                      <a:schemeClr val="tx1"/>
                    </a:solidFill>
                  </a:rPr>
                  <a:t>)</a:t>
                </a:r>
                <a:endParaRPr kumimoji="1" lang="ja-JP" altLang="en-US" sz="2000" dirty="0">
                  <a:solidFill>
                    <a:schemeClr val="tx1"/>
                  </a:solidFill>
                </a:endParaRPr>
              </a:p>
            </p:txBody>
          </p:sp>
        </mc:Choice>
        <mc:Fallback xmlns="">
          <p:sp>
            <p:nvSpPr>
              <p:cNvPr id="15" name="四角形吹き出し 14"/>
              <p:cNvSpPr>
                <a:spLocks noRot="1" noChangeAspect="1" noMove="1" noResize="1" noEditPoints="1" noAdjustHandles="1" noChangeArrowheads="1" noChangeShapeType="1" noTextEdit="1"/>
              </p:cNvSpPr>
              <p:nvPr/>
            </p:nvSpPr>
            <p:spPr>
              <a:xfrm>
                <a:off x="7067830" y="4941168"/>
                <a:ext cx="1944216" cy="620433"/>
              </a:xfrm>
              <a:prstGeom prst="wedgeRectCallout">
                <a:avLst>
                  <a:gd name="adj1" fmla="val -1332"/>
                  <a:gd name="adj2" fmla="val -161620"/>
                </a:avLst>
              </a:prstGeom>
              <a:blipFill rotWithShape="0">
                <a:blip r:embed="rId6"/>
                <a:stretch>
                  <a:fillRect b="-10502"/>
                </a:stretch>
              </a:blipFill>
              <a:ln>
                <a:solidFill>
                  <a:schemeClr val="tx1"/>
                </a:solidFill>
              </a:ln>
            </p:spPr>
            <p:txBody>
              <a:bodyPr/>
              <a:lstStyle/>
              <a:p>
                <a:r>
                  <a:rPr lang="ja-JP" altLang="en-US">
                    <a:noFill/>
                  </a:rPr>
                  <a:t> </a:t>
                </a:r>
              </a:p>
            </p:txBody>
          </p:sp>
        </mc:Fallback>
      </mc:AlternateContent>
      <p:pic>
        <p:nvPicPr>
          <p:cNvPr id="98" name="Picture 2" descr="C:\Users\OP_mouse\Dropbox\藤井研\keyword presentation\cellphon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39795" y="4317728"/>
            <a:ext cx="702027" cy="383156"/>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テキスト ボックス 4"/>
              <p:cNvSpPr txBox="1"/>
              <p:nvPr/>
            </p:nvSpPr>
            <p:spPr>
              <a:xfrm>
                <a:off x="7388282" y="3179424"/>
                <a:ext cx="1069780" cy="369332"/>
              </a:xfrm>
              <a:prstGeom prst="rect">
                <a:avLst/>
              </a:prstGeom>
              <a:noFill/>
            </p:spPr>
            <p:txBody>
              <a:bodyPr wrap="none" rtlCol="0">
                <a:spAutoFit/>
              </a:bodyPr>
              <a:lstStyle/>
              <a:p>
                <a:r>
                  <a:rPr kumimoji="1" lang="ja-JP" altLang="en-US" dirty="0" smtClean="0"/>
                  <a:t>周波数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oMath>
                </a14:m>
                <a:endParaRPr kumimoji="1" lang="ja-JP" altLang="en-US"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7388282" y="3179424"/>
                <a:ext cx="1069780" cy="369332"/>
              </a:xfrm>
              <a:prstGeom prst="rect">
                <a:avLst/>
              </a:prstGeom>
              <a:blipFill rotWithShape="0">
                <a:blip r:embed="rId8"/>
                <a:stretch>
                  <a:fillRect l="-5143" t="-6667"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5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電波環境データベース構築</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データベースの構築：</a:t>
            </a:r>
            <a:endParaRPr kumimoji="1" lang="en-US" altLang="ja-JP" dirty="0" smtClean="0"/>
          </a:p>
          <a:p>
            <a:pPr lvl="1"/>
            <a:r>
              <a:rPr lang="ja-JP" altLang="en-US" sz="2200" dirty="0"/>
              <a:t>観測センサが観測情報を報告</a:t>
            </a:r>
            <a:endParaRPr lang="en-US" altLang="ja-JP" sz="2200" dirty="0"/>
          </a:p>
          <a:p>
            <a:pPr lvl="1"/>
            <a:r>
              <a:rPr lang="ja-JP" altLang="en-US" sz="2200" dirty="0"/>
              <a:t>報告情報：位置、観測開始時刻、受信電力</a:t>
            </a:r>
            <a:endParaRPr lang="en-US" altLang="ja-JP" sz="2200" dirty="0"/>
          </a:p>
          <a:p>
            <a:pPr lvl="2"/>
            <a:r>
              <a:rPr lang="ja-JP" altLang="en-US" sz="1700" dirty="0"/>
              <a:t>センシングによって取得した全サンプルを用いて受信電力を</a:t>
            </a:r>
            <a:r>
              <a:rPr lang="ja-JP" altLang="en-US" sz="1700" dirty="0" smtClean="0"/>
              <a:t>計算</a:t>
            </a:r>
            <a:endParaRPr lang="en-US" altLang="ja-JP" sz="1700" dirty="0" smtClean="0"/>
          </a:p>
          <a:p>
            <a:r>
              <a:rPr lang="ja-JP" altLang="en-US" sz="1900" dirty="0" smtClean="0"/>
              <a:t>データベース構築における問題点</a:t>
            </a:r>
            <a:endParaRPr lang="en-US" altLang="ja-JP" sz="1900" dirty="0" smtClean="0"/>
          </a:p>
          <a:p>
            <a:pPr lvl="1"/>
            <a:r>
              <a:rPr lang="ja-JP" altLang="en-US" sz="1900" dirty="0"/>
              <a:t>センシング期間内に</a:t>
            </a:r>
            <a:r>
              <a:rPr lang="en-US" altLang="ja-JP" sz="1900" dirty="0"/>
              <a:t>PU</a:t>
            </a:r>
            <a:r>
              <a:rPr lang="ja-JP" altLang="en-US" sz="1900" dirty="0"/>
              <a:t>の通信が</a:t>
            </a:r>
            <a:r>
              <a:rPr lang="ja-JP" altLang="en-US" sz="1900" dirty="0" smtClean="0"/>
              <a:t>遷移　→　雑音</a:t>
            </a:r>
            <a:r>
              <a:rPr lang="ja-JP" altLang="en-US" sz="1900" dirty="0"/>
              <a:t>のみの成分が</a:t>
            </a:r>
            <a:r>
              <a:rPr lang="ja-JP" altLang="en-US" sz="1900" dirty="0" smtClean="0"/>
              <a:t>混入</a:t>
            </a:r>
            <a:endParaRPr lang="en-US" altLang="ja-JP" sz="1900" dirty="0"/>
          </a:p>
          <a:p>
            <a:pPr lvl="1"/>
            <a:r>
              <a:rPr lang="ja-JP" altLang="en-US" sz="1900" dirty="0" smtClean="0"/>
              <a:t>報告値は実際の電力値より低い</a:t>
            </a:r>
            <a:endParaRPr lang="en-US" altLang="ja-JP" sz="1900" dirty="0" smtClean="0"/>
          </a:p>
          <a:p>
            <a:pPr lvl="1"/>
            <a:r>
              <a:rPr kumimoji="1" lang="ja-JP" altLang="en-US" sz="1900" dirty="0" smtClean="0"/>
              <a:t>データベースの信頼性が低下</a:t>
            </a:r>
            <a:endParaRPr kumimoji="1" lang="en-US" altLang="ja-JP" sz="1900" dirty="0" smtClean="0"/>
          </a:p>
          <a:p>
            <a:endParaRPr lang="en-US" altLang="ja-JP" dirty="0" smtClean="0"/>
          </a:p>
          <a:p>
            <a:endParaRPr lang="en-US" altLang="ja-JP" dirty="0"/>
          </a:p>
          <a:p>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検討事項：</a:t>
            </a:r>
            <a:r>
              <a:rPr lang="ja-JP" altLang="en-US" dirty="0" smtClean="0">
                <a:solidFill>
                  <a:srgbClr val="FF0000"/>
                </a:solidFill>
              </a:rPr>
              <a:t>信頼性の高いデータベータの構築には、遷移点の検出が必要</a:t>
            </a:r>
            <a:endParaRPr lang="en-US" altLang="ja-JP" dirty="0">
              <a:solidFill>
                <a:srgbClr val="FF0000"/>
              </a:solidFill>
            </a:endParaRPr>
          </a:p>
        </p:txBody>
      </p:sp>
      <p:sp>
        <p:nvSpPr>
          <p:cNvPr id="4" name="スライド番号プレースホルダー 3"/>
          <p:cNvSpPr>
            <a:spLocks noGrp="1"/>
          </p:cNvSpPr>
          <p:nvPr>
            <p:ph type="sldNum" sz="quarter" idx="12"/>
          </p:nvPr>
        </p:nvSpPr>
        <p:spPr>
          <a:xfrm>
            <a:off x="4249656" y="6494340"/>
            <a:ext cx="682384" cy="324000"/>
          </a:xfrm>
        </p:spPr>
        <p:txBody>
          <a:bodyPr/>
          <a:lstStyle/>
          <a:p>
            <a:fld id="{D2D8002D-B5B0-4BAC-B1F6-782DDCCE6D9C}" type="slidenum">
              <a:rPr kumimoji="1" lang="ja-JP" altLang="en-US" smtClean="0"/>
              <a:t>7</a:t>
            </a:fld>
            <a:endParaRPr kumimoji="1" lang="ja-JP" altLang="en-US"/>
          </a:p>
        </p:txBody>
      </p:sp>
      <p:cxnSp>
        <p:nvCxnSpPr>
          <p:cNvPr id="5" name="直線矢印コネクタ 4"/>
          <p:cNvCxnSpPr>
            <a:stCxn id="25" idx="3"/>
            <a:endCxn id="17" idx="2"/>
          </p:cNvCxnSpPr>
          <p:nvPr/>
        </p:nvCxnSpPr>
        <p:spPr>
          <a:xfrm flipV="1">
            <a:off x="3477507" y="3741399"/>
            <a:ext cx="554450" cy="21545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9" name="Picture 2" descr="C:\Users\OP_mouse\Dropbox\藤井研\keyword presentation\cellph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4961296"/>
            <a:ext cx="702027" cy="38315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正方形/長方形 9"/>
          <p:cNvSpPr/>
          <p:nvPr/>
        </p:nvSpPr>
        <p:spPr>
          <a:xfrm>
            <a:off x="1628759" y="5047479"/>
            <a:ext cx="1576901" cy="468052"/>
          </a:xfrm>
          <a:prstGeom prst="rect">
            <a:avLst/>
          </a:prstGeom>
          <a:solidFill>
            <a:schemeClr val="accent3">
              <a:lumMod val="40000"/>
              <a:lumOff val="6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tx1"/>
                </a:solidFill>
              </a:rPr>
              <a:t>PU</a:t>
            </a:r>
            <a:endParaRPr kumimoji="1" lang="ja-JP" altLang="en-US" b="1" dirty="0">
              <a:solidFill>
                <a:schemeClr val="tx1"/>
              </a:solidFill>
            </a:endParaRPr>
          </a:p>
        </p:txBody>
      </p:sp>
      <p:cxnSp>
        <p:nvCxnSpPr>
          <p:cNvPr id="11" name="直線矢印コネクタ 10"/>
          <p:cNvCxnSpPr/>
          <p:nvPr/>
        </p:nvCxnSpPr>
        <p:spPr>
          <a:xfrm>
            <a:off x="1549476" y="5515531"/>
            <a:ext cx="18002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flipH="1">
            <a:off x="1621484" y="4704304"/>
            <a:ext cx="7275" cy="8112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3205660" y="4704304"/>
            <a:ext cx="0" cy="8112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1541363" y="4416272"/>
            <a:ext cx="1680568" cy="369332"/>
          </a:xfrm>
          <a:prstGeom prst="rect">
            <a:avLst/>
          </a:prstGeom>
          <a:noFill/>
        </p:spPr>
        <p:txBody>
          <a:bodyPr wrap="none" rtlCol="0">
            <a:spAutoFit/>
          </a:bodyPr>
          <a:lstStyle/>
          <a:p>
            <a:r>
              <a:rPr kumimoji="1" lang="ja-JP" altLang="en-US" b="1" dirty="0" smtClean="0"/>
              <a:t>センシング期間</a:t>
            </a:r>
            <a:endParaRPr kumimoji="1" lang="en-US" altLang="ja-JP" b="1" dirty="0" smtClean="0"/>
          </a:p>
        </p:txBody>
      </p:sp>
      <p:sp>
        <p:nvSpPr>
          <p:cNvPr id="17" name="円柱 16"/>
          <p:cNvSpPr/>
          <p:nvPr/>
        </p:nvSpPr>
        <p:spPr>
          <a:xfrm>
            <a:off x="4031957" y="3381359"/>
            <a:ext cx="1152128" cy="72008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tx1"/>
                </a:solidFill>
              </a:rPr>
              <a:t>DB</a:t>
            </a:r>
            <a:endParaRPr kumimoji="1" lang="ja-JP" altLang="en-US" dirty="0">
              <a:solidFill>
                <a:schemeClr val="tx1"/>
              </a:solidFill>
            </a:endParaRPr>
          </a:p>
        </p:txBody>
      </p:sp>
      <mc:AlternateContent xmlns:mc="http://schemas.openxmlformats.org/markup-compatibility/2006" xmlns:a14="http://schemas.microsoft.com/office/drawing/2010/main">
        <mc:Choice Requires="a14">
          <p:sp>
            <p:nvSpPr>
              <p:cNvPr id="25" name="四角形吹き出し 24"/>
              <p:cNvSpPr/>
              <p:nvPr/>
            </p:nvSpPr>
            <p:spPr>
              <a:xfrm>
                <a:off x="1888818" y="3812837"/>
                <a:ext cx="1588689" cy="288032"/>
              </a:xfrm>
              <a:prstGeom prst="wedgeRectCallout">
                <a:avLst>
                  <a:gd name="adj1" fmla="val -36388"/>
                  <a:gd name="adj2" fmla="val 151161"/>
                </a:avLst>
              </a:prstGeom>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受信電力</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a:rPr>
                          <m:t>𝑃</m:t>
                        </m:r>
                      </m:e>
                      <m:sub>
                        <m:r>
                          <a:rPr lang="en-US" altLang="ja-JP" b="0" i="1" smtClean="0">
                            <a:latin typeface="Cambria Math"/>
                          </a:rPr>
                          <m:t>1</m:t>
                        </m:r>
                      </m:sub>
                    </m:sSub>
                  </m:oMath>
                </a14:m>
                <a:endParaRPr kumimoji="1" lang="ja-JP" altLang="en-US" dirty="0"/>
              </a:p>
            </p:txBody>
          </p:sp>
        </mc:Choice>
        <mc:Fallback xmlns="">
          <p:sp>
            <p:nvSpPr>
              <p:cNvPr id="25" name="四角形吹き出し 24"/>
              <p:cNvSpPr>
                <a:spLocks noRot="1" noChangeAspect="1" noMove="1" noResize="1" noEditPoints="1" noAdjustHandles="1" noChangeArrowheads="1" noChangeShapeType="1" noTextEdit="1"/>
              </p:cNvSpPr>
              <p:nvPr/>
            </p:nvSpPr>
            <p:spPr>
              <a:xfrm>
                <a:off x="1888818" y="3812837"/>
                <a:ext cx="1588689" cy="288032"/>
              </a:xfrm>
              <a:prstGeom prst="wedgeRectCallout">
                <a:avLst>
                  <a:gd name="adj1" fmla="val -36388"/>
                  <a:gd name="adj2" fmla="val 151161"/>
                </a:avLst>
              </a:prstGeom>
              <a:blipFill rotWithShape="0">
                <a:blip r:embed="rId3"/>
                <a:stretch>
                  <a:fillRect t="-6863"/>
                </a:stretch>
              </a:blipFill>
              <a:ln>
                <a:solidFill>
                  <a:srgbClr val="000000"/>
                </a:solidFill>
              </a:ln>
            </p:spPr>
            <p:txBody>
              <a:bodyPr/>
              <a:lstStyle/>
              <a:p>
                <a:r>
                  <a:rPr lang="ja-JP" altLang="en-US">
                    <a:noFill/>
                  </a:rPr>
                  <a:t> </a:t>
                </a:r>
              </a:p>
            </p:txBody>
          </p:sp>
        </mc:Fallback>
      </mc:AlternateContent>
      <p:pic>
        <p:nvPicPr>
          <p:cNvPr id="42" name="Picture 2" descr="C:\Users\OP_mouse\Dropbox\藤井研\keyword presentation\cellph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9138" y="4949650"/>
            <a:ext cx="702027" cy="383156"/>
          </a:xfrm>
          <a:prstGeom prst="rect">
            <a:avLst/>
          </a:prstGeom>
          <a:noFill/>
          <a:extLst>
            <a:ext uri="{909E8E84-426E-40dd-AFC4-6F175D3DCCD1}">
              <a14:hiddenFill xmlns="" xmlns:a14="http://schemas.microsoft.com/office/drawing/2010/main">
                <a:solidFill>
                  <a:srgbClr val="FFFFFF"/>
                </a:solidFill>
              </a14:hiddenFill>
            </a:ext>
          </a:extLst>
        </p:spPr>
      </p:pic>
      <p:sp>
        <p:nvSpPr>
          <p:cNvPr id="43" name="正方形/長方形 42"/>
          <p:cNvSpPr/>
          <p:nvPr/>
        </p:nvSpPr>
        <p:spPr>
          <a:xfrm>
            <a:off x="5672391" y="5010233"/>
            <a:ext cx="1004724" cy="468052"/>
          </a:xfrm>
          <a:prstGeom prst="rect">
            <a:avLst/>
          </a:prstGeom>
          <a:solidFill>
            <a:schemeClr val="accent3">
              <a:lumMod val="40000"/>
              <a:lumOff val="6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smtClean="0">
                <a:solidFill>
                  <a:schemeClr val="tx1"/>
                </a:solidFill>
              </a:rPr>
              <a:t>PU</a:t>
            </a:r>
            <a:endParaRPr kumimoji="1" lang="ja-JP" altLang="en-US" b="1" dirty="0">
              <a:solidFill>
                <a:schemeClr val="tx1"/>
              </a:solidFill>
            </a:endParaRPr>
          </a:p>
        </p:txBody>
      </p:sp>
      <p:cxnSp>
        <p:nvCxnSpPr>
          <p:cNvPr id="44" name="直線矢印コネクタ 43"/>
          <p:cNvCxnSpPr/>
          <p:nvPr/>
        </p:nvCxnSpPr>
        <p:spPr>
          <a:xfrm>
            <a:off x="5581924" y="5491112"/>
            <a:ext cx="18002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a:xfrm flipH="1">
            <a:off x="5653933" y="4761185"/>
            <a:ext cx="7274" cy="7299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a:xfrm>
            <a:off x="7238108" y="4761185"/>
            <a:ext cx="0" cy="7299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p:nvPr/>
        </p:nvCxnSpPr>
        <p:spPr>
          <a:xfrm>
            <a:off x="5661207" y="4822465"/>
            <a:ext cx="1584176"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9" name="テキスト ボックス 48"/>
          <p:cNvSpPr txBox="1"/>
          <p:nvPr/>
        </p:nvSpPr>
        <p:spPr>
          <a:xfrm>
            <a:off x="5592010" y="4437775"/>
            <a:ext cx="1680568" cy="369332"/>
          </a:xfrm>
          <a:prstGeom prst="rect">
            <a:avLst/>
          </a:prstGeom>
          <a:noFill/>
        </p:spPr>
        <p:txBody>
          <a:bodyPr wrap="none" rtlCol="0">
            <a:spAutoFit/>
          </a:bodyPr>
          <a:lstStyle/>
          <a:p>
            <a:r>
              <a:rPr kumimoji="1" lang="ja-JP" altLang="en-US" b="1" dirty="0" smtClean="0"/>
              <a:t>センシング期間</a:t>
            </a:r>
            <a:endParaRPr kumimoji="1" lang="en-US" altLang="ja-JP" b="1" dirty="0" smtClean="0"/>
          </a:p>
        </p:txBody>
      </p:sp>
      <mc:AlternateContent xmlns:mc="http://schemas.openxmlformats.org/markup-compatibility/2006" xmlns:a14="http://schemas.microsoft.com/office/drawing/2010/main">
        <mc:Choice Requires="a14">
          <p:sp>
            <p:nvSpPr>
              <p:cNvPr id="54" name="四角形吹き出し 53"/>
              <p:cNvSpPr/>
              <p:nvPr/>
            </p:nvSpPr>
            <p:spPr>
              <a:xfrm>
                <a:off x="5871468" y="3831147"/>
                <a:ext cx="1588689" cy="288032"/>
              </a:xfrm>
              <a:prstGeom prst="wedgeRectCallout">
                <a:avLst>
                  <a:gd name="adj1" fmla="val -36388"/>
                  <a:gd name="adj2" fmla="val 151161"/>
                </a:avLst>
              </a:prstGeom>
              <a:ln>
                <a:solidFill>
                  <a:srgbClr val="00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受信電力</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a:rPr>
                          <m:t>𝑃</m:t>
                        </m:r>
                      </m:e>
                      <m:sub>
                        <m:r>
                          <a:rPr lang="en-US" altLang="ja-JP" b="0" i="1" smtClean="0">
                            <a:latin typeface="Cambria Math"/>
                          </a:rPr>
                          <m:t>2</m:t>
                        </m:r>
                      </m:sub>
                    </m:sSub>
                  </m:oMath>
                </a14:m>
                <a:endParaRPr kumimoji="1" lang="ja-JP" altLang="en-US" dirty="0"/>
              </a:p>
            </p:txBody>
          </p:sp>
        </mc:Choice>
        <mc:Fallback xmlns="">
          <p:sp>
            <p:nvSpPr>
              <p:cNvPr id="54" name="四角形吹き出し 53"/>
              <p:cNvSpPr>
                <a:spLocks noRot="1" noChangeAspect="1" noMove="1" noResize="1" noEditPoints="1" noAdjustHandles="1" noChangeArrowheads="1" noChangeShapeType="1" noTextEdit="1"/>
              </p:cNvSpPr>
              <p:nvPr/>
            </p:nvSpPr>
            <p:spPr>
              <a:xfrm>
                <a:off x="5871468" y="3831147"/>
                <a:ext cx="1588689" cy="288032"/>
              </a:xfrm>
              <a:prstGeom prst="wedgeRectCallout">
                <a:avLst>
                  <a:gd name="adj1" fmla="val -36388"/>
                  <a:gd name="adj2" fmla="val 151161"/>
                </a:avLst>
              </a:prstGeom>
              <a:blipFill rotWithShape="0">
                <a:blip r:embed="rId4"/>
                <a:stretch>
                  <a:fillRect t="-6863"/>
                </a:stretch>
              </a:blipFill>
              <a:ln>
                <a:solidFill>
                  <a:srgbClr val="000000"/>
                </a:solidFill>
              </a:ln>
            </p:spPr>
            <p:txBody>
              <a:bodyPr/>
              <a:lstStyle/>
              <a:p>
                <a:r>
                  <a:rPr lang="ja-JP" altLang="en-US">
                    <a:noFill/>
                  </a:rPr>
                  <a:t> </a:t>
                </a:r>
              </a:p>
            </p:txBody>
          </p:sp>
        </mc:Fallback>
      </mc:AlternateContent>
      <p:cxnSp>
        <p:nvCxnSpPr>
          <p:cNvPr id="55" name="直線矢印コネクタ 54"/>
          <p:cNvCxnSpPr>
            <a:stCxn id="54" idx="1"/>
          </p:cNvCxnSpPr>
          <p:nvPr/>
        </p:nvCxnSpPr>
        <p:spPr>
          <a:xfrm flipH="1" flipV="1">
            <a:off x="5220567" y="3765553"/>
            <a:ext cx="650901" cy="20961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 name="角丸四角形 18"/>
          <p:cNvSpPr/>
          <p:nvPr/>
        </p:nvSpPr>
        <p:spPr>
          <a:xfrm>
            <a:off x="702949" y="3677901"/>
            <a:ext cx="1027977" cy="576064"/>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ON</a:t>
            </a:r>
            <a:endParaRPr kumimoji="1" lang="ja-JP" altLang="en-US" dirty="0"/>
          </a:p>
        </p:txBody>
      </p:sp>
      <p:sp>
        <p:nvSpPr>
          <p:cNvPr id="33" name="角丸四角形 32"/>
          <p:cNvSpPr/>
          <p:nvPr/>
        </p:nvSpPr>
        <p:spPr>
          <a:xfrm>
            <a:off x="7597069" y="3687131"/>
            <a:ext cx="1027977" cy="576064"/>
          </a:xfrm>
          <a:prstGeom prst="round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dirty="0" smtClean="0"/>
              <a:t>ON</a:t>
            </a:r>
            <a:endParaRPr kumimoji="1" lang="ja-JP" altLang="en-US" dirty="0"/>
          </a:p>
        </p:txBody>
      </p:sp>
      <p:sp>
        <p:nvSpPr>
          <p:cNvPr id="66" name="爆発 1 65"/>
          <p:cNvSpPr/>
          <p:nvPr/>
        </p:nvSpPr>
        <p:spPr>
          <a:xfrm>
            <a:off x="5471165" y="2547834"/>
            <a:ext cx="2226435" cy="1266243"/>
          </a:xfrm>
          <a:prstGeom prst="irregularSeal1">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smtClean="0"/>
              <a:t>実際の値より低い</a:t>
            </a:r>
            <a:endParaRPr kumimoji="1" lang="ja-JP" altLang="en-US" dirty="0"/>
          </a:p>
        </p:txBody>
      </p:sp>
      <p:sp>
        <p:nvSpPr>
          <p:cNvPr id="6" name="円/楕円 5"/>
          <p:cNvSpPr/>
          <p:nvPr/>
        </p:nvSpPr>
        <p:spPr>
          <a:xfrm>
            <a:off x="1652677" y="5002417"/>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8" name="円/楕円 27"/>
          <p:cNvSpPr/>
          <p:nvPr/>
        </p:nvSpPr>
        <p:spPr>
          <a:xfrm>
            <a:off x="1811527" y="5002417"/>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9" name="円/楕円 28"/>
          <p:cNvSpPr/>
          <p:nvPr/>
        </p:nvSpPr>
        <p:spPr>
          <a:xfrm>
            <a:off x="1970377" y="5002417"/>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0" name="円/楕円 29"/>
          <p:cNvSpPr/>
          <p:nvPr/>
        </p:nvSpPr>
        <p:spPr>
          <a:xfrm>
            <a:off x="2123427" y="5002417"/>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1" name="円/楕円 30"/>
          <p:cNvSpPr/>
          <p:nvPr/>
        </p:nvSpPr>
        <p:spPr>
          <a:xfrm>
            <a:off x="2282277" y="5002417"/>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2" name="円/楕円 31"/>
          <p:cNvSpPr/>
          <p:nvPr/>
        </p:nvSpPr>
        <p:spPr>
          <a:xfrm>
            <a:off x="2441127" y="5002417"/>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4" name="円/楕円 33"/>
          <p:cNvSpPr/>
          <p:nvPr/>
        </p:nvSpPr>
        <p:spPr>
          <a:xfrm>
            <a:off x="2602017" y="5005319"/>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5" name="円/楕円 34"/>
          <p:cNvSpPr/>
          <p:nvPr/>
        </p:nvSpPr>
        <p:spPr>
          <a:xfrm>
            <a:off x="2760867" y="5005319"/>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6" name="円/楕円 35"/>
          <p:cNvSpPr/>
          <p:nvPr/>
        </p:nvSpPr>
        <p:spPr>
          <a:xfrm>
            <a:off x="2919717" y="5005319"/>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37" name="円/楕円 36"/>
          <p:cNvSpPr/>
          <p:nvPr/>
        </p:nvSpPr>
        <p:spPr>
          <a:xfrm>
            <a:off x="3070967" y="5010233"/>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1" name="円/楕円 70"/>
          <p:cNvSpPr/>
          <p:nvPr/>
        </p:nvSpPr>
        <p:spPr>
          <a:xfrm>
            <a:off x="5686605" y="4961296"/>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2" name="円/楕円 71"/>
          <p:cNvSpPr/>
          <p:nvPr/>
        </p:nvSpPr>
        <p:spPr>
          <a:xfrm>
            <a:off x="5845455" y="4961296"/>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3" name="円/楕円 72"/>
          <p:cNvSpPr/>
          <p:nvPr/>
        </p:nvSpPr>
        <p:spPr>
          <a:xfrm>
            <a:off x="6004305" y="4961296"/>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4" name="円/楕円 73"/>
          <p:cNvSpPr/>
          <p:nvPr/>
        </p:nvSpPr>
        <p:spPr>
          <a:xfrm>
            <a:off x="6157355" y="4961296"/>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5" name="円/楕円 74"/>
          <p:cNvSpPr/>
          <p:nvPr/>
        </p:nvSpPr>
        <p:spPr>
          <a:xfrm>
            <a:off x="6316205" y="4961296"/>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6" name="円/楕円 75"/>
          <p:cNvSpPr/>
          <p:nvPr/>
        </p:nvSpPr>
        <p:spPr>
          <a:xfrm>
            <a:off x="6475055" y="4961296"/>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7" name="円/楕円 76"/>
          <p:cNvSpPr/>
          <p:nvPr/>
        </p:nvSpPr>
        <p:spPr>
          <a:xfrm>
            <a:off x="6635945" y="4964198"/>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8" name="円/楕円 77"/>
          <p:cNvSpPr/>
          <p:nvPr/>
        </p:nvSpPr>
        <p:spPr>
          <a:xfrm>
            <a:off x="6777677" y="5441291"/>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9" name="円/楕円 78"/>
          <p:cNvSpPr/>
          <p:nvPr/>
        </p:nvSpPr>
        <p:spPr>
          <a:xfrm>
            <a:off x="6936527" y="5441291"/>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80" name="円/楕円 79"/>
          <p:cNvSpPr/>
          <p:nvPr/>
        </p:nvSpPr>
        <p:spPr>
          <a:xfrm>
            <a:off x="7087777" y="5446205"/>
            <a:ext cx="57546" cy="64159"/>
          </a:xfrm>
          <a:prstGeom prst="ellipse">
            <a:avLst/>
          </a:prstGeom>
          <a:solidFill>
            <a:schemeClr val="accent2"/>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cxnSp>
        <p:nvCxnSpPr>
          <p:cNvPr id="81" name="直線矢印コネクタ 80"/>
          <p:cNvCxnSpPr/>
          <p:nvPr/>
        </p:nvCxnSpPr>
        <p:spPr>
          <a:xfrm>
            <a:off x="1628759" y="4822465"/>
            <a:ext cx="1584176"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36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a:xfrm>
            <a:off x="35495" y="764704"/>
            <a:ext cx="9073009" cy="5569956"/>
          </a:xfrm>
        </p:spPr>
        <p:txBody>
          <a:bodyPr/>
          <a:lstStyle/>
          <a:p>
            <a:r>
              <a:rPr lang="ja-JP" altLang="en-US" dirty="0"/>
              <a:t>重み付け協調センシングを用いたデータベース連携による状態遷移</a:t>
            </a:r>
            <a:r>
              <a:rPr lang="ja-JP" altLang="en-US" dirty="0" smtClean="0"/>
              <a:t>検出法</a:t>
            </a:r>
            <a:endParaRPr lang="en-US" altLang="ja-JP" dirty="0" smtClean="0"/>
          </a:p>
          <a:p>
            <a:pPr lvl="1"/>
            <a:r>
              <a:rPr lang="ja-JP" altLang="en-US" dirty="0"/>
              <a:t>センシング期間内に</a:t>
            </a:r>
            <a:r>
              <a:rPr lang="en-US" altLang="ja-JP" dirty="0"/>
              <a:t>PU</a:t>
            </a:r>
            <a:r>
              <a:rPr lang="ja-JP" altLang="en-US" dirty="0"/>
              <a:t>の通信状態が遷移する環境を想定</a:t>
            </a:r>
            <a:endParaRPr lang="en-US" altLang="ja-JP" dirty="0"/>
          </a:p>
          <a:p>
            <a:pPr lvl="1"/>
            <a:r>
              <a:rPr lang="ja-JP" altLang="en-US" dirty="0" smtClean="0"/>
              <a:t>協調範囲内にある観測センサが協調で</a:t>
            </a:r>
            <a:r>
              <a:rPr lang="en-US" altLang="ja-JP" dirty="0" smtClean="0"/>
              <a:t>PU</a:t>
            </a:r>
            <a:r>
              <a:rPr lang="ja-JP" altLang="en-US" dirty="0"/>
              <a:t>の遷移タイミングを検出</a:t>
            </a:r>
          </a:p>
          <a:p>
            <a:endParaRPr lang="en-US" altLang="ja-JP" dirty="0" smtClean="0"/>
          </a:p>
          <a:p>
            <a:r>
              <a:rPr lang="ja-JP" altLang="en-US" dirty="0" smtClean="0"/>
              <a:t>処理</a:t>
            </a:r>
            <a:r>
              <a:rPr lang="ja-JP" altLang="en-US" dirty="0"/>
              <a:t>はデータベースで行う</a:t>
            </a:r>
            <a:endParaRPr lang="en-US" altLang="ja-JP" dirty="0"/>
          </a:p>
          <a:p>
            <a:r>
              <a:rPr lang="ja-JP" altLang="en-US" dirty="0" smtClean="0"/>
              <a:t>目的：各センサの</a:t>
            </a:r>
            <a:r>
              <a:rPr lang="en-US" altLang="ja-JP" dirty="0" smtClean="0"/>
              <a:t>PU</a:t>
            </a:r>
            <a:r>
              <a:rPr lang="ja-JP" altLang="en-US" dirty="0" smtClean="0"/>
              <a:t>が</a:t>
            </a:r>
            <a:r>
              <a:rPr lang="en-US" altLang="ja-JP" dirty="0" smtClean="0"/>
              <a:t>ON</a:t>
            </a:r>
            <a:r>
              <a:rPr lang="ja-JP" altLang="en-US" dirty="0" smtClean="0"/>
              <a:t>の期間だけの電力値をデータベースに登録</a:t>
            </a: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pic>
        <p:nvPicPr>
          <p:cNvPr id="5" name="Picture 2" descr="C:\Users\OP_mouse\Dropbox\藤井研\keyword presentation\cellphon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8801" y="5206084"/>
            <a:ext cx="702027" cy="38315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正方形/長方形 5"/>
          <p:cNvSpPr/>
          <p:nvPr/>
        </p:nvSpPr>
        <p:spPr>
          <a:xfrm>
            <a:off x="2953162" y="3898382"/>
            <a:ext cx="1368152" cy="648072"/>
          </a:xfrm>
          <a:prstGeom prst="rect">
            <a:avLst/>
          </a:prstGeom>
          <a:solidFill>
            <a:schemeClr val="accent3">
              <a:lumMod val="40000"/>
              <a:lumOff val="6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000" b="1" dirty="0" smtClean="0">
                <a:solidFill>
                  <a:schemeClr val="tx1"/>
                </a:solidFill>
              </a:rPr>
              <a:t>PU</a:t>
            </a:r>
            <a:endParaRPr kumimoji="1" lang="ja-JP" altLang="en-US" b="1" dirty="0">
              <a:solidFill>
                <a:schemeClr val="tx1"/>
              </a:solidFill>
            </a:endParaRPr>
          </a:p>
        </p:txBody>
      </p:sp>
      <p:cxnSp>
        <p:nvCxnSpPr>
          <p:cNvPr id="7" name="直線矢印コネクタ 6"/>
          <p:cNvCxnSpPr/>
          <p:nvPr/>
        </p:nvCxnSpPr>
        <p:spPr>
          <a:xfrm>
            <a:off x="2435658" y="4546454"/>
            <a:ext cx="30243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5238449" y="3610350"/>
            <a:ext cx="0" cy="936104"/>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3251558" y="3253740"/>
            <a:ext cx="1800493" cy="369332"/>
          </a:xfrm>
          <a:prstGeom prst="rect">
            <a:avLst/>
          </a:prstGeom>
          <a:noFill/>
        </p:spPr>
        <p:txBody>
          <a:bodyPr wrap="none" rtlCol="0">
            <a:spAutoFit/>
          </a:bodyPr>
          <a:lstStyle/>
          <a:p>
            <a:r>
              <a:rPr kumimoji="1" lang="ja-JP" altLang="en-US" b="1" dirty="0" smtClean="0"/>
              <a:t>センシング期間</a:t>
            </a:r>
            <a:endParaRPr kumimoji="1" lang="en-US" altLang="ja-JP" b="1" dirty="0" smtClean="0"/>
          </a:p>
        </p:txBody>
      </p:sp>
      <p:cxnSp>
        <p:nvCxnSpPr>
          <p:cNvPr id="13" name="直線コネクタ 12"/>
          <p:cNvCxnSpPr/>
          <p:nvPr/>
        </p:nvCxnSpPr>
        <p:spPr>
          <a:xfrm>
            <a:off x="2939714" y="3610350"/>
            <a:ext cx="0" cy="936104"/>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p:cNvSpPr txBox="1"/>
              <p:nvPr/>
            </p:nvSpPr>
            <p:spPr>
              <a:xfrm>
                <a:off x="5459994" y="4349167"/>
                <a:ext cx="332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𝑡</m:t>
                      </m:r>
                    </m:oMath>
                  </m:oMathPara>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5459994" y="4349167"/>
                <a:ext cx="332976" cy="369332"/>
              </a:xfrm>
              <a:prstGeom prst="rect">
                <a:avLst/>
              </a:prstGeom>
              <a:blipFill rotWithShape="1">
                <a:blip r:embed="rId3"/>
                <a:stretch>
                  <a:fillRect/>
                </a:stretch>
              </a:blipFill>
            </p:spPr>
            <p:txBody>
              <a:bodyPr/>
              <a:lstStyle/>
              <a:p>
                <a:r>
                  <a:rPr lang="ja-JP" altLang="en-US">
                    <a:noFill/>
                  </a:rPr>
                  <a:t> </a:t>
                </a:r>
              </a:p>
            </p:txBody>
          </p:sp>
        </mc:Fallback>
      </mc:AlternateContent>
      <p:cxnSp>
        <p:nvCxnSpPr>
          <p:cNvPr id="18" name="直線矢印コネクタ 17"/>
          <p:cNvCxnSpPr/>
          <p:nvPr/>
        </p:nvCxnSpPr>
        <p:spPr>
          <a:xfrm>
            <a:off x="2939714" y="3645024"/>
            <a:ext cx="2304256" cy="0"/>
          </a:xfrm>
          <a:prstGeom prst="straightConnector1">
            <a:avLst/>
          </a:prstGeom>
          <a:ln w="285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endCxn id="5" idx="1"/>
          </p:cNvCxnSpPr>
          <p:nvPr/>
        </p:nvCxnSpPr>
        <p:spPr>
          <a:xfrm>
            <a:off x="1202095" y="4814853"/>
            <a:ext cx="1836706" cy="582809"/>
          </a:xfrm>
          <a:prstGeom prst="straightConnector1">
            <a:avLst/>
          </a:prstGeom>
          <a:ln>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2953162" y="3790370"/>
            <a:ext cx="1362631" cy="928129"/>
          </a:xfrm>
          <a:prstGeom prst="rect">
            <a:avLst/>
          </a:prstGeom>
          <a:no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4" name="円柱 23"/>
          <p:cNvSpPr/>
          <p:nvPr/>
        </p:nvSpPr>
        <p:spPr>
          <a:xfrm>
            <a:off x="6997735" y="4546454"/>
            <a:ext cx="1263433" cy="770364"/>
          </a:xfrm>
          <a:prstGeom prst="can">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dirty="0" smtClean="0">
                <a:solidFill>
                  <a:schemeClr val="tx1"/>
                </a:solidFill>
              </a:rPr>
              <a:t>DB</a:t>
            </a:r>
            <a:endParaRPr kumimoji="1" lang="ja-JP" altLang="en-US" sz="2800" dirty="0">
              <a:solidFill>
                <a:schemeClr val="tx1"/>
              </a:solidFill>
            </a:endParaRPr>
          </a:p>
        </p:txBody>
      </p:sp>
      <p:cxnSp>
        <p:nvCxnSpPr>
          <p:cNvPr id="31" name="カギ線コネクタ 30"/>
          <p:cNvCxnSpPr>
            <a:stCxn id="23" idx="2"/>
          </p:cNvCxnSpPr>
          <p:nvPr/>
        </p:nvCxnSpPr>
        <p:spPr>
          <a:xfrm rot="16200000" flipH="1">
            <a:off x="5115468" y="3237508"/>
            <a:ext cx="401276" cy="3363257"/>
          </a:xfrm>
          <a:prstGeom prst="bentConnector2">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492467" y="5206084"/>
            <a:ext cx="2569934" cy="369332"/>
          </a:xfrm>
          <a:prstGeom prst="rect">
            <a:avLst/>
          </a:prstGeom>
          <a:noFill/>
        </p:spPr>
        <p:txBody>
          <a:bodyPr wrap="none" rtlCol="0">
            <a:spAutoFit/>
          </a:bodyPr>
          <a:lstStyle/>
          <a:p>
            <a:r>
              <a:rPr lang="en-US" altLang="ja-JP" dirty="0"/>
              <a:t>ON</a:t>
            </a:r>
            <a:r>
              <a:rPr kumimoji="1" lang="ja-JP" altLang="en-US" dirty="0" smtClean="0"/>
              <a:t>期間の電力値を登録</a:t>
            </a:r>
            <a:endParaRPr kumimoji="1" lang="en-US" altLang="ja-JP" dirty="0" smtClean="0"/>
          </a:p>
        </p:txBody>
      </p:sp>
      <p:pic>
        <p:nvPicPr>
          <p:cNvPr id="20" name="図 19"/>
          <p:cNvPicPr>
            <a:picLocks noChangeAspect="1"/>
          </p:cNvPicPr>
          <p:nvPr/>
        </p:nvPicPr>
        <p:blipFill>
          <a:blip r:embed="rId4"/>
          <a:stretch>
            <a:fillRect/>
          </a:stretch>
        </p:blipFill>
        <p:spPr>
          <a:xfrm>
            <a:off x="571004" y="4036511"/>
            <a:ext cx="615550" cy="999563"/>
          </a:xfrm>
          <a:prstGeom prst="rect">
            <a:avLst/>
          </a:prstGeom>
        </p:spPr>
      </p:pic>
    </p:spTree>
    <p:extLst>
      <p:ext uri="{BB962C8B-B14F-4D97-AF65-F5344CB8AC3E}">
        <p14:creationId xmlns:p14="http://schemas.microsoft.com/office/powerpoint/2010/main" val="210751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arn(inVertical)">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95" y="119851"/>
            <a:ext cx="9001001" cy="533082"/>
          </a:xfrm>
        </p:spPr>
        <p:txBody>
          <a:bodyPr/>
          <a:lstStyle/>
          <a:p>
            <a:r>
              <a:rPr kumimoji="1" lang="ja-JP" altLang="en-US" dirty="0" smtClean="0"/>
              <a:t>提案手法：</a:t>
            </a:r>
            <a:r>
              <a:rPr kumimoji="1" lang="en-US" altLang="ja-JP" dirty="0" smtClean="0"/>
              <a:t>1</a:t>
            </a:r>
            <a:r>
              <a:rPr kumimoji="1" lang="ja-JP" altLang="en-US" dirty="0" err="1" smtClean="0"/>
              <a:t>．</a:t>
            </a:r>
            <a:r>
              <a:rPr kumimoji="1" lang="ja-JP" altLang="en-US" dirty="0" smtClean="0"/>
              <a:t>データベースへの報告</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56" name="テキスト ボックス 55"/>
          <p:cNvSpPr txBox="1"/>
          <p:nvPr/>
        </p:nvSpPr>
        <p:spPr>
          <a:xfrm>
            <a:off x="251520" y="764704"/>
            <a:ext cx="7398179" cy="1200329"/>
          </a:xfrm>
          <a:prstGeom prst="rect">
            <a:avLst/>
          </a:prstGeom>
          <a:noFill/>
        </p:spPr>
        <p:txBody>
          <a:bodyPr wrap="none" rtlCol="0">
            <a:spAutoFit/>
          </a:bodyPr>
          <a:lstStyle/>
          <a:p>
            <a:pPr marL="285750" indent="-285750">
              <a:buFont typeface="Wingdings" panose="05000000000000000000" pitchFamily="2" charset="2"/>
              <a:buChar char="n"/>
            </a:pPr>
            <a:r>
              <a:rPr lang="ja-JP" altLang="en-US" dirty="0" smtClean="0"/>
              <a:t>仮定：</a:t>
            </a:r>
            <a:endParaRPr lang="en-US" altLang="ja-JP" dirty="0" smtClean="0"/>
          </a:p>
          <a:p>
            <a:pPr marL="742950" lvl="1" indent="-285750">
              <a:buFont typeface="Wingdings" panose="05000000000000000000" pitchFamily="2" charset="2"/>
              <a:buChar char="Ø"/>
            </a:pPr>
            <a:r>
              <a:rPr lang="ja-JP" altLang="en-US" dirty="0" smtClean="0"/>
              <a:t>センシング期間内に</a:t>
            </a:r>
            <a:r>
              <a:rPr lang="en-US" altLang="ja-JP" dirty="0" smtClean="0"/>
              <a:t>PU</a:t>
            </a:r>
            <a:r>
              <a:rPr lang="ja-JP" altLang="en-US" dirty="0" smtClean="0"/>
              <a:t>の通信状態が遷移</a:t>
            </a:r>
            <a:endParaRPr lang="en-US" altLang="ja-JP" dirty="0" smtClean="0"/>
          </a:p>
          <a:p>
            <a:pPr marL="742950" lvl="1" indent="-285750">
              <a:buFont typeface="Wingdings" panose="05000000000000000000" pitchFamily="2" charset="2"/>
              <a:buChar char="Ø"/>
            </a:pPr>
            <a:r>
              <a:rPr lang="ja-JP" altLang="en-US" dirty="0" smtClean="0"/>
              <a:t>観測センサが</a:t>
            </a:r>
            <a:r>
              <a:rPr lang="en-US" altLang="ja-JP" dirty="0" smtClean="0"/>
              <a:t>PU</a:t>
            </a:r>
            <a:r>
              <a:rPr lang="ja-JP" altLang="en-US" dirty="0" smtClean="0"/>
              <a:t>の周辺にランダムに配置</a:t>
            </a:r>
            <a:endParaRPr lang="en-US" altLang="ja-JP" dirty="0" smtClean="0"/>
          </a:p>
          <a:p>
            <a:pPr marL="285750" indent="-285750">
              <a:buFont typeface="Wingdings" panose="05000000000000000000" pitchFamily="2" charset="2"/>
              <a:buChar char="n"/>
            </a:pPr>
            <a:r>
              <a:rPr lang="ja-JP" altLang="en-US" dirty="0" smtClean="0"/>
              <a:t>観測センサがセンシング期間内の全サンプルをデータベースに報告</a:t>
            </a:r>
            <a:endParaRPr lang="en-US" altLang="ja-JP" dirty="0" smtClean="0"/>
          </a:p>
        </p:txBody>
      </p:sp>
      <p:sp>
        <p:nvSpPr>
          <p:cNvPr id="76" name="テキスト ボックス 75"/>
          <p:cNvSpPr txBox="1"/>
          <p:nvPr/>
        </p:nvSpPr>
        <p:spPr>
          <a:xfrm>
            <a:off x="539552" y="5867980"/>
            <a:ext cx="4851008" cy="369332"/>
          </a:xfrm>
          <a:prstGeom prst="rect">
            <a:avLst/>
          </a:prstGeom>
          <a:noFill/>
        </p:spPr>
        <p:txBody>
          <a:bodyPr wrap="none" rtlCol="0">
            <a:spAutoFit/>
          </a:bodyPr>
          <a:lstStyle/>
          <a:p>
            <a:r>
              <a:rPr lang="ja-JP" altLang="en-US" dirty="0" smtClean="0">
                <a:solidFill>
                  <a:srgbClr val="FF0000"/>
                </a:solidFill>
              </a:rPr>
              <a:t>環境によって単独では</a:t>
            </a:r>
            <a:r>
              <a:rPr lang="en-US" altLang="ja-JP" dirty="0" smtClean="0">
                <a:solidFill>
                  <a:srgbClr val="FF0000"/>
                </a:solidFill>
              </a:rPr>
              <a:t>PU</a:t>
            </a:r>
            <a:r>
              <a:rPr lang="ja-JP" altLang="en-US" dirty="0" smtClean="0">
                <a:solidFill>
                  <a:srgbClr val="FF0000"/>
                </a:solidFill>
              </a:rPr>
              <a:t>の有無の判定が困難</a:t>
            </a:r>
            <a:endParaRPr kumimoji="1" lang="ja-JP" altLang="en-US" dirty="0">
              <a:solidFill>
                <a:srgbClr val="FF0000"/>
              </a:solidFill>
            </a:endParaRPr>
          </a:p>
        </p:txBody>
      </p:sp>
      <p:sp>
        <p:nvSpPr>
          <p:cNvPr id="78" name="テキスト ボックス 77"/>
          <p:cNvSpPr txBox="1"/>
          <p:nvPr/>
        </p:nvSpPr>
        <p:spPr>
          <a:xfrm>
            <a:off x="5910242" y="5867980"/>
            <a:ext cx="2262158" cy="369332"/>
          </a:xfrm>
          <a:prstGeom prst="rect">
            <a:avLst/>
          </a:prstGeom>
          <a:noFill/>
        </p:spPr>
        <p:txBody>
          <a:bodyPr wrap="none" rtlCol="0">
            <a:spAutoFit/>
          </a:bodyPr>
          <a:lstStyle/>
          <a:p>
            <a:r>
              <a:rPr lang="ja-JP" altLang="en-US" dirty="0" smtClean="0"/>
              <a:t>センサ間の情報共有</a:t>
            </a:r>
            <a:endParaRPr kumimoji="1" lang="ja-JP" altLang="en-US" dirty="0"/>
          </a:p>
        </p:txBody>
      </p:sp>
      <p:sp>
        <p:nvSpPr>
          <p:cNvPr id="146" name="円/楕円 145"/>
          <p:cNvSpPr/>
          <p:nvPr/>
        </p:nvSpPr>
        <p:spPr>
          <a:xfrm>
            <a:off x="2645253" y="2313845"/>
            <a:ext cx="2999029" cy="3109169"/>
          </a:xfrm>
          <a:prstGeom prst="ellipse">
            <a:avLst/>
          </a:prstGeom>
          <a:solidFill>
            <a:srgbClr val="D9D9D9"/>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48" name="図形グループ 48"/>
          <p:cNvGrpSpPr/>
          <p:nvPr/>
        </p:nvGrpSpPr>
        <p:grpSpPr>
          <a:xfrm>
            <a:off x="2150217" y="2109740"/>
            <a:ext cx="4359413" cy="3491893"/>
            <a:chOff x="1475656" y="1052736"/>
            <a:chExt cx="6768752" cy="4820056"/>
          </a:xfrm>
        </p:grpSpPr>
        <p:grpSp>
          <p:nvGrpSpPr>
            <p:cNvPr id="152" name="グループ化 11"/>
            <p:cNvGrpSpPr/>
            <p:nvPr/>
          </p:nvGrpSpPr>
          <p:grpSpPr>
            <a:xfrm>
              <a:off x="1598702" y="1188322"/>
              <a:ext cx="6417105" cy="4451716"/>
              <a:chOff x="459640" y="563709"/>
              <a:chExt cx="5571204" cy="5576417"/>
            </a:xfrm>
          </p:grpSpPr>
          <p:cxnSp>
            <p:nvCxnSpPr>
              <p:cNvPr id="156" name="直線矢印コネクタ 155"/>
              <p:cNvCxnSpPr>
                <a:endCxn id="154" idx="1"/>
              </p:cNvCxnSpPr>
              <p:nvPr/>
            </p:nvCxnSpPr>
            <p:spPr>
              <a:xfrm>
                <a:off x="520712" y="563709"/>
                <a:ext cx="5510132" cy="210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p:nvPr/>
            </p:nvCxnSpPr>
            <p:spPr>
              <a:xfrm flipH="1">
                <a:off x="459640" y="574268"/>
                <a:ext cx="28164" cy="55658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153" name="図 15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5656892"/>
              <a:ext cx="241300" cy="215900"/>
            </a:xfrm>
            <a:prstGeom prst="rect">
              <a:avLst/>
            </a:prstGeom>
          </p:spPr>
        </p:pic>
        <p:pic>
          <p:nvPicPr>
            <p:cNvPr id="154" name="図 15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08" y="1052736"/>
              <a:ext cx="228600" cy="304800"/>
            </a:xfrm>
            <a:prstGeom prst="rect">
              <a:avLst/>
            </a:prstGeom>
          </p:spPr>
        </p:pic>
      </p:grpSp>
      <p:sp>
        <p:nvSpPr>
          <p:cNvPr id="149" name="円柱 148"/>
          <p:cNvSpPr/>
          <p:nvPr/>
        </p:nvSpPr>
        <p:spPr>
          <a:xfrm>
            <a:off x="7276127" y="4869768"/>
            <a:ext cx="1176464" cy="737059"/>
          </a:xfrm>
          <a:prstGeom prst="can">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800" dirty="0" smtClean="0">
                <a:solidFill>
                  <a:schemeClr val="tx1"/>
                </a:solidFill>
              </a:rPr>
              <a:t>DB</a:t>
            </a:r>
            <a:endParaRPr kumimoji="1" lang="ja-JP" altLang="en-US" sz="2800" dirty="0">
              <a:solidFill>
                <a:schemeClr val="tx1"/>
              </a:solidFill>
            </a:endParaRPr>
          </a:p>
        </p:txBody>
      </p:sp>
      <p:sp>
        <p:nvSpPr>
          <p:cNvPr id="150" name="右矢印 149"/>
          <p:cNvSpPr/>
          <p:nvPr/>
        </p:nvSpPr>
        <p:spPr>
          <a:xfrm rot="1873120">
            <a:off x="5631899" y="4605800"/>
            <a:ext cx="1563116" cy="469496"/>
          </a:xfrm>
          <a:prstGeom prst="rightArrow">
            <a:avLst/>
          </a:prstGeom>
          <a:solidFill>
            <a:srgbClr val="00B0F0"/>
          </a:solidFill>
          <a:ln>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rot="2025683">
            <a:off x="5713894" y="4389041"/>
            <a:ext cx="1745279" cy="369332"/>
          </a:xfrm>
          <a:prstGeom prst="rect">
            <a:avLst/>
          </a:prstGeom>
          <a:noFill/>
        </p:spPr>
        <p:txBody>
          <a:bodyPr wrap="square" rtlCol="0">
            <a:spAutoFit/>
          </a:bodyPr>
          <a:lstStyle/>
          <a:p>
            <a:r>
              <a:rPr lang="ja-JP" altLang="en-US" dirty="0" smtClean="0"/>
              <a:t>アップロード</a:t>
            </a:r>
            <a:endParaRPr kumimoji="1" lang="ja-JP" altLang="en-US" dirty="0"/>
          </a:p>
        </p:txBody>
      </p:sp>
      <p:sp>
        <p:nvSpPr>
          <p:cNvPr id="171" name="テキスト ボックス 170"/>
          <p:cNvSpPr txBox="1"/>
          <p:nvPr/>
        </p:nvSpPr>
        <p:spPr>
          <a:xfrm>
            <a:off x="7276127" y="1881623"/>
            <a:ext cx="118934" cy="267563"/>
          </a:xfrm>
          <a:prstGeom prst="rect">
            <a:avLst/>
          </a:prstGeom>
          <a:noFill/>
        </p:spPr>
        <p:txBody>
          <a:bodyPr wrap="none" rtlCol="0">
            <a:spAutoFit/>
          </a:bodyPr>
          <a:lstStyle/>
          <a:p>
            <a:endParaRPr kumimoji="1" lang="ja-JP" altLang="en-US" dirty="0"/>
          </a:p>
        </p:txBody>
      </p:sp>
      <p:cxnSp>
        <p:nvCxnSpPr>
          <p:cNvPr id="172" name="直線コネクタ 171"/>
          <p:cNvCxnSpPr/>
          <p:nvPr/>
        </p:nvCxnSpPr>
        <p:spPr>
          <a:xfrm flipV="1">
            <a:off x="5396969" y="3500994"/>
            <a:ext cx="413951" cy="220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3" name="テキスト ボックス 172"/>
          <p:cNvSpPr txBox="1"/>
          <p:nvPr/>
        </p:nvSpPr>
        <p:spPr>
          <a:xfrm>
            <a:off x="5623401" y="3183593"/>
            <a:ext cx="1723549" cy="400110"/>
          </a:xfrm>
          <a:prstGeom prst="rect">
            <a:avLst/>
          </a:prstGeom>
          <a:noFill/>
        </p:spPr>
        <p:txBody>
          <a:bodyPr wrap="none" rtlCol="0">
            <a:spAutoFit/>
          </a:bodyPr>
          <a:lstStyle/>
          <a:p>
            <a:r>
              <a:rPr lang="ja-JP" altLang="en-US" sz="2000" dirty="0" smtClean="0"/>
              <a:t>センサ</a:t>
            </a:r>
            <a:r>
              <a:rPr lang="ja-JP" altLang="en-US" sz="2000" dirty="0"/>
              <a:t>ノード</a:t>
            </a:r>
            <a:endParaRPr kumimoji="1" lang="ja-JP" altLang="en-US" sz="2000" dirty="0"/>
          </a:p>
        </p:txBody>
      </p:sp>
      <p:sp>
        <p:nvSpPr>
          <p:cNvPr id="193" name="直方体 192"/>
          <p:cNvSpPr/>
          <p:nvPr/>
        </p:nvSpPr>
        <p:spPr>
          <a:xfrm>
            <a:off x="2888479" y="3891233"/>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194" name="直線コネクタ 193"/>
          <p:cNvCxnSpPr/>
          <p:nvPr/>
        </p:nvCxnSpPr>
        <p:spPr>
          <a:xfrm flipH="1" flipV="1">
            <a:off x="3034024" y="3634206"/>
            <a:ext cx="3418" cy="2549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直角三角形 194"/>
          <p:cNvSpPr/>
          <p:nvPr/>
        </p:nvSpPr>
        <p:spPr>
          <a:xfrm rot="19035226">
            <a:off x="2957742" y="3565325"/>
            <a:ext cx="169349" cy="148473"/>
          </a:xfrm>
          <a:prstGeom prst="rtTriangle">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196" name="直線矢印コネクタ 195"/>
          <p:cNvCxnSpPr/>
          <p:nvPr/>
        </p:nvCxnSpPr>
        <p:spPr>
          <a:xfrm flipV="1">
            <a:off x="4249488" y="2589856"/>
            <a:ext cx="660184" cy="1164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197" name="図 19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8954" y="2909039"/>
            <a:ext cx="220845" cy="248414"/>
          </a:xfrm>
          <a:prstGeom prst="rect">
            <a:avLst/>
          </a:prstGeom>
        </p:spPr>
      </p:pic>
      <p:cxnSp>
        <p:nvCxnSpPr>
          <p:cNvPr id="198" name="直線コネクタ 197"/>
          <p:cNvCxnSpPr/>
          <p:nvPr/>
        </p:nvCxnSpPr>
        <p:spPr>
          <a:xfrm>
            <a:off x="4338137" y="4002109"/>
            <a:ext cx="241443" cy="33631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99" name="テキスト ボックス 198"/>
          <p:cNvSpPr txBox="1"/>
          <p:nvPr/>
        </p:nvSpPr>
        <p:spPr>
          <a:xfrm>
            <a:off x="4425118" y="4342875"/>
            <a:ext cx="711670" cy="461665"/>
          </a:xfrm>
          <a:prstGeom prst="rect">
            <a:avLst/>
          </a:prstGeom>
          <a:noFill/>
        </p:spPr>
        <p:txBody>
          <a:bodyPr wrap="square" rtlCol="0">
            <a:spAutoFit/>
          </a:bodyPr>
          <a:lstStyle/>
          <a:p>
            <a:r>
              <a:rPr kumimoji="1" lang="en-US" altLang="ja-JP" sz="2400" dirty="0" smtClean="0"/>
              <a:t>MN</a:t>
            </a:r>
            <a:endParaRPr kumimoji="1" lang="ja-JP" altLang="en-US" sz="2400" dirty="0"/>
          </a:p>
        </p:txBody>
      </p:sp>
      <p:sp>
        <p:nvSpPr>
          <p:cNvPr id="209" name="正方形/長方形 208"/>
          <p:cNvSpPr/>
          <p:nvPr/>
        </p:nvSpPr>
        <p:spPr>
          <a:xfrm>
            <a:off x="120728" y="3517065"/>
            <a:ext cx="981825" cy="410136"/>
          </a:xfrm>
          <a:prstGeom prst="rect">
            <a:avLst/>
          </a:prstGeom>
          <a:solidFill>
            <a:schemeClr val="accent3">
              <a:lumMod val="40000"/>
              <a:lumOff val="60000"/>
            </a:schemeClr>
          </a:solidFill>
          <a:ln>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10" name="直線矢印コネクタ 209"/>
          <p:cNvCxnSpPr/>
          <p:nvPr/>
        </p:nvCxnSpPr>
        <p:spPr>
          <a:xfrm>
            <a:off x="-31866" y="3927201"/>
            <a:ext cx="1934403"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1" name="直線コネクタ 210"/>
          <p:cNvCxnSpPr/>
          <p:nvPr/>
        </p:nvCxnSpPr>
        <p:spPr>
          <a:xfrm>
            <a:off x="123595" y="3176076"/>
            <a:ext cx="0" cy="75112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2" name="直線コネクタ 211"/>
          <p:cNvCxnSpPr/>
          <p:nvPr/>
        </p:nvCxnSpPr>
        <p:spPr>
          <a:xfrm>
            <a:off x="1763688" y="3164318"/>
            <a:ext cx="0" cy="78195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3" name="直線矢印コネクタ 212"/>
          <p:cNvCxnSpPr/>
          <p:nvPr/>
        </p:nvCxnSpPr>
        <p:spPr>
          <a:xfrm>
            <a:off x="133791" y="3351450"/>
            <a:ext cx="1629897"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4" name="テキスト ボックス 213"/>
          <p:cNvSpPr txBox="1"/>
          <p:nvPr/>
        </p:nvSpPr>
        <p:spPr>
          <a:xfrm>
            <a:off x="35496" y="2972369"/>
            <a:ext cx="1800493" cy="369332"/>
          </a:xfrm>
          <a:prstGeom prst="rect">
            <a:avLst/>
          </a:prstGeom>
          <a:noFill/>
        </p:spPr>
        <p:txBody>
          <a:bodyPr wrap="none" rtlCol="0">
            <a:spAutoFit/>
          </a:bodyPr>
          <a:lstStyle/>
          <a:p>
            <a:r>
              <a:rPr lang="ja-JP" altLang="en-US" b="1" dirty="0"/>
              <a:t>センシング期間</a:t>
            </a:r>
            <a:endParaRPr lang="en-US" altLang="ja-JP" b="1" dirty="0"/>
          </a:p>
        </p:txBody>
      </p:sp>
      <p:pic>
        <p:nvPicPr>
          <p:cNvPr id="215" name="図 21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5113" y="3766493"/>
            <a:ext cx="126756" cy="253512"/>
          </a:xfrm>
          <a:prstGeom prst="rect">
            <a:avLst/>
          </a:prstGeom>
        </p:spPr>
      </p:pic>
      <p:cxnSp>
        <p:nvCxnSpPr>
          <p:cNvPr id="220" name="直線コネクタ 219"/>
          <p:cNvCxnSpPr>
            <a:endCxn id="214" idx="0"/>
          </p:cNvCxnSpPr>
          <p:nvPr/>
        </p:nvCxnSpPr>
        <p:spPr>
          <a:xfrm flipH="1">
            <a:off x="935743" y="2236741"/>
            <a:ext cx="1022522" cy="735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右矢印 221"/>
          <p:cNvSpPr/>
          <p:nvPr/>
        </p:nvSpPr>
        <p:spPr>
          <a:xfrm>
            <a:off x="5396969" y="5867980"/>
            <a:ext cx="413951" cy="36933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52" name="直方体 51"/>
          <p:cNvSpPr/>
          <p:nvPr/>
        </p:nvSpPr>
        <p:spPr>
          <a:xfrm>
            <a:off x="3771001" y="2687286"/>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53" name="直線コネクタ 52"/>
          <p:cNvCxnSpPr/>
          <p:nvPr/>
        </p:nvCxnSpPr>
        <p:spPr>
          <a:xfrm flipH="1" flipV="1">
            <a:off x="3916546" y="2430259"/>
            <a:ext cx="3418" cy="2549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直角三角形 53"/>
          <p:cNvSpPr/>
          <p:nvPr/>
        </p:nvSpPr>
        <p:spPr>
          <a:xfrm rot="19035226">
            <a:off x="3840264" y="2361378"/>
            <a:ext cx="169349" cy="148473"/>
          </a:xfrm>
          <a:prstGeom prst="rtTriangle">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55" name="直方体 54"/>
          <p:cNvSpPr/>
          <p:nvPr/>
        </p:nvSpPr>
        <p:spPr>
          <a:xfrm>
            <a:off x="3940848" y="3976093"/>
            <a:ext cx="281039" cy="221753"/>
          </a:xfrm>
          <a:prstGeom prst="cube">
            <a:avLst/>
          </a:prstGeom>
          <a:solidFill>
            <a:schemeClr val="accent3">
              <a:lumMod val="40000"/>
              <a:lumOff val="60000"/>
            </a:schemeClr>
          </a:solidFill>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57" name="直線コネクタ 56"/>
          <p:cNvCxnSpPr/>
          <p:nvPr/>
        </p:nvCxnSpPr>
        <p:spPr>
          <a:xfrm flipH="1" flipV="1">
            <a:off x="4086393" y="3719066"/>
            <a:ext cx="3418" cy="2549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直角三角形 57"/>
          <p:cNvSpPr/>
          <p:nvPr/>
        </p:nvSpPr>
        <p:spPr>
          <a:xfrm rot="19035226">
            <a:off x="4010111" y="3650185"/>
            <a:ext cx="169349" cy="148473"/>
          </a:xfrm>
          <a:prstGeom prst="rtTriangle">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59" name="直方体 58"/>
          <p:cNvSpPr/>
          <p:nvPr/>
        </p:nvSpPr>
        <p:spPr>
          <a:xfrm>
            <a:off x="4017238" y="4977366"/>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60" name="直線コネクタ 59"/>
          <p:cNvCxnSpPr/>
          <p:nvPr/>
        </p:nvCxnSpPr>
        <p:spPr>
          <a:xfrm flipH="1" flipV="1">
            <a:off x="4162783" y="4720339"/>
            <a:ext cx="3418" cy="2549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直角三角形 60"/>
          <p:cNvSpPr/>
          <p:nvPr/>
        </p:nvSpPr>
        <p:spPr>
          <a:xfrm rot="19035226">
            <a:off x="4086501" y="4651458"/>
            <a:ext cx="169349" cy="148473"/>
          </a:xfrm>
          <a:prstGeom prst="rtTriangle">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2" name="直方体 61"/>
          <p:cNvSpPr/>
          <p:nvPr/>
        </p:nvSpPr>
        <p:spPr>
          <a:xfrm>
            <a:off x="5060702" y="3640675"/>
            <a:ext cx="281039" cy="221753"/>
          </a:xfrm>
          <a:prstGeom prst="cube">
            <a:avLst/>
          </a:prstGeom>
          <a:solidFill>
            <a:schemeClr val="accent3">
              <a:lumMod val="40000"/>
              <a:lumOff val="60000"/>
            </a:schemeClr>
          </a:solidFill>
          <a:ln>
            <a:solidFill>
              <a:schemeClr val="tx1">
                <a:lumMod val="75000"/>
                <a:lumOff val="25000"/>
              </a:schemeClr>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cxnSp>
        <p:nvCxnSpPr>
          <p:cNvPr id="63" name="直線コネクタ 62"/>
          <p:cNvCxnSpPr/>
          <p:nvPr/>
        </p:nvCxnSpPr>
        <p:spPr>
          <a:xfrm flipH="1" flipV="1">
            <a:off x="5206247" y="3383648"/>
            <a:ext cx="3418" cy="2549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直角三角形 63"/>
          <p:cNvSpPr/>
          <p:nvPr/>
        </p:nvSpPr>
        <p:spPr>
          <a:xfrm rot="19035226">
            <a:off x="5129965" y="3314767"/>
            <a:ext cx="169349" cy="148473"/>
          </a:xfrm>
          <a:prstGeom prst="rtTriangle">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pic>
        <p:nvPicPr>
          <p:cNvPr id="65" name="図 64"/>
          <p:cNvPicPr>
            <a:picLocks noChangeAspect="1"/>
          </p:cNvPicPr>
          <p:nvPr/>
        </p:nvPicPr>
        <p:blipFill>
          <a:blip r:embed="rId6"/>
          <a:stretch>
            <a:fillRect/>
          </a:stretch>
        </p:blipFill>
        <p:spPr>
          <a:xfrm>
            <a:off x="2020133" y="1851816"/>
            <a:ext cx="564700" cy="916990"/>
          </a:xfrm>
          <a:prstGeom prst="rect">
            <a:avLst/>
          </a:prstGeom>
        </p:spPr>
      </p:pic>
    </p:spTree>
    <p:extLst>
      <p:ext uri="{BB962C8B-B14F-4D97-AF65-F5344CB8AC3E}">
        <p14:creationId xmlns:p14="http://schemas.microsoft.com/office/powerpoint/2010/main" val="25569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animEffect transition="in" filter="fade">
                                      <p:cBhvr>
                                        <p:cTn id="13" dur="500"/>
                                        <p:tgtEl>
                                          <p:spTgt spid="222"/>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wheel(1)">
                                      <p:cBhvr>
                                        <p:cTn id="18" dur="2000"/>
                                        <p:tgtEl>
                                          <p:spTgt spid="146"/>
                                        </p:tgtEl>
                                      </p:cBhvr>
                                    </p:animEffect>
                                  </p:childTnLst>
                                </p:cTn>
                              </p:par>
                              <p:par>
                                <p:cTn id="19" presetID="21" presetClass="entr" presetSubtype="1"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animEffect transition="in" filter="wheel(1)">
                                      <p:cBhvr>
                                        <p:cTn id="21" dur="2000"/>
                                        <p:tgtEl>
                                          <p:spTgt spid="197"/>
                                        </p:tgtEl>
                                      </p:cBhvr>
                                    </p:animEffect>
                                  </p:childTnLst>
                                </p:cTn>
                              </p:par>
                              <p:par>
                                <p:cTn id="22" presetID="21" presetClass="entr" presetSubtype="1" fill="hold" nodeType="withEffect">
                                  <p:stCondLst>
                                    <p:cond delay="0"/>
                                  </p:stCondLst>
                                  <p:childTnLst>
                                    <p:set>
                                      <p:cBhvr>
                                        <p:cTn id="23" dur="1" fill="hold">
                                          <p:stCondLst>
                                            <p:cond delay="0"/>
                                          </p:stCondLst>
                                        </p:cTn>
                                        <p:tgtEl>
                                          <p:spTgt spid="196"/>
                                        </p:tgtEl>
                                        <p:attrNameLst>
                                          <p:attrName>style.visibility</p:attrName>
                                        </p:attrNameLst>
                                      </p:cBhvr>
                                      <p:to>
                                        <p:strVal val="visible"/>
                                      </p:to>
                                    </p:set>
                                    <p:animEffect transition="in" filter="wheel(1)">
                                      <p:cBhvr>
                                        <p:cTn id="24" dur="2000"/>
                                        <p:tgtEl>
                                          <p:spTgt spid="19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98"/>
                                        </p:tgtEl>
                                        <p:attrNameLst>
                                          <p:attrName>style.visibility</p:attrName>
                                        </p:attrNameLst>
                                      </p:cBhvr>
                                      <p:to>
                                        <p:strVal val="visible"/>
                                      </p:to>
                                    </p:set>
                                    <p:animEffect transition="in" filter="wipe(down)">
                                      <p:cBhvr>
                                        <p:cTn id="29" dur="500"/>
                                        <p:tgtEl>
                                          <p:spTgt spid="19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99"/>
                                        </p:tgtEl>
                                        <p:attrNameLst>
                                          <p:attrName>style.visibility</p:attrName>
                                        </p:attrNameLst>
                                      </p:cBhvr>
                                      <p:to>
                                        <p:strVal val="visible"/>
                                      </p:to>
                                    </p:set>
                                    <p:animEffect transition="in" filter="wipe(down)">
                                      <p:cBhvr>
                                        <p:cTn id="3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8" grpId="0"/>
      <p:bldP spid="146" grpId="0" animBg="1"/>
      <p:bldP spid="199" grpId="0"/>
      <p:bldP spid="22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5)">
  <a:themeElements>
    <a:clrScheme name="ユーザー定義 4">
      <a:dk1>
        <a:srgbClr val="000000"/>
      </a:dk1>
      <a:lt1>
        <a:srgbClr val="FFFFFF"/>
      </a:lt1>
      <a:dk2>
        <a:srgbClr val="FF0066"/>
      </a:dk2>
      <a:lt2>
        <a:srgbClr val="D519FF"/>
      </a:lt2>
      <a:accent1>
        <a:srgbClr val="007EEA"/>
      </a:accent1>
      <a:accent2>
        <a:srgbClr val="FF0000"/>
      </a:accent2>
      <a:accent3>
        <a:srgbClr val="17BBFD"/>
      </a:accent3>
      <a:accent4>
        <a:srgbClr val="FF79C2"/>
      </a:accent4>
      <a:accent5>
        <a:srgbClr val="FFC000"/>
      </a:accent5>
      <a:accent6>
        <a:srgbClr val="92D050"/>
      </a:accent6>
      <a:hlink>
        <a:srgbClr val="00B050"/>
      </a:hlink>
      <a:folHlink>
        <a:srgbClr val="68007F"/>
      </a:folHlink>
    </a:clrScheme>
    <a:fontScheme name="ユーザー定義 3">
      <a:majorFont>
        <a:latin typeface="Cambria Math"/>
        <a:ea typeface="メイリオ"/>
        <a:cs typeface=""/>
      </a:majorFont>
      <a:minorFont>
        <a:latin typeface="Cambria Math"/>
        <a:ea typeface="メイリオ"/>
        <a:cs typeface=""/>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a:bodyPr rtlCol="0" anchor="ctr"/>
      <a:lstStyle>
        <a:defPPr algn="ctr">
          <a:defRPr kumimoji="1"/>
        </a:defPPr>
      </a:lstStyle>
      <a:style>
        <a:lnRef idx="2">
          <a:schemeClr val="accent5"/>
        </a:lnRef>
        <a:fillRef idx="1">
          <a:schemeClr val="lt1"/>
        </a:fillRef>
        <a:effectRef idx="0">
          <a:schemeClr val="accent5"/>
        </a:effectRef>
        <a:fontRef idx="minor">
          <a:schemeClr val="dk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卒研用デザイン</Template>
  <TotalTime>12833</TotalTime>
  <Words>1310</Words>
  <Application>Microsoft Office PowerPoint</Application>
  <PresentationFormat>画面に合わせる (4:3)</PresentationFormat>
  <Paragraphs>372</Paragraphs>
  <Slides>19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宋体</vt:lpstr>
      <vt:lpstr>メイリオ</vt:lpstr>
      <vt:lpstr>Arial</vt:lpstr>
      <vt:lpstr>Calibri</vt:lpstr>
      <vt:lpstr>Cambria Math</vt:lpstr>
      <vt:lpstr>Wingdings</vt:lpstr>
      <vt:lpstr>theme(5)</vt:lpstr>
      <vt:lpstr>重み付け協調センシング及び 電波環境データベースを用いた プライマリユーザの状態遷移検出法の一検討 Statistical Information-aided Transition Detection using Weighted Cooperative Sensing</vt:lpstr>
      <vt:lpstr>研究背景:周波数枯渇問題</vt:lpstr>
      <vt:lpstr>コグニティブ無線</vt:lpstr>
      <vt:lpstr>電波環境データベース</vt:lpstr>
      <vt:lpstr> 実観測に基づく電波環境データベース</vt:lpstr>
      <vt:lpstr>電波環境データベース連携型周波数共用</vt:lpstr>
      <vt:lpstr>電波環境データベース構築</vt:lpstr>
      <vt:lpstr>提案手法</vt:lpstr>
      <vt:lpstr>提案手法：1．データベースへの報告</vt:lpstr>
      <vt:lpstr>提案手法：2．重み係数の生成</vt:lpstr>
      <vt:lpstr>提案手法：3．重み付け協調センシング</vt:lpstr>
      <vt:lpstr>提案手法：4．ON/OFFの判定による遷移点の検出</vt:lpstr>
      <vt:lpstr>提案手法：5．遷移点の絞込</vt:lpstr>
      <vt:lpstr>提案手法：5．遷移点の絞込</vt:lpstr>
      <vt:lpstr>提案手法：6．遷移点の報告</vt:lpstr>
      <vt:lpstr> シミュレーション諸元</vt:lpstr>
      <vt:lpstr>シミュレーション結果：評価方法１</vt:lpstr>
      <vt:lpstr>シミュレーション結果：評価方法２</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Tsubasa</dc:creator>
  <cp:lastModifiedBy>flab-sharePC</cp:lastModifiedBy>
  <cp:revision>1054</cp:revision>
  <cp:lastPrinted>2014-02-04T00:27:02Z</cp:lastPrinted>
  <dcterms:created xsi:type="dcterms:W3CDTF">2012-02-27T01:45:44Z</dcterms:created>
  <dcterms:modified xsi:type="dcterms:W3CDTF">2015-05-28T02:04:56Z</dcterms:modified>
</cp:coreProperties>
</file>