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0" r:id="rId4"/>
    <p:sldId id="258" r:id="rId5"/>
    <p:sldId id="268" r:id="rId6"/>
    <p:sldId id="271" r:id="rId7"/>
    <p:sldId id="269" r:id="rId8"/>
    <p:sldId id="263" r:id="rId9"/>
    <p:sldId id="273" r:id="rId10"/>
    <p:sldId id="274" r:id="rId11"/>
    <p:sldId id="275" r:id="rId12"/>
    <p:sldId id="277" r:id="rId13"/>
    <p:sldId id="281" r:id="rId14"/>
    <p:sldId id="282" r:id="rId15"/>
    <p:sldId id="290" r:id="rId16"/>
    <p:sldId id="287" r:id="rId17"/>
    <p:sldId id="301" r:id="rId18"/>
    <p:sldId id="299" r:id="rId19"/>
    <p:sldId id="283" r:id="rId20"/>
    <p:sldId id="279" r:id="rId21"/>
    <p:sldId id="302" r:id="rId22"/>
    <p:sldId id="286" r:id="rId23"/>
    <p:sldId id="285" r:id="rId24"/>
    <p:sldId id="289" r:id="rId25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4" autoAdjust="0"/>
    <p:restoredTop sz="89357" autoAdjust="0"/>
  </p:normalViewPr>
  <p:slideViewPr>
    <p:cSldViewPr>
      <p:cViewPr varScale="1">
        <p:scale>
          <a:sx n="102" d="100"/>
          <a:sy n="102" d="100"/>
        </p:scale>
        <p:origin x="894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 err="1"/>
              <a:t>TotalGHGEmissions</a:t>
            </a:r>
            <a:r>
              <a:rPr lang="fr-FR" sz="1600" dirty="0"/>
              <a:t> - Comparaison R2 / log / </a:t>
            </a:r>
            <a:r>
              <a:rPr lang="fr-FR" sz="1600" dirty="0" err="1"/>
              <a:t>exp</a:t>
            </a:r>
            <a:r>
              <a:rPr lang="fr-FR" sz="1600" dirty="0"/>
              <a:t>(log)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Ridge Regression</c:v>
                </c:pt>
                <c:pt idx="1">
                  <c:v>Lasso Regression</c:v>
                </c:pt>
                <c:pt idx="2">
                  <c:v>Elastic Net</c:v>
                </c:pt>
                <c:pt idx="3">
                  <c:v>kNN</c:v>
                </c:pt>
                <c:pt idx="4">
                  <c:v>SVR</c:v>
                </c:pt>
                <c:pt idx="5">
                  <c:v>Neuron Network</c:v>
                </c:pt>
                <c:pt idx="6">
                  <c:v>Random Forest</c:v>
                </c:pt>
                <c:pt idx="7">
                  <c:v>Adaboost</c:v>
                </c:pt>
                <c:pt idx="8">
                  <c:v>XGBoost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0.56499999999999995</c:v>
                </c:pt>
                <c:pt idx="1">
                  <c:v>0.56699999999999995</c:v>
                </c:pt>
                <c:pt idx="2">
                  <c:v>0.56299999999999994</c:v>
                </c:pt>
                <c:pt idx="3">
                  <c:v>0.438</c:v>
                </c:pt>
                <c:pt idx="4">
                  <c:v>0.55600000000000005</c:v>
                </c:pt>
                <c:pt idx="5">
                  <c:v>0.56499999999999995</c:v>
                </c:pt>
                <c:pt idx="6">
                  <c:v>0.57799999999999996</c:v>
                </c:pt>
                <c:pt idx="7">
                  <c:v>0.50700000000000001</c:v>
                </c:pt>
                <c:pt idx="8">
                  <c:v>0.58799999999999997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A-4F96-B7C0-A42F7FAA987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R2_log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Ridge Regression</c:v>
                </c:pt>
                <c:pt idx="1">
                  <c:v>Lasso Regression</c:v>
                </c:pt>
                <c:pt idx="2">
                  <c:v>Elastic Net</c:v>
                </c:pt>
                <c:pt idx="3">
                  <c:v>kNN</c:v>
                </c:pt>
                <c:pt idx="4">
                  <c:v>SVR</c:v>
                </c:pt>
                <c:pt idx="5">
                  <c:v>Neuron Network</c:v>
                </c:pt>
                <c:pt idx="6">
                  <c:v>Random Forest</c:v>
                </c:pt>
                <c:pt idx="7">
                  <c:v>Adaboost</c:v>
                </c:pt>
                <c:pt idx="8">
                  <c:v>XGBoost</c:v>
                </c:pt>
              </c:strCache>
            </c:strRef>
          </c:cat>
          <c:val>
            <c:numRef>
              <c:f>Feuil1!$C$2:$C$10</c:f>
              <c:numCache>
                <c:formatCode>General</c:formatCode>
                <c:ptCount val="9"/>
                <c:pt idx="0">
                  <c:v>0.70899999999999996</c:v>
                </c:pt>
                <c:pt idx="1">
                  <c:v>0.70599999999999996</c:v>
                </c:pt>
                <c:pt idx="2">
                  <c:v>0.70799999999999996</c:v>
                </c:pt>
                <c:pt idx="3">
                  <c:v>0.61899999999999999</c:v>
                </c:pt>
                <c:pt idx="4">
                  <c:v>0.73199999999999998</c:v>
                </c:pt>
                <c:pt idx="5">
                  <c:v>0.73399999999999999</c:v>
                </c:pt>
                <c:pt idx="6">
                  <c:v>0.749</c:v>
                </c:pt>
                <c:pt idx="7">
                  <c:v>0.65400000000000003</c:v>
                </c:pt>
                <c:pt idx="8">
                  <c:v>0.77600000000000002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A-4F96-B7C0-A42F7FAA987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R2_log2lin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Ridge Regression</c:v>
                </c:pt>
                <c:pt idx="1">
                  <c:v>Lasso Regression</c:v>
                </c:pt>
                <c:pt idx="2">
                  <c:v>Elastic Net</c:v>
                </c:pt>
                <c:pt idx="3">
                  <c:v>kNN</c:v>
                </c:pt>
                <c:pt idx="4">
                  <c:v>SVR</c:v>
                </c:pt>
                <c:pt idx="5">
                  <c:v>Neuron Network</c:v>
                </c:pt>
                <c:pt idx="6">
                  <c:v>Random Forest</c:v>
                </c:pt>
                <c:pt idx="7">
                  <c:v>Adaboost</c:v>
                </c:pt>
                <c:pt idx="8">
                  <c:v>XGBoost</c:v>
                </c:pt>
              </c:strCache>
            </c:strRef>
          </c:cat>
          <c:val>
            <c:numRef>
              <c:f>Feuil1!$D$2:$D$10</c:f>
              <c:numCache>
                <c:formatCode>General</c:formatCode>
                <c:ptCount val="9"/>
                <c:pt idx="0">
                  <c:v>0.38500000000000001</c:v>
                </c:pt>
                <c:pt idx="1">
                  <c:v>0.42499999999999999</c:v>
                </c:pt>
                <c:pt idx="2">
                  <c:v>0.40899999999999997</c:v>
                </c:pt>
                <c:pt idx="3">
                  <c:v>0.40799999999999997</c:v>
                </c:pt>
                <c:pt idx="4">
                  <c:v>0.57299999999999995</c:v>
                </c:pt>
                <c:pt idx="5">
                  <c:v>0.53600000000000003</c:v>
                </c:pt>
                <c:pt idx="6">
                  <c:v>0.53700000000000003</c:v>
                </c:pt>
                <c:pt idx="7">
                  <c:v>0.38300000000000001</c:v>
                </c:pt>
                <c:pt idx="8">
                  <c:v>0.60399999999999998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A-4F96-B7C0-A42F7FAA9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0885055"/>
        <c:axId val="1210882175"/>
      </c:barChart>
      <c:catAx>
        <c:axId val="121088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0882175"/>
        <c:crosses val="autoZero"/>
        <c:auto val="1"/>
        <c:lblAlgn val="ctr"/>
        <c:lblOffset val="100"/>
        <c:noMultiLvlLbl val="0"/>
      </c:catAx>
      <c:valAx>
        <c:axId val="1210882175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088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79457239491059"/>
          <c:y val="0.45676966499302674"/>
          <c:w val="0.15272319750899235"/>
          <c:h val="0.161523794055277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kern="1200" spc="0" baseline="0" dirty="0" err="1">
                <a:solidFill>
                  <a:prstClr val="white">
                    <a:lumMod val="65000"/>
                    <a:lumOff val="35000"/>
                  </a:prstClr>
                </a:solidFill>
              </a:rPr>
              <a:t>TotalGHGEmissions</a:t>
            </a:r>
            <a:r>
              <a:rPr lang="fr-FR" sz="1400" b="0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</a:rPr>
              <a:t> – Comparaison RMSE &amp; MAE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33.667000000000002</c:v>
                </c:pt>
                <c:pt idx="1">
                  <c:v>34.552</c:v>
                </c:pt>
                <c:pt idx="2">
                  <c:v>21.815999999999999</c:v>
                </c:pt>
                <c:pt idx="3">
                  <c:v>20.763999999999999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8-4137-B061-0AA84A7ADAEB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31.565000000000001</c:v>
                </c:pt>
                <c:pt idx="1">
                  <c:v>35.441000000000003</c:v>
                </c:pt>
                <c:pt idx="2">
                  <c:v>21.094999999999999</c:v>
                </c:pt>
                <c:pt idx="3">
                  <c:v>20.736999999999998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08-4137-B061-0AA84A7ADAEB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29.946999999999999</c:v>
                </c:pt>
                <c:pt idx="1">
                  <c:v>29.346</c:v>
                </c:pt>
                <c:pt idx="2">
                  <c:v>18.7</c:v>
                </c:pt>
                <c:pt idx="3">
                  <c:v>17.559999999999999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08-4137-B061-0AA84A7ADAEB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Elastic Net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Feuil1!$E$2:$E$5</c:f>
              <c:numCache>
                <c:formatCode>General</c:formatCode>
                <c:ptCount val="4"/>
                <c:pt idx="0">
                  <c:v>29.69</c:v>
                </c:pt>
                <c:pt idx="1">
                  <c:v>34.533000000000001</c:v>
                </c:pt>
                <c:pt idx="2">
                  <c:v>20.196000000000002</c:v>
                </c:pt>
                <c:pt idx="3">
                  <c:v>19.690000000000001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08-4137-B061-0AA84A7ADAEB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Neuron Network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Feuil1!$F$2:$F$5</c:f>
              <c:numCache>
                <c:formatCode>General</c:formatCode>
                <c:ptCount val="4"/>
                <c:pt idx="0">
                  <c:v>29.684999999999999</c:v>
                </c:pt>
                <c:pt idx="1">
                  <c:v>30.954999999999998</c:v>
                </c:pt>
                <c:pt idx="2">
                  <c:v>19.277000000000001</c:v>
                </c:pt>
                <c:pt idx="3">
                  <c:v>18.271999999999998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08-4137-B061-0AA84A7ADAEB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Ridge Regression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Feuil1!$G$2:$G$5</c:f>
              <c:numCache>
                <c:formatCode>General</c:formatCode>
                <c:ptCount val="4"/>
                <c:pt idx="0">
                  <c:v>29.626999999999999</c:v>
                </c:pt>
                <c:pt idx="1">
                  <c:v>35.225999999999999</c:v>
                </c:pt>
                <c:pt idx="2">
                  <c:v>20.274000000000001</c:v>
                </c:pt>
                <c:pt idx="3">
                  <c:v>19.872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008-4137-B061-0AA84A7ADAEB}"/>
            </c:ext>
          </c:extLst>
        </c:ser>
        <c:ser>
          <c:idx val="6"/>
          <c:order val="6"/>
          <c:tx>
            <c:strRef>
              <c:f>Feuil1!$H$1</c:f>
              <c:strCache>
                <c:ptCount val="1"/>
                <c:pt idx="0">
                  <c:v>Lasso Regression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Feuil1!$H$2:$H$5</c:f>
              <c:numCache>
                <c:formatCode>General</c:formatCode>
                <c:ptCount val="4"/>
                <c:pt idx="0">
                  <c:v>29.567</c:v>
                </c:pt>
                <c:pt idx="1">
                  <c:v>34.069000000000003</c:v>
                </c:pt>
                <c:pt idx="2">
                  <c:v>20.170000000000002</c:v>
                </c:pt>
                <c:pt idx="3">
                  <c:v>19.591999999999999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08-4137-B061-0AA84A7ADAEB}"/>
            </c:ext>
          </c:extLst>
        </c:ser>
        <c:ser>
          <c:idx val="7"/>
          <c:order val="7"/>
          <c:tx>
            <c:strRef>
              <c:f>Feuil1!$I$1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Feuil1!$I$2:$I$5</c:f>
              <c:numCache>
                <c:formatCode>General</c:formatCode>
                <c:ptCount val="4"/>
                <c:pt idx="0">
                  <c:v>29.094000000000001</c:v>
                </c:pt>
                <c:pt idx="1">
                  <c:v>30.853999999999999</c:v>
                </c:pt>
                <c:pt idx="2">
                  <c:v>18.620999999999999</c:v>
                </c:pt>
                <c:pt idx="3">
                  <c:v>17.974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008-4137-B061-0AA84A7ADAEB}"/>
            </c:ext>
          </c:extLst>
        </c:ser>
        <c:ser>
          <c:idx val="8"/>
          <c:order val="8"/>
          <c:tx>
            <c:strRef>
              <c:f>Feuil1!$J$1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Feuil1!$J$2:$J$5</c:f>
              <c:numCache>
                <c:formatCode>General</c:formatCode>
                <c:ptCount val="4"/>
                <c:pt idx="0">
                  <c:v>28.821999999999999</c:v>
                </c:pt>
                <c:pt idx="1">
                  <c:v>28.276</c:v>
                </c:pt>
                <c:pt idx="2">
                  <c:v>18.949000000000002</c:v>
                </c:pt>
                <c:pt idx="3">
                  <c:v>16.605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08-4137-B061-0AA84A7AD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593212895"/>
        <c:axId val="1593211935"/>
      </c:barChart>
      <c:catAx>
        <c:axId val="159321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3211935"/>
        <c:crosses val="autoZero"/>
        <c:auto val="1"/>
        <c:lblAlgn val="ctr"/>
        <c:lblOffset val="100"/>
        <c:noMultiLvlLbl val="0"/>
      </c:catAx>
      <c:valAx>
        <c:axId val="159321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321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/>
              <a:t>Energy Use - Comparaison R2 / log / </a:t>
            </a:r>
            <a:r>
              <a:rPr lang="fr-FR" sz="1600" dirty="0" err="1"/>
              <a:t>exp</a:t>
            </a:r>
            <a:r>
              <a:rPr lang="fr-FR" sz="1600" dirty="0"/>
              <a:t>(log)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R2_cv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Ridge Regression</c:v>
                </c:pt>
                <c:pt idx="1">
                  <c:v>Lasso Regression</c:v>
                </c:pt>
                <c:pt idx="2">
                  <c:v>Elastic Net</c:v>
                </c:pt>
                <c:pt idx="3">
                  <c:v>kNN</c:v>
                </c:pt>
                <c:pt idx="4">
                  <c:v>SVR</c:v>
                </c:pt>
                <c:pt idx="5">
                  <c:v>Neuron Network</c:v>
                </c:pt>
                <c:pt idx="6">
                  <c:v>Random Forest</c:v>
                </c:pt>
                <c:pt idx="7">
                  <c:v>Adaboost</c:v>
                </c:pt>
                <c:pt idx="8">
                  <c:v>XGBoost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0.68899999999999995</c:v>
                </c:pt>
                <c:pt idx="1">
                  <c:v>0.68899999999999995</c:v>
                </c:pt>
                <c:pt idx="2">
                  <c:v>0.68400000000000005</c:v>
                </c:pt>
                <c:pt idx="3">
                  <c:v>0.53600000000000003</c:v>
                </c:pt>
                <c:pt idx="4">
                  <c:v>0</c:v>
                </c:pt>
                <c:pt idx="5">
                  <c:v>0</c:v>
                </c:pt>
                <c:pt idx="6">
                  <c:v>0.68600000000000005</c:v>
                </c:pt>
                <c:pt idx="7">
                  <c:v>0.55600000000000005</c:v>
                </c:pt>
                <c:pt idx="8">
                  <c:v>0.70899999999999996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A-4F96-B7C0-A42F7FAA987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R2_cv_log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Ridge Regression</c:v>
                </c:pt>
                <c:pt idx="1">
                  <c:v>Lasso Regression</c:v>
                </c:pt>
                <c:pt idx="2">
                  <c:v>Elastic Net</c:v>
                </c:pt>
                <c:pt idx="3">
                  <c:v>kNN</c:v>
                </c:pt>
                <c:pt idx="4">
                  <c:v>SVR</c:v>
                </c:pt>
                <c:pt idx="5">
                  <c:v>Neuron Network</c:v>
                </c:pt>
                <c:pt idx="6">
                  <c:v>Random Forest</c:v>
                </c:pt>
                <c:pt idx="7">
                  <c:v>Adaboost</c:v>
                </c:pt>
                <c:pt idx="8">
                  <c:v>XGBoost</c:v>
                </c:pt>
              </c:strCache>
            </c:strRef>
          </c:cat>
          <c:val>
            <c:numRef>
              <c:f>Feuil1!$C$2:$C$10</c:f>
              <c:numCache>
                <c:formatCode>General</c:formatCode>
                <c:ptCount val="9"/>
                <c:pt idx="0">
                  <c:v>0.622</c:v>
                </c:pt>
                <c:pt idx="1">
                  <c:v>0.61</c:v>
                </c:pt>
                <c:pt idx="2">
                  <c:v>0.61699999999999999</c:v>
                </c:pt>
                <c:pt idx="3">
                  <c:v>0.52400000000000002</c:v>
                </c:pt>
                <c:pt idx="4">
                  <c:v>0.66800000000000004</c:v>
                </c:pt>
                <c:pt idx="5">
                  <c:v>0.65900000000000003</c:v>
                </c:pt>
                <c:pt idx="6">
                  <c:v>0.67900000000000005</c:v>
                </c:pt>
                <c:pt idx="7">
                  <c:v>0.53</c:v>
                </c:pt>
                <c:pt idx="8">
                  <c:v>0.71599999999999997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A-4F96-B7C0-A42F7FAA987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R2_log2lin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Ridge Regression</c:v>
                </c:pt>
                <c:pt idx="1">
                  <c:v>Lasso Regression</c:v>
                </c:pt>
                <c:pt idx="2">
                  <c:v>Elastic Net</c:v>
                </c:pt>
                <c:pt idx="3">
                  <c:v>kNN</c:v>
                </c:pt>
                <c:pt idx="4">
                  <c:v>SVR</c:v>
                </c:pt>
                <c:pt idx="5">
                  <c:v>Neuron Network</c:v>
                </c:pt>
                <c:pt idx="6">
                  <c:v>Random Forest</c:v>
                </c:pt>
                <c:pt idx="7">
                  <c:v>Adaboost</c:v>
                </c:pt>
                <c:pt idx="8">
                  <c:v>XGBoost</c:v>
                </c:pt>
              </c:strCache>
            </c:strRef>
          </c:cat>
          <c:val>
            <c:numRef>
              <c:f>Feuil1!$D$2:$D$10</c:f>
              <c:numCache>
                <c:formatCode>General</c:formatCode>
                <c:ptCount val="9"/>
                <c:pt idx="0">
                  <c:v>0.47799999999999998</c:v>
                </c:pt>
                <c:pt idx="1">
                  <c:v>0.48499999999999999</c:v>
                </c:pt>
                <c:pt idx="2">
                  <c:v>0.48799999999999999</c:v>
                </c:pt>
                <c:pt idx="3">
                  <c:v>0.48699999999999999</c:v>
                </c:pt>
                <c:pt idx="4">
                  <c:v>0.67700000000000005</c:v>
                </c:pt>
                <c:pt idx="5">
                  <c:v>0.61799999999999999</c:v>
                </c:pt>
                <c:pt idx="6">
                  <c:v>0.68300000000000005</c:v>
                </c:pt>
                <c:pt idx="7">
                  <c:v>0.46800000000000003</c:v>
                </c:pt>
                <c:pt idx="8">
                  <c:v>0.72599999999999998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A-4F96-B7C0-A42F7FAA9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0885055"/>
        <c:axId val="1210882175"/>
      </c:barChart>
      <c:catAx>
        <c:axId val="121088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0882175"/>
        <c:crosses val="autoZero"/>
        <c:auto val="1"/>
        <c:lblAlgn val="ctr"/>
        <c:lblOffset val="100"/>
        <c:noMultiLvlLbl val="0"/>
      </c:catAx>
      <c:valAx>
        <c:axId val="1210882175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088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79457239491059"/>
          <c:y val="0.45676966499302674"/>
          <c:w val="0.15272319750899235"/>
          <c:h val="0.161523794055277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</a:rPr>
              <a:t>Energy Use – Comparaison RMSE &amp; MAE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1236805.4099999999</c:v>
                </c:pt>
                <c:pt idx="1">
                  <c:v>1300599.193</c:v>
                </c:pt>
                <c:pt idx="2">
                  <c:v>816366.08299999998</c:v>
                </c:pt>
                <c:pt idx="3">
                  <c:v>798750.07299999997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8-4137-B061-0AA84A7ADAEB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1209970.304</c:v>
                </c:pt>
                <c:pt idx="1">
                  <c:v>1323840.7660000001</c:v>
                </c:pt>
                <c:pt idx="2">
                  <c:v>878430.87100000004</c:v>
                </c:pt>
                <c:pt idx="3">
                  <c:v>831394.08900000004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08-4137-B061-0AA84A7ADAEB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Elastic 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1021259.698</c:v>
                </c:pt>
                <c:pt idx="1">
                  <c:v>1299448.219</c:v>
                </c:pt>
                <c:pt idx="2">
                  <c:v>693972.978</c:v>
                </c:pt>
                <c:pt idx="3">
                  <c:v>782217.24199999997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08-4137-B061-0AA84A7ADAEB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Feuil1!$E$2:$E$5</c:f>
              <c:numCache>
                <c:formatCode>General</c:formatCode>
                <c:ptCount val="4"/>
                <c:pt idx="0">
                  <c:v>1016942.7709999999</c:v>
                </c:pt>
                <c:pt idx="1">
                  <c:v>1022894.061</c:v>
                </c:pt>
                <c:pt idx="2">
                  <c:v>679511.13399999996</c:v>
                </c:pt>
                <c:pt idx="3">
                  <c:v>647257.31599999999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08-4137-B061-0AA84A7ADAEB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Ridge Regression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Feuil1!$F$2:$F$5</c:f>
              <c:numCache>
                <c:formatCode>General</c:formatCode>
                <c:ptCount val="4"/>
                <c:pt idx="0">
                  <c:v>1012712.845</c:v>
                </c:pt>
                <c:pt idx="1">
                  <c:v>1311283.5970000001</c:v>
                </c:pt>
                <c:pt idx="2">
                  <c:v>684504.16599999997</c:v>
                </c:pt>
                <c:pt idx="3">
                  <c:v>779289.09499999997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08-4137-B061-0AA84A7ADAEB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Lasso Regression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Feuil1!$G$2:$G$5</c:f>
              <c:numCache>
                <c:formatCode>General</c:formatCode>
                <c:ptCount val="4"/>
                <c:pt idx="0">
                  <c:v>1011804.027</c:v>
                </c:pt>
                <c:pt idx="1">
                  <c:v>1303059.939</c:v>
                </c:pt>
                <c:pt idx="2">
                  <c:v>683647.31</c:v>
                </c:pt>
                <c:pt idx="3">
                  <c:v>788634.92200000002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008-4137-B061-0AA84A7ADAEB}"/>
            </c:ext>
          </c:extLst>
        </c:ser>
        <c:ser>
          <c:idx val="6"/>
          <c:order val="6"/>
          <c:tx>
            <c:strRef>
              <c:f>Feuil1!$H$1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RMSE</c:v>
                </c:pt>
                <c:pt idx="1">
                  <c:v>RMSE_log2lin</c:v>
                </c:pt>
                <c:pt idx="2">
                  <c:v>MAE</c:v>
                </c:pt>
                <c:pt idx="3">
                  <c:v>MAE_log2lin</c:v>
                </c:pt>
              </c:strCache>
            </c:strRef>
          </c:cat>
          <c:val>
            <c:numRef>
              <c:f>Feuil1!$H$2:$H$5</c:f>
              <c:numCache>
                <c:formatCode>General</c:formatCode>
                <c:ptCount val="4"/>
                <c:pt idx="0">
                  <c:v>979166.95700000005</c:v>
                </c:pt>
                <c:pt idx="1">
                  <c:v>949720.62600000005</c:v>
                </c:pt>
                <c:pt idx="2">
                  <c:v>662704.32999999996</c:v>
                </c:pt>
                <c:pt idx="3">
                  <c:v>607783.495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08-4137-B061-0AA84A7AD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593212895"/>
        <c:axId val="1593211935"/>
      </c:barChart>
      <c:catAx>
        <c:axId val="159321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3211935"/>
        <c:crosses val="autoZero"/>
        <c:auto val="1"/>
        <c:lblAlgn val="ctr"/>
        <c:lblOffset val="100"/>
        <c:noMultiLvlLbl val="0"/>
      </c:catAx>
      <c:valAx>
        <c:axId val="159321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321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log2lin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ACF-4A2E-95FE-1C58AFB90703}"/>
              </c:ext>
            </c:extLst>
          </c:dPt>
          <c:cat>
            <c:strRef>
              <c:f>Feuil1!$A$2:$A$3</c:f>
              <c:strCache>
                <c:ptCount val="2"/>
                <c:pt idx="0">
                  <c:v>GHG Emissions</c:v>
                </c:pt>
                <c:pt idx="1">
                  <c:v>Energy Use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0.60399999999999998</c:v>
                </c:pt>
                <c:pt idx="1">
                  <c:v>0.72599999999999998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F-4A2E-95FE-1C58AFB9070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CF-4A2E-95FE-1C58AFB90703}"/>
              </c:ext>
            </c:extLst>
          </c:dPt>
          <c:cat>
            <c:strRef>
              <c:f>Feuil1!$A$2:$A$3</c:f>
              <c:strCache>
                <c:ptCount val="2"/>
                <c:pt idx="0">
                  <c:v>GHG Emissions</c:v>
                </c:pt>
                <c:pt idx="1">
                  <c:v>Energy Use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0.629</c:v>
                </c:pt>
                <c:pt idx="1">
                  <c:v>0.76300000000000001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CF-4A2E-95FE-1C58AFB90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9422591"/>
        <c:axId val="1249412991"/>
      </c:barChart>
      <c:catAx>
        <c:axId val="12494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9412991"/>
        <c:crosses val="autoZero"/>
        <c:auto val="1"/>
        <c:lblAlgn val="ctr"/>
        <c:lblOffset val="100"/>
        <c:noMultiLvlLbl val="0"/>
      </c:catAx>
      <c:valAx>
        <c:axId val="1249412991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942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log2lin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RMSE</c:v>
                </c:pt>
                <c:pt idx="1">
                  <c:v>MAE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28.276</c:v>
                </c:pt>
                <c:pt idx="1">
                  <c:v>16.605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7-4283-BF42-37AFC28819AB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RMSE</c:v>
                </c:pt>
                <c:pt idx="1">
                  <c:v>MAE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27.381</c:v>
                </c:pt>
                <c:pt idx="1">
                  <c:v>15.965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07-4283-BF42-37AFC2881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9376511"/>
        <c:axId val="1249379391"/>
      </c:barChart>
      <c:catAx>
        <c:axId val="124937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9379391"/>
        <c:crosses val="autoZero"/>
        <c:auto val="1"/>
        <c:lblAlgn val="ctr"/>
        <c:lblOffset val="100"/>
        <c:noMultiLvlLbl val="0"/>
      </c:catAx>
      <c:valAx>
        <c:axId val="12493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937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log2lin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RMSE</c:v>
                </c:pt>
                <c:pt idx="1">
                  <c:v>MAE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949720.62600000005</c:v>
                </c:pt>
                <c:pt idx="1">
                  <c:v>607783.495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07-4283-BF42-37AFC28819AB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RMSE</c:v>
                </c:pt>
                <c:pt idx="1">
                  <c:v>MAE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884324.69700000004</c:v>
                </c:pt>
                <c:pt idx="1">
                  <c:v>533906.36899999995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07-4283-BF42-37AFC2881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9376511"/>
        <c:axId val="1249379391"/>
      </c:barChart>
      <c:catAx>
        <c:axId val="124937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9379391"/>
        <c:crosses val="autoZero"/>
        <c:auto val="1"/>
        <c:lblAlgn val="ctr"/>
        <c:lblOffset val="100"/>
        <c:noMultiLvlLbl val="0"/>
      </c:catAx>
      <c:valAx>
        <c:axId val="12493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937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fr-FR" noProof="0" dirty="0" err="1"/>
            <a:t>ComplianceStatus</a:t>
          </a:r>
          <a:endParaRPr lang="fr-F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 custT="1"/>
      <dgm:spPr/>
      <dgm:t>
        <a:bodyPr rtlCol="0"/>
        <a:lstStyle/>
        <a:p>
          <a:pPr rtl="0"/>
          <a:r>
            <a:rPr lang="fr-FR" altLang="fr-FR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Compliant 			3211</a:t>
          </a:r>
          <a:endParaRPr lang="fr-FR" sz="1800" kern="1200" noProof="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"/>
            <a:ea typeface="+mn-ea"/>
            <a:cs typeface="+mn-cs"/>
          </a:endParaRP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fr-FR" noProof="0" dirty="0" err="1"/>
            <a:t>Outliers</a:t>
          </a:r>
          <a:endParaRPr lang="fr-FR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fr-FR" noProof="0" dirty="0"/>
            <a:t>Low </a:t>
          </a:r>
          <a:r>
            <a:rPr lang="fr-FR" noProof="0" dirty="0" err="1"/>
            <a:t>Outliers</a:t>
          </a:r>
          <a:r>
            <a:rPr lang="fr-FR" noProof="0" dirty="0"/>
            <a:t> 			23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8A0BEC75-CA57-4E02-A07A-230B07372C85}">
      <dgm:prSet phldrT="[Text]" custT="1"/>
      <dgm:spPr/>
      <dgm:t>
        <a:bodyPr rtlCol="0"/>
        <a:lstStyle/>
        <a:p>
          <a:pPr rtl="0"/>
          <a:r>
            <a:rPr lang="fr-FR" altLang="fr-FR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Default Data 			113</a:t>
          </a:r>
          <a:endParaRPr lang="fr-FR" sz="1800" kern="1200" noProof="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"/>
            <a:ea typeface="+mn-ea"/>
            <a:cs typeface="+mn-cs"/>
          </a:endParaRPr>
        </a:p>
      </dgm:t>
    </dgm:pt>
    <dgm:pt modelId="{C45D307F-35C0-434D-8125-91E2EFC43803}" type="parTrans" cxnId="{12669476-CC22-48F9-9AE8-D11C7985B0F1}">
      <dgm:prSet/>
      <dgm:spPr/>
      <dgm:t>
        <a:bodyPr/>
        <a:lstStyle/>
        <a:p>
          <a:endParaRPr lang="fr-FR"/>
        </a:p>
      </dgm:t>
    </dgm:pt>
    <dgm:pt modelId="{4CD07E49-F89D-477A-A3A7-619A73C679D6}" type="sibTrans" cxnId="{12669476-CC22-48F9-9AE8-D11C7985B0F1}">
      <dgm:prSet/>
      <dgm:spPr/>
      <dgm:t>
        <a:bodyPr/>
        <a:lstStyle/>
        <a:p>
          <a:endParaRPr lang="fr-FR"/>
        </a:p>
      </dgm:t>
    </dgm:pt>
    <dgm:pt modelId="{4FA07E1F-2FD4-45DA-AC88-4889C219A313}">
      <dgm:prSet phldrT="[Text]" custT="1"/>
      <dgm:spPr/>
      <dgm:t>
        <a:bodyPr rtlCol="0"/>
        <a:lstStyle/>
        <a:p>
          <a:pPr rtl="0"/>
          <a:r>
            <a:rPr lang="fr-FR" altLang="fr-FR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Non-Compliant 		37</a:t>
          </a:r>
          <a:endParaRPr lang="fr-FR" sz="1800" kern="1200" noProof="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"/>
            <a:ea typeface="+mn-ea"/>
            <a:cs typeface="+mn-cs"/>
          </a:endParaRPr>
        </a:p>
      </dgm:t>
    </dgm:pt>
    <dgm:pt modelId="{D711C56A-434A-4E85-8E6D-0685C99DD55F}" type="parTrans" cxnId="{65004D65-2175-499A-BB4E-7501747E79B7}">
      <dgm:prSet/>
      <dgm:spPr/>
      <dgm:t>
        <a:bodyPr/>
        <a:lstStyle/>
        <a:p>
          <a:endParaRPr lang="fr-FR"/>
        </a:p>
      </dgm:t>
    </dgm:pt>
    <dgm:pt modelId="{2612DE3F-BD54-4DCD-A973-874FF6F24B14}" type="sibTrans" cxnId="{65004D65-2175-499A-BB4E-7501747E79B7}">
      <dgm:prSet/>
      <dgm:spPr/>
      <dgm:t>
        <a:bodyPr/>
        <a:lstStyle/>
        <a:p>
          <a:endParaRPr lang="fr-FR"/>
        </a:p>
      </dgm:t>
    </dgm:pt>
    <dgm:pt modelId="{FD8D9E99-263D-4CA6-9D7F-9AD90E214283}">
      <dgm:prSet phldrT="[Text]" custT="1"/>
      <dgm:spPr/>
      <dgm:t>
        <a:bodyPr rtlCol="0"/>
        <a:lstStyle/>
        <a:p>
          <a:pPr rtl="0"/>
          <a:r>
            <a:rPr lang="fr-FR" altLang="fr-FR" sz="18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Missing</a:t>
          </a:r>
          <a:r>
            <a:rPr lang="fr-FR" altLang="fr-FR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 Data 			15 </a:t>
          </a:r>
          <a:endParaRPr lang="fr-FR" sz="2000" kern="1200" noProof="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"/>
            <a:ea typeface="+mn-ea"/>
            <a:cs typeface="+mn-cs"/>
          </a:endParaRPr>
        </a:p>
      </dgm:t>
    </dgm:pt>
    <dgm:pt modelId="{5083F55B-756B-4D28-A635-DFE43358966D}" type="parTrans" cxnId="{A1BFDBAC-AA30-436D-AF14-905C1F034303}">
      <dgm:prSet/>
      <dgm:spPr/>
      <dgm:t>
        <a:bodyPr/>
        <a:lstStyle/>
        <a:p>
          <a:endParaRPr lang="fr-FR"/>
        </a:p>
      </dgm:t>
    </dgm:pt>
    <dgm:pt modelId="{3E22C0A7-EEFC-41CE-88D0-A6B7E7B40F6C}" type="sibTrans" cxnId="{A1BFDBAC-AA30-436D-AF14-905C1F034303}">
      <dgm:prSet/>
      <dgm:spPr/>
      <dgm:t>
        <a:bodyPr/>
        <a:lstStyle/>
        <a:p>
          <a:endParaRPr lang="fr-FR"/>
        </a:p>
      </dgm:t>
    </dgm:pt>
    <dgm:pt modelId="{504EC36F-2FB0-42A1-BB53-3AAE65913039}">
      <dgm:prSet phldrT="[Text]"/>
      <dgm:spPr/>
      <dgm:t>
        <a:bodyPr rtlCol="0"/>
        <a:lstStyle/>
        <a:p>
          <a:pPr rtl="0"/>
          <a:r>
            <a:rPr lang="fr-FR" noProof="0" dirty="0"/>
            <a:t>High </a:t>
          </a:r>
          <a:r>
            <a:rPr lang="fr-FR" noProof="0" dirty="0" err="1"/>
            <a:t>Outliers</a:t>
          </a:r>
          <a:r>
            <a:rPr lang="fr-FR" noProof="0" dirty="0"/>
            <a:t> 			9</a:t>
          </a:r>
        </a:p>
      </dgm:t>
    </dgm:pt>
    <dgm:pt modelId="{4BF366A9-F6C0-4875-A4EE-3D3AE8E04396}" type="parTrans" cxnId="{B2805F89-48A5-4E41-A03A-31B3D49BE8E5}">
      <dgm:prSet/>
      <dgm:spPr/>
      <dgm:t>
        <a:bodyPr/>
        <a:lstStyle/>
        <a:p>
          <a:endParaRPr lang="fr-FR"/>
        </a:p>
      </dgm:t>
    </dgm:pt>
    <dgm:pt modelId="{1C090EE2-E223-4C87-A13A-9CC09F305E67}" type="sibTrans" cxnId="{B2805F89-48A5-4E41-A03A-31B3D49BE8E5}">
      <dgm:prSet/>
      <dgm:spPr/>
      <dgm:t>
        <a:bodyPr/>
        <a:lstStyle/>
        <a:p>
          <a:endParaRPr lang="fr-FR"/>
        </a:p>
      </dgm:t>
    </dgm:pt>
    <dgm:pt modelId="{28882B8F-E4EB-422C-9C40-3D9BD6798D44}">
      <dgm:prSet phldrT="[Text]"/>
      <dgm:spPr/>
      <dgm:t>
        <a:bodyPr rtlCol="0"/>
        <a:lstStyle/>
        <a:p>
          <a:pPr rtl="0"/>
          <a:r>
            <a:rPr lang="fr-FR" noProof="0" dirty="0" err="1"/>
            <a:t>DefaultData</a:t>
          </a:r>
          <a:endParaRPr lang="fr-FR" noProof="0" dirty="0"/>
        </a:p>
      </dgm:t>
    </dgm:pt>
    <dgm:pt modelId="{97E7286E-4224-43E0-A195-2580DF251FC5}" type="parTrans" cxnId="{BD7AD964-601E-4EE5-96C4-02CB4FB095A0}">
      <dgm:prSet/>
      <dgm:spPr/>
      <dgm:t>
        <a:bodyPr/>
        <a:lstStyle/>
        <a:p>
          <a:endParaRPr lang="fr-FR"/>
        </a:p>
      </dgm:t>
    </dgm:pt>
    <dgm:pt modelId="{0D82FE60-4090-4E77-9E33-A16A15AA0CF0}" type="sibTrans" cxnId="{BD7AD964-601E-4EE5-96C4-02CB4FB095A0}">
      <dgm:prSet/>
      <dgm:spPr/>
      <dgm:t>
        <a:bodyPr/>
        <a:lstStyle/>
        <a:p>
          <a:endParaRPr lang="fr-FR"/>
        </a:p>
      </dgm:t>
    </dgm:pt>
    <dgm:pt modelId="{5411AC9C-F4BB-467E-9929-176FA2DD7944}">
      <dgm:prSet phldrT="[Text]"/>
      <dgm:spPr/>
      <dgm:t>
        <a:bodyPr rtlCol="0"/>
        <a:lstStyle/>
        <a:p>
          <a:pPr rtl="0"/>
          <a:r>
            <a:rPr lang="fr-FR" noProof="0" dirty="0"/>
            <a:t>False				3263</a:t>
          </a:r>
        </a:p>
      </dgm:t>
    </dgm:pt>
    <dgm:pt modelId="{3BEC1BD3-93AE-43BC-9BFE-692526FEF8C8}" type="parTrans" cxnId="{CD7B6125-E6E6-4807-B1A0-7DECBC89256E}">
      <dgm:prSet/>
      <dgm:spPr/>
      <dgm:t>
        <a:bodyPr/>
        <a:lstStyle/>
        <a:p>
          <a:endParaRPr lang="fr-FR"/>
        </a:p>
      </dgm:t>
    </dgm:pt>
    <dgm:pt modelId="{23274298-DB77-4CC5-AC91-1AF4298C4BEA}" type="sibTrans" cxnId="{CD7B6125-E6E6-4807-B1A0-7DECBC89256E}">
      <dgm:prSet/>
      <dgm:spPr/>
      <dgm:t>
        <a:bodyPr/>
        <a:lstStyle/>
        <a:p>
          <a:endParaRPr lang="fr-FR"/>
        </a:p>
      </dgm:t>
    </dgm:pt>
    <dgm:pt modelId="{557FBAE0-D298-4B8E-B47E-C82B8F89B078}">
      <dgm:prSet phldrT="[Text]"/>
      <dgm:spPr/>
      <dgm:t>
        <a:bodyPr rtlCol="0"/>
        <a:lstStyle/>
        <a:p>
          <a:pPr rtl="0"/>
          <a:r>
            <a:rPr lang="fr-FR" noProof="0" dirty="0" err="1"/>
            <a:t>True</a:t>
          </a:r>
          <a:r>
            <a:rPr lang="fr-FR" noProof="0" dirty="0"/>
            <a:t>				113</a:t>
          </a:r>
        </a:p>
      </dgm:t>
    </dgm:pt>
    <dgm:pt modelId="{2AABE736-0AD2-4CEE-85F8-728469E312F1}" type="parTrans" cxnId="{6514A62E-EAE1-452E-B653-721DF51EE10E}">
      <dgm:prSet/>
      <dgm:spPr/>
      <dgm:t>
        <a:bodyPr/>
        <a:lstStyle/>
        <a:p>
          <a:endParaRPr lang="fr-FR"/>
        </a:p>
      </dgm:t>
    </dgm:pt>
    <dgm:pt modelId="{702B873D-CD69-4F52-AFD2-9792BCAA2977}" type="sibTrans" cxnId="{6514A62E-EAE1-452E-B653-721DF51EE10E}">
      <dgm:prSet/>
      <dgm:spPr/>
      <dgm:t>
        <a:bodyPr/>
        <a:lstStyle/>
        <a:p>
          <a:endParaRPr lang="fr-FR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0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1" presStyleCnt="3">
        <dgm:presLayoutVars>
          <dgm:bulletEnabled val="1"/>
        </dgm:presLayoutVars>
      </dgm:prSet>
      <dgm:spPr/>
    </dgm:pt>
    <dgm:pt modelId="{EAF3F6E8-5A3D-4ED4-AE6D-224CEB73E1A5}" type="pres">
      <dgm:prSet presAssocID="{28882B8F-E4EB-422C-9C40-3D9BD6798D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522DB73-59DD-40A6-96F6-EE79A319DB96}" type="pres">
      <dgm:prSet presAssocID="{28882B8F-E4EB-422C-9C40-3D9BD6798D4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48C1119-EF92-4D17-A21A-305F894E6678}" type="presOf" srcId="{8A0BEC75-CA57-4E02-A07A-230B07372C85}" destId="{782956A5-ADC8-4959-B856-589B9D9B9635}" srcOrd="0" destOrd="1" presId="urn:microsoft.com/office/officeart/2005/8/layout/vList2"/>
    <dgm:cxn modelId="{CD7B6125-E6E6-4807-B1A0-7DECBC89256E}" srcId="{28882B8F-E4EB-422C-9C40-3D9BD6798D44}" destId="{5411AC9C-F4BB-467E-9929-176FA2DD7944}" srcOrd="0" destOrd="0" parTransId="{3BEC1BD3-93AE-43BC-9BFE-692526FEF8C8}" sibTransId="{23274298-DB77-4CC5-AC91-1AF4298C4BEA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6514A62E-EAE1-452E-B653-721DF51EE10E}" srcId="{28882B8F-E4EB-422C-9C40-3D9BD6798D44}" destId="{557FBAE0-D298-4B8E-B47E-C82B8F89B078}" srcOrd="1" destOrd="0" parTransId="{2AABE736-0AD2-4CEE-85F8-728469E312F1}" sibTransId="{702B873D-CD69-4F52-AFD2-9792BCAA2977}"/>
    <dgm:cxn modelId="{84991B40-8E15-4973-B005-024BF72A8663}" type="presOf" srcId="{FD8D9E99-263D-4CA6-9D7F-9AD90E214283}" destId="{782956A5-ADC8-4959-B856-589B9D9B9635}" srcOrd="0" destOrd="3" presId="urn:microsoft.com/office/officeart/2005/8/layout/vList2"/>
    <dgm:cxn modelId="{32AA6160-4426-4C4D-93AE-E2F474E37AD9}" srcId="{90119837-5B71-4D44-BB01-DB0B084933C8}" destId="{3C67E77D-62FA-499D-B5E6-E79A091C5267}" srcOrd="0" destOrd="0" parTransId="{5337D229-E330-4525-B0FA-14EC5A80604A}" sibTransId="{C056AC5D-B04E-4376-A1CB-3EAB7BE5AF5B}"/>
    <dgm:cxn modelId="{BD7AD964-601E-4EE5-96C4-02CB4FB095A0}" srcId="{90119837-5B71-4D44-BB01-DB0B084933C8}" destId="{28882B8F-E4EB-422C-9C40-3D9BD6798D44}" srcOrd="2" destOrd="0" parTransId="{97E7286E-4224-43E0-A195-2580DF251FC5}" sibTransId="{0D82FE60-4090-4E77-9E33-A16A15AA0CF0}"/>
    <dgm:cxn modelId="{65004D65-2175-499A-BB4E-7501747E79B7}" srcId="{3C67E77D-62FA-499D-B5E6-E79A091C5267}" destId="{4FA07E1F-2FD4-45DA-AC88-4889C219A313}" srcOrd="2" destOrd="0" parTransId="{D711C56A-434A-4E85-8E6D-0685C99DD55F}" sibTransId="{2612DE3F-BD54-4DCD-A973-874FF6F24B14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5618E369-29AC-40D9-87B8-6DEC444F63A4}" type="presOf" srcId="{504EC36F-2FB0-42A1-BB53-3AAE65913039}" destId="{08B7B17B-8600-44B0-B235-389E5D71D804}" srcOrd="0" destOrd="1" presId="urn:microsoft.com/office/officeart/2005/8/layout/vList2"/>
    <dgm:cxn modelId="{102D6D4D-90C9-40F4-A001-35DCC329B127}" srcId="{90119837-5B71-4D44-BB01-DB0B084933C8}" destId="{CC6B7442-0B72-4EF2-9F13-1325B51AFF9F}" srcOrd="1" destOrd="0" parTransId="{E3D139E0-5DC2-4F8E-9F8F-B3F0EBCD4689}" sibTransId="{FF80E1BA-0D6F-4EE8-9640-892A5897DBCD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12669476-CC22-48F9-9AE8-D11C7985B0F1}" srcId="{3C67E77D-62FA-499D-B5E6-E79A091C5267}" destId="{8A0BEC75-CA57-4E02-A07A-230B07372C85}" srcOrd="1" destOrd="0" parTransId="{C45D307F-35C0-434D-8125-91E2EFC43803}" sibTransId="{4CD07E49-F89D-477A-A3A7-619A73C679D6}"/>
    <dgm:cxn modelId="{B2805F89-48A5-4E41-A03A-31B3D49BE8E5}" srcId="{CC6B7442-0B72-4EF2-9F13-1325B51AFF9F}" destId="{504EC36F-2FB0-42A1-BB53-3AAE65913039}" srcOrd="1" destOrd="0" parTransId="{4BF366A9-F6C0-4875-A4EE-3D3AE8E04396}" sibTransId="{1C090EE2-E223-4C87-A13A-9CC09F305E67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A1BFDBAC-AA30-436D-AF14-905C1F034303}" srcId="{3C67E77D-62FA-499D-B5E6-E79A091C5267}" destId="{FD8D9E99-263D-4CA6-9D7F-9AD90E214283}" srcOrd="3" destOrd="0" parTransId="{5083F55B-756B-4D28-A635-DFE43358966D}" sibTransId="{3E22C0A7-EEFC-41CE-88D0-A6B7E7B40F6C}"/>
    <dgm:cxn modelId="{B91ED5B2-F305-4C66-8536-824F2B0A620D}" type="presOf" srcId="{557FBAE0-D298-4B8E-B47E-C82B8F89B078}" destId="{A522DB73-59DD-40A6-96F6-EE79A319DB96}" srcOrd="0" destOrd="1" presId="urn:microsoft.com/office/officeart/2005/8/layout/vList2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C9E363D3-6A15-4D14-B028-950C5FD5FC01}" type="presOf" srcId="{5411AC9C-F4BB-467E-9929-176FA2DD7944}" destId="{A522DB73-59DD-40A6-96F6-EE79A319DB96}" srcOrd="0" destOrd="0" presId="urn:microsoft.com/office/officeart/2005/8/layout/vList2"/>
    <dgm:cxn modelId="{CD2F85E3-76B5-451A-8288-13F684BC1DC3}" type="presOf" srcId="{4FA07E1F-2FD4-45DA-AC88-4889C219A313}" destId="{782956A5-ADC8-4959-B856-589B9D9B9635}" srcOrd="0" destOrd="2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50758CF6-CF96-4636-A912-EA3A5F365703}" type="presOf" srcId="{28882B8F-E4EB-422C-9C40-3D9BD6798D44}" destId="{EAF3F6E8-5A3D-4ED4-AE6D-224CEB73E1A5}" srcOrd="0" destOrd="0" presId="urn:microsoft.com/office/officeart/2005/8/layout/vList2"/>
    <dgm:cxn modelId="{9126909B-F016-45D1-8092-6C3135AB4C8A}" type="presParOf" srcId="{ED5DCCC5-BCA8-4491-AA37-BAF153ECA184}" destId="{81203336-F3DE-4B3A-BCF4-0F68C23AC2BB}" srcOrd="0" destOrd="0" presId="urn:microsoft.com/office/officeart/2005/8/layout/vList2"/>
    <dgm:cxn modelId="{730D2F2D-B4CA-4D4B-834E-CF6050C80AD0}" type="presParOf" srcId="{ED5DCCC5-BCA8-4491-AA37-BAF153ECA184}" destId="{782956A5-ADC8-4959-B856-589B9D9B9635}" srcOrd="1" destOrd="0" presId="urn:microsoft.com/office/officeart/2005/8/layout/vList2"/>
    <dgm:cxn modelId="{4902803D-CBF9-4D0B-9ABD-A3F2B1110870}" type="presParOf" srcId="{ED5DCCC5-BCA8-4491-AA37-BAF153ECA184}" destId="{D64CB5D5-837D-47FC-9E42-A26D800BC695}" srcOrd="2" destOrd="0" presId="urn:microsoft.com/office/officeart/2005/8/layout/vList2"/>
    <dgm:cxn modelId="{23FA2328-0584-487D-931D-ED8370AFC6E0}" type="presParOf" srcId="{ED5DCCC5-BCA8-4491-AA37-BAF153ECA184}" destId="{08B7B17B-8600-44B0-B235-389E5D71D804}" srcOrd="3" destOrd="0" presId="urn:microsoft.com/office/officeart/2005/8/layout/vList2"/>
    <dgm:cxn modelId="{E666A598-676C-4C23-A3B4-458EAA19F9A3}" type="presParOf" srcId="{ED5DCCC5-BCA8-4491-AA37-BAF153ECA184}" destId="{EAF3F6E8-5A3D-4ED4-AE6D-224CEB73E1A5}" srcOrd="4" destOrd="0" presId="urn:microsoft.com/office/officeart/2005/8/layout/vList2"/>
    <dgm:cxn modelId="{A1391BD5-96FD-44A1-A84C-41B6F3F799EF}" type="presParOf" srcId="{ED5DCCC5-BCA8-4491-AA37-BAF153ECA184}" destId="{A522DB73-59DD-40A6-96F6-EE79A319DB9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03336-F3DE-4B3A-BCF4-0F68C23AC2BB}">
      <dsp:nvSpPr>
        <dsp:cNvPr id="0" name=""/>
        <dsp:cNvSpPr/>
      </dsp:nvSpPr>
      <dsp:spPr>
        <a:xfrm>
          <a:off x="0" y="68257"/>
          <a:ext cx="441960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 err="1"/>
            <a:t>ComplianceStatus</a:t>
          </a:r>
          <a:endParaRPr lang="fr-FR" sz="2300" kern="1200" noProof="0" dirty="0"/>
        </a:p>
      </dsp:txBody>
      <dsp:txXfrm>
        <a:off x="26930" y="95187"/>
        <a:ext cx="4365740" cy="497795"/>
      </dsp:txXfrm>
    </dsp:sp>
    <dsp:sp modelId="{782956A5-ADC8-4959-B856-589B9D9B9635}">
      <dsp:nvSpPr>
        <dsp:cNvPr id="0" name=""/>
        <dsp:cNvSpPr/>
      </dsp:nvSpPr>
      <dsp:spPr>
        <a:xfrm>
          <a:off x="0" y="619912"/>
          <a:ext cx="4419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2860" rIns="128016" bIns="2286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altLang="fr-FR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Compliant 			3211</a:t>
          </a:r>
          <a:endParaRPr lang="fr-FR" sz="1800" kern="1200" noProof="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"/>
            <a:ea typeface="+mn-ea"/>
            <a:cs typeface="+mn-cs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altLang="fr-FR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Default Data 			113</a:t>
          </a:r>
          <a:endParaRPr lang="fr-FR" sz="1800" kern="1200" noProof="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"/>
            <a:ea typeface="+mn-ea"/>
            <a:cs typeface="+mn-cs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altLang="fr-FR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Non-Compliant 		37</a:t>
          </a:r>
          <a:endParaRPr lang="fr-FR" sz="1800" kern="1200" noProof="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"/>
            <a:ea typeface="+mn-ea"/>
            <a:cs typeface="+mn-cs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altLang="fr-FR" sz="18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Missing</a:t>
          </a:r>
          <a:r>
            <a:rPr lang="fr-FR" altLang="fr-FR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orbel"/>
              <a:ea typeface="+mn-ea"/>
              <a:cs typeface="+mn-cs"/>
            </a:rPr>
            <a:t> Data 			15 </a:t>
          </a:r>
          <a:endParaRPr lang="fr-FR" sz="2000" kern="1200" noProof="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orbel"/>
            <a:ea typeface="+mn-ea"/>
            <a:cs typeface="+mn-cs"/>
          </a:endParaRPr>
        </a:p>
      </dsp:txBody>
      <dsp:txXfrm>
        <a:off x="0" y="619912"/>
        <a:ext cx="4419600" cy="1237860"/>
      </dsp:txXfrm>
    </dsp:sp>
    <dsp:sp modelId="{D64CB5D5-837D-47FC-9E42-A26D800BC695}">
      <dsp:nvSpPr>
        <dsp:cNvPr id="0" name=""/>
        <dsp:cNvSpPr/>
      </dsp:nvSpPr>
      <dsp:spPr>
        <a:xfrm>
          <a:off x="0" y="1857772"/>
          <a:ext cx="441960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 err="1"/>
            <a:t>Outliers</a:t>
          </a:r>
          <a:endParaRPr lang="fr-FR" sz="2300" kern="1200" noProof="0" dirty="0"/>
        </a:p>
      </dsp:txBody>
      <dsp:txXfrm>
        <a:off x="26930" y="1884702"/>
        <a:ext cx="4365740" cy="497795"/>
      </dsp:txXfrm>
    </dsp:sp>
    <dsp:sp modelId="{08B7B17B-8600-44B0-B235-389E5D71D804}">
      <dsp:nvSpPr>
        <dsp:cNvPr id="0" name=""/>
        <dsp:cNvSpPr/>
      </dsp:nvSpPr>
      <dsp:spPr>
        <a:xfrm>
          <a:off x="0" y="2409427"/>
          <a:ext cx="4419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Low </a:t>
          </a:r>
          <a:r>
            <a:rPr lang="fr-FR" sz="1800" kern="1200" noProof="0" dirty="0" err="1"/>
            <a:t>Outliers</a:t>
          </a:r>
          <a:r>
            <a:rPr lang="fr-FR" sz="1800" kern="1200" noProof="0" dirty="0"/>
            <a:t> 			23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High </a:t>
          </a:r>
          <a:r>
            <a:rPr lang="fr-FR" sz="1800" kern="1200" noProof="0" dirty="0" err="1"/>
            <a:t>Outliers</a:t>
          </a:r>
          <a:r>
            <a:rPr lang="fr-FR" sz="1800" kern="1200" noProof="0" dirty="0"/>
            <a:t> 			9</a:t>
          </a:r>
        </a:p>
      </dsp:txBody>
      <dsp:txXfrm>
        <a:off x="0" y="2409427"/>
        <a:ext cx="4419600" cy="618930"/>
      </dsp:txXfrm>
    </dsp:sp>
    <dsp:sp modelId="{EAF3F6E8-5A3D-4ED4-AE6D-224CEB73E1A5}">
      <dsp:nvSpPr>
        <dsp:cNvPr id="0" name=""/>
        <dsp:cNvSpPr/>
      </dsp:nvSpPr>
      <dsp:spPr>
        <a:xfrm>
          <a:off x="0" y="3028357"/>
          <a:ext cx="4419600" cy="5516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rtlCol="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noProof="0" dirty="0" err="1"/>
            <a:t>DefaultData</a:t>
          </a:r>
          <a:endParaRPr lang="fr-FR" sz="2300" kern="1200" noProof="0" dirty="0"/>
        </a:p>
      </dsp:txBody>
      <dsp:txXfrm>
        <a:off x="26930" y="3055287"/>
        <a:ext cx="4365740" cy="497795"/>
      </dsp:txXfrm>
    </dsp:sp>
    <dsp:sp modelId="{A522DB73-59DD-40A6-96F6-EE79A319DB96}">
      <dsp:nvSpPr>
        <dsp:cNvPr id="0" name=""/>
        <dsp:cNvSpPr/>
      </dsp:nvSpPr>
      <dsp:spPr>
        <a:xfrm>
          <a:off x="0" y="3580012"/>
          <a:ext cx="4419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29210" rIns="163576" bIns="29210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False				3263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 err="1"/>
            <a:t>True</a:t>
          </a:r>
          <a:r>
            <a:rPr lang="fr-FR" sz="1800" kern="1200" noProof="0" dirty="0"/>
            <a:t>				113</a:t>
          </a:r>
        </a:p>
      </dsp:txBody>
      <dsp:txXfrm>
        <a:off x="0" y="3580012"/>
        <a:ext cx="4419600" cy="618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16/05/2023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Surface =&gt; </a:t>
            </a:r>
            <a:r>
              <a:rPr lang="fr-FR" sz="1200" dirty="0" err="1"/>
              <a:t>PropertyGFABuilding</a:t>
            </a:r>
            <a:r>
              <a:rPr lang="fr-FR" sz="1200" dirty="0"/>
              <a:t>(s)</a:t>
            </a:r>
          </a:p>
          <a:p>
            <a:r>
              <a:rPr lang="fr-FR" sz="1200" dirty="0"/>
              <a:t>Coordonnées =&gt; </a:t>
            </a:r>
            <a:r>
              <a:rPr lang="fr-FR" sz="1200" dirty="0" err="1"/>
              <a:t>Neighborhood</a:t>
            </a:r>
            <a:endParaRPr lang="fr-FR" sz="1200" dirty="0"/>
          </a:p>
          <a:p>
            <a:r>
              <a:rPr lang="fr-FR" sz="1200" dirty="0"/>
              <a:t>Usage =&gt; </a:t>
            </a:r>
            <a:r>
              <a:rPr lang="fr-FR" sz="1200" dirty="0" err="1"/>
              <a:t>PrimaryPropertyType</a:t>
            </a:r>
            <a:endParaRPr lang="fr-FR" sz="1200" dirty="0"/>
          </a:p>
          <a:p>
            <a:r>
              <a:rPr lang="fr-FR" sz="1200" dirty="0"/>
              <a:t>Electricité, Gaz, Vapeur =&gt; Booléens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8721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Surface =&gt; </a:t>
            </a:r>
            <a:r>
              <a:rPr lang="fr-FR" sz="1200" dirty="0" err="1"/>
              <a:t>PropertyGFABuilding</a:t>
            </a:r>
            <a:r>
              <a:rPr lang="fr-FR" sz="1200" dirty="0"/>
              <a:t>(s)</a:t>
            </a:r>
          </a:p>
          <a:p>
            <a:r>
              <a:rPr lang="fr-FR" sz="1200" dirty="0"/>
              <a:t>Coordonnées =&gt; </a:t>
            </a:r>
            <a:r>
              <a:rPr lang="fr-FR" sz="1200" dirty="0" err="1"/>
              <a:t>Neighborhood</a:t>
            </a:r>
            <a:endParaRPr lang="fr-FR" sz="1200" dirty="0"/>
          </a:p>
          <a:p>
            <a:r>
              <a:rPr lang="fr-FR" sz="1200" dirty="0"/>
              <a:t>Usage =&gt; </a:t>
            </a:r>
            <a:r>
              <a:rPr lang="fr-FR" sz="1200" dirty="0" err="1"/>
              <a:t>PrimaryPropertyType</a:t>
            </a:r>
            <a:endParaRPr lang="fr-FR" sz="1200" dirty="0"/>
          </a:p>
          <a:p>
            <a:r>
              <a:rPr lang="fr-FR" sz="1200" dirty="0"/>
              <a:t>Electricité, Gaz, Vapeur =&gt; Booléens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8606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Plusieurs modèles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340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SimpleImputer</a:t>
            </a:r>
            <a:r>
              <a:rPr lang="fr-FR" dirty="0"/>
              <a:t> : </a:t>
            </a:r>
          </a:p>
          <a:p>
            <a:r>
              <a:rPr lang="fr-FR" dirty="0" err="1"/>
              <a:t>num</a:t>
            </a:r>
            <a:r>
              <a:rPr lang="fr-FR" dirty="0"/>
              <a:t> = </a:t>
            </a:r>
            <a:r>
              <a:rPr lang="fr-FR" dirty="0" err="1"/>
              <a:t>mean</a:t>
            </a:r>
            <a:endParaRPr lang="fr-FR" dirty="0"/>
          </a:p>
          <a:p>
            <a:r>
              <a:rPr lang="fr-FR" dirty="0"/>
              <a:t>cat = Most </a:t>
            </a:r>
            <a:r>
              <a:rPr lang="fr-FR" dirty="0" err="1"/>
              <a:t>frequent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Dummy</a:t>
            </a:r>
            <a:r>
              <a:rPr lang="fr-FR" dirty="0"/>
              <a:t> 0 =&gt; pas mieux que la moyenne, logique. Pour tester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9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059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2895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97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1736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380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109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502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11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se basera sur les données structurelles des bâtiments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631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62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78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02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84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dirty="0"/>
              <a:t>ID</a:t>
            </a:r>
          </a:p>
          <a:p>
            <a:pPr lvl="0"/>
            <a:r>
              <a:rPr lang="fr-FR" dirty="0" err="1"/>
              <a:t>DataYear</a:t>
            </a:r>
            <a:endParaRPr lang="fr-FR" dirty="0"/>
          </a:p>
          <a:p>
            <a:pPr lvl="0"/>
            <a:r>
              <a:rPr lang="fr-FR" dirty="0" err="1"/>
              <a:t>PropertyName</a:t>
            </a:r>
            <a:endParaRPr lang="fr-FR" dirty="0"/>
          </a:p>
          <a:p>
            <a:pPr lvl="0"/>
            <a:r>
              <a:rPr lang="fr-FR" dirty="0" err="1"/>
              <a:t>Address</a:t>
            </a:r>
            <a:r>
              <a:rPr lang="fr-FR" dirty="0"/>
              <a:t> City State </a:t>
            </a:r>
            <a:r>
              <a:rPr lang="fr-FR" dirty="0" err="1"/>
              <a:t>ZipCode</a:t>
            </a:r>
            <a:endParaRPr lang="fr-FR" dirty="0"/>
          </a:p>
          <a:p>
            <a:pPr lvl="0"/>
            <a:r>
              <a:rPr lang="fr-FR" dirty="0" err="1"/>
              <a:t>TaxParcelIdentificationNumber</a:t>
            </a:r>
            <a:endParaRPr lang="fr-FR" dirty="0"/>
          </a:p>
          <a:p>
            <a:pPr lvl="0"/>
            <a:r>
              <a:rPr lang="fr-FR" dirty="0" err="1"/>
              <a:t>DefaultData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</a:t>
            </a:r>
            <a:r>
              <a:rPr lang="fr-FR" dirty="0" err="1"/>
              <a:t>ComplianceStatus</a:t>
            </a:r>
            <a:r>
              <a:rPr lang="fr-FR" dirty="0"/>
              <a:t> </a:t>
            </a:r>
            <a:r>
              <a:rPr lang="fr-FR" dirty="0" err="1"/>
              <a:t>Outlier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15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3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16/05/2023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Anticipez les besoins en consommation de bâtiments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2000" dirty="0"/>
              <a:t>Formation Data </a:t>
            </a:r>
            <a:r>
              <a:rPr lang="fr-FR" sz="2000" dirty="0" err="1"/>
              <a:t>Scientist</a:t>
            </a:r>
            <a:r>
              <a:rPr lang="fr-FR" sz="2000" dirty="0"/>
              <a:t> – Projet 4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Octave POUILLOT						Mai 2023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9B048F-A7F1-4F49-31B5-825C3F50F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73804"/>
            <a:ext cx="994956" cy="99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74136E-1B19-4E10-B82B-485858C8E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33" y="271617"/>
            <a:ext cx="2931304" cy="11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FD51A-FD9D-4D58-CDAA-D8BA57ED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et Exploration –</a:t>
            </a:r>
            <a:br>
              <a:rPr lang="fr-FR" dirty="0"/>
            </a:br>
            <a:r>
              <a:rPr lang="fr-FR" dirty="0"/>
              <a:t>Matrice de corrélation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D16C35D-D7AF-71F6-548C-FD5AC97E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21" y="1369876"/>
            <a:ext cx="5288626" cy="5112568"/>
          </a:xfrm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F4E3954-784B-9267-CFDB-CAE3A183F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804" y="2996952"/>
            <a:ext cx="3643809" cy="3175248"/>
          </a:xfrm>
        </p:spPr>
        <p:txBody>
          <a:bodyPr>
            <a:normAutofit/>
          </a:bodyPr>
          <a:lstStyle/>
          <a:p>
            <a:r>
              <a:rPr lang="fr-FR" sz="1600" dirty="0"/>
              <a:t>Quelques « clusters de corrélation »</a:t>
            </a:r>
          </a:p>
          <a:p>
            <a:r>
              <a:rPr lang="fr-FR" sz="1600" dirty="0"/>
              <a:t>Suppression des features fortement corrélées &amp; non structurelles :  </a:t>
            </a:r>
          </a:p>
          <a:p>
            <a:r>
              <a:rPr lang="fr-FR" dirty="0"/>
              <a:t>Suppression </a:t>
            </a:r>
            <a:r>
              <a:rPr lang="fr-FR" dirty="0" err="1"/>
              <a:t>ElecBool</a:t>
            </a:r>
            <a:r>
              <a:rPr lang="fr-FR" dirty="0"/>
              <a:t> (tout les bâtiments utilisent de  l’électricité)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1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FD51A-FD9D-4D58-CDAA-D8BA57ED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et Exploration –</a:t>
            </a:r>
            <a:br>
              <a:rPr lang="fr-FR" dirty="0"/>
            </a:br>
            <a:r>
              <a:rPr lang="fr-FR" dirty="0"/>
              <a:t>Matrice de corrélation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AAE15-8910-4F71-3C0C-81631A7FC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804" y="2996952"/>
            <a:ext cx="3643809" cy="3175248"/>
          </a:xfrm>
        </p:spPr>
        <p:txBody>
          <a:bodyPr>
            <a:normAutofit/>
          </a:bodyPr>
          <a:lstStyle/>
          <a:p>
            <a:r>
              <a:rPr lang="fr-FR" sz="1600" dirty="0"/>
              <a:t>Quelques « clusters de corrélation »</a:t>
            </a:r>
          </a:p>
          <a:p>
            <a:r>
              <a:rPr lang="fr-FR" sz="1600" dirty="0"/>
              <a:t>Suppression des features fortement corrélées &amp; non structurelles :  </a:t>
            </a:r>
          </a:p>
          <a:p>
            <a:r>
              <a:rPr lang="fr-FR" dirty="0"/>
              <a:t>Suppression </a:t>
            </a:r>
            <a:r>
              <a:rPr lang="fr-FR" dirty="0" err="1"/>
              <a:t>ElecBool</a:t>
            </a:r>
            <a:r>
              <a:rPr lang="fr-FR" dirty="0"/>
              <a:t> (tout les bâtiments utilisent de  l’électricité)</a:t>
            </a:r>
          </a:p>
          <a:p>
            <a:endParaRPr lang="fr-FR" dirty="0"/>
          </a:p>
          <a:p>
            <a:r>
              <a:rPr lang="fr-FR" dirty="0"/>
              <a:t>Taille finale :</a:t>
            </a:r>
          </a:p>
          <a:p>
            <a:r>
              <a:rPr lang="fr-FR" dirty="0"/>
              <a:t>2758 lignes</a:t>
            </a:r>
          </a:p>
          <a:p>
            <a:r>
              <a:rPr lang="fr-FR" dirty="0"/>
              <a:t>11 features + 2 </a:t>
            </a:r>
            <a:r>
              <a:rPr lang="fr-FR" dirty="0" err="1"/>
              <a:t>targets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D16C35D-D7AF-71F6-548C-FD5AC97E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9421" y="1369876"/>
            <a:ext cx="5288626" cy="5112568"/>
          </a:xfrm>
        </p:spPr>
      </p:pic>
    </p:spTree>
    <p:extLst>
      <p:ext uri="{BB962C8B-B14F-4D97-AF65-F5344CB8AC3E}">
        <p14:creationId xmlns:p14="http://schemas.microsoft.com/office/powerpoint/2010/main" val="2587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Modeling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Consommation d’énergie &amp; Emissions de gaz à effet de serres</a:t>
            </a:r>
          </a:p>
        </p:txBody>
      </p:sp>
    </p:spTree>
    <p:extLst>
      <p:ext uri="{BB962C8B-B14F-4D97-AF65-F5344CB8AC3E}">
        <p14:creationId xmlns:p14="http://schemas.microsoft.com/office/powerpoint/2010/main" val="36047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Modeling –</a:t>
            </a:r>
            <a:br>
              <a:rPr lang="fr-FR" dirty="0"/>
            </a:br>
            <a:r>
              <a:rPr lang="fr-FR" dirty="0"/>
              <a:t>Préprocessing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err="1"/>
              <a:t>train_test_split</a:t>
            </a:r>
            <a:r>
              <a:rPr lang="fr-FR" dirty="0"/>
              <a:t> : 80% train, </a:t>
            </a:r>
            <a:r>
              <a:rPr lang="fr-FR" dirty="0" err="1"/>
              <a:t>random_state</a:t>
            </a:r>
            <a:endParaRPr lang="fr-FR" dirty="0"/>
          </a:p>
          <a:p>
            <a:pPr rtl="0"/>
            <a:r>
              <a:rPr lang="pt-BR" dirty="0"/>
              <a:t>pipe = model_pipe(preprocessor, regressor)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9C52974-06F4-7C3B-E133-FF3ED26B1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38" y="3573016"/>
            <a:ext cx="3312368" cy="2788259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159A143-223B-528D-ED41-77957A8851CF}"/>
              </a:ext>
            </a:extLst>
          </p:cNvPr>
          <p:cNvSpPr/>
          <p:nvPr/>
        </p:nvSpPr>
        <p:spPr>
          <a:xfrm>
            <a:off x="85902" y="4571102"/>
            <a:ext cx="1746448" cy="79208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endParaRPr lang="fr-FR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79B0476C-9A3A-5884-C4F3-E5C93B4A887C}"/>
              </a:ext>
            </a:extLst>
          </p:cNvPr>
          <p:cNvSpPr/>
          <p:nvPr/>
        </p:nvSpPr>
        <p:spPr>
          <a:xfrm>
            <a:off x="1832350" y="4869161"/>
            <a:ext cx="738333" cy="21602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8339601-67DB-9A84-A191-ABFC0FF78BBA}"/>
              </a:ext>
            </a:extLst>
          </p:cNvPr>
          <p:cNvSpPr/>
          <p:nvPr/>
        </p:nvSpPr>
        <p:spPr>
          <a:xfrm>
            <a:off x="6724228" y="4571102"/>
            <a:ext cx="1746448" cy="79208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Score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)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931DD317-26C5-C4BF-ACDC-D37114A1E730}"/>
              </a:ext>
            </a:extLst>
          </p:cNvPr>
          <p:cNvSpPr/>
          <p:nvPr/>
        </p:nvSpPr>
        <p:spPr>
          <a:xfrm>
            <a:off x="5936807" y="4869161"/>
            <a:ext cx="787421" cy="21602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1CC8709-D0D2-FFC5-D9EC-DB5BEE50666C}"/>
              </a:ext>
            </a:extLst>
          </p:cNvPr>
          <p:cNvSpPr/>
          <p:nvPr/>
        </p:nvSpPr>
        <p:spPr>
          <a:xfrm>
            <a:off x="3272510" y="6372412"/>
            <a:ext cx="2016224" cy="368957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fit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B8D5DFA-0874-B9E6-DBCA-2ABEA7F9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398" y="3573016"/>
            <a:ext cx="3567427" cy="2788260"/>
          </a:xfrm>
          <a:prstGeom prst="rect">
            <a:avLst/>
          </a:prstGeom>
        </p:spPr>
      </p:pic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8D11B5C-7F45-F22B-ADA1-C421AF38CC14}"/>
              </a:ext>
            </a:extLst>
          </p:cNvPr>
          <p:cNvSpPr/>
          <p:nvPr/>
        </p:nvSpPr>
        <p:spPr>
          <a:xfrm>
            <a:off x="9642235" y="2901039"/>
            <a:ext cx="2145634" cy="614438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DummyRegressor</a:t>
            </a:r>
            <a:r>
              <a:rPr lang="fr-FR" dirty="0"/>
              <a:t> : </a:t>
            </a:r>
          </a:p>
          <a:p>
            <a:pPr algn="ctr"/>
            <a:r>
              <a:rPr lang="fr-FR" dirty="0"/>
              <a:t>Score: -0,005</a:t>
            </a:r>
          </a:p>
        </p:txBody>
      </p:sp>
    </p:spTree>
    <p:extLst>
      <p:ext uri="{BB962C8B-B14F-4D97-AF65-F5344CB8AC3E}">
        <p14:creationId xmlns:p14="http://schemas.microsoft.com/office/powerpoint/2010/main" val="421140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Modeling –</a:t>
            </a:r>
            <a:br>
              <a:rPr lang="fr-FR" dirty="0"/>
            </a:br>
            <a:r>
              <a:rPr lang="fr-FR" dirty="0"/>
              <a:t>Modèles &amp; GridSearch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FC379E4-3CA8-D87D-5FBC-09AE11B0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7187" y="1905000"/>
            <a:ext cx="4416552" cy="762000"/>
          </a:xfrm>
        </p:spPr>
        <p:txBody>
          <a:bodyPr/>
          <a:lstStyle/>
          <a:p>
            <a:r>
              <a:rPr lang="fr-FR" dirty="0" err="1"/>
              <a:t>GridSearch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06DCEB-0CBA-083C-BCBD-2E7413C60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0476" y="2819399"/>
            <a:ext cx="4883264" cy="3352801"/>
          </a:xfrm>
        </p:spPr>
        <p:txBody>
          <a:bodyPr>
            <a:normAutofit/>
          </a:bodyPr>
          <a:lstStyle/>
          <a:p>
            <a:r>
              <a:rPr lang="fr-FR" sz="2000" dirty="0" err="1"/>
              <a:t>Kfold</a:t>
            </a:r>
            <a:r>
              <a:rPr lang="fr-FR" sz="2000" dirty="0"/>
              <a:t> : 10 </a:t>
            </a:r>
            <a:r>
              <a:rPr lang="fr-FR" sz="2000" dirty="0" err="1"/>
              <a:t>folds</a:t>
            </a:r>
            <a:r>
              <a:rPr lang="fr-FR" sz="2000" dirty="0"/>
              <a:t>, </a:t>
            </a:r>
            <a:r>
              <a:rPr lang="fr-FR" sz="2000" dirty="0" err="1"/>
              <a:t>shuffle</a:t>
            </a:r>
            <a:r>
              <a:rPr lang="fr-FR" sz="2000" dirty="0"/>
              <a:t>, </a:t>
            </a:r>
            <a:r>
              <a:rPr lang="fr-FR" sz="2000" dirty="0" err="1"/>
              <a:t>random_state</a:t>
            </a:r>
            <a:endParaRPr lang="fr-FR" sz="2000" dirty="0"/>
          </a:p>
          <a:p>
            <a:r>
              <a:rPr lang="fr-FR" sz="2000" dirty="0"/>
              <a:t>Tableaux modèles &amp; paramètres</a:t>
            </a:r>
          </a:p>
          <a:p>
            <a:r>
              <a:rPr lang="fr-FR" sz="2000" dirty="0"/>
              <a:t>Boucle for (modèle, paramètres)</a:t>
            </a:r>
          </a:p>
          <a:p>
            <a:pPr lvl="1"/>
            <a:r>
              <a:rPr lang="pt-BR" sz="1800" dirty="0"/>
              <a:t>GridSearchCV (modèle, paramètres)</a:t>
            </a:r>
          </a:p>
          <a:p>
            <a:pPr lvl="1"/>
            <a:r>
              <a:rPr lang="pt-BR" sz="1800" dirty="0"/>
              <a:t>Stockage score r2</a:t>
            </a:r>
          </a:p>
          <a:p>
            <a:pPr lvl="1"/>
            <a:r>
              <a:rPr lang="pt-BR" sz="1800" dirty="0"/>
              <a:t>Stockage GridSearch (best_params, best_estimator, …)</a:t>
            </a:r>
            <a:endParaRPr lang="fr-FR" sz="1800" dirty="0"/>
          </a:p>
          <a:p>
            <a:endParaRPr lang="fr-FR" sz="2000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00F4023-C75E-8FF3-6D12-33FE94073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95601" y="1905000"/>
            <a:ext cx="4416552" cy="762000"/>
          </a:xfrm>
        </p:spPr>
        <p:txBody>
          <a:bodyPr/>
          <a:lstStyle/>
          <a:p>
            <a:r>
              <a:rPr lang="fr-FR" dirty="0"/>
              <a:t>Modèles</a:t>
            </a:r>
          </a:p>
        </p:txBody>
      </p:sp>
      <p:grpSp>
        <p:nvGrpSpPr>
          <p:cNvPr id="24" name="Ligne" descr="Ligne graphique">
            <a:extLst>
              <a:ext uri="{FF2B5EF4-FFF2-40B4-BE49-F238E27FC236}">
                <a16:creationId xmlns:a16="http://schemas.microsoft.com/office/drawing/2014/main" id="{79937B62-56FB-E28D-4BF2-0F2013D3C105}"/>
              </a:ext>
            </a:extLst>
          </p:cNvPr>
          <p:cNvGrpSpPr/>
          <p:nvPr/>
        </p:nvGrpSpPr>
        <p:grpSpPr bwMode="invGray">
          <a:xfrm rot="5400000">
            <a:off x="3724025" y="4164908"/>
            <a:ext cx="4740774" cy="96134"/>
            <a:chOff x="1522413" y="1514475"/>
            <a:chExt cx="10569575" cy="64008"/>
          </a:xfrm>
        </p:grpSpPr>
        <p:sp>
          <p:nvSpPr>
            <p:cNvPr id="25" name="Forme libre 10">
              <a:extLst>
                <a:ext uri="{FF2B5EF4-FFF2-40B4-BE49-F238E27FC236}">
                  <a16:creationId xmlns:a16="http://schemas.microsoft.com/office/drawing/2014/main" id="{7E1A7100-0E96-AEA3-55BD-8790A06842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11">
              <a:extLst>
                <a:ext uri="{FF2B5EF4-FFF2-40B4-BE49-F238E27FC236}">
                  <a16:creationId xmlns:a16="http://schemas.microsoft.com/office/drawing/2014/main" id="{E7C3702E-595A-BED5-C5E0-6A7EC028FDA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12">
              <a:extLst>
                <a:ext uri="{FF2B5EF4-FFF2-40B4-BE49-F238E27FC236}">
                  <a16:creationId xmlns:a16="http://schemas.microsoft.com/office/drawing/2014/main" id="{75DB54B8-083D-D404-B1BF-B1E711D5D04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15">
              <a:extLst>
                <a:ext uri="{FF2B5EF4-FFF2-40B4-BE49-F238E27FC236}">
                  <a16:creationId xmlns:a16="http://schemas.microsoft.com/office/drawing/2014/main" id="{48E028A0-E6AA-7AB7-6CA2-F9CF8D5DAF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16">
              <a:extLst>
                <a:ext uri="{FF2B5EF4-FFF2-40B4-BE49-F238E27FC236}">
                  <a16:creationId xmlns:a16="http://schemas.microsoft.com/office/drawing/2014/main" id="{E07898D7-F359-BB42-701A-8CC51588F7A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17">
              <a:extLst>
                <a:ext uri="{FF2B5EF4-FFF2-40B4-BE49-F238E27FC236}">
                  <a16:creationId xmlns:a16="http://schemas.microsoft.com/office/drawing/2014/main" id="{CD45CE8D-2447-FF99-E02F-D96B18008E9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18">
              <a:extLst>
                <a:ext uri="{FF2B5EF4-FFF2-40B4-BE49-F238E27FC236}">
                  <a16:creationId xmlns:a16="http://schemas.microsoft.com/office/drawing/2014/main" id="{C7FD3091-C5F7-81F8-8C29-BD4174ED77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19">
              <a:extLst>
                <a:ext uri="{FF2B5EF4-FFF2-40B4-BE49-F238E27FC236}">
                  <a16:creationId xmlns:a16="http://schemas.microsoft.com/office/drawing/2014/main" id="{CC5869DB-0F90-1C53-1710-EB67521C853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20">
              <a:extLst>
                <a:ext uri="{FF2B5EF4-FFF2-40B4-BE49-F238E27FC236}">
                  <a16:creationId xmlns:a16="http://schemas.microsoft.com/office/drawing/2014/main" id="{A4D05690-E77D-9E2D-3199-CD0C170ACC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21">
              <a:extLst>
                <a:ext uri="{FF2B5EF4-FFF2-40B4-BE49-F238E27FC236}">
                  <a16:creationId xmlns:a16="http://schemas.microsoft.com/office/drawing/2014/main" id="{C4A4B278-2F78-552A-DF21-CB738F8D8B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22">
              <a:extLst>
                <a:ext uri="{FF2B5EF4-FFF2-40B4-BE49-F238E27FC236}">
                  <a16:creationId xmlns:a16="http://schemas.microsoft.com/office/drawing/2014/main" id="{67E83213-2BE1-4606-F38F-79DFE9971E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23">
              <a:extLst>
                <a:ext uri="{FF2B5EF4-FFF2-40B4-BE49-F238E27FC236}">
                  <a16:creationId xmlns:a16="http://schemas.microsoft.com/office/drawing/2014/main" id="{8522B7D3-A69F-4A72-848E-B0D0A5CFCB0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24">
              <a:extLst>
                <a:ext uri="{FF2B5EF4-FFF2-40B4-BE49-F238E27FC236}">
                  <a16:creationId xmlns:a16="http://schemas.microsoft.com/office/drawing/2014/main" id="{04325615-F661-2EC9-47DB-9AB21DF56D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25">
              <a:extLst>
                <a:ext uri="{FF2B5EF4-FFF2-40B4-BE49-F238E27FC236}">
                  <a16:creationId xmlns:a16="http://schemas.microsoft.com/office/drawing/2014/main" id="{3DF8E548-85E3-C768-42D9-5B2907CB68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26">
              <a:extLst>
                <a:ext uri="{FF2B5EF4-FFF2-40B4-BE49-F238E27FC236}">
                  <a16:creationId xmlns:a16="http://schemas.microsoft.com/office/drawing/2014/main" id="{52AEB78E-F357-7993-0953-B0BE78BB0F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27">
              <a:extLst>
                <a:ext uri="{FF2B5EF4-FFF2-40B4-BE49-F238E27FC236}">
                  <a16:creationId xmlns:a16="http://schemas.microsoft.com/office/drawing/2014/main" id="{D17B3938-2ACF-FF8C-0053-7546D790B53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28">
              <a:extLst>
                <a:ext uri="{FF2B5EF4-FFF2-40B4-BE49-F238E27FC236}">
                  <a16:creationId xmlns:a16="http://schemas.microsoft.com/office/drawing/2014/main" id="{3B23D09B-99B2-DB5E-8FDB-92B1EDE2D8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29">
              <a:extLst>
                <a:ext uri="{FF2B5EF4-FFF2-40B4-BE49-F238E27FC236}">
                  <a16:creationId xmlns:a16="http://schemas.microsoft.com/office/drawing/2014/main" id="{ABF06379-8CC2-963E-5EDC-EB6A54C25E6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30">
              <a:extLst>
                <a:ext uri="{FF2B5EF4-FFF2-40B4-BE49-F238E27FC236}">
                  <a16:creationId xmlns:a16="http://schemas.microsoft.com/office/drawing/2014/main" id="{19E6002E-5791-808D-3DDB-353CAA9969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31">
              <a:extLst>
                <a:ext uri="{FF2B5EF4-FFF2-40B4-BE49-F238E27FC236}">
                  <a16:creationId xmlns:a16="http://schemas.microsoft.com/office/drawing/2014/main" id="{BD042B3F-FF68-3B1D-0EEF-2A13A75526E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32">
              <a:extLst>
                <a:ext uri="{FF2B5EF4-FFF2-40B4-BE49-F238E27FC236}">
                  <a16:creationId xmlns:a16="http://schemas.microsoft.com/office/drawing/2014/main" id="{92E38940-64AA-B983-8ABE-36CA30C731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33">
              <a:extLst>
                <a:ext uri="{FF2B5EF4-FFF2-40B4-BE49-F238E27FC236}">
                  <a16:creationId xmlns:a16="http://schemas.microsoft.com/office/drawing/2014/main" id="{CDC68EFF-A3D9-22BB-2247-42100095A9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34">
              <a:extLst>
                <a:ext uri="{FF2B5EF4-FFF2-40B4-BE49-F238E27FC236}">
                  <a16:creationId xmlns:a16="http://schemas.microsoft.com/office/drawing/2014/main" id="{CA993E32-767A-EB1D-4B78-0D70893B42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35">
              <a:extLst>
                <a:ext uri="{FF2B5EF4-FFF2-40B4-BE49-F238E27FC236}">
                  <a16:creationId xmlns:a16="http://schemas.microsoft.com/office/drawing/2014/main" id="{E9BC7EC2-3E62-B19A-296A-ACEB39A55A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36">
              <a:extLst>
                <a:ext uri="{FF2B5EF4-FFF2-40B4-BE49-F238E27FC236}">
                  <a16:creationId xmlns:a16="http://schemas.microsoft.com/office/drawing/2014/main" id="{89133CEF-6BEB-087D-DF1A-76CAD5776C0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37">
              <a:extLst>
                <a:ext uri="{FF2B5EF4-FFF2-40B4-BE49-F238E27FC236}">
                  <a16:creationId xmlns:a16="http://schemas.microsoft.com/office/drawing/2014/main" id="{FB7000C5-092A-7A29-1101-050AABB6B48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38">
              <a:extLst>
                <a:ext uri="{FF2B5EF4-FFF2-40B4-BE49-F238E27FC236}">
                  <a16:creationId xmlns:a16="http://schemas.microsoft.com/office/drawing/2014/main" id="{F2A1722E-8975-97E1-B667-39064EE467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39">
              <a:extLst>
                <a:ext uri="{FF2B5EF4-FFF2-40B4-BE49-F238E27FC236}">
                  <a16:creationId xmlns:a16="http://schemas.microsoft.com/office/drawing/2014/main" id="{4C35F9C8-CA53-44B1-CF26-CA92C78AC12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40">
              <a:extLst>
                <a:ext uri="{FF2B5EF4-FFF2-40B4-BE49-F238E27FC236}">
                  <a16:creationId xmlns:a16="http://schemas.microsoft.com/office/drawing/2014/main" id="{48F1CD01-29A3-4937-E04F-4E48F75BD49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41">
              <a:extLst>
                <a:ext uri="{FF2B5EF4-FFF2-40B4-BE49-F238E27FC236}">
                  <a16:creationId xmlns:a16="http://schemas.microsoft.com/office/drawing/2014/main" id="{39A0F059-7BD1-1073-EA6E-1735EAC3F69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42">
              <a:extLst>
                <a:ext uri="{FF2B5EF4-FFF2-40B4-BE49-F238E27FC236}">
                  <a16:creationId xmlns:a16="http://schemas.microsoft.com/office/drawing/2014/main" id="{1B238E49-595C-792D-4FA8-53E47A2913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43">
              <a:extLst>
                <a:ext uri="{FF2B5EF4-FFF2-40B4-BE49-F238E27FC236}">
                  <a16:creationId xmlns:a16="http://schemas.microsoft.com/office/drawing/2014/main" id="{6C942BBB-4CF2-E1C0-DF0F-438DE3F51A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44">
              <a:extLst>
                <a:ext uri="{FF2B5EF4-FFF2-40B4-BE49-F238E27FC236}">
                  <a16:creationId xmlns:a16="http://schemas.microsoft.com/office/drawing/2014/main" id="{1816F629-3266-9169-26AC-BB8F82C5F8D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45">
              <a:extLst>
                <a:ext uri="{FF2B5EF4-FFF2-40B4-BE49-F238E27FC236}">
                  <a16:creationId xmlns:a16="http://schemas.microsoft.com/office/drawing/2014/main" id="{D53D06CA-74E7-98AD-45E8-D1831FB1DCF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46">
              <a:extLst>
                <a:ext uri="{FF2B5EF4-FFF2-40B4-BE49-F238E27FC236}">
                  <a16:creationId xmlns:a16="http://schemas.microsoft.com/office/drawing/2014/main" id="{DF80CAFC-01F3-5763-4684-15883B6CEF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47">
              <a:extLst>
                <a:ext uri="{FF2B5EF4-FFF2-40B4-BE49-F238E27FC236}">
                  <a16:creationId xmlns:a16="http://schemas.microsoft.com/office/drawing/2014/main" id="{F8F9FE53-7967-73FF-A1BE-073A8B83AA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48">
              <a:extLst>
                <a:ext uri="{FF2B5EF4-FFF2-40B4-BE49-F238E27FC236}">
                  <a16:creationId xmlns:a16="http://schemas.microsoft.com/office/drawing/2014/main" id="{8EF6CC00-C4BD-F704-3E23-3CED7FB0626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49">
              <a:extLst>
                <a:ext uri="{FF2B5EF4-FFF2-40B4-BE49-F238E27FC236}">
                  <a16:creationId xmlns:a16="http://schemas.microsoft.com/office/drawing/2014/main" id="{F1508B44-2DA5-3FDB-1CE8-BCF5A06E413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50">
              <a:extLst>
                <a:ext uri="{FF2B5EF4-FFF2-40B4-BE49-F238E27FC236}">
                  <a16:creationId xmlns:a16="http://schemas.microsoft.com/office/drawing/2014/main" id="{EBEAD74A-BD46-CA64-3F40-9F78AE4F4C0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51">
              <a:extLst>
                <a:ext uri="{FF2B5EF4-FFF2-40B4-BE49-F238E27FC236}">
                  <a16:creationId xmlns:a16="http://schemas.microsoft.com/office/drawing/2014/main" id="{77509A92-4199-0D2E-2860-C87DCB1A9A1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52">
              <a:extLst>
                <a:ext uri="{FF2B5EF4-FFF2-40B4-BE49-F238E27FC236}">
                  <a16:creationId xmlns:a16="http://schemas.microsoft.com/office/drawing/2014/main" id="{8E37DEBC-AB7B-54D0-69F4-ADBC75113D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53">
              <a:extLst>
                <a:ext uri="{FF2B5EF4-FFF2-40B4-BE49-F238E27FC236}">
                  <a16:creationId xmlns:a16="http://schemas.microsoft.com/office/drawing/2014/main" id="{3590EA28-6456-D167-DAD5-DB760D08D1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54">
              <a:extLst>
                <a:ext uri="{FF2B5EF4-FFF2-40B4-BE49-F238E27FC236}">
                  <a16:creationId xmlns:a16="http://schemas.microsoft.com/office/drawing/2014/main" id="{A5148E44-E765-3D0D-410C-74BE0F88DD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55">
              <a:extLst>
                <a:ext uri="{FF2B5EF4-FFF2-40B4-BE49-F238E27FC236}">
                  <a16:creationId xmlns:a16="http://schemas.microsoft.com/office/drawing/2014/main" id="{4223E454-345D-CDA4-2DC0-50C0C855A10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56">
              <a:extLst>
                <a:ext uri="{FF2B5EF4-FFF2-40B4-BE49-F238E27FC236}">
                  <a16:creationId xmlns:a16="http://schemas.microsoft.com/office/drawing/2014/main" id="{09DCDE39-BD9B-A1DD-DA45-EFD26AB8BE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57">
              <a:extLst>
                <a:ext uri="{FF2B5EF4-FFF2-40B4-BE49-F238E27FC236}">
                  <a16:creationId xmlns:a16="http://schemas.microsoft.com/office/drawing/2014/main" id="{0DE4D7A2-3A90-FF82-1641-0F56B1A09E6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58">
              <a:extLst>
                <a:ext uri="{FF2B5EF4-FFF2-40B4-BE49-F238E27FC236}">
                  <a16:creationId xmlns:a16="http://schemas.microsoft.com/office/drawing/2014/main" id="{46D85F68-4329-554A-F20F-E159F5674F8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59">
              <a:extLst>
                <a:ext uri="{FF2B5EF4-FFF2-40B4-BE49-F238E27FC236}">
                  <a16:creationId xmlns:a16="http://schemas.microsoft.com/office/drawing/2014/main" id="{7D62F010-A767-89F4-87E0-7FAAD50B071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60">
              <a:extLst>
                <a:ext uri="{FF2B5EF4-FFF2-40B4-BE49-F238E27FC236}">
                  <a16:creationId xmlns:a16="http://schemas.microsoft.com/office/drawing/2014/main" id="{59C1FF55-F6C7-5D44-6D08-ACA637A111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61">
              <a:extLst>
                <a:ext uri="{FF2B5EF4-FFF2-40B4-BE49-F238E27FC236}">
                  <a16:creationId xmlns:a16="http://schemas.microsoft.com/office/drawing/2014/main" id="{E80C61FE-1109-3816-9233-28F84833F76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62">
              <a:extLst>
                <a:ext uri="{FF2B5EF4-FFF2-40B4-BE49-F238E27FC236}">
                  <a16:creationId xmlns:a16="http://schemas.microsoft.com/office/drawing/2014/main" id="{4BC4DBF5-3025-3A43-E4AF-0D2F5A31E86B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63">
              <a:extLst>
                <a:ext uri="{FF2B5EF4-FFF2-40B4-BE49-F238E27FC236}">
                  <a16:creationId xmlns:a16="http://schemas.microsoft.com/office/drawing/2014/main" id="{AF7759DE-4AEB-0E62-48BF-CE7B989347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64">
              <a:extLst>
                <a:ext uri="{FF2B5EF4-FFF2-40B4-BE49-F238E27FC236}">
                  <a16:creationId xmlns:a16="http://schemas.microsoft.com/office/drawing/2014/main" id="{9F5FB9C8-FA59-7EAC-D098-AB78C98091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65">
              <a:extLst>
                <a:ext uri="{FF2B5EF4-FFF2-40B4-BE49-F238E27FC236}">
                  <a16:creationId xmlns:a16="http://schemas.microsoft.com/office/drawing/2014/main" id="{29C9B36C-FCDE-1A81-C7B4-EA4FFF3B2E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66">
              <a:extLst>
                <a:ext uri="{FF2B5EF4-FFF2-40B4-BE49-F238E27FC236}">
                  <a16:creationId xmlns:a16="http://schemas.microsoft.com/office/drawing/2014/main" id="{D7657C26-9EC7-AA6A-6DD5-619432C05E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67">
              <a:extLst>
                <a:ext uri="{FF2B5EF4-FFF2-40B4-BE49-F238E27FC236}">
                  <a16:creationId xmlns:a16="http://schemas.microsoft.com/office/drawing/2014/main" id="{0D62DDE0-41D9-9DDE-5E92-49D7FCDE808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68">
              <a:extLst>
                <a:ext uri="{FF2B5EF4-FFF2-40B4-BE49-F238E27FC236}">
                  <a16:creationId xmlns:a16="http://schemas.microsoft.com/office/drawing/2014/main" id="{622DFD94-7BA3-29B7-7D41-4316CD0358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2" name="Forme libre 69">
              <a:extLst>
                <a:ext uri="{FF2B5EF4-FFF2-40B4-BE49-F238E27FC236}">
                  <a16:creationId xmlns:a16="http://schemas.microsoft.com/office/drawing/2014/main" id="{0EF1FC65-EDB7-3A78-27E5-A1DE3EEACE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3" name="Forme libre 70">
              <a:extLst>
                <a:ext uri="{FF2B5EF4-FFF2-40B4-BE49-F238E27FC236}">
                  <a16:creationId xmlns:a16="http://schemas.microsoft.com/office/drawing/2014/main" id="{641480E7-7E2D-5D82-63DD-2D2CE1498C7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4" name="Forme libre 71">
              <a:extLst>
                <a:ext uri="{FF2B5EF4-FFF2-40B4-BE49-F238E27FC236}">
                  <a16:creationId xmlns:a16="http://schemas.microsoft.com/office/drawing/2014/main" id="{4D9B543A-A35C-8302-44BC-4F1EB2414E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5" name="Forme libre 72">
              <a:extLst>
                <a:ext uri="{FF2B5EF4-FFF2-40B4-BE49-F238E27FC236}">
                  <a16:creationId xmlns:a16="http://schemas.microsoft.com/office/drawing/2014/main" id="{0B0ABE4C-C8DE-920B-ED3D-A6C24133C1C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6" name="Forme libre 73">
              <a:extLst>
                <a:ext uri="{FF2B5EF4-FFF2-40B4-BE49-F238E27FC236}">
                  <a16:creationId xmlns:a16="http://schemas.microsoft.com/office/drawing/2014/main" id="{E1F517AC-FB73-C6B5-86E6-E33A721D6BA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7" name="Forme libre 74">
              <a:extLst>
                <a:ext uri="{FF2B5EF4-FFF2-40B4-BE49-F238E27FC236}">
                  <a16:creationId xmlns:a16="http://schemas.microsoft.com/office/drawing/2014/main" id="{C3F60C14-CAD7-B79C-9DD0-FBCF29B4DD0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8" name="Forme libre 75">
              <a:extLst>
                <a:ext uri="{FF2B5EF4-FFF2-40B4-BE49-F238E27FC236}">
                  <a16:creationId xmlns:a16="http://schemas.microsoft.com/office/drawing/2014/main" id="{DA2875BD-26BF-1C02-F9B8-C308C994E7B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9" name="Forme libre 76">
              <a:extLst>
                <a:ext uri="{FF2B5EF4-FFF2-40B4-BE49-F238E27FC236}">
                  <a16:creationId xmlns:a16="http://schemas.microsoft.com/office/drawing/2014/main" id="{4E4C6C52-7B2E-0164-AD8A-9923B070D7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0" name="Forme libre 77">
              <a:extLst>
                <a:ext uri="{FF2B5EF4-FFF2-40B4-BE49-F238E27FC236}">
                  <a16:creationId xmlns:a16="http://schemas.microsoft.com/office/drawing/2014/main" id="{C0659CDB-851D-AC78-D847-965FDC0C058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1" name="Forme libre 78">
              <a:extLst>
                <a:ext uri="{FF2B5EF4-FFF2-40B4-BE49-F238E27FC236}">
                  <a16:creationId xmlns:a16="http://schemas.microsoft.com/office/drawing/2014/main" id="{AC118EF1-6A31-BFDA-2D4B-A20CBDE6AAB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2" name="Forme libre 79">
              <a:extLst>
                <a:ext uri="{FF2B5EF4-FFF2-40B4-BE49-F238E27FC236}">
                  <a16:creationId xmlns:a16="http://schemas.microsoft.com/office/drawing/2014/main" id="{3EA44FE0-3AE0-6A8E-02B0-A73060D443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3" name="Forme libre 80">
              <a:extLst>
                <a:ext uri="{FF2B5EF4-FFF2-40B4-BE49-F238E27FC236}">
                  <a16:creationId xmlns:a16="http://schemas.microsoft.com/office/drawing/2014/main" id="{9C901811-EC71-88D6-F8DA-1A05BA83BD5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4" name="Forme libre 81">
              <a:extLst>
                <a:ext uri="{FF2B5EF4-FFF2-40B4-BE49-F238E27FC236}">
                  <a16:creationId xmlns:a16="http://schemas.microsoft.com/office/drawing/2014/main" id="{DAF6742F-5890-83C5-4834-1A9DCF1D5E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5" name="Forme libre 82">
              <a:extLst>
                <a:ext uri="{FF2B5EF4-FFF2-40B4-BE49-F238E27FC236}">
                  <a16:creationId xmlns:a16="http://schemas.microsoft.com/office/drawing/2014/main" id="{6C1F1493-FEA5-7643-DEF7-599E80C49B7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6" name="Forme libre 83">
              <a:extLst>
                <a:ext uri="{FF2B5EF4-FFF2-40B4-BE49-F238E27FC236}">
                  <a16:creationId xmlns:a16="http://schemas.microsoft.com/office/drawing/2014/main" id="{15D0A630-A069-C57C-9003-57272866F2B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7" name="Forme libre 84">
              <a:extLst>
                <a:ext uri="{FF2B5EF4-FFF2-40B4-BE49-F238E27FC236}">
                  <a16:creationId xmlns:a16="http://schemas.microsoft.com/office/drawing/2014/main" id="{7B07039E-5B7A-25E4-FA80-7F64D76CE5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8" name="Forme libre 85">
              <a:extLst>
                <a:ext uri="{FF2B5EF4-FFF2-40B4-BE49-F238E27FC236}">
                  <a16:creationId xmlns:a16="http://schemas.microsoft.com/office/drawing/2014/main" id="{11605378-2857-A703-2C03-D0E246BEA57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17" name="Rectangle 1">
            <a:extLst>
              <a:ext uri="{FF2B5EF4-FFF2-40B4-BE49-F238E27FC236}">
                <a16:creationId xmlns:a16="http://schemas.microsoft.com/office/drawing/2014/main" id="{80918F7A-1868-4D68-60F6-2710A56C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1835471E-FD32-B4D1-C9CE-E8C46236118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92553" y="2819400"/>
            <a:ext cx="4416552" cy="3352801"/>
          </a:xfrm>
        </p:spPr>
        <p:txBody>
          <a:bodyPr/>
          <a:lstStyle/>
          <a:p>
            <a:pPr marL="301752" lvl="1" fontAlgn="ctr">
              <a:spcBef>
                <a:spcPts val="0"/>
              </a:spcBef>
            </a:pPr>
            <a:r>
              <a:rPr lang="fr-FR" sz="1600" i="0" u="none" strike="noStrike" kern="120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Ridge Regression</a:t>
            </a:r>
            <a:endParaRPr lang="fr-FR" sz="1600" i="0" u="none" strike="noStrike" dirty="0">
              <a:effectLst/>
              <a:latin typeface="Arial" panose="020B0604020202020204" pitchFamily="34" charset="0"/>
            </a:endParaRPr>
          </a:p>
          <a:p>
            <a:pPr marL="301752" lvl="1" fontAlgn="ctr">
              <a:spcBef>
                <a:spcPts val="0"/>
              </a:spcBef>
            </a:pPr>
            <a:r>
              <a:rPr lang="fr-FR" sz="1600" i="0" u="none" strike="noStrike" kern="120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Lasso Regression</a:t>
            </a:r>
            <a:endParaRPr lang="fr-FR" sz="1600" i="0" u="none" strike="noStrike" dirty="0">
              <a:effectLst/>
              <a:latin typeface="Arial" panose="020B0604020202020204" pitchFamily="34" charset="0"/>
            </a:endParaRPr>
          </a:p>
          <a:p>
            <a:pPr marL="301752" lvl="1" fontAlgn="ctr">
              <a:spcBef>
                <a:spcPts val="0"/>
              </a:spcBef>
            </a:pPr>
            <a:r>
              <a:rPr lang="fr-FR" sz="1600" i="0" u="none" strike="noStrike" kern="1200" dirty="0" err="1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Elastic</a:t>
            </a:r>
            <a:r>
              <a:rPr lang="fr-FR" sz="1600" i="0" u="none" strike="noStrike" kern="120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 Net</a:t>
            </a:r>
            <a:endParaRPr lang="fr-FR" sz="1600" i="0" u="none" strike="noStrike" dirty="0">
              <a:effectLst/>
              <a:latin typeface="Arial" panose="020B0604020202020204" pitchFamily="34" charset="0"/>
            </a:endParaRPr>
          </a:p>
          <a:p>
            <a:pPr marL="301752" lvl="1" fontAlgn="ctr">
              <a:spcBef>
                <a:spcPts val="0"/>
              </a:spcBef>
            </a:pPr>
            <a:r>
              <a:rPr lang="fr-FR" sz="1600" i="0" u="none" strike="noStrike" kern="1200" dirty="0" err="1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kNN</a:t>
            </a:r>
            <a:endParaRPr lang="fr-FR" sz="1600" i="0" u="none" strike="noStrike" dirty="0">
              <a:effectLst/>
              <a:latin typeface="Arial" panose="020B0604020202020204" pitchFamily="34" charset="0"/>
            </a:endParaRPr>
          </a:p>
          <a:p>
            <a:pPr marL="301752" lvl="1" fontAlgn="ctr">
              <a:spcBef>
                <a:spcPts val="0"/>
              </a:spcBef>
            </a:pPr>
            <a:r>
              <a:rPr lang="fr-FR" sz="1600" i="0" u="none" strike="noStrike" kern="120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SVR</a:t>
            </a:r>
            <a:endParaRPr lang="fr-FR" sz="1600" i="0" u="none" strike="noStrike" dirty="0">
              <a:effectLst/>
              <a:latin typeface="Arial" panose="020B0604020202020204" pitchFamily="34" charset="0"/>
            </a:endParaRPr>
          </a:p>
          <a:p>
            <a:pPr marL="301752" lvl="1" fontAlgn="ctr">
              <a:spcBef>
                <a:spcPts val="0"/>
              </a:spcBef>
            </a:pPr>
            <a:r>
              <a:rPr lang="fr-FR" sz="1600" i="0" u="none" strike="noStrike" kern="1200" dirty="0" err="1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Neuron</a:t>
            </a:r>
            <a:r>
              <a:rPr lang="fr-FR" sz="1600" i="0" u="none" strike="noStrike" kern="120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 Network</a:t>
            </a:r>
            <a:endParaRPr lang="fr-FR" sz="1600" i="0" u="none" strike="noStrike" dirty="0">
              <a:effectLst/>
              <a:latin typeface="Arial" panose="020B0604020202020204" pitchFamily="34" charset="0"/>
            </a:endParaRPr>
          </a:p>
          <a:p>
            <a:pPr marL="301752" lvl="1" fontAlgn="ctr">
              <a:spcBef>
                <a:spcPts val="0"/>
              </a:spcBef>
            </a:pPr>
            <a:r>
              <a:rPr lang="fr-FR" sz="1600" i="0" u="none" strike="noStrike" kern="1200" dirty="0" err="1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Random</a:t>
            </a:r>
            <a:r>
              <a:rPr lang="fr-FR" sz="1600" i="0" u="none" strike="noStrike" kern="1200" dirty="0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 Forest</a:t>
            </a:r>
            <a:endParaRPr lang="fr-FR" sz="1600" i="0" u="none" strike="noStrike" dirty="0">
              <a:effectLst/>
              <a:latin typeface="Arial" panose="020B0604020202020204" pitchFamily="34" charset="0"/>
            </a:endParaRPr>
          </a:p>
          <a:p>
            <a:pPr marL="301752" lvl="1" fontAlgn="ctr">
              <a:spcBef>
                <a:spcPts val="0"/>
              </a:spcBef>
            </a:pPr>
            <a:r>
              <a:rPr lang="fr-FR" sz="1600" i="0" u="none" strike="noStrike" kern="1200" dirty="0" err="1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Adaboost</a:t>
            </a:r>
            <a:endParaRPr lang="fr-FR" sz="1600" i="0" u="none" strike="noStrike" dirty="0">
              <a:effectLst/>
              <a:latin typeface="Arial" panose="020B0604020202020204" pitchFamily="34" charset="0"/>
            </a:endParaRPr>
          </a:p>
          <a:p>
            <a:pPr marL="301752" lvl="1" fontAlgn="ctr">
              <a:spcBef>
                <a:spcPts val="0"/>
              </a:spcBef>
            </a:pPr>
            <a:r>
              <a:rPr lang="fr-FR" sz="1600" i="0" u="none" strike="noStrike" kern="1200" dirty="0" err="1">
                <a:solidFill>
                  <a:srgbClr val="FFFFFF"/>
                </a:solidFill>
                <a:effectLst/>
                <a:latin typeface="Corbel" panose="020B0503020204020204" pitchFamily="34" charset="0"/>
              </a:rPr>
              <a:t>XGBoost</a:t>
            </a:r>
            <a:endParaRPr lang="fr-FR" sz="160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fr-FR" dirty="0"/>
              <a:t>Echelle d’origine</a:t>
            </a:r>
          </a:p>
          <a:p>
            <a:r>
              <a:rPr lang="fr-FR" dirty="0"/>
              <a:t>Echelle logarithmique</a:t>
            </a:r>
          </a:p>
        </p:txBody>
      </p:sp>
    </p:spTree>
    <p:extLst>
      <p:ext uri="{BB962C8B-B14F-4D97-AF65-F5344CB8AC3E}">
        <p14:creationId xmlns:p14="http://schemas.microsoft.com/office/powerpoint/2010/main" val="21326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CE68E-7B53-3827-243A-0393E68E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Modeling –</a:t>
            </a:r>
            <a:br>
              <a:rPr lang="fr-FR" dirty="0"/>
            </a:br>
            <a:r>
              <a:rPr lang="fr-FR" dirty="0"/>
              <a:t>Résultats GHG Emissions</a:t>
            </a:r>
          </a:p>
        </p:txBody>
      </p:sp>
      <p:graphicFrame>
        <p:nvGraphicFramePr>
          <p:cNvPr id="16" name="Espace réservé du contenu 15">
            <a:extLst>
              <a:ext uri="{FF2B5EF4-FFF2-40B4-BE49-F238E27FC236}">
                <a16:creationId xmlns:a16="http://schemas.microsoft.com/office/drawing/2014/main" id="{F58354E4-B706-AB7A-E4E1-3493951BE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03662"/>
              </p:ext>
            </p:extLst>
          </p:nvPr>
        </p:nvGraphicFramePr>
        <p:xfrm>
          <a:off x="0" y="1698340"/>
          <a:ext cx="5960640" cy="482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Espace réservé du contenu 8">
            <a:extLst>
              <a:ext uri="{FF2B5EF4-FFF2-40B4-BE49-F238E27FC236}">
                <a16:creationId xmlns:a16="http://schemas.microsoft.com/office/drawing/2014/main" id="{F1411B09-68B8-1D3F-5F04-FC0604FF8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582312"/>
              </p:ext>
            </p:extLst>
          </p:nvPr>
        </p:nvGraphicFramePr>
        <p:xfrm>
          <a:off x="5960640" y="1698340"/>
          <a:ext cx="6228185" cy="4178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DB154872-5812-5120-8974-094F651642BF}"/>
              </a:ext>
            </a:extLst>
          </p:cNvPr>
          <p:cNvSpPr/>
          <p:nvPr/>
        </p:nvSpPr>
        <p:spPr>
          <a:xfrm rot="2752490">
            <a:off x="4238213" y="5428427"/>
            <a:ext cx="331233" cy="78667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52D121-6103-4351-E1DA-583A3B1CE80C}"/>
              </a:ext>
            </a:extLst>
          </p:cNvPr>
          <p:cNvSpPr/>
          <p:nvPr/>
        </p:nvSpPr>
        <p:spPr>
          <a:xfrm rot="5400000">
            <a:off x="11077367" y="4533211"/>
            <a:ext cx="331233" cy="936104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1905D5-0F76-27A3-CD62-F5801732C8DB}"/>
              </a:ext>
            </a:extLst>
          </p:cNvPr>
          <p:cNvSpPr txBox="1"/>
          <p:nvPr/>
        </p:nvSpPr>
        <p:spPr>
          <a:xfrm>
            <a:off x="6080925" y="6214496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Meilleur modèle : </a:t>
            </a:r>
            <a:r>
              <a:rPr lang="fr-FR" dirty="0" err="1"/>
              <a:t>XGBoost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Modeling –</a:t>
            </a:r>
            <a:br>
              <a:rPr lang="fr-FR" dirty="0"/>
            </a:br>
            <a:r>
              <a:rPr lang="fr-FR" dirty="0"/>
              <a:t>Résultats GHG Emissions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9234210-E9AC-F3E0-8CCA-0667FA534D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" b="195"/>
          <a:stretch/>
        </p:blipFill>
        <p:spPr>
          <a:xfrm>
            <a:off x="1629916" y="2348880"/>
            <a:ext cx="5960010" cy="2952328"/>
          </a:xfr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C9E0ED7-332D-B2AF-2F01-66F331E73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Score R2 : 0.588</a:t>
            </a:r>
          </a:p>
          <a:p>
            <a:r>
              <a:rPr lang="fr-FR" dirty="0"/>
              <a:t>Score R2_log2lin : 0.604</a:t>
            </a:r>
          </a:p>
          <a:p>
            <a:endParaRPr lang="fr-FR" dirty="0"/>
          </a:p>
          <a:p>
            <a:r>
              <a:rPr lang="fr-FR" dirty="0"/>
              <a:t>Meilleure échelle : Log</a:t>
            </a:r>
          </a:p>
        </p:txBody>
      </p:sp>
    </p:spTree>
    <p:extLst>
      <p:ext uri="{BB962C8B-B14F-4D97-AF65-F5344CB8AC3E}">
        <p14:creationId xmlns:p14="http://schemas.microsoft.com/office/powerpoint/2010/main" val="917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CE68E-7B53-3827-243A-0393E68E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Modeling –</a:t>
            </a:r>
            <a:br>
              <a:rPr lang="fr-FR" dirty="0"/>
            </a:br>
            <a:r>
              <a:rPr lang="fr-FR" dirty="0"/>
              <a:t>Résultats Energy Use</a:t>
            </a:r>
          </a:p>
        </p:txBody>
      </p:sp>
      <p:graphicFrame>
        <p:nvGraphicFramePr>
          <p:cNvPr id="16" name="Espace réservé du contenu 15">
            <a:extLst>
              <a:ext uri="{FF2B5EF4-FFF2-40B4-BE49-F238E27FC236}">
                <a16:creationId xmlns:a16="http://schemas.microsoft.com/office/drawing/2014/main" id="{F58354E4-B706-AB7A-E4E1-3493951BE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250393"/>
              </p:ext>
            </p:extLst>
          </p:nvPr>
        </p:nvGraphicFramePr>
        <p:xfrm>
          <a:off x="0" y="1698340"/>
          <a:ext cx="5960640" cy="482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Espace réservé du contenu 8">
            <a:extLst>
              <a:ext uri="{FF2B5EF4-FFF2-40B4-BE49-F238E27FC236}">
                <a16:creationId xmlns:a16="http://schemas.microsoft.com/office/drawing/2014/main" id="{F1411B09-68B8-1D3F-5F04-FC0604FF8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009463"/>
              </p:ext>
            </p:extLst>
          </p:nvPr>
        </p:nvGraphicFramePr>
        <p:xfrm>
          <a:off x="5960640" y="1698340"/>
          <a:ext cx="6228185" cy="4178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DB154872-5812-5120-8974-094F651642BF}"/>
              </a:ext>
            </a:extLst>
          </p:cNvPr>
          <p:cNvSpPr/>
          <p:nvPr/>
        </p:nvSpPr>
        <p:spPr>
          <a:xfrm rot="2752490">
            <a:off x="4238213" y="5428427"/>
            <a:ext cx="331233" cy="78667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52D121-6103-4351-E1DA-583A3B1CE80C}"/>
              </a:ext>
            </a:extLst>
          </p:cNvPr>
          <p:cNvSpPr/>
          <p:nvPr/>
        </p:nvSpPr>
        <p:spPr>
          <a:xfrm rot="5400000">
            <a:off x="11024426" y="4278693"/>
            <a:ext cx="331233" cy="936104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1905D5-0F76-27A3-CD62-F5801732C8DB}"/>
              </a:ext>
            </a:extLst>
          </p:cNvPr>
          <p:cNvSpPr txBox="1"/>
          <p:nvPr/>
        </p:nvSpPr>
        <p:spPr>
          <a:xfrm>
            <a:off x="6080925" y="6214496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Meilleur modèle : </a:t>
            </a:r>
            <a:r>
              <a:rPr lang="fr-FR" dirty="0" err="1"/>
              <a:t>XGBoost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37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Modeling –</a:t>
            </a:r>
            <a:br>
              <a:rPr lang="fr-FR" dirty="0"/>
            </a:br>
            <a:r>
              <a:rPr lang="fr-FR" dirty="0"/>
              <a:t>Résultats Energy Use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9234210-E9AC-F3E0-8CCA-0667FA534D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r="93"/>
          <a:stretch/>
        </p:blipFill>
        <p:spPr>
          <a:xfrm>
            <a:off x="1629916" y="2348880"/>
            <a:ext cx="5960010" cy="2952328"/>
          </a:xfr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C9E0ED7-332D-B2AF-2F01-66F331E73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Score R2 :  0.709</a:t>
            </a:r>
          </a:p>
          <a:p>
            <a:r>
              <a:rPr lang="fr-FR" dirty="0"/>
              <a:t>Score R2_log2lin : 0.726</a:t>
            </a:r>
          </a:p>
          <a:p>
            <a:endParaRPr lang="fr-FR" dirty="0"/>
          </a:p>
          <a:p>
            <a:r>
              <a:rPr lang="fr-FR" dirty="0"/>
              <a:t>Meilleure échelle : Log</a:t>
            </a:r>
          </a:p>
        </p:txBody>
      </p:sp>
    </p:spTree>
    <p:extLst>
      <p:ext uri="{BB962C8B-B14F-4D97-AF65-F5344CB8AC3E}">
        <p14:creationId xmlns:p14="http://schemas.microsoft.com/office/powerpoint/2010/main" val="31411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Modeling –</a:t>
            </a:r>
            <a:br>
              <a:rPr lang="fr-FR" dirty="0"/>
            </a:br>
            <a:r>
              <a:rPr lang="fr-FR" dirty="0"/>
              <a:t>Interprétation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712DBC-686C-C53D-39FC-F80EBBB1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642" y="4013803"/>
            <a:ext cx="1784970" cy="366074"/>
          </a:xfrm>
        </p:spPr>
        <p:txBody>
          <a:bodyPr>
            <a:normAutofit/>
          </a:bodyPr>
          <a:lstStyle/>
          <a:p>
            <a:r>
              <a:rPr lang="fr-FR" sz="1800" dirty="0"/>
              <a:t>GHG Emissions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A26BC04-E742-1647-34C0-48D9F8C6FC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796" y="1670214"/>
            <a:ext cx="4736665" cy="2334849"/>
          </a:xfrm>
        </p:spPr>
      </p:pic>
      <p:pic>
        <p:nvPicPr>
          <p:cNvPr id="3" name="Espace réservé du contenu 10">
            <a:extLst>
              <a:ext uri="{FF2B5EF4-FFF2-40B4-BE49-F238E27FC236}">
                <a16:creationId xmlns:a16="http://schemas.microsoft.com/office/drawing/2014/main" id="{256B4885-A3B5-0D91-DE8C-EF32C90B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795" y="4403390"/>
            <a:ext cx="4744058" cy="2334849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6C09A581-3057-5820-36DF-F94476B250DE}"/>
              </a:ext>
            </a:extLst>
          </p:cNvPr>
          <p:cNvSpPr txBox="1">
            <a:spLocks/>
          </p:cNvSpPr>
          <p:nvPr/>
        </p:nvSpPr>
        <p:spPr>
          <a:xfrm>
            <a:off x="8575687" y="4013803"/>
            <a:ext cx="1382624" cy="36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Energy Use</a:t>
            </a:r>
          </a:p>
        </p:txBody>
      </p:sp>
      <p:pic>
        <p:nvPicPr>
          <p:cNvPr id="12" name="Espace réservé du contenu 10">
            <a:extLst>
              <a:ext uri="{FF2B5EF4-FFF2-40B4-BE49-F238E27FC236}">
                <a16:creationId xmlns:a16="http://schemas.microsoft.com/office/drawing/2014/main" id="{66AB8506-F0ED-5F28-FE16-77EA08507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8667" y="1670214"/>
            <a:ext cx="4736664" cy="2343589"/>
          </a:xfrm>
          <a:prstGeom prst="rect">
            <a:avLst/>
          </a:prstGeom>
        </p:spPr>
      </p:pic>
      <p:pic>
        <p:nvPicPr>
          <p:cNvPr id="14" name="Espace réservé du contenu 10">
            <a:extLst>
              <a:ext uri="{FF2B5EF4-FFF2-40B4-BE49-F238E27FC236}">
                <a16:creationId xmlns:a16="http://schemas.microsoft.com/office/drawing/2014/main" id="{E5701814-2BCB-1BA1-E1E4-DA88E0338C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6816" y="4403390"/>
            <a:ext cx="4742214" cy="2340741"/>
          </a:xfrm>
          <a:prstGeom prst="rect">
            <a:avLst/>
          </a:prstGeom>
        </p:spPr>
      </p:pic>
      <p:grpSp>
        <p:nvGrpSpPr>
          <p:cNvPr id="15" name="Ligne" descr="Ligne graphique">
            <a:extLst>
              <a:ext uri="{FF2B5EF4-FFF2-40B4-BE49-F238E27FC236}">
                <a16:creationId xmlns:a16="http://schemas.microsoft.com/office/drawing/2014/main" id="{779B1709-AFEA-DFBD-C956-55E33A28D954}"/>
              </a:ext>
            </a:extLst>
          </p:cNvPr>
          <p:cNvGrpSpPr/>
          <p:nvPr/>
        </p:nvGrpSpPr>
        <p:grpSpPr bwMode="invGray">
          <a:xfrm rot="5400000">
            <a:off x="3724025" y="4164908"/>
            <a:ext cx="4740774" cy="96134"/>
            <a:chOff x="1522413" y="1514475"/>
            <a:chExt cx="10569575" cy="64008"/>
          </a:xfrm>
        </p:grpSpPr>
        <p:sp>
          <p:nvSpPr>
            <p:cNvPr id="16" name="Forme libre 10">
              <a:extLst>
                <a:ext uri="{FF2B5EF4-FFF2-40B4-BE49-F238E27FC236}">
                  <a16:creationId xmlns:a16="http://schemas.microsoft.com/office/drawing/2014/main" id="{18CBF047-42F0-B228-49E1-A4FD4321312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11">
              <a:extLst>
                <a:ext uri="{FF2B5EF4-FFF2-40B4-BE49-F238E27FC236}">
                  <a16:creationId xmlns:a16="http://schemas.microsoft.com/office/drawing/2014/main" id="{C8087F92-470B-307D-CAF1-675A3624BCE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12">
              <a:extLst>
                <a:ext uri="{FF2B5EF4-FFF2-40B4-BE49-F238E27FC236}">
                  <a16:creationId xmlns:a16="http://schemas.microsoft.com/office/drawing/2014/main" id="{A9354D5E-D451-491D-E2DE-1E0329A2863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15">
              <a:extLst>
                <a:ext uri="{FF2B5EF4-FFF2-40B4-BE49-F238E27FC236}">
                  <a16:creationId xmlns:a16="http://schemas.microsoft.com/office/drawing/2014/main" id="{DF855662-390F-08DE-85B1-9BEB8654403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16">
              <a:extLst>
                <a:ext uri="{FF2B5EF4-FFF2-40B4-BE49-F238E27FC236}">
                  <a16:creationId xmlns:a16="http://schemas.microsoft.com/office/drawing/2014/main" id="{BF1F3C1F-67FE-BA98-FFD0-59819ABFE82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17">
              <a:extLst>
                <a:ext uri="{FF2B5EF4-FFF2-40B4-BE49-F238E27FC236}">
                  <a16:creationId xmlns:a16="http://schemas.microsoft.com/office/drawing/2014/main" id="{8B21A5B6-9DE9-4D8A-BC5E-AB2BBED78F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18">
              <a:extLst>
                <a:ext uri="{FF2B5EF4-FFF2-40B4-BE49-F238E27FC236}">
                  <a16:creationId xmlns:a16="http://schemas.microsoft.com/office/drawing/2014/main" id="{341DB142-C2A6-EA55-D37C-4E67F524B8D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19">
              <a:extLst>
                <a:ext uri="{FF2B5EF4-FFF2-40B4-BE49-F238E27FC236}">
                  <a16:creationId xmlns:a16="http://schemas.microsoft.com/office/drawing/2014/main" id="{839E0A8B-1DAD-0934-0386-F01DF613587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0">
              <a:extLst>
                <a:ext uri="{FF2B5EF4-FFF2-40B4-BE49-F238E27FC236}">
                  <a16:creationId xmlns:a16="http://schemas.microsoft.com/office/drawing/2014/main" id="{BFE25925-B287-D74F-16FA-107D7E9FF1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1">
              <a:extLst>
                <a:ext uri="{FF2B5EF4-FFF2-40B4-BE49-F238E27FC236}">
                  <a16:creationId xmlns:a16="http://schemas.microsoft.com/office/drawing/2014/main" id="{82AB640F-B601-91EE-4924-23562966C60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22">
              <a:extLst>
                <a:ext uri="{FF2B5EF4-FFF2-40B4-BE49-F238E27FC236}">
                  <a16:creationId xmlns:a16="http://schemas.microsoft.com/office/drawing/2014/main" id="{967B0D16-666B-A526-1656-95B4DCB2279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23">
              <a:extLst>
                <a:ext uri="{FF2B5EF4-FFF2-40B4-BE49-F238E27FC236}">
                  <a16:creationId xmlns:a16="http://schemas.microsoft.com/office/drawing/2014/main" id="{CA34F158-243F-CD08-D4CC-08344FB8216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24">
              <a:extLst>
                <a:ext uri="{FF2B5EF4-FFF2-40B4-BE49-F238E27FC236}">
                  <a16:creationId xmlns:a16="http://schemas.microsoft.com/office/drawing/2014/main" id="{F2FE1012-B18A-A805-FDD0-D2EBBCE5DB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25">
              <a:extLst>
                <a:ext uri="{FF2B5EF4-FFF2-40B4-BE49-F238E27FC236}">
                  <a16:creationId xmlns:a16="http://schemas.microsoft.com/office/drawing/2014/main" id="{CB06FF5B-4709-EF89-8090-45D2F5FEE57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26">
              <a:extLst>
                <a:ext uri="{FF2B5EF4-FFF2-40B4-BE49-F238E27FC236}">
                  <a16:creationId xmlns:a16="http://schemas.microsoft.com/office/drawing/2014/main" id="{D9D6E452-F35E-958B-DDBB-9523DF8A942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27">
              <a:extLst>
                <a:ext uri="{FF2B5EF4-FFF2-40B4-BE49-F238E27FC236}">
                  <a16:creationId xmlns:a16="http://schemas.microsoft.com/office/drawing/2014/main" id="{BC1E1E4C-709D-31B7-FE1A-E3C52C67BC2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28">
              <a:extLst>
                <a:ext uri="{FF2B5EF4-FFF2-40B4-BE49-F238E27FC236}">
                  <a16:creationId xmlns:a16="http://schemas.microsoft.com/office/drawing/2014/main" id="{B705A3B6-BF78-DA6C-E051-163909FBA4F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29">
              <a:extLst>
                <a:ext uri="{FF2B5EF4-FFF2-40B4-BE49-F238E27FC236}">
                  <a16:creationId xmlns:a16="http://schemas.microsoft.com/office/drawing/2014/main" id="{82EF7D6C-43E4-D307-3099-0093F80C135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0">
              <a:extLst>
                <a:ext uri="{FF2B5EF4-FFF2-40B4-BE49-F238E27FC236}">
                  <a16:creationId xmlns:a16="http://schemas.microsoft.com/office/drawing/2014/main" id="{A2CBF90C-5952-294A-2846-CE38D2BD787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1">
              <a:extLst>
                <a:ext uri="{FF2B5EF4-FFF2-40B4-BE49-F238E27FC236}">
                  <a16:creationId xmlns:a16="http://schemas.microsoft.com/office/drawing/2014/main" id="{73AB3F26-F0DE-4954-C5F9-F06401722FB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32">
              <a:extLst>
                <a:ext uri="{FF2B5EF4-FFF2-40B4-BE49-F238E27FC236}">
                  <a16:creationId xmlns:a16="http://schemas.microsoft.com/office/drawing/2014/main" id="{A0D81098-62A8-88F4-3371-16CB25CF8FF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33">
              <a:extLst>
                <a:ext uri="{FF2B5EF4-FFF2-40B4-BE49-F238E27FC236}">
                  <a16:creationId xmlns:a16="http://schemas.microsoft.com/office/drawing/2014/main" id="{2EEE1A9F-B5D4-9DFE-0346-038E1CA7A8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34">
              <a:extLst>
                <a:ext uri="{FF2B5EF4-FFF2-40B4-BE49-F238E27FC236}">
                  <a16:creationId xmlns:a16="http://schemas.microsoft.com/office/drawing/2014/main" id="{8E666A29-0C10-179A-147B-BC0DE2CA95F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35">
              <a:extLst>
                <a:ext uri="{FF2B5EF4-FFF2-40B4-BE49-F238E27FC236}">
                  <a16:creationId xmlns:a16="http://schemas.microsoft.com/office/drawing/2014/main" id="{DC738715-CC43-418D-1F83-CF273002FB6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36">
              <a:extLst>
                <a:ext uri="{FF2B5EF4-FFF2-40B4-BE49-F238E27FC236}">
                  <a16:creationId xmlns:a16="http://schemas.microsoft.com/office/drawing/2014/main" id="{4F9C6B67-F30D-6049-842C-512EC7DF40D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37">
              <a:extLst>
                <a:ext uri="{FF2B5EF4-FFF2-40B4-BE49-F238E27FC236}">
                  <a16:creationId xmlns:a16="http://schemas.microsoft.com/office/drawing/2014/main" id="{44DE5CB3-8440-0AAF-9A10-5DEB32011D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38">
              <a:extLst>
                <a:ext uri="{FF2B5EF4-FFF2-40B4-BE49-F238E27FC236}">
                  <a16:creationId xmlns:a16="http://schemas.microsoft.com/office/drawing/2014/main" id="{71536CFF-0357-81C7-5422-999B0F836E6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39">
              <a:extLst>
                <a:ext uri="{FF2B5EF4-FFF2-40B4-BE49-F238E27FC236}">
                  <a16:creationId xmlns:a16="http://schemas.microsoft.com/office/drawing/2014/main" id="{FC182B2B-FB03-E261-376E-1D61ACFD1E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0">
              <a:extLst>
                <a:ext uri="{FF2B5EF4-FFF2-40B4-BE49-F238E27FC236}">
                  <a16:creationId xmlns:a16="http://schemas.microsoft.com/office/drawing/2014/main" id="{A2C96D08-F251-7FBD-7C50-419FEC1151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1">
              <a:extLst>
                <a:ext uri="{FF2B5EF4-FFF2-40B4-BE49-F238E27FC236}">
                  <a16:creationId xmlns:a16="http://schemas.microsoft.com/office/drawing/2014/main" id="{68AA2471-E520-3B39-75ED-63F50E6506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42">
              <a:extLst>
                <a:ext uri="{FF2B5EF4-FFF2-40B4-BE49-F238E27FC236}">
                  <a16:creationId xmlns:a16="http://schemas.microsoft.com/office/drawing/2014/main" id="{1A6417A8-87E5-884D-BD06-3B1758045D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43">
              <a:extLst>
                <a:ext uri="{FF2B5EF4-FFF2-40B4-BE49-F238E27FC236}">
                  <a16:creationId xmlns:a16="http://schemas.microsoft.com/office/drawing/2014/main" id="{3320C4AB-5C0E-012F-8402-E4392DE4CCB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44">
              <a:extLst>
                <a:ext uri="{FF2B5EF4-FFF2-40B4-BE49-F238E27FC236}">
                  <a16:creationId xmlns:a16="http://schemas.microsoft.com/office/drawing/2014/main" id="{05C1CDA7-F9D8-8277-95D2-FCB327134A3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45">
              <a:extLst>
                <a:ext uri="{FF2B5EF4-FFF2-40B4-BE49-F238E27FC236}">
                  <a16:creationId xmlns:a16="http://schemas.microsoft.com/office/drawing/2014/main" id="{BEC7A393-E453-EA36-54D3-B3E3333FA24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46">
              <a:extLst>
                <a:ext uri="{FF2B5EF4-FFF2-40B4-BE49-F238E27FC236}">
                  <a16:creationId xmlns:a16="http://schemas.microsoft.com/office/drawing/2014/main" id="{9E0C50E1-C301-B27D-4B24-14535C4C5B5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47">
              <a:extLst>
                <a:ext uri="{FF2B5EF4-FFF2-40B4-BE49-F238E27FC236}">
                  <a16:creationId xmlns:a16="http://schemas.microsoft.com/office/drawing/2014/main" id="{8A7E6CCB-AA6D-F271-C886-A2F44F840E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48">
              <a:extLst>
                <a:ext uri="{FF2B5EF4-FFF2-40B4-BE49-F238E27FC236}">
                  <a16:creationId xmlns:a16="http://schemas.microsoft.com/office/drawing/2014/main" id="{69745EBD-D118-BCF3-869E-A8D274DFBF7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49">
              <a:extLst>
                <a:ext uri="{FF2B5EF4-FFF2-40B4-BE49-F238E27FC236}">
                  <a16:creationId xmlns:a16="http://schemas.microsoft.com/office/drawing/2014/main" id="{7C6B7CAC-08FF-F5D7-2ED3-A6E212C5AA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0">
              <a:extLst>
                <a:ext uri="{FF2B5EF4-FFF2-40B4-BE49-F238E27FC236}">
                  <a16:creationId xmlns:a16="http://schemas.microsoft.com/office/drawing/2014/main" id="{EF59B8AD-999C-80FC-ED78-19F1A766524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1">
              <a:extLst>
                <a:ext uri="{FF2B5EF4-FFF2-40B4-BE49-F238E27FC236}">
                  <a16:creationId xmlns:a16="http://schemas.microsoft.com/office/drawing/2014/main" id="{7376BACB-8133-50CD-1495-D6939799B04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52">
              <a:extLst>
                <a:ext uri="{FF2B5EF4-FFF2-40B4-BE49-F238E27FC236}">
                  <a16:creationId xmlns:a16="http://schemas.microsoft.com/office/drawing/2014/main" id="{E8033547-1A10-7414-55EE-8283E25DD17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53">
              <a:extLst>
                <a:ext uri="{FF2B5EF4-FFF2-40B4-BE49-F238E27FC236}">
                  <a16:creationId xmlns:a16="http://schemas.microsoft.com/office/drawing/2014/main" id="{29292001-0405-6A4E-FAE8-2F80F8A2A9A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54">
              <a:extLst>
                <a:ext uri="{FF2B5EF4-FFF2-40B4-BE49-F238E27FC236}">
                  <a16:creationId xmlns:a16="http://schemas.microsoft.com/office/drawing/2014/main" id="{816950EE-2A17-4AEE-03B8-96CF7F53661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55">
              <a:extLst>
                <a:ext uri="{FF2B5EF4-FFF2-40B4-BE49-F238E27FC236}">
                  <a16:creationId xmlns:a16="http://schemas.microsoft.com/office/drawing/2014/main" id="{C593B593-CFF8-8F06-C939-AF3B3933D4C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56">
              <a:extLst>
                <a:ext uri="{FF2B5EF4-FFF2-40B4-BE49-F238E27FC236}">
                  <a16:creationId xmlns:a16="http://schemas.microsoft.com/office/drawing/2014/main" id="{BB38F07D-0EDB-93AD-2A85-0FBACF765A4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57">
              <a:extLst>
                <a:ext uri="{FF2B5EF4-FFF2-40B4-BE49-F238E27FC236}">
                  <a16:creationId xmlns:a16="http://schemas.microsoft.com/office/drawing/2014/main" id="{17737334-DF0A-E5BD-B527-3205D5D135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58">
              <a:extLst>
                <a:ext uri="{FF2B5EF4-FFF2-40B4-BE49-F238E27FC236}">
                  <a16:creationId xmlns:a16="http://schemas.microsoft.com/office/drawing/2014/main" id="{13CF61F1-BADE-7DC4-6386-0EFB881944F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59">
              <a:extLst>
                <a:ext uri="{FF2B5EF4-FFF2-40B4-BE49-F238E27FC236}">
                  <a16:creationId xmlns:a16="http://schemas.microsoft.com/office/drawing/2014/main" id="{8A7EA903-6358-D347-DE84-BF85407170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0">
              <a:extLst>
                <a:ext uri="{FF2B5EF4-FFF2-40B4-BE49-F238E27FC236}">
                  <a16:creationId xmlns:a16="http://schemas.microsoft.com/office/drawing/2014/main" id="{2B53A006-0328-3B68-86D6-E72AC9C33D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1">
              <a:extLst>
                <a:ext uri="{FF2B5EF4-FFF2-40B4-BE49-F238E27FC236}">
                  <a16:creationId xmlns:a16="http://schemas.microsoft.com/office/drawing/2014/main" id="{9AE85303-64C2-408D-1B44-1A8A948D9A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62">
              <a:extLst>
                <a:ext uri="{FF2B5EF4-FFF2-40B4-BE49-F238E27FC236}">
                  <a16:creationId xmlns:a16="http://schemas.microsoft.com/office/drawing/2014/main" id="{03E898CF-F35E-9962-A099-474A9D775F2B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63">
              <a:extLst>
                <a:ext uri="{FF2B5EF4-FFF2-40B4-BE49-F238E27FC236}">
                  <a16:creationId xmlns:a16="http://schemas.microsoft.com/office/drawing/2014/main" id="{5C8D8241-B3D2-0241-623D-87AF61A50E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64">
              <a:extLst>
                <a:ext uri="{FF2B5EF4-FFF2-40B4-BE49-F238E27FC236}">
                  <a16:creationId xmlns:a16="http://schemas.microsoft.com/office/drawing/2014/main" id="{5518AFB4-B1FC-7C39-A15F-0DD2C46496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65">
              <a:extLst>
                <a:ext uri="{FF2B5EF4-FFF2-40B4-BE49-F238E27FC236}">
                  <a16:creationId xmlns:a16="http://schemas.microsoft.com/office/drawing/2014/main" id="{89A02159-3063-C0AE-8B98-5D7C8763B9B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66">
              <a:extLst>
                <a:ext uri="{FF2B5EF4-FFF2-40B4-BE49-F238E27FC236}">
                  <a16:creationId xmlns:a16="http://schemas.microsoft.com/office/drawing/2014/main" id="{078491A0-B0AB-7FEB-ABBA-D5DC25DE065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67">
              <a:extLst>
                <a:ext uri="{FF2B5EF4-FFF2-40B4-BE49-F238E27FC236}">
                  <a16:creationId xmlns:a16="http://schemas.microsoft.com/office/drawing/2014/main" id="{CEBEACE3-CAA2-14E2-1334-FA931E3B606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68">
              <a:extLst>
                <a:ext uri="{FF2B5EF4-FFF2-40B4-BE49-F238E27FC236}">
                  <a16:creationId xmlns:a16="http://schemas.microsoft.com/office/drawing/2014/main" id="{F4AD9648-7221-0207-296F-66696B576D2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69">
              <a:extLst>
                <a:ext uri="{FF2B5EF4-FFF2-40B4-BE49-F238E27FC236}">
                  <a16:creationId xmlns:a16="http://schemas.microsoft.com/office/drawing/2014/main" id="{24EA4E36-0438-6FED-17F5-9250F59473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0">
              <a:extLst>
                <a:ext uri="{FF2B5EF4-FFF2-40B4-BE49-F238E27FC236}">
                  <a16:creationId xmlns:a16="http://schemas.microsoft.com/office/drawing/2014/main" id="{0ACA6284-6CC8-9941-659B-A636FF591C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1">
              <a:extLst>
                <a:ext uri="{FF2B5EF4-FFF2-40B4-BE49-F238E27FC236}">
                  <a16:creationId xmlns:a16="http://schemas.microsoft.com/office/drawing/2014/main" id="{17CE31DC-A246-210D-D942-662D6130E0E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72">
              <a:extLst>
                <a:ext uri="{FF2B5EF4-FFF2-40B4-BE49-F238E27FC236}">
                  <a16:creationId xmlns:a16="http://schemas.microsoft.com/office/drawing/2014/main" id="{63549E38-5D5F-51EA-7F1B-073B6C01A8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73">
              <a:extLst>
                <a:ext uri="{FF2B5EF4-FFF2-40B4-BE49-F238E27FC236}">
                  <a16:creationId xmlns:a16="http://schemas.microsoft.com/office/drawing/2014/main" id="{DAE97A52-1CB5-6D3D-A32C-319BEBAAF0F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74">
              <a:extLst>
                <a:ext uri="{FF2B5EF4-FFF2-40B4-BE49-F238E27FC236}">
                  <a16:creationId xmlns:a16="http://schemas.microsoft.com/office/drawing/2014/main" id="{4A05F663-37ED-37F6-AA14-7EDF6FEC597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75">
              <a:extLst>
                <a:ext uri="{FF2B5EF4-FFF2-40B4-BE49-F238E27FC236}">
                  <a16:creationId xmlns:a16="http://schemas.microsoft.com/office/drawing/2014/main" id="{0271D897-9AE0-E028-3BDC-E6F6D779CF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76">
              <a:extLst>
                <a:ext uri="{FF2B5EF4-FFF2-40B4-BE49-F238E27FC236}">
                  <a16:creationId xmlns:a16="http://schemas.microsoft.com/office/drawing/2014/main" id="{62C42264-97E1-32B9-3FC4-F5D77F3BEA8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77">
              <a:extLst>
                <a:ext uri="{FF2B5EF4-FFF2-40B4-BE49-F238E27FC236}">
                  <a16:creationId xmlns:a16="http://schemas.microsoft.com/office/drawing/2014/main" id="{C0FB8AD5-73FD-3963-43B3-EFF35C34593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2" name="Forme libre 78">
              <a:extLst>
                <a:ext uri="{FF2B5EF4-FFF2-40B4-BE49-F238E27FC236}">
                  <a16:creationId xmlns:a16="http://schemas.microsoft.com/office/drawing/2014/main" id="{58C95894-A26D-A01D-839A-C90B8DC56AA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3" name="Forme libre 79">
              <a:extLst>
                <a:ext uri="{FF2B5EF4-FFF2-40B4-BE49-F238E27FC236}">
                  <a16:creationId xmlns:a16="http://schemas.microsoft.com/office/drawing/2014/main" id="{31E2C69C-9F77-A3B2-11AC-6B33BA99F6C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4" name="Forme libre 80">
              <a:extLst>
                <a:ext uri="{FF2B5EF4-FFF2-40B4-BE49-F238E27FC236}">
                  <a16:creationId xmlns:a16="http://schemas.microsoft.com/office/drawing/2014/main" id="{F00BBC1A-1484-7180-27DA-CABCF02A074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5" name="Forme libre 81">
              <a:extLst>
                <a:ext uri="{FF2B5EF4-FFF2-40B4-BE49-F238E27FC236}">
                  <a16:creationId xmlns:a16="http://schemas.microsoft.com/office/drawing/2014/main" id="{D2DC3CD8-CCA6-F574-482B-D8B9625D5EE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6" name="Forme libre 82">
              <a:extLst>
                <a:ext uri="{FF2B5EF4-FFF2-40B4-BE49-F238E27FC236}">
                  <a16:creationId xmlns:a16="http://schemas.microsoft.com/office/drawing/2014/main" id="{F8B25A33-9CC3-F7C6-0383-66DEF60033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7" name="Forme libre 83">
              <a:extLst>
                <a:ext uri="{FF2B5EF4-FFF2-40B4-BE49-F238E27FC236}">
                  <a16:creationId xmlns:a16="http://schemas.microsoft.com/office/drawing/2014/main" id="{3D09EB05-109C-C948-CA49-049B2599973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8" name="Forme libre 84">
              <a:extLst>
                <a:ext uri="{FF2B5EF4-FFF2-40B4-BE49-F238E27FC236}">
                  <a16:creationId xmlns:a16="http://schemas.microsoft.com/office/drawing/2014/main" id="{E8F0D7D4-8F4E-E655-8AE8-AC285F50429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9" name="Forme libre 85">
              <a:extLst>
                <a:ext uri="{FF2B5EF4-FFF2-40B4-BE49-F238E27FC236}">
                  <a16:creationId xmlns:a16="http://schemas.microsoft.com/office/drawing/2014/main" id="{8832AEC0-CE13-075C-7EF9-F053B4D4F7C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2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Mission</a:t>
            </a:r>
          </a:p>
          <a:p>
            <a:pPr rtl="0"/>
            <a:r>
              <a:rPr lang="fr-FR" dirty="0"/>
              <a:t>Présentation du jeu de données</a:t>
            </a:r>
          </a:p>
          <a:p>
            <a:pPr rtl="0"/>
            <a:r>
              <a:rPr lang="fr-FR" dirty="0"/>
              <a:t>Nettoyage &amp; Exploration</a:t>
            </a:r>
          </a:p>
          <a:p>
            <a:pPr rtl="0"/>
            <a:r>
              <a:rPr lang="fr-FR" dirty="0"/>
              <a:t>Modeling</a:t>
            </a:r>
          </a:p>
          <a:p>
            <a:r>
              <a:rPr lang="fr-FR" dirty="0"/>
              <a:t>Intérêt de ENERGY STAR Score</a:t>
            </a:r>
          </a:p>
          <a:p>
            <a:pPr rtl="0"/>
            <a:r>
              <a:rPr lang="fr-FR" dirty="0"/>
              <a:t>Conclusions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1C445-3F8E-1A7D-F5BE-643FDA7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 de ENERGY STAR Score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33B203-46BE-0F90-072B-062EC5373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GridSearch</a:t>
            </a:r>
            <a:r>
              <a:rPr lang="fr-FR" dirty="0"/>
              <a:t> avec ES Score</a:t>
            </a:r>
          </a:p>
        </p:txBody>
      </p:sp>
    </p:spTree>
    <p:extLst>
      <p:ext uri="{BB962C8B-B14F-4D97-AF65-F5344CB8AC3E}">
        <p14:creationId xmlns:p14="http://schemas.microsoft.com/office/powerpoint/2010/main" val="13969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 1">
            <a:extLst>
              <a:ext uri="{FF2B5EF4-FFF2-40B4-BE49-F238E27FC236}">
                <a16:creationId xmlns:a16="http://schemas.microsoft.com/office/drawing/2014/main" id="{DB0D3245-EC0E-2ADF-E95A-86206533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Intérêt de ENERGY STAR Score –</a:t>
            </a:r>
            <a:br>
              <a:rPr lang="fr-FR" dirty="0"/>
            </a:br>
            <a:r>
              <a:rPr lang="fr-FR" dirty="0"/>
              <a:t>Comparaison des scores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2004CA8A-CD26-D8F8-AFDA-0F990B5B26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9930221"/>
              </p:ext>
            </p:extLst>
          </p:nvPr>
        </p:nvGraphicFramePr>
        <p:xfrm>
          <a:off x="477789" y="2514600"/>
          <a:ext cx="3744416" cy="3650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Espace réservé du contenu 19">
            <a:extLst>
              <a:ext uri="{FF2B5EF4-FFF2-40B4-BE49-F238E27FC236}">
                <a16:creationId xmlns:a16="http://schemas.microsoft.com/office/drawing/2014/main" id="{95329944-12E6-4396-4E24-ABD837A9E0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0307228"/>
              </p:ext>
            </p:extLst>
          </p:nvPr>
        </p:nvGraphicFramePr>
        <p:xfrm>
          <a:off x="4222205" y="2514600"/>
          <a:ext cx="3744416" cy="3650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Espace réservé du contenu 19">
            <a:extLst>
              <a:ext uri="{FF2B5EF4-FFF2-40B4-BE49-F238E27FC236}">
                <a16:creationId xmlns:a16="http://schemas.microsoft.com/office/drawing/2014/main" id="{A6EA623C-D3C0-50FA-8C70-91CD97605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289858"/>
              </p:ext>
            </p:extLst>
          </p:nvPr>
        </p:nvGraphicFramePr>
        <p:xfrm>
          <a:off x="7966621" y="2514600"/>
          <a:ext cx="3744416" cy="3650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C6DBF0EB-EABD-5963-174A-1678D87DCC97}"/>
              </a:ext>
            </a:extLst>
          </p:cNvPr>
          <p:cNvSpPr txBox="1">
            <a:spLocks/>
          </p:cNvSpPr>
          <p:nvPr/>
        </p:nvSpPr>
        <p:spPr>
          <a:xfrm>
            <a:off x="477788" y="1700808"/>
            <a:ext cx="11233248" cy="10207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err="1"/>
              <a:t>XGBoost</a:t>
            </a:r>
            <a:r>
              <a:rPr lang="fr-FR" dirty="0"/>
              <a:t> – Comparaison Sans / Avec ES Score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000" dirty="0"/>
              <a:t>               R2		         GHG Emissions – RMSE &amp; MAE	Energy Use RMSE &amp; MAE</a:t>
            </a:r>
            <a:endParaRPr lang="fr-FR" dirty="0"/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CB3A33A1-E635-3AB9-A37C-E9AE4E454058}"/>
              </a:ext>
            </a:extLst>
          </p:cNvPr>
          <p:cNvSpPr txBox="1">
            <a:spLocks/>
          </p:cNvSpPr>
          <p:nvPr/>
        </p:nvSpPr>
        <p:spPr>
          <a:xfrm>
            <a:off x="-24293" y="6165303"/>
            <a:ext cx="11879345" cy="69269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fr-FR" sz="1600" dirty="0"/>
              <a:t>GHG Emissions : 	R2 : +2.7 % 			RMSE : -1.61 % 			MAE : -1.96 %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1600" dirty="0"/>
              <a:t>Energy Use : 	R2 : +6.1 % 			RMSE : -3.56 % 			MAE : -6.47 %</a:t>
            </a:r>
          </a:p>
        </p:txBody>
      </p:sp>
    </p:spTree>
    <p:extLst>
      <p:ext uri="{BB962C8B-B14F-4D97-AF65-F5344CB8AC3E}">
        <p14:creationId xmlns:p14="http://schemas.microsoft.com/office/powerpoint/2010/main" val="39650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Intérêt de ENERGY STAR Score –</a:t>
            </a:r>
            <a:br>
              <a:rPr lang="fr-FR" dirty="0"/>
            </a:br>
            <a:r>
              <a:rPr lang="fr-FR" dirty="0"/>
              <a:t>Features Importance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712DBC-686C-C53D-39FC-F80EBBB1F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GHG Emissions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A66DD7C-FBC3-D726-9539-026E33AC70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874654"/>
            <a:ext cx="5605066" cy="3242291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45DACF6-3850-BB17-41D9-2FC3830CF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Energy Use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7F580D08-3417-CA75-1300-6C3B2C68F0B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89" y="2874654"/>
            <a:ext cx="5582705" cy="3242291"/>
          </a:xfr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0BEE57D-61BC-74BA-C1A4-76F1E006C6CE}"/>
              </a:ext>
            </a:extLst>
          </p:cNvPr>
          <p:cNvSpPr/>
          <p:nvPr/>
        </p:nvSpPr>
        <p:spPr>
          <a:xfrm>
            <a:off x="7102524" y="3140968"/>
            <a:ext cx="1080120" cy="135632"/>
          </a:xfrm>
          <a:prstGeom prst="round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CA4EFC-C3A9-7EB9-E3BA-93B24BDE1A3A}"/>
              </a:ext>
            </a:extLst>
          </p:cNvPr>
          <p:cNvSpPr txBox="1"/>
          <p:nvPr/>
        </p:nvSpPr>
        <p:spPr>
          <a:xfrm>
            <a:off x="1529322" y="6186747"/>
            <a:ext cx="2925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ENERGYSTARScore</a:t>
            </a:r>
            <a:r>
              <a:rPr lang="fr-FR" dirty="0"/>
              <a:t>: 0.008</a:t>
            </a:r>
          </a:p>
          <a:p>
            <a:pPr algn="ctr"/>
            <a:r>
              <a:rPr lang="fr-FR" dirty="0"/>
              <a:t>25</a:t>
            </a:r>
            <a:r>
              <a:rPr lang="fr-FR" baseline="30000" dirty="0"/>
              <a:t>ème</a:t>
            </a:r>
            <a:r>
              <a:rPr lang="fr-FR" dirty="0"/>
              <a:t> / 60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27B739-0EAB-A357-72A4-16B2501BDC0E}"/>
              </a:ext>
            </a:extLst>
          </p:cNvPr>
          <p:cNvSpPr txBox="1"/>
          <p:nvPr/>
        </p:nvSpPr>
        <p:spPr>
          <a:xfrm>
            <a:off x="7720760" y="6186747"/>
            <a:ext cx="2925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ENERGYSTARScore</a:t>
            </a:r>
            <a:r>
              <a:rPr lang="fr-FR" dirty="0"/>
              <a:t>: 0.025</a:t>
            </a:r>
          </a:p>
          <a:p>
            <a:pPr algn="ctr"/>
            <a:r>
              <a:rPr lang="fr-FR" dirty="0"/>
              <a:t>15</a:t>
            </a:r>
            <a:r>
              <a:rPr lang="fr-FR" baseline="30000" dirty="0"/>
              <a:t>ème</a:t>
            </a:r>
            <a:r>
              <a:rPr lang="fr-FR" dirty="0"/>
              <a:t> / 60</a:t>
            </a:r>
          </a:p>
        </p:txBody>
      </p:sp>
    </p:spTree>
    <p:extLst>
      <p:ext uri="{BB962C8B-B14F-4D97-AF65-F5344CB8AC3E}">
        <p14:creationId xmlns:p14="http://schemas.microsoft.com/office/powerpoint/2010/main" val="1497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1C445-3F8E-1A7D-F5BE-643FDA7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33B203-46BE-0F90-072B-062EC5373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3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75B43-438C-AD38-E369-A1900945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187FBD-2857-B845-2B13-4E509205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Meilleur modèle : </a:t>
            </a:r>
            <a:r>
              <a:rPr lang="fr-FR" dirty="0" err="1"/>
              <a:t>XGBoost</a:t>
            </a:r>
            <a:endParaRPr lang="fr-FR" dirty="0"/>
          </a:p>
          <a:p>
            <a:r>
              <a:rPr lang="fr-FR" dirty="0"/>
              <a:t>Meilleur échelle : Log</a:t>
            </a:r>
          </a:p>
          <a:p>
            <a:r>
              <a:rPr lang="fr-FR" dirty="0"/>
              <a:t>Axes d’amélioration :</a:t>
            </a:r>
          </a:p>
          <a:p>
            <a:pPr lvl="1"/>
            <a:r>
              <a:rPr lang="fr-FR" dirty="0"/>
              <a:t>Augmenter la taille d’échantillon (années, villes)</a:t>
            </a:r>
          </a:p>
          <a:p>
            <a:pPr lvl="1"/>
            <a:r>
              <a:rPr lang="fr-FR" dirty="0"/>
              <a:t>Ajouter des métriques (Type d’isolation, matériaux, …)</a:t>
            </a:r>
          </a:p>
          <a:p>
            <a:pPr lvl="1"/>
            <a:endParaRPr lang="fr-FR" dirty="0"/>
          </a:p>
          <a:p>
            <a:r>
              <a:rPr lang="fr-FR" dirty="0"/>
              <a:t>ENERGY STAR Score</a:t>
            </a:r>
          </a:p>
          <a:p>
            <a:pPr lvl="1"/>
            <a:r>
              <a:rPr lang="fr-FR" dirty="0"/>
              <a:t>Importance relative</a:t>
            </a:r>
          </a:p>
          <a:p>
            <a:pPr lvl="1"/>
            <a:r>
              <a:rPr lang="fr-FR" dirty="0"/>
              <a:t>Gain vs  Complexité ?</a:t>
            </a:r>
          </a:p>
          <a:p>
            <a:pPr lvl="1"/>
            <a:endParaRPr lang="fr-FR" dirty="0"/>
          </a:p>
          <a:p>
            <a:r>
              <a:rPr lang="fr-FR" dirty="0"/>
              <a:t>Prédictions =/= Mesures</a:t>
            </a:r>
          </a:p>
        </p:txBody>
      </p:sp>
    </p:spTree>
    <p:extLst>
      <p:ext uri="{BB962C8B-B14F-4D97-AF65-F5344CB8AC3E}">
        <p14:creationId xmlns:p14="http://schemas.microsoft.com/office/powerpoint/2010/main" val="256480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5569B-D1F7-2937-33F5-FBA31E9C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E246A-1B08-8A91-4101-2FF5F8E9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Ville de Seattle, relevés des bâtiments non destinés à l’habitation de 2016</a:t>
            </a:r>
          </a:p>
          <a:p>
            <a:r>
              <a:rPr lang="fr-FR" dirty="0"/>
              <a:t>Prédire les émissions de CO2eq de bâtiments</a:t>
            </a:r>
          </a:p>
          <a:p>
            <a:r>
              <a:rPr lang="fr-FR" dirty="0"/>
              <a:t>Prédire la consommation totale d’énergie de bâtiments</a:t>
            </a:r>
          </a:p>
          <a:p>
            <a:r>
              <a:rPr lang="fr-FR" dirty="0"/>
              <a:t>Evaluer l’intérêt de l’"ENERGY STAR Score"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L’objectif étant de se passer des relevés de consommation annuels futurs.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1F803E-C38F-087B-FF68-072566E0E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33" y="271617"/>
            <a:ext cx="2931304" cy="11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Jeu de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2016 Building Energy Benchmarking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372598" cy="1020762"/>
          </a:xfrm>
        </p:spPr>
        <p:txBody>
          <a:bodyPr rtlCol="0"/>
          <a:lstStyle/>
          <a:p>
            <a:pPr rtl="0"/>
            <a:r>
              <a:rPr lang="fr-FR" dirty="0"/>
              <a:t>Présentation du Jeu de données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372598" cy="49530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3 376 lignes, 46 colonnes</a:t>
            </a:r>
          </a:p>
          <a:p>
            <a:pPr rtl="0"/>
            <a:r>
              <a:rPr lang="fr-FR" dirty="0"/>
              <a:t>Chaque ligne est un bâtiment</a:t>
            </a:r>
          </a:p>
          <a:p>
            <a:r>
              <a:rPr lang="fr-FR" dirty="0"/>
              <a:t>Informations structurelles :</a:t>
            </a:r>
          </a:p>
          <a:p>
            <a:pPr lvl="1"/>
            <a:r>
              <a:rPr lang="fr-FR" dirty="0"/>
              <a:t>Années de construction</a:t>
            </a:r>
          </a:p>
          <a:p>
            <a:pPr lvl="1"/>
            <a:r>
              <a:rPr lang="fr-FR" dirty="0"/>
              <a:t>Adresse 			(ville, état, quartier, GPS, …)</a:t>
            </a:r>
          </a:p>
          <a:p>
            <a:pPr lvl="1"/>
            <a:r>
              <a:rPr lang="fr-FR" dirty="0"/>
              <a:t>Usage 			(type, principal, secondaire, …)</a:t>
            </a:r>
          </a:p>
          <a:p>
            <a:pPr lvl="1"/>
            <a:r>
              <a:rPr lang="fr-FR" dirty="0"/>
              <a:t>Superficie 			(Totale, Parking, Etages, …)</a:t>
            </a:r>
          </a:p>
          <a:p>
            <a:r>
              <a:rPr lang="fr-FR" dirty="0"/>
              <a:t>Energétiques :</a:t>
            </a:r>
          </a:p>
          <a:p>
            <a:pPr lvl="1"/>
            <a:r>
              <a:rPr lang="fr-FR" dirty="0"/>
              <a:t>Energy Star Score</a:t>
            </a:r>
          </a:p>
          <a:p>
            <a:pPr lvl="1"/>
            <a:r>
              <a:rPr lang="fr-FR" dirty="0"/>
              <a:t>Energie utilisée 		(Electricité, Gaz fossile, Vapeur, totale, par surface, …)</a:t>
            </a:r>
          </a:p>
          <a:p>
            <a:pPr lvl="1"/>
            <a:r>
              <a:rPr lang="fr-FR" dirty="0"/>
              <a:t>Emissions			 (totale, intensité)</a:t>
            </a:r>
          </a:p>
          <a:p>
            <a:r>
              <a:rPr lang="fr-FR" dirty="0"/>
              <a:t>Conformité des données	(Statut, </a:t>
            </a:r>
            <a:r>
              <a:rPr lang="fr-FR" dirty="0" err="1"/>
              <a:t>outliers</a:t>
            </a:r>
            <a:r>
              <a:rPr lang="fr-FR" dirty="0"/>
              <a:t>, commentaires)</a:t>
            </a:r>
          </a:p>
          <a:p>
            <a:pPr marL="0" indent="0">
              <a:buNone/>
            </a:pPr>
            <a:r>
              <a:rPr lang="fr-FR" dirty="0"/>
              <a:t>Cibles : </a:t>
            </a:r>
            <a:r>
              <a:rPr lang="fr-FR" dirty="0" err="1"/>
              <a:t>SiteEnergyUse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&amp; </a:t>
            </a:r>
            <a:r>
              <a:rPr lang="fr-FR" dirty="0" err="1"/>
              <a:t>TotalGHGEmissions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Nettoyage et Exploration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Prise en main du jeu de données et préparation aux modélisations</a:t>
            </a:r>
          </a:p>
        </p:txBody>
      </p:sp>
    </p:spTree>
    <p:extLst>
      <p:ext uri="{BB962C8B-B14F-4D97-AF65-F5344CB8AC3E}">
        <p14:creationId xmlns:p14="http://schemas.microsoft.com/office/powerpoint/2010/main" val="143208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Nettoyage et Exploration –</a:t>
            </a:r>
            <a:br>
              <a:rPr lang="fr-FR" dirty="0"/>
            </a:br>
            <a:r>
              <a:rPr lang="fr-FR" dirty="0"/>
              <a:t>Suppression</a:t>
            </a:r>
          </a:p>
        </p:txBody>
      </p:sp>
      <p:graphicFrame>
        <p:nvGraphicFramePr>
          <p:cNvPr id="4" name="Espace réservé du contenu 3" descr="Liste à puces verticale présentant 3 groupes superposés, contenant chacun une liste à puce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0740780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 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Vérification des doublons</a:t>
            </a:r>
            <a:br>
              <a:rPr lang="fr-FR" dirty="0"/>
            </a:br>
            <a:r>
              <a:rPr lang="fr-FR" dirty="0"/>
              <a:t>(aucun)</a:t>
            </a:r>
          </a:p>
          <a:p>
            <a:pPr rtl="0"/>
            <a:r>
              <a:rPr lang="fr-FR" dirty="0"/>
              <a:t>Suppression des « </a:t>
            </a:r>
            <a:r>
              <a:rPr lang="fr-FR" dirty="0" err="1"/>
              <a:t>ComplianceStatus</a:t>
            </a:r>
            <a:r>
              <a:rPr lang="fr-FR" dirty="0"/>
              <a:t> » NOK</a:t>
            </a:r>
          </a:p>
          <a:p>
            <a:pPr rtl="0"/>
            <a:r>
              <a:rPr lang="fr-FR" dirty="0"/>
              <a:t>Suppression des « </a:t>
            </a:r>
            <a:r>
              <a:rPr lang="fr-FR" dirty="0" err="1"/>
              <a:t>Outliers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/>
              <a:t>(plus d’</a:t>
            </a:r>
            <a:r>
              <a:rPr lang="fr-FR" dirty="0" err="1"/>
              <a:t>outliers</a:t>
            </a:r>
            <a:r>
              <a:rPr lang="fr-FR" dirty="0"/>
              <a:t>)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Suppression des NaN sur cibles</a:t>
            </a:r>
            <a:br>
              <a:rPr lang="fr-FR" dirty="0"/>
            </a:br>
            <a:r>
              <a:rPr lang="fr-FR" dirty="0"/>
              <a:t>(4 lignes)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Nettoyage et Exploration –</a:t>
            </a:r>
            <a:br>
              <a:rPr lang="fr-FR" dirty="0"/>
            </a:br>
            <a:r>
              <a:rPr lang="fr-FR" dirty="0"/>
              <a:t>Sélection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05780" y="3429000"/>
            <a:ext cx="4003849" cy="2743200"/>
          </a:xfrm>
        </p:spPr>
        <p:txBody>
          <a:bodyPr rtlCol="0">
            <a:normAutofit fontScale="850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200" dirty="0"/>
              <a:t>Pré-sélection de features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endParaRPr lang="fr-FR" sz="2200" dirty="0"/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200" dirty="0"/>
              <a:t>Taux de remplissage des features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endParaRPr lang="fr-FR" sz="2200" dirty="0"/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200" dirty="0"/>
              <a:t>Suppression des features &lt; 70%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endParaRPr lang="fr-FR" sz="2200" dirty="0"/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200" dirty="0"/>
              <a:t>ENERGYSTAR Score : 74.8 %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74B917-0024-DB5A-72E4-8B4785F5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1916832"/>
            <a:ext cx="5877769" cy="4032448"/>
          </a:xfr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Nettoyage et Exploration –</a:t>
            </a:r>
            <a:br>
              <a:rPr lang="fr-FR" dirty="0"/>
            </a:br>
            <a:r>
              <a:rPr lang="fr-FR" dirty="0"/>
              <a:t>Analyse univariée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587252"/>
            <a:ext cx="4416552" cy="762000"/>
          </a:xfrm>
        </p:spPr>
        <p:txBody>
          <a:bodyPr rtlCol="0"/>
          <a:lstStyle/>
          <a:p>
            <a:pPr rtl="0"/>
            <a:r>
              <a:rPr lang="fr-FR" dirty="0"/>
              <a:t>Passage au log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AD885DC-3471-06F2-3C0A-401504C8A71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28" y="2238191"/>
            <a:ext cx="3929374" cy="2135117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E8264AB-031E-795A-C216-29C8BFDD8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24" y="2198869"/>
            <a:ext cx="3867982" cy="2145706"/>
          </a:xfrm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587252"/>
            <a:ext cx="4416552" cy="762000"/>
          </a:xfrm>
        </p:spPr>
        <p:txBody>
          <a:bodyPr rtlCol="0"/>
          <a:lstStyle/>
          <a:p>
            <a:pPr rtl="0"/>
            <a:r>
              <a:rPr lang="fr-FR" dirty="0"/>
              <a:t>Dispersions des cibles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3F4BF9-D32E-3927-0D86-09D9D3878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17" y="4553331"/>
            <a:ext cx="4085470" cy="2186928"/>
          </a:xfrm>
          <a:prstGeom prst="rect">
            <a:avLst/>
          </a:prstGeom>
        </p:spPr>
      </p:pic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98337E39-815D-C696-B647-21B91E1E3E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19739"/>
              </p:ext>
            </p:extLst>
          </p:nvPr>
        </p:nvGraphicFramePr>
        <p:xfrm>
          <a:off x="169478" y="4369230"/>
          <a:ext cx="3554832" cy="2406224"/>
        </p:xfrm>
        <a:graphic>
          <a:graphicData uri="http://schemas.openxmlformats.org/drawingml/2006/table">
            <a:tbl>
              <a:tblPr/>
              <a:tblGrid>
                <a:gridCol w="608171">
                  <a:extLst>
                    <a:ext uri="{9D8B030D-6E8A-4147-A177-3AD203B41FA5}">
                      <a16:colId xmlns:a16="http://schemas.microsoft.com/office/drawing/2014/main" val="3362534262"/>
                    </a:ext>
                  </a:extLst>
                </a:gridCol>
                <a:gridCol w="1449002">
                  <a:extLst>
                    <a:ext uri="{9D8B030D-6E8A-4147-A177-3AD203B41FA5}">
                      <a16:colId xmlns:a16="http://schemas.microsoft.com/office/drawing/2014/main" val="1279160010"/>
                    </a:ext>
                  </a:extLst>
                </a:gridCol>
                <a:gridCol w="1497659">
                  <a:extLst>
                    <a:ext uri="{9D8B030D-6E8A-4147-A177-3AD203B41FA5}">
                      <a16:colId xmlns:a16="http://schemas.microsoft.com/office/drawing/2014/main" val="2932266710"/>
                    </a:ext>
                  </a:extLst>
                </a:gridCol>
              </a:tblGrid>
              <a:tr h="362828">
                <a:tc>
                  <a:txBody>
                    <a:bodyPr/>
                    <a:lstStyle/>
                    <a:p>
                      <a:pPr algn="ctr" fontAlgn="ctr"/>
                      <a:endParaRPr lang="fr-FR" sz="1200" b="1" dirty="0">
                        <a:effectLst/>
                      </a:endParaRP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err="1">
                          <a:effectLst/>
                        </a:rPr>
                        <a:t>TotalGHGEmissions</a:t>
                      </a:r>
                      <a:endParaRPr lang="fr-FR" sz="1200" b="1" dirty="0">
                        <a:effectLst/>
                      </a:endParaRP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dirty="0" err="1">
                          <a:effectLst/>
                        </a:rPr>
                        <a:t>SiteEnergyUse</a:t>
                      </a:r>
                      <a:r>
                        <a:rPr lang="fr-FR" sz="1200" b="1" dirty="0">
                          <a:effectLst/>
                        </a:rPr>
                        <a:t>(</a:t>
                      </a:r>
                      <a:r>
                        <a:rPr lang="fr-FR" sz="1200" b="1" dirty="0" err="1">
                          <a:effectLst/>
                        </a:rPr>
                        <a:t>kBtu</a:t>
                      </a:r>
                      <a:r>
                        <a:rPr lang="fr-FR" sz="1200" b="1" dirty="0">
                          <a:effectLst/>
                        </a:rPr>
                        <a:t>)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9987566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>
                          <a:effectLst/>
                        </a:rPr>
                        <a:t>count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3207.000000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3.207000e+03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30819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 err="1">
                          <a:effectLst/>
                        </a:rPr>
                        <a:t>mean</a:t>
                      </a:r>
                      <a:endParaRPr lang="fr-FR" sz="1200" b="1" dirty="0">
                        <a:effectLst/>
                      </a:endParaRP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122.211886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>
                          <a:effectLst/>
                        </a:rPr>
                        <a:t>5.539669e+06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674913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>
                          <a:effectLst/>
                        </a:rPr>
                        <a:t>var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/>
                        <a:t>3.044616e+05</a:t>
                      </a:r>
                      <a:endParaRPr lang="fr-FR" sz="1200" dirty="0">
                        <a:effectLst/>
                      </a:endParaRP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/>
                        <a:t>4.898833e+14 </a:t>
                      </a:r>
                      <a:endParaRPr lang="fr-FR" sz="1200" dirty="0">
                        <a:effectLst/>
                      </a:endParaRP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62132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>
                          <a:effectLst/>
                        </a:rPr>
                        <a:t>std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551.534876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2.212364e+07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91186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>
                          <a:effectLst/>
                        </a:rPr>
                        <a:t>min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-0.800000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5.713320e+04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76288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>
                          <a:effectLst/>
                        </a:rPr>
                        <a:t>25%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9.640000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9.387549e+05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1087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>
                          <a:effectLst/>
                        </a:rPr>
                        <a:t>50%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33.920000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1.809587e+06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53603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>
                          <a:effectLst/>
                        </a:rPr>
                        <a:t>75%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94.385000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4.277747e+06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829980"/>
                  </a:ext>
                </a:extLst>
              </a:tr>
              <a:tr h="212808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b="1" dirty="0">
                          <a:effectLst/>
                        </a:rPr>
                        <a:t>max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16870.980000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8.739237e+08</a:t>
                      </a:r>
                    </a:p>
                  </a:txBody>
                  <a:tcPr marL="44164" marR="44164" marT="22082" marB="220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264950"/>
                  </a:ext>
                </a:extLst>
              </a:tr>
            </a:tbl>
          </a:graphicData>
        </a:graphic>
      </p:graphicFrame>
      <p:grpSp>
        <p:nvGrpSpPr>
          <p:cNvPr id="18" name="Ligne" descr="Ligne graphique">
            <a:extLst>
              <a:ext uri="{FF2B5EF4-FFF2-40B4-BE49-F238E27FC236}">
                <a16:creationId xmlns:a16="http://schemas.microsoft.com/office/drawing/2014/main" id="{0A7A1AA0-9F3C-3A82-2D47-26AB0CBA7B1A}"/>
              </a:ext>
            </a:extLst>
          </p:cNvPr>
          <p:cNvGrpSpPr/>
          <p:nvPr/>
        </p:nvGrpSpPr>
        <p:grpSpPr bwMode="invGray">
          <a:xfrm rot="5400000">
            <a:off x="3693553" y="4164908"/>
            <a:ext cx="4740774" cy="96134"/>
            <a:chOff x="1522413" y="1514475"/>
            <a:chExt cx="10569575" cy="64008"/>
          </a:xfrm>
        </p:grpSpPr>
        <p:sp>
          <p:nvSpPr>
            <p:cNvPr id="19" name="Forme libre 10">
              <a:extLst>
                <a:ext uri="{FF2B5EF4-FFF2-40B4-BE49-F238E27FC236}">
                  <a16:creationId xmlns:a16="http://schemas.microsoft.com/office/drawing/2014/main" id="{05E4A12F-FEC2-685A-9B99-ADBB90E202C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11">
              <a:extLst>
                <a:ext uri="{FF2B5EF4-FFF2-40B4-BE49-F238E27FC236}">
                  <a16:creationId xmlns:a16="http://schemas.microsoft.com/office/drawing/2014/main" id="{B772589D-A49B-01E9-0DBD-24CD72FE746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12">
              <a:extLst>
                <a:ext uri="{FF2B5EF4-FFF2-40B4-BE49-F238E27FC236}">
                  <a16:creationId xmlns:a16="http://schemas.microsoft.com/office/drawing/2014/main" id="{BC6F6CC3-53A0-E1EB-B169-E596BAC75B3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15">
              <a:extLst>
                <a:ext uri="{FF2B5EF4-FFF2-40B4-BE49-F238E27FC236}">
                  <a16:creationId xmlns:a16="http://schemas.microsoft.com/office/drawing/2014/main" id="{3D73696C-E992-73D8-428A-021CEDAB6A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16">
              <a:extLst>
                <a:ext uri="{FF2B5EF4-FFF2-40B4-BE49-F238E27FC236}">
                  <a16:creationId xmlns:a16="http://schemas.microsoft.com/office/drawing/2014/main" id="{72933B59-BBCC-8935-2D23-0E2554B4FE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17">
              <a:extLst>
                <a:ext uri="{FF2B5EF4-FFF2-40B4-BE49-F238E27FC236}">
                  <a16:creationId xmlns:a16="http://schemas.microsoft.com/office/drawing/2014/main" id="{2E2862AE-1E7B-3F68-52E1-70D2883C65A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18">
              <a:extLst>
                <a:ext uri="{FF2B5EF4-FFF2-40B4-BE49-F238E27FC236}">
                  <a16:creationId xmlns:a16="http://schemas.microsoft.com/office/drawing/2014/main" id="{4AD4DAC3-4450-C0FB-5E33-AA8DFBFEFB1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19">
              <a:extLst>
                <a:ext uri="{FF2B5EF4-FFF2-40B4-BE49-F238E27FC236}">
                  <a16:creationId xmlns:a16="http://schemas.microsoft.com/office/drawing/2014/main" id="{2A213172-8554-BDEA-6EA3-B7C2F607A93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20">
              <a:extLst>
                <a:ext uri="{FF2B5EF4-FFF2-40B4-BE49-F238E27FC236}">
                  <a16:creationId xmlns:a16="http://schemas.microsoft.com/office/drawing/2014/main" id="{C6ADA9C1-E852-F3A4-0596-AA6579D47B6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21">
              <a:extLst>
                <a:ext uri="{FF2B5EF4-FFF2-40B4-BE49-F238E27FC236}">
                  <a16:creationId xmlns:a16="http://schemas.microsoft.com/office/drawing/2014/main" id="{9FE99F26-2225-61D5-89E4-B8DDC6CE2F4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22">
              <a:extLst>
                <a:ext uri="{FF2B5EF4-FFF2-40B4-BE49-F238E27FC236}">
                  <a16:creationId xmlns:a16="http://schemas.microsoft.com/office/drawing/2014/main" id="{080728C0-6C0E-B32B-2E69-0F662BA40FA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23">
              <a:extLst>
                <a:ext uri="{FF2B5EF4-FFF2-40B4-BE49-F238E27FC236}">
                  <a16:creationId xmlns:a16="http://schemas.microsoft.com/office/drawing/2014/main" id="{0F479140-5DB3-5084-D629-7754AE95723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24">
              <a:extLst>
                <a:ext uri="{FF2B5EF4-FFF2-40B4-BE49-F238E27FC236}">
                  <a16:creationId xmlns:a16="http://schemas.microsoft.com/office/drawing/2014/main" id="{C8D00228-7CD1-F561-0750-BF1C60D88B3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25">
              <a:extLst>
                <a:ext uri="{FF2B5EF4-FFF2-40B4-BE49-F238E27FC236}">
                  <a16:creationId xmlns:a16="http://schemas.microsoft.com/office/drawing/2014/main" id="{76E61E19-7356-26E8-03DB-067368656F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26">
              <a:extLst>
                <a:ext uri="{FF2B5EF4-FFF2-40B4-BE49-F238E27FC236}">
                  <a16:creationId xmlns:a16="http://schemas.microsoft.com/office/drawing/2014/main" id="{B15EF10C-9004-344C-8767-A006AEA4A9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27">
              <a:extLst>
                <a:ext uri="{FF2B5EF4-FFF2-40B4-BE49-F238E27FC236}">
                  <a16:creationId xmlns:a16="http://schemas.microsoft.com/office/drawing/2014/main" id="{2DC4437A-8C5F-96F8-2665-B5E9AD6CB02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28">
              <a:extLst>
                <a:ext uri="{FF2B5EF4-FFF2-40B4-BE49-F238E27FC236}">
                  <a16:creationId xmlns:a16="http://schemas.microsoft.com/office/drawing/2014/main" id="{0D0A9429-AA0D-C653-E05C-74FC4D4347B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29">
              <a:extLst>
                <a:ext uri="{FF2B5EF4-FFF2-40B4-BE49-F238E27FC236}">
                  <a16:creationId xmlns:a16="http://schemas.microsoft.com/office/drawing/2014/main" id="{A8E78136-179E-4704-93F2-30FF8E75684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30">
              <a:extLst>
                <a:ext uri="{FF2B5EF4-FFF2-40B4-BE49-F238E27FC236}">
                  <a16:creationId xmlns:a16="http://schemas.microsoft.com/office/drawing/2014/main" id="{78A33135-50D8-F04D-5D80-1B7AE7D101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31">
              <a:extLst>
                <a:ext uri="{FF2B5EF4-FFF2-40B4-BE49-F238E27FC236}">
                  <a16:creationId xmlns:a16="http://schemas.microsoft.com/office/drawing/2014/main" id="{93F1B68E-2775-37C3-2309-ACAA9E2D6D7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32">
              <a:extLst>
                <a:ext uri="{FF2B5EF4-FFF2-40B4-BE49-F238E27FC236}">
                  <a16:creationId xmlns:a16="http://schemas.microsoft.com/office/drawing/2014/main" id="{00415EA8-B817-0F43-87A5-A429119FEF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33">
              <a:extLst>
                <a:ext uri="{FF2B5EF4-FFF2-40B4-BE49-F238E27FC236}">
                  <a16:creationId xmlns:a16="http://schemas.microsoft.com/office/drawing/2014/main" id="{4C76A00E-AA1C-49D1-B26D-97730ABCC17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34">
              <a:extLst>
                <a:ext uri="{FF2B5EF4-FFF2-40B4-BE49-F238E27FC236}">
                  <a16:creationId xmlns:a16="http://schemas.microsoft.com/office/drawing/2014/main" id="{E8AA01F4-B53B-5162-9D8C-4077D16B62B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35">
              <a:extLst>
                <a:ext uri="{FF2B5EF4-FFF2-40B4-BE49-F238E27FC236}">
                  <a16:creationId xmlns:a16="http://schemas.microsoft.com/office/drawing/2014/main" id="{1410DB95-59AE-F8FB-2156-798F1A610F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36">
              <a:extLst>
                <a:ext uri="{FF2B5EF4-FFF2-40B4-BE49-F238E27FC236}">
                  <a16:creationId xmlns:a16="http://schemas.microsoft.com/office/drawing/2014/main" id="{F1C1D3CB-B381-145C-D228-CE5B41A895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37">
              <a:extLst>
                <a:ext uri="{FF2B5EF4-FFF2-40B4-BE49-F238E27FC236}">
                  <a16:creationId xmlns:a16="http://schemas.microsoft.com/office/drawing/2014/main" id="{E19F3B1F-ABFB-6DF6-D0CD-E2143E0BBF7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38">
              <a:extLst>
                <a:ext uri="{FF2B5EF4-FFF2-40B4-BE49-F238E27FC236}">
                  <a16:creationId xmlns:a16="http://schemas.microsoft.com/office/drawing/2014/main" id="{5B762175-80AE-A371-2A62-46FDF0A8F59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39">
              <a:extLst>
                <a:ext uri="{FF2B5EF4-FFF2-40B4-BE49-F238E27FC236}">
                  <a16:creationId xmlns:a16="http://schemas.microsoft.com/office/drawing/2014/main" id="{A8DB29BD-76C8-0253-BC90-3C10D637A98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40">
              <a:extLst>
                <a:ext uri="{FF2B5EF4-FFF2-40B4-BE49-F238E27FC236}">
                  <a16:creationId xmlns:a16="http://schemas.microsoft.com/office/drawing/2014/main" id="{7BB15E4D-E581-B61D-A140-2ACA97DBAD8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41">
              <a:extLst>
                <a:ext uri="{FF2B5EF4-FFF2-40B4-BE49-F238E27FC236}">
                  <a16:creationId xmlns:a16="http://schemas.microsoft.com/office/drawing/2014/main" id="{CB886888-7FB8-DE3E-7A52-685C368965C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42">
              <a:extLst>
                <a:ext uri="{FF2B5EF4-FFF2-40B4-BE49-F238E27FC236}">
                  <a16:creationId xmlns:a16="http://schemas.microsoft.com/office/drawing/2014/main" id="{41B5F702-3435-9DBA-4263-C2EC65C8034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43">
              <a:extLst>
                <a:ext uri="{FF2B5EF4-FFF2-40B4-BE49-F238E27FC236}">
                  <a16:creationId xmlns:a16="http://schemas.microsoft.com/office/drawing/2014/main" id="{D62DE6ED-ADAF-982E-94FD-B10EBA14FB7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44">
              <a:extLst>
                <a:ext uri="{FF2B5EF4-FFF2-40B4-BE49-F238E27FC236}">
                  <a16:creationId xmlns:a16="http://schemas.microsoft.com/office/drawing/2014/main" id="{985311B8-7322-4332-8063-B4FAED43946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45">
              <a:extLst>
                <a:ext uri="{FF2B5EF4-FFF2-40B4-BE49-F238E27FC236}">
                  <a16:creationId xmlns:a16="http://schemas.microsoft.com/office/drawing/2014/main" id="{6481D86C-C470-7B3D-D93A-97C4D2728C3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46">
              <a:extLst>
                <a:ext uri="{FF2B5EF4-FFF2-40B4-BE49-F238E27FC236}">
                  <a16:creationId xmlns:a16="http://schemas.microsoft.com/office/drawing/2014/main" id="{6E349983-2345-EFA9-76E6-C593F62BFC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47">
              <a:extLst>
                <a:ext uri="{FF2B5EF4-FFF2-40B4-BE49-F238E27FC236}">
                  <a16:creationId xmlns:a16="http://schemas.microsoft.com/office/drawing/2014/main" id="{815E49A0-CD6B-3FAB-1514-36896B78D1D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48">
              <a:extLst>
                <a:ext uri="{FF2B5EF4-FFF2-40B4-BE49-F238E27FC236}">
                  <a16:creationId xmlns:a16="http://schemas.microsoft.com/office/drawing/2014/main" id="{BD9A7E44-4460-B9BD-7FA7-86B9E773C3E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49">
              <a:extLst>
                <a:ext uri="{FF2B5EF4-FFF2-40B4-BE49-F238E27FC236}">
                  <a16:creationId xmlns:a16="http://schemas.microsoft.com/office/drawing/2014/main" id="{107F4F20-2D1D-B55B-ECA0-DB29C8FD37F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50">
              <a:extLst>
                <a:ext uri="{FF2B5EF4-FFF2-40B4-BE49-F238E27FC236}">
                  <a16:creationId xmlns:a16="http://schemas.microsoft.com/office/drawing/2014/main" id="{A9351EE5-65C5-FADC-BE0A-39557E31A8D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51">
              <a:extLst>
                <a:ext uri="{FF2B5EF4-FFF2-40B4-BE49-F238E27FC236}">
                  <a16:creationId xmlns:a16="http://schemas.microsoft.com/office/drawing/2014/main" id="{D0DB62F8-0EDF-6B09-FCD0-5B8FAE72699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52">
              <a:extLst>
                <a:ext uri="{FF2B5EF4-FFF2-40B4-BE49-F238E27FC236}">
                  <a16:creationId xmlns:a16="http://schemas.microsoft.com/office/drawing/2014/main" id="{64C8A5D1-24B1-C7CE-42DB-E7497C431E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53">
              <a:extLst>
                <a:ext uri="{FF2B5EF4-FFF2-40B4-BE49-F238E27FC236}">
                  <a16:creationId xmlns:a16="http://schemas.microsoft.com/office/drawing/2014/main" id="{A1EA8E70-C94A-3EB7-E47F-BFA0D8F18B7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54">
              <a:extLst>
                <a:ext uri="{FF2B5EF4-FFF2-40B4-BE49-F238E27FC236}">
                  <a16:creationId xmlns:a16="http://schemas.microsoft.com/office/drawing/2014/main" id="{7D761700-33DC-6950-19FA-6EF9477C63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55">
              <a:extLst>
                <a:ext uri="{FF2B5EF4-FFF2-40B4-BE49-F238E27FC236}">
                  <a16:creationId xmlns:a16="http://schemas.microsoft.com/office/drawing/2014/main" id="{DC4DC8FE-E96A-23B2-0E4D-16A1CB416B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56">
              <a:extLst>
                <a:ext uri="{FF2B5EF4-FFF2-40B4-BE49-F238E27FC236}">
                  <a16:creationId xmlns:a16="http://schemas.microsoft.com/office/drawing/2014/main" id="{CB1274B0-F0FC-A41E-645E-051E4D4D240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57">
              <a:extLst>
                <a:ext uri="{FF2B5EF4-FFF2-40B4-BE49-F238E27FC236}">
                  <a16:creationId xmlns:a16="http://schemas.microsoft.com/office/drawing/2014/main" id="{FA973272-D17A-91CB-32C4-1A6F280FBE2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58">
              <a:extLst>
                <a:ext uri="{FF2B5EF4-FFF2-40B4-BE49-F238E27FC236}">
                  <a16:creationId xmlns:a16="http://schemas.microsoft.com/office/drawing/2014/main" id="{9DCF69BF-026B-9809-6BF0-8604DE6ACE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59">
              <a:extLst>
                <a:ext uri="{FF2B5EF4-FFF2-40B4-BE49-F238E27FC236}">
                  <a16:creationId xmlns:a16="http://schemas.microsoft.com/office/drawing/2014/main" id="{C8517EA8-91A6-688E-88DD-FAA5306ABE1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60">
              <a:extLst>
                <a:ext uri="{FF2B5EF4-FFF2-40B4-BE49-F238E27FC236}">
                  <a16:creationId xmlns:a16="http://schemas.microsoft.com/office/drawing/2014/main" id="{9D477A62-4774-07A9-6072-86EFF409A32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61">
              <a:extLst>
                <a:ext uri="{FF2B5EF4-FFF2-40B4-BE49-F238E27FC236}">
                  <a16:creationId xmlns:a16="http://schemas.microsoft.com/office/drawing/2014/main" id="{22B2C7B6-B2EB-31EA-6C7E-203B8D9BEB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62">
              <a:extLst>
                <a:ext uri="{FF2B5EF4-FFF2-40B4-BE49-F238E27FC236}">
                  <a16:creationId xmlns:a16="http://schemas.microsoft.com/office/drawing/2014/main" id="{4E790183-99C8-EC05-680C-F2734AF43E18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63">
              <a:extLst>
                <a:ext uri="{FF2B5EF4-FFF2-40B4-BE49-F238E27FC236}">
                  <a16:creationId xmlns:a16="http://schemas.microsoft.com/office/drawing/2014/main" id="{A0F49A83-86E8-F167-C120-318D9DB817B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64">
              <a:extLst>
                <a:ext uri="{FF2B5EF4-FFF2-40B4-BE49-F238E27FC236}">
                  <a16:creationId xmlns:a16="http://schemas.microsoft.com/office/drawing/2014/main" id="{0B52254B-4DDF-9827-F8ED-E87F8BAFDAB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65">
              <a:extLst>
                <a:ext uri="{FF2B5EF4-FFF2-40B4-BE49-F238E27FC236}">
                  <a16:creationId xmlns:a16="http://schemas.microsoft.com/office/drawing/2014/main" id="{1AD5B62F-2B43-D6F3-0638-6DDCD9FD2ED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66">
              <a:extLst>
                <a:ext uri="{FF2B5EF4-FFF2-40B4-BE49-F238E27FC236}">
                  <a16:creationId xmlns:a16="http://schemas.microsoft.com/office/drawing/2014/main" id="{C12914CB-0C72-3271-610C-3434709C4C4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67">
              <a:extLst>
                <a:ext uri="{FF2B5EF4-FFF2-40B4-BE49-F238E27FC236}">
                  <a16:creationId xmlns:a16="http://schemas.microsoft.com/office/drawing/2014/main" id="{155E3A5A-4BD6-5FC1-0C54-A780A32AD9E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68">
              <a:extLst>
                <a:ext uri="{FF2B5EF4-FFF2-40B4-BE49-F238E27FC236}">
                  <a16:creationId xmlns:a16="http://schemas.microsoft.com/office/drawing/2014/main" id="{45F5B59C-011A-ED63-1C46-76309804713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69">
              <a:extLst>
                <a:ext uri="{FF2B5EF4-FFF2-40B4-BE49-F238E27FC236}">
                  <a16:creationId xmlns:a16="http://schemas.microsoft.com/office/drawing/2014/main" id="{982A0B60-BFB2-685C-FD98-1CBB13D276D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70">
              <a:extLst>
                <a:ext uri="{FF2B5EF4-FFF2-40B4-BE49-F238E27FC236}">
                  <a16:creationId xmlns:a16="http://schemas.microsoft.com/office/drawing/2014/main" id="{71449300-B74F-3EA7-595F-62C77B8EEE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71">
              <a:extLst>
                <a:ext uri="{FF2B5EF4-FFF2-40B4-BE49-F238E27FC236}">
                  <a16:creationId xmlns:a16="http://schemas.microsoft.com/office/drawing/2014/main" id="{5003BEBD-90EB-9743-40E7-6AE93BFCD42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72">
              <a:extLst>
                <a:ext uri="{FF2B5EF4-FFF2-40B4-BE49-F238E27FC236}">
                  <a16:creationId xmlns:a16="http://schemas.microsoft.com/office/drawing/2014/main" id="{CE651C9D-9992-1332-13A1-C94D06A68A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73">
              <a:extLst>
                <a:ext uri="{FF2B5EF4-FFF2-40B4-BE49-F238E27FC236}">
                  <a16:creationId xmlns:a16="http://schemas.microsoft.com/office/drawing/2014/main" id="{D1AFAD38-3ED1-835A-C73C-0F1960A0B2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74">
              <a:extLst>
                <a:ext uri="{FF2B5EF4-FFF2-40B4-BE49-F238E27FC236}">
                  <a16:creationId xmlns:a16="http://schemas.microsoft.com/office/drawing/2014/main" id="{BD8D5D4D-2DD0-D84B-1A4A-56E21D1CC8C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2" name="Forme libre 75">
              <a:extLst>
                <a:ext uri="{FF2B5EF4-FFF2-40B4-BE49-F238E27FC236}">
                  <a16:creationId xmlns:a16="http://schemas.microsoft.com/office/drawing/2014/main" id="{65BDE442-5231-C221-FA12-910AC7794B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3" name="Forme libre 76">
              <a:extLst>
                <a:ext uri="{FF2B5EF4-FFF2-40B4-BE49-F238E27FC236}">
                  <a16:creationId xmlns:a16="http://schemas.microsoft.com/office/drawing/2014/main" id="{CC4A64D7-D8ED-3095-0C25-6EC52AF9137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4" name="Forme libre 77">
              <a:extLst>
                <a:ext uri="{FF2B5EF4-FFF2-40B4-BE49-F238E27FC236}">
                  <a16:creationId xmlns:a16="http://schemas.microsoft.com/office/drawing/2014/main" id="{6CAC83D0-AA53-C135-45AE-A95A46BF928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5" name="Forme libre 78">
              <a:extLst>
                <a:ext uri="{FF2B5EF4-FFF2-40B4-BE49-F238E27FC236}">
                  <a16:creationId xmlns:a16="http://schemas.microsoft.com/office/drawing/2014/main" id="{1A6919BC-1C47-0F2C-BB40-520B14AB3E7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6" name="Forme libre 79">
              <a:extLst>
                <a:ext uri="{FF2B5EF4-FFF2-40B4-BE49-F238E27FC236}">
                  <a16:creationId xmlns:a16="http://schemas.microsoft.com/office/drawing/2014/main" id="{2A35C988-2957-24DE-D2FE-E4458E3F1C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7" name="Forme libre 80">
              <a:extLst>
                <a:ext uri="{FF2B5EF4-FFF2-40B4-BE49-F238E27FC236}">
                  <a16:creationId xmlns:a16="http://schemas.microsoft.com/office/drawing/2014/main" id="{047B49DF-6F1D-4D96-FDE9-2428944A712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8" name="Forme libre 81">
              <a:extLst>
                <a:ext uri="{FF2B5EF4-FFF2-40B4-BE49-F238E27FC236}">
                  <a16:creationId xmlns:a16="http://schemas.microsoft.com/office/drawing/2014/main" id="{A8C04C2B-138E-39FD-ADCC-F82A349D57F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9" name="Forme libre 82">
              <a:extLst>
                <a:ext uri="{FF2B5EF4-FFF2-40B4-BE49-F238E27FC236}">
                  <a16:creationId xmlns:a16="http://schemas.microsoft.com/office/drawing/2014/main" id="{4699D301-8F78-A774-8A93-3F0F0E8B873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0" name="Forme libre 83">
              <a:extLst>
                <a:ext uri="{FF2B5EF4-FFF2-40B4-BE49-F238E27FC236}">
                  <a16:creationId xmlns:a16="http://schemas.microsoft.com/office/drawing/2014/main" id="{BE2B081F-C67E-6526-1EE9-5E110944E7E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1" name="Forme libre 84">
              <a:extLst>
                <a:ext uri="{FF2B5EF4-FFF2-40B4-BE49-F238E27FC236}">
                  <a16:creationId xmlns:a16="http://schemas.microsoft.com/office/drawing/2014/main" id="{30B1F0C1-F1DB-811E-D74F-B27947F8755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2" name="Forme libre 85">
              <a:extLst>
                <a:ext uri="{FF2B5EF4-FFF2-40B4-BE49-F238E27FC236}">
                  <a16:creationId xmlns:a16="http://schemas.microsoft.com/office/drawing/2014/main" id="{A0E32526-4F32-F43E-2ED7-303EB8F561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5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0</TotalTime>
  <Words>983</Words>
  <Application>Microsoft Office PowerPoint</Application>
  <PresentationFormat>Personnalisé</PresentationFormat>
  <Paragraphs>230</Paragraphs>
  <Slides>24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Corbel</vt:lpstr>
      <vt:lpstr>Inter</vt:lpstr>
      <vt:lpstr>Wingdings</vt:lpstr>
      <vt:lpstr>Tableau noir 16x9</vt:lpstr>
      <vt:lpstr>Anticipez les besoins en consommation de bâtiments</vt:lpstr>
      <vt:lpstr>Sommaire</vt:lpstr>
      <vt:lpstr>Mission</vt:lpstr>
      <vt:lpstr>Présentation du Jeu de données</vt:lpstr>
      <vt:lpstr>Présentation du Jeu de données</vt:lpstr>
      <vt:lpstr>Nettoyage et Exploration</vt:lpstr>
      <vt:lpstr>Nettoyage et Exploration – Suppression</vt:lpstr>
      <vt:lpstr>Nettoyage et Exploration – Sélection</vt:lpstr>
      <vt:lpstr>Nettoyage et Exploration – Analyse univariée</vt:lpstr>
      <vt:lpstr>Nettoyage et Exploration – Matrice de corrélation</vt:lpstr>
      <vt:lpstr>Nettoyage et Exploration – Matrice de corrélation</vt:lpstr>
      <vt:lpstr>Modeling</vt:lpstr>
      <vt:lpstr>Modeling – Préprocessing</vt:lpstr>
      <vt:lpstr>Modeling – Modèles &amp; GridSearch</vt:lpstr>
      <vt:lpstr>Modeling – Résultats GHG Emissions</vt:lpstr>
      <vt:lpstr>Modeling – Résultats GHG Emissions</vt:lpstr>
      <vt:lpstr>Modeling – Résultats Energy Use</vt:lpstr>
      <vt:lpstr>Modeling – Résultats Energy Use</vt:lpstr>
      <vt:lpstr>Modeling – Interprétation</vt:lpstr>
      <vt:lpstr>Intérêt de ENERGY STAR Score</vt:lpstr>
      <vt:lpstr>Intérêt de ENERGY STAR Score – Comparaison des scores</vt:lpstr>
      <vt:lpstr>Intérêt de ENERGY STAR Score – Features Importance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de bâtiments</dc:title>
  <dc:creator>Octave Pouillot</dc:creator>
  <cp:lastModifiedBy>Octave Pouillot</cp:lastModifiedBy>
  <cp:revision>25</cp:revision>
  <dcterms:created xsi:type="dcterms:W3CDTF">2023-05-04T15:00:26Z</dcterms:created>
  <dcterms:modified xsi:type="dcterms:W3CDTF">2023-05-16T16:18:06Z</dcterms:modified>
</cp:coreProperties>
</file>