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9" r:id="rId2"/>
    <p:sldId id="258" r:id="rId3"/>
    <p:sldId id="263" r:id="rId4"/>
    <p:sldId id="264" r:id="rId5"/>
    <p:sldId id="265" r:id="rId6"/>
    <p:sldId id="309" r:id="rId7"/>
    <p:sldId id="310" r:id="rId8"/>
    <p:sldId id="295" r:id="rId9"/>
    <p:sldId id="296" r:id="rId10"/>
    <p:sldId id="297" r:id="rId11"/>
    <p:sldId id="298" r:id="rId12"/>
    <p:sldId id="300" r:id="rId13"/>
    <p:sldId id="314" r:id="rId14"/>
    <p:sldId id="292" r:id="rId15"/>
    <p:sldId id="294" r:id="rId16"/>
    <p:sldId id="308" r:id="rId17"/>
    <p:sldId id="301" r:id="rId18"/>
    <p:sldId id="302" r:id="rId19"/>
    <p:sldId id="290" r:id="rId20"/>
    <p:sldId id="291" r:id="rId21"/>
    <p:sldId id="293" r:id="rId22"/>
    <p:sldId id="303" r:id="rId23"/>
    <p:sldId id="304" r:id="rId24"/>
    <p:sldId id="305" r:id="rId25"/>
    <p:sldId id="306" r:id="rId26"/>
    <p:sldId id="307" r:id="rId27"/>
    <p:sldId id="277" r:id="rId28"/>
    <p:sldId id="278" r:id="rId29"/>
    <p:sldId id="279" r:id="rId30"/>
    <p:sldId id="280" r:id="rId31"/>
    <p:sldId id="281" r:id="rId32"/>
    <p:sldId id="311" r:id="rId33"/>
    <p:sldId id="270" r:id="rId34"/>
    <p:sldId id="312" r:id="rId35"/>
    <p:sldId id="313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4A4"/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3" autoAdjust="0"/>
    <p:restoredTop sz="94660"/>
  </p:normalViewPr>
  <p:slideViewPr>
    <p:cSldViewPr snapToGrid="0">
      <p:cViewPr>
        <p:scale>
          <a:sx n="75" d="100"/>
          <a:sy n="75" d="100"/>
        </p:scale>
        <p:origin x="1032" y="8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12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BED9B-87CE-40BE-9307-045779A37312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59263-ECB7-4C36-ACF7-CC8973D50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67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지그비를</a:t>
            </a:r>
            <a:r>
              <a:rPr lang="ko-KR" altLang="en-US" dirty="0" smtClean="0"/>
              <a:t> 쓰는 이유는 </a:t>
            </a:r>
            <a:r>
              <a:rPr lang="ko-KR" altLang="en-US" dirty="0" err="1" smtClean="0"/>
              <a:t>와이파이보다는</a:t>
            </a:r>
            <a:r>
              <a:rPr lang="ko-KR" altLang="en-US" dirty="0" smtClean="0"/>
              <a:t> 저렴하고 전력소모량이 적다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블루투스보다는</a:t>
            </a:r>
            <a:r>
              <a:rPr lang="ko-KR" altLang="en-US" baseline="0" dirty="0" smtClean="0"/>
              <a:t> 통신거리가 길다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지그비는</a:t>
            </a:r>
            <a:r>
              <a:rPr lang="ko-KR" altLang="en-US" baseline="0" dirty="0" smtClean="0"/>
              <a:t> 가장 저렴한 비용으로 가장 다양한 네트워크 통신을 구현할 수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수많은 데이터 </a:t>
            </a:r>
            <a:r>
              <a:rPr lang="ko-KR" altLang="en-US" baseline="0" dirty="0" err="1" smtClean="0"/>
              <a:t>노드를</a:t>
            </a:r>
            <a:r>
              <a:rPr lang="ko-KR" altLang="en-US" baseline="0" dirty="0" smtClean="0"/>
              <a:t> 구성하는 경우에도 비용은 최소화하고 소비전력도 가장 작은 네트워크를 구성하는 장점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59263-ECB7-4C36-ACF7-CC8973D507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84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EEF-6828-4B05-BCE7-E55A689D3B9A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02D7-F790-4874-B97E-8431C56C6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745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EEF-6828-4B05-BCE7-E55A689D3B9A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02D7-F790-4874-B97E-8431C56C6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93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EEF-6828-4B05-BCE7-E55A689D3B9A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02D7-F790-4874-B97E-8431C56C6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85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EEF-6828-4B05-BCE7-E55A689D3B9A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02D7-F790-4874-B97E-8431C56C6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7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EEF-6828-4B05-BCE7-E55A689D3B9A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02D7-F790-4874-B97E-8431C56C6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981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EEF-6828-4B05-BCE7-E55A689D3B9A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02D7-F790-4874-B97E-8431C56C6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54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EEF-6828-4B05-BCE7-E55A689D3B9A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02D7-F790-4874-B97E-8431C56C6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906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 flipH="1" flipV="1">
            <a:off x="357275" y="418699"/>
            <a:ext cx="4446871" cy="48126"/>
          </a:xfrm>
          <a:prstGeom prst="line">
            <a:avLst/>
          </a:prstGeom>
          <a:ln w="168275">
            <a:solidFill>
              <a:srgbClr val="F8A4A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EEF-6828-4B05-BCE7-E55A689D3B9A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02D7-F790-4874-B97E-8431C56C66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 flipH="1" flipV="1">
            <a:off x="7494537" y="442762"/>
            <a:ext cx="4446871" cy="48126"/>
          </a:xfrm>
          <a:prstGeom prst="line">
            <a:avLst/>
          </a:prstGeom>
          <a:ln w="168275">
            <a:solidFill>
              <a:srgbClr val="F8A4A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39431" y="0"/>
            <a:ext cx="3696031" cy="1019059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ctr">
              <a:defRPr sz="2800">
                <a:latin typeface="넥슨 풋볼고딕 B" panose="020B0803000000000000" pitchFamily="34" charset="-127"/>
                <a:ea typeface="넥슨 풋볼고딕 B" panose="020B0803000000000000" pitchFamily="34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1135">
            <a:off x="-135712" y="148280"/>
            <a:ext cx="1890937" cy="145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1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EEF-6828-4B05-BCE7-E55A689D3B9A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02D7-F790-4874-B97E-8431C56C6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EEF-6828-4B05-BCE7-E55A689D3B9A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02D7-F790-4874-B97E-8431C56C6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4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EEF-6828-4B05-BCE7-E55A689D3B9A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02D7-F790-4874-B97E-8431C56C6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580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16732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5800" y="6203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BAEEF-6828-4B05-BCE7-E55A689D3B9A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86200" y="6203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58200" y="6203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802D7-F790-4874-B97E-8431C56C6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13038" y="247135"/>
            <a:ext cx="11631827" cy="6433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sp>
        <p:nvSpPr>
          <p:cNvPr id="14" name="슬라이드 번호 개체 틀 11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501022-C0F5-4219-B826-BE6AE39EE5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1135">
            <a:off x="-135712" y="148280"/>
            <a:ext cx="1890937" cy="145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5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microsoft.com/office/2007/relationships/hdphoto" Target="../media/hdphoto2.wdp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7.png"/><Relationship Id="rId7" Type="http://schemas.openxmlformats.org/officeDocument/2006/relationships/image" Target="../media/image3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microsoft.com/office/2007/relationships/hdphoto" Target="../media/hdphoto4.wdp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eclipse.org/californium/" TargetMode="External"/><Relationship Id="rId3" Type="http://schemas.openxmlformats.org/officeDocument/2006/relationships/image" Target="../media/image55.png"/><Relationship Id="rId7" Type="http://schemas.openxmlformats.org/officeDocument/2006/relationships/hyperlink" Target="https://zoyi.co/tech-blog/2015/11/03/Bluetoot-Low-Energy-BLE" TargetMode="External"/><Relationship Id="rId2" Type="http://schemas.openxmlformats.org/officeDocument/2006/relationships/hyperlink" Target="https://tools.ietf.org.html/rtc7252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"/>
          <p:cNvSpPr>
            <a:spLocks noGrp="1"/>
          </p:cNvSpPr>
          <p:nvPr>
            <p:ph type="ctrTitle"/>
          </p:nvPr>
        </p:nvSpPr>
        <p:spPr>
          <a:xfrm>
            <a:off x="1619250" y="1217613"/>
            <a:ext cx="10287000" cy="2387600"/>
          </a:xfrm>
        </p:spPr>
        <p:txBody>
          <a:bodyPr>
            <a:noAutofit/>
          </a:bodyPr>
          <a:lstStyle/>
          <a:p>
            <a:pPr lvl="0">
              <a:defRPr lang="ko-KR" altLang="en-US"/>
            </a:pPr>
            <a:r>
              <a:rPr lang="en-US" altLang="ko-KR" sz="5500" b="1" dirty="0" err="1">
                <a:latin typeface="넥슨 풋볼고딕 B"/>
                <a:ea typeface="넥슨 풋볼고딕 B"/>
                <a:cs typeface="+mj-cs"/>
              </a:rPr>
              <a:t>CoAP</a:t>
            </a:r>
            <a:r>
              <a:rPr lang="ko-KR" altLang="en-US" sz="5500" b="1" dirty="0">
                <a:latin typeface="넥슨 풋볼고딕 B"/>
                <a:ea typeface="넥슨 풋볼고딕 B"/>
                <a:cs typeface="+mj-cs"/>
              </a:rPr>
              <a:t>/6</a:t>
            </a:r>
            <a:r>
              <a:rPr lang="en-US" altLang="ko-KR" sz="5500" b="1" dirty="0" err="1">
                <a:latin typeface="넥슨 풋볼고딕 B"/>
                <a:ea typeface="넥슨 풋볼고딕 B"/>
                <a:cs typeface="+mj-cs"/>
              </a:rPr>
              <a:t>LoWPAN</a:t>
            </a:r>
            <a:r>
              <a:rPr lang="ko-KR" altLang="en-US" sz="5000" b="1" dirty="0">
                <a:latin typeface="넥슨 풋볼고딕 B"/>
                <a:ea typeface="넥슨 풋볼고딕 B"/>
                <a:cs typeface="+mj-cs"/>
              </a:rPr>
              <a:t> 기반 </a:t>
            </a:r>
            <a:r>
              <a:rPr lang="ko-KR" altLang="en-US" sz="5000" b="1" dirty="0" err="1">
                <a:latin typeface="넥슨 풋볼고딕 B"/>
                <a:ea typeface="넥슨 풋볼고딕 B"/>
                <a:cs typeface="+mj-cs"/>
              </a:rPr>
              <a:t>홈네트워크</a:t>
            </a:r>
            <a:endParaRPr lang="ko-KR" altLang="en-US" sz="5000" b="1" dirty="0">
              <a:latin typeface="넥슨 풋볼고딕 B"/>
              <a:ea typeface="넥슨 풋볼고딕 B"/>
              <a:cs typeface="+mj-cs"/>
            </a:endParaRPr>
          </a:p>
        </p:txBody>
      </p:sp>
      <p:sp>
        <p:nvSpPr>
          <p:cNvPr id="25" name="부제목 3"/>
          <p:cNvSpPr>
            <a:spLocks noGrp="1"/>
          </p:cNvSpPr>
          <p:nvPr>
            <p:ph type="subTitle" idx="1"/>
          </p:nvPr>
        </p:nvSpPr>
        <p:spPr>
          <a:xfrm>
            <a:off x="1257300" y="3524250"/>
            <a:ext cx="10648950" cy="1655762"/>
          </a:xfrm>
        </p:spPr>
        <p:txBody>
          <a:bodyPr>
            <a:noAutofit/>
          </a:bodyPr>
          <a:lstStyle/>
          <a:p>
            <a:pPr algn="ctr">
              <a:defRPr lang="ko-KR" altLang="en-US"/>
            </a:pPr>
            <a:r>
              <a:rPr lang="en-US" altLang="ko-KR" b="1">
                <a:latin typeface="넥슨 풋볼고딕 B"/>
                <a:ea typeface="넥슨 풋볼고딕 B"/>
                <a:cs typeface="+mj-cs"/>
              </a:rPr>
              <a:t>(Design and Implementation of </a:t>
            </a:r>
            <a:r>
              <a:rPr lang="en-US" altLang="ko-KR" sz="2800" b="1">
                <a:latin typeface="넥슨 풋볼고딕 B"/>
                <a:ea typeface="넥슨 풋볼고딕 B"/>
                <a:cs typeface="+mj-cs"/>
              </a:rPr>
              <a:t>CoAP/6LowPan </a:t>
            </a:r>
            <a:r>
              <a:rPr lang="en-US" altLang="ko-KR" b="1">
                <a:latin typeface="넥슨 풋볼고딕 B"/>
                <a:ea typeface="넥슨 풋볼고딕 B"/>
                <a:cs typeface="+mj-cs"/>
              </a:rPr>
              <a:t>based Home Network)</a:t>
            </a:r>
          </a:p>
        </p:txBody>
      </p:sp>
      <p:sp>
        <p:nvSpPr>
          <p:cNvPr id="26" name="직사각형 16"/>
          <p:cNvSpPr/>
          <p:nvPr/>
        </p:nvSpPr>
        <p:spPr>
          <a:xfrm>
            <a:off x="6348859" y="5206942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lang="ko-KR" altLang="en-US"/>
            </a:pPr>
            <a:r>
              <a:rPr lang="ko-KR" altLang="en-US" sz="2200" b="1" dirty="0" smtClean="0">
                <a:latin typeface="넥슨 풋볼고딕 L"/>
                <a:ea typeface="넥슨 풋볼고딕 L"/>
              </a:rPr>
              <a:t>2012152014 </a:t>
            </a:r>
            <a:r>
              <a:rPr lang="ko-KR" altLang="en-US" sz="2200" b="1" dirty="0">
                <a:latin typeface="넥슨 풋볼고딕 L"/>
                <a:ea typeface="넥슨 풋볼고딕 L"/>
              </a:rPr>
              <a:t>박경재 (지도교수님 : 이보경)</a:t>
            </a:r>
          </a:p>
          <a:p>
            <a:pPr lvl="0">
              <a:defRPr lang="ko-KR" altLang="en-US"/>
            </a:pPr>
            <a:r>
              <a:rPr lang="ko-KR" altLang="en-US" sz="2200" b="1" dirty="0">
                <a:latin typeface="넥슨 풋볼고딕 L"/>
                <a:ea typeface="넥슨 풋볼고딕 L"/>
              </a:rPr>
              <a:t>2012152031 이영훈 (지도교수님 : 이보경</a:t>
            </a:r>
            <a:r>
              <a:rPr lang="ko-KR" altLang="en-US" sz="2200" b="1" dirty="0" smtClean="0">
                <a:latin typeface="넥슨 풋볼고딕 L"/>
                <a:ea typeface="넥슨 풋볼고딕 L"/>
              </a:rPr>
              <a:t>)</a:t>
            </a:r>
            <a:endParaRPr lang="en-US" altLang="ko-KR" sz="2200" b="1" dirty="0" smtClean="0">
              <a:latin typeface="넥슨 풋볼고딕 L"/>
              <a:ea typeface="넥슨 풋볼고딕 L"/>
            </a:endParaRPr>
          </a:p>
          <a:p>
            <a:pPr>
              <a:defRPr lang="ko-KR" altLang="en-US"/>
            </a:pPr>
            <a:r>
              <a:rPr lang="ko-KR" altLang="en-US" sz="2200" b="1" dirty="0">
                <a:latin typeface="넥슨 풋볼고딕 L"/>
                <a:ea typeface="넥슨 풋볼고딕 L"/>
              </a:rPr>
              <a:t>2012154021 문동선 (지도교수님 : 정의훈</a:t>
            </a:r>
            <a:r>
              <a:rPr lang="ko-KR" altLang="en-US" sz="2200" b="1" dirty="0" smtClean="0">
                <a:latin typeface="넥슨 풋볼고딕 L"/>
                <a:ea typeface="넥슨 풋볼고딕 L"/>
              </a:rPr>
              <a:t>)</a:t>
            </a:r>
            <a:endParaRPr lang="ko-KR" altLang="en-US" sz="2200" b="1" dirty="0">
              <a:latin typeface="넥슨 풋볼고딕 L"/>
              <a:ea typeface="넥슨 풋볼고딕 L"/>
            </a:endParaRPr>
          </a:p>
        </p:txBody>
      </p:sp>
      <p:cxnSp>
        <p:nvCxnSpPr>
          <p:cNvPr id="27" name="직선 연결선 11"/>
          <p:cNvCxnSpPr/>
          <p:nvPr/>
        </p:nvCxnSpPr>
        <p:spPr>
          <a:xfrm rot="10800000">
            <a:off x="2143125" y="4276725"/>
            <a:ext cx="9753600" cy="19051"/>
          </a:xfrm>
          <a:prstGeom prst="line">
            <a:avLst/>
          </a:prstGeom>
          <a:ln w="168275">
            <a:solidFill>
              <a:srgbClr val="F8A4A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8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온습도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" t="6439" r="14108"/>
          <a:stretch/>
        </p:blipFill>
        <p:spPr>
          <a:xfrm rot="5400000">
            <a:off x="8700317" y="3203093"/>
            <a:ext cx="3159631" cy="30805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762" y="1979386"/>
            <a:ext cx="8384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기능 </a:t>
            </a:r>
            <a:endParaRPr lang="en-US" altLang="ko-KR" sz="28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실외의 온도 및 습도를 </a:t>
            </a:r>
            <a:r>
              <a:rPr lang="en-US" altLang="ko-KR" sz="28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30</a:t>
            </a:r>
            <a:r>
              <a:rPr lang="ko-KR" altLang="en-US" sz="28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초 간격으로</a:t>
            </a: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ko-KR" altLang="en-US" sz="28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측정하고 값을 반환</a:t>
            </a:r>
            <a:endParaRPr lang="en-US" altLang="ko-KR" sz="28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757552"/>
              </p:ext>
            </p:extLst>
          </p:nvPr>
        </p:nvGraphicFramePr>
        <p:xfrm>
          <a:off x="840007" y="3429791"/>
          <a:ext cx="7315200" cy="2056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350"/>
                <a:gridCol w="5591850"/>
              </a:tblGrid>
              <a:tr h="60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함수 형식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float </a:t>
                      </a:r>
                      <a:r>
                        <a:rPr lang="en-US" altLang="ko-KR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readTemperature</a:t>
                      </a:r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float </a:t>
                      </a:r>
                      <a:r>
                        <a:rPr lang="en-US" altLang="ko-KR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readHumidity</a:t>
                      </a:r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현재 온도 및 습도를 반환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사용 예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float</a:t>
                      </a:r>
                      <a:r>
                        <a:rPr lang="en-US" altLang="ko-KR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ts</a:t>
                      </a:r>
                      <a:r>
                        <a:rPr lang="en-US" altLang="ko-KR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= </a:t>
                      </a:r>
                      <a:r>
                        <a:rPr lang="en-US" altLang="ko-KR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readTemperature</a:t>
                      </a:r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()</a:t>
                      </a:r>
                      <a:endParaRPr lang="ko-KR" altLang="en-US" dirty="0" smtClean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9267322" y="677793"/>
            <a:ext cx="2025620" cy="2322571"/>
            <a:chOff x="465137" y="2408237"/>
            <a:chExt cx="2519363" cy="288869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37" y="2408237"/>
              <a:ext cx="2519363" cy="251936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51529" y="4927600"/>
              <a:ext cx="1546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제품명</a:t>
              </a:r>
              <a:r>
                <a:rPr lang="en-US" altLang="ko-KR" dirty="0" smtClean="0"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: DHT11</a:t>
              </a:r>
              <a:endPara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05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DC</a:t>
            </a:r>
            <a:r>
              <a:rPr lang="ko-KR" altLang="en-US" dirty="0" smtClean="0"/>
              <a:t>모터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7174" r="6441" b="20548"/>
          <a:stretch/>
        </p:blipFill>
        <p:spPr>
          <a:xfrm>
            <a:off x="8241862" y="3196297"/>
            <a:ext cx="3556579" cy="30013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162" b="73727" l="6983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208" t="44921" b="30711"/>
          <a:stretch/>
        </p:blipFill>
        <p:spPr>
          <a:xfrm rot="16200000">
            <a:off x="9070589" y="1230590"/>
            <a:ext cx="1899125" cy="11514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1511" y="1954756"/>
            <a:ext cx="65758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기능 </a:t>
            </a:r>
            <a:endParaRPr lang="en-US" altLang="ko-KR" sz="28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먼지 농도</a:t>
            </a:r>
            <a:r>
              <a:rPr lang="en-US" altLang="ko-KR" sz="28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en-US" sz="28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온도</a:t>
            </a:r>
            <a:r>
              <a:rPr lang="en-US" altLang="ko-KR" sz="28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en-US" sz="28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습도의 값에 따라</a:t>
            </a: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ko-KR" altLang="en-US" sz="28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모터 동작</a:t>
            </a:r>
            <a:endParaRPr lang="en-US" altLang="ko-KR" sz="2800" dirty="0" smtClean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창문을 자동으로 개폐해줌</a:t>
            </a:r>
            <a:endParaRPr lang="en-US" altLang="ko-KR" sz="28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78258"/>
              </p:ext>
            </p:extLst>
          </p:nvPr>
        </p:nvGraphicFramePr>
        <p:xfrm>
          <a:off x="731582" y="3845668"/>
          <a:ext cx="7315200" cy="2017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350"/>
                <a:gridCol w="5591850"/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함수 형식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void</a:t>
                      </a:r>
                      <a:r>
                        <a:rPr lang="en-US" altLang="ko-KR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setDCmotor</a:t>
                      </a:r>
                      <a:r>
                        <a:rPr lang="en-US" altLang="ko-KR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</a:t>
                      </a:r>
                      <a:r>
                        <a:rPr lang="en-US" altLang="ko-KR" baseline="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bool</a:t>
                      </a:r>
                      <a:r>
                        <a:rPr lang="en-US" altLang="ko-KR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bOpen</a:t>
                      </a:r>
                      <a:r>
                        <a:rPr lang="en-US" altLang="ko-KR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True,</a:t>
                      </a:r>
                      <a:r>
                        <a:rPr lang="en-US" altLang="ko-KR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False</a:t>
                      </a:r>
                      <a:r>
                        <a:rPr lang="ko-KR" altLang="en-US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의 값을 받아 모터를 동작해 창문을 개폐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사용 예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setDCmotor</a:t>
                      </a:r>
                      <a:r>
                        <a:rPr lang="en-US" altLang="ko-KR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(true)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24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CoAP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아두이노간</a:t>
            </a:r>
            <a:r>
              <a:rPr lang="ko-KR" altLang="en-US" dirty="0" smtClean="0"/>
              <a:t> 통신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47845" y="2235809"/>
            <a:ext cx="3607696" cy="1742887"/>
            <a:chOff x="531735" y="1715692"/>
            <a:chExt cx="5562088" cy="268705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735" y="2052362"/>
              <a:ext cx="3488472" cy="235038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3435" y="1715692"/>
              <a:ext cx="2822218" cy="147911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852" b="97037" l="56935" r="9758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75" t="12360" r="9999" b="9486"/>
            <a:stretch/>
          </p:blipFill>
          <p:spPr>
            <a:xfrm rot="5400000">
              <a:off x="4578921" y="1596804"/>
              <a:ext cx="1312915" cy="1716889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8"/>
          <a:srcRect l="33401"/>
          <a:stretch/>
        </p:blipFill>
        <p:spPr>
          <a:xfrm>
            <a:off x="8738629" y="860279"/>
            <a:ext cx="2747041" cy="2818902"/>
          </a:xfrm>
          <a:prstGeom prst="rect">
            <a:avLst/>
          </a:prstGeom>
        </p:spPr>
      </p:pic>
      <p:sp>
        <p:nvSpPr>
          <p:cNvPr id="12" name="왼쪽/오른쪽 화살표 11"/>
          <p:cNvSpPr/>
          <p:nvPr/>
        </p:nvSpPr>
        <p:spPr>
          <a:xfrm>
            <a:off x="4469417" y="2650896"/>
            <a:ext cx="5826903" cy="528506"/>
          </a:xfrm>
          <a:prstGeom prst="leftRightArrow">
            <a:avLst/>
          </a:prstGeom>
          <a:solidFill>
            <a:schemeClr val="dk1">
              <a:alpha val="6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32894" y="1219853"/>
            <a:ext cx="80197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>
                <a:solidFill>
                  <a:srgbClr val="21212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아두이노의</a:t>
            </a:r>
            <a:r>
              <a:rPr lang="ko-KR" altLang="en-US" sz="2400" dirty="0" smtClean="0">
                <a:solidFill>
                  <a:srgbClr val="21212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각각 센서 값들이 </a:t>
            </a:r>
            <a:r>
              <a:rPr lang="en-US" altLang="ko-KR" sz="2400" dirty="0" err="1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Zigbee</a:t>
            </a:r>
            <a:r>
              <a:rPr lang="ko-KR" altLang="en-US" sz="2400" dirty="0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를 통해</a:t>
            </a:r>
            <a:r>
              <a:rPr lang="ko-KR" altLang="en-US" sz="2400" dirty="0" smtClean="0">
                <a:solidFill>
                  <a:srgbClr val="21212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en-US" altLang="ko-KR" sz="2400" dirty="0" err="1" smtClean="0">
                <a:solidFill>
                  <a:srgbClr val="21212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CoAP</a:t>
            </a:r>
            <a:r>
              <a:rPr lang="en-US" altLang="ko-KR" sz="2400" dirty="0" smtClean="0">
                <a:solidFill>
                  <a:srgbClr val="21212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ko-KR" altLang="en-US" sz="2400" dirty="0" smtClean="0">
                <a:solidFill>
                  <a:srgbClr val="21212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서버로</a:t>
            </a:r>
            <a:endParaRPr lang="en-US" altLang="ko-KR" sz="2400" dirty="0" smtClean="0">
              <a:solidFill>
                <a:srgbClr val="212121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r>
              <a:rPr lang="en-US" altLang="ko-KR" sz="2400" dirty="0" err="1" smtClean="0">
                <a:solidFill>
                  <a:srgbClr val="21212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CoAP</a:t>
            </a:r>
            <a:r>
              <a:rPr lang="ko-KR" altLang="en-US" sz="2400" dirty="0" smtClean="0">
                <a:solidFill>
                  <a:srgbClr val="21212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로 </a:t>
            </a:r>
            <a:r>
              <a:rPr lang="en-US" altLang="ko-KR" sz="2400" dirty="0" smtClean="0">
                <a:solidFill>
                  <a:srgbClr val="21212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1:1 </a:t>
            </a:r>
            <a:r>
              <a:rPr lang="ko-KR" altLang="en-US" sz="2400" dirty="0" smtClean="0">
                <a:solidFill>
                  <a:srgbClr val="21212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송수신을 한다</a:t>
            </a:r>
            <a:r>
              <a:rPr lang="en-US" altLang="ko-KR" sz="2400" dirty="0" smtClean="0">
                <a:solidFill>
                  <a:srgbClr val="21212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.</a:t>
            </a:r>
            <a:endParaRPr lang="ko-KR" altLang="en-US" sz="24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34641" y="2281475"/>
            <a:ext cx="959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CoAP</a:t>
            </a:r>
            <a:endParaRPr lang="ko-KR" altLang="en-US" sz="24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55"/>
          <a:stretch/>
        </p:blipFill>
        <p:spPr>
          <a:xfrm>
            <a:off x="2839268" y="4112164"/>
            <a:ext cx="2600325" cy="246158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80664" y="4112164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Zigbee</a:t>
            </a:r>
            <a:r>
              <a:rPr lang="ko-KR" altLang="en-US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는 </a:t>
            </a:r>
            <a:r>
              <a:rPr lang="ko-KR" altLang="en-US" dirty="0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근거리 저전력 무선 통신을 위한 </a:t>
            </a:r>
            <a:r>
              <a:rPr lang="ko-KR" altLang="en-US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프로토콜 </a:t>
            </a:r>
            <a:endParaRPr lang="ko-KR" altLang="en-US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024589"/>
              </p:ext>
            </p:extLst>
          </p:nvPr>
        </p:nvGraphicFramePr>
        <p:xfrm>
          <a:off x="5513040" y="4484800"/>
          <a:ext cx="4531370" cy="1872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685"/>
                <a:gridCol w="2265685"/>
              </a:tblGrid>
              <a:tr h="312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전송 거리</a:t>
                      </a:r>
                      <a:endParaRPr lang="ko-KR" altLang="en-US" sz="15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78011" marR="78011" marT="39006" marB="39006"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~100m</a:t>
                      </a:r>
                      <a:endParaRPr lang="ko-KR" altLang="en-US" sz="15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78011" marR="78011" marT="39006" marB="39006" anchor="ctr"/>
                </a:tc>
              </a:tr>
              <a:tr h="312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전송 속도</a:t>
                      </a:r>
                      <a:endParaRPr lang="ko-KR" altLang="en-US" sz="15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78011" marR="78011" marT="39006" marB="39006"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~250kbps</a:t>
                      </a:r>
                      <a:endParaRPr lang="ko-KR" altLang="en-US" sz="15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78011" marR="78011" marT="39006" marB="39006" anchor="ctr"/>
                </a:tc>
              </a:tr>
              <a:tr h="312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최대 채널 수</a:t>
                      </a:r>
                      <a:endParaRPr lang="ko-KR" altLang="en-US" sz="15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78011" marR="78011" marT="39006" marB="39006"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32000</a:t>
                      </a:r>
                      <a:endParaRPr lang="ko-KR" altLang="en-US" sz="15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78011" marR="78011" marT="39006" marB="39006" anchor="ctr"/>
                </a:tc>
              </a:tr>
              <a:tr h="312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소비 전력</a:t>
                      </a:r>
                      <a:endParaRPr lang="ko-KR" altLang="en-US" sz="15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78011" marR="78011" marT="39006" marB="39006"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Vero Low</a:t>
                      </a:r>
                      <a:endParaRPr lang="ko-KR" altLang="en-US" sz="15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78011" marR="78011" marT="39006" marB="39006" anchor="ctr"/>
                </a:tc>
              </a:tr>
              <a:tr h="312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복잡성</a:t>
                      </a:r>
                      <a:endParaRPr lang="ko-KR" altLang="en-US" sz="15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78011" marR="78011" marT="39006" marB="39006"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Low</a:t>
                      </a:r>
                      <a:endParaRPr lang="ko-KR" altLang="en-US" sz="15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78011" marR="78011" marT="39006" marB="39006" anchor="ctr"/>
                </a:tc>
              </a:tr>
              <a:tr h="312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비용</a:t>
                      </a:r>
                      <a:endParaRPr lang="ko-KR" altLang="en-US" sz="15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78011" marR="78011" marT="39006" marB="39006"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Low</a:t>
                      </a:r>
                      <a:endParaRPr lang="ko-KR" altLang="en-US" sz="15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78011" marR="78011" marT="39006" marB="39006" anchor="ctr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07567" y="4911458"/>
            <a:ext cx="22317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err="1" smtClean="0">
                <a:solidFill>
                  <a:srgbClr val="00B05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Zigbee</a:t>
            </a:r>
            <a:r>
              <a:rPr lang="ko-KR" altLang="en-US" sz="3600" dirty="0" smtClean="0">
                <a:solidFill>
                  <a:srgbClr val="00B05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란</a:t>
            </a:r>
            <a:r>
              <a:rPr lang="en-US" altLang="ko-KR" sz="3600" dirty="0" smtClean="0">
                <a:solidFill>
                  <a:srgbClr val="00B05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?</a:t>
            </a:r>
            <a:endParaRPr lang="ko-KR" alt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CoAP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5144" y="1214419"/>
            <a:ext cx="50994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 err="1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CoAP</a:t>
            </a:r>
            <a:endParaRPr lang="en-US" altLang="ko-KR" sz="9600" dirty="0" smtClean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algn="ctr"/>
            <a:r>
              <a:rPr lang="en-US" altLang="ko-KR" sz="2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(Constrained Application </a:t>
            </a:r>
            <a:r>
              <a:rPr lang="en-US" altLang="ko-KR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Protocol)</a:t>
            </a:r>
            <a:endParaRPr lang="ko-KR" altLang="en-US" sz="24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97978" y="3466525"/>
            <a:ext cx="834353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RFC 7252 </a:t>
            </a:r>
            <a:r>
              <a:rPr lang="ko-KR" altLang="en-US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표준</a:t>
            </a:r>
            <a:endParaRPr lang="en-US" altLang="ko-KR" sz="2000" dirty="0" smtClean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lvl="1"/>
            <a:r>
              <a:rPr lang="en-US" altLang="ko-KR" sz="2000" dirty="0" err="1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IoT</a:t>
            </a:r>
            <a:r>
              <a:rPr lang="ko-KR" altLang="en-US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에 특화된 웹 프로토콜</a:t>
            </a:r>
            <a:endParaRPr lang="en-US" altLang="ko-KR" sz="2000" dirty="0" smtClean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lvl="1"/>
            <a:r>
              <a:rPr lang="ko-KR" altLang="en-US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‘제한된 </a:t>
            </a:r>
            <a:r>
              <a:rPr lang="ko-KR" altLang="en-US" sz="2000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노드와</a:t>
            </a:r>
            <a:r>
              <a:rPr lang="ko-KR" altLang="en-US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제한된</a:t>
            </a:r>
            <a:r>
              <a:rPr lang="en-US" altLang="ko-KR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(</a:t>
            </a:r>
            <a:r>
              <a:rPr lang="ko-KR" altLang="en-US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즉</a:t>
            </a:r>
            <a:r>
              <a:rPr lang="en-US" altLang="ko-KR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en-US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저전력의 손실이 많은</a:t>
            </a:r>
            <a:r>
              <a:rPr lang="en-US" altLang="ko-KR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) </a:t>
            </a:r>
            <a:r>
              <a:rPr lang="ko-KR" altLang="en-US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네트워크’를 </a:t>
            </a:r>
            <a:r>
              <a:rPr lang="ko-KR" altLang="en-US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위한 프로토콜</a:t>
            </a:r>
            <a:endParaRPr lang="en-US" altLang="ko-KR" sz="2000" dirty="0" smtClean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lvl="1"/>
            <a:r>
              <a:rPr lang="ko-KR" altLang="en-US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메시지 크기가 작고 가볍고 부하가 적음</a:t>
            </a:r>
            <a:endParaRPr lang="en-US" altLang="ko-KR" sz="2000" dirty="0" smtClean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lvl="1"/>
            <a:r>
              <a:rPr lang="en-US" altLang="ko-KR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UDP</a:t>
            </a:r>
            <a:r>
              <a:rPr lang="ko-KR" altLang="en-US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를 이용하며 구조가 매우 단순함</a:t>
            </a:r>
            <a:endParaRPr lang="en-US" altLang="ko-KR" sz="2000" dirty="0" smtClean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lvl="1"/>
            <a:r>
              <a:rPr lang="en-US" altLang="ko-KR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IPv6 </a:t>
            </a:r>
            <a:r>
              <a:rPr lang="ko-KR" altLang="en-US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기반으로</a:t>
            </a:r>
            <a:r>
              <a:rPr lang="en-US" altLang="ko-KR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IPv4</a:t>
            </a:r>
            <a:r>
              <a:rPr lang="ko-KR" altLang="en-US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와 </a:t>
            </a:r>
            <a:r>
              <a:rPr lang="en-US" altLang="ko-KR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HTTP</a:t>
            </a:r>
            <a:r>
              <a:rPr lang="ko-KR" altLang="en-US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에 호환</a:t>
            </a:r>
            <a:endParaRPr lang="en-US" altLang="ko-KR" sz="20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38456"/>
              </p:ext>
            </p:extLst>
          </p:nvPr>
        </p:nvGraphicFramePr>
        <p:xfrm>
          <a:off x="8420100" y="1099792"/>
          <a:ext cx="3155116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511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CoAP</a:t>
                      </a:r>
                      <a:endParaRPr lang="ko-KR" altLang="en-US" sz="2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UDP</a:t>
                      </a:r>
                      <a:endParaRPr lang="ko-KR" altLang="en-US" sz="2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IPv6</a:t>
                      </a:r>
                      <a:r>
                        <a:rPr lang="en-US" altLang="ko-KR" sz="240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(6LoWPAN)</a:t>
                      </a:r>
                      <a:endParaRPr lang="ko-KR" altLang="en-US" sz="2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IEEE 802.15.4 MAC</a:t>
                      </a:r>
                      <a:endParaRPr lang="ko-KR" altLang="en-US" sz="2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IEEE 802.15.4 PHY</a:t>
                      </a:r>
                      <a:endParaRPr lang="ko-KR" altLang="en-US" sz="2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85300" y="346652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CoAP</a:t>
            </a:r>
            <a:r>
              <a:rPr lang="en-US" altLang="ko-KR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Stack</a:t>
            </a:r>
            <a:endParaRPr lang="ko-KR" altLang="en-US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64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91431" y="14121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라즈베리</a:t>
            </a:r>
            <a:r>
              <a:rPr lang="ko-KR" altLang="en-US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파이를 </a:t>
            </a:r>
            <a:r>
              <a:rPr lang="en-US" altLang="ko-KR" dirty="0" err="1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CoAP</a:t>
            </a:r>
            <a:r>
              <a:rPr lang="ko-KR" altLang="en-US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서버로 사용</a:t>
            </a:r>
            <a:endParaRPr lang="ko-KR" altLang="en-US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91431" y="1781433"/>
            <a:ext cx="751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JAVA 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기반의</a:t>
            </a:r>
            <a:r>
              <a:rPr lang="ko-KR" altLang="en-US" dirty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Californium Framework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를 사용하여 </a:t>
            </a:r>
            <a:r>
              <a:rPr lang="en-US" altLang="ko-KR" dirty="0" err="1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CoAP</a:t>
            </a:r>
            <a:r>
              <a:rPr lang="en-US" altLang="ko-KR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프로토콜을 사용 한 통신을 할 수 있는 </a:t>
            </a:r>
            <a:r>
              <a:rPr lang="ko-KR" altLang="en-US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환경을 구축</a:t>
            </a:r>
            <a:endParaRPr lang="ko-KR" altLang="en-US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983" y="1129224"/>
            <a:ext cx="2206317" cy="148652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787462" y="1596767"/>
            <a:ext cx="43438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75140" y="2985082"/>
            <a:ext cx="11048560" cy="32506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5139" y="2586805"/>
            <a:ext cx="2729291" cy="3982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Example – </a:t>
            </a:r>
            <a:r>
              <a:rPr lang="ko-KR" altLang="en-US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리소스 등록</a:t>
            </a:r>
            <a:endParaRPr lang="ko-KR" altLang="en-US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5139" y="313875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public class HelloWorld1 {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   public static void main(String[] </a:t>
            </a:r>
            <a:r>
              <a:rPr lang="en-US" altLang="ko-KR" sz="1400" dirty="0" err="1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args</a:t>
            </a:r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) {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       // </a:t>
            </a:r>
            <a:r>
              <a:rPr lang="ko-KR" altLang="en-US" sz="1400" dirty="0" err="1" smtClean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바인드</a:t>
            </a:r>
            <a:r>
              <a:rPr lang="ko-KR" altLang="en-US" sz="1400" dirty="0" smtClean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UDP port 5683(</a:t>
            </a:r>
            <a:r>
              <a:rPr lang="en-US" altLang="ko-KR" sz="1400" dirty="0" err="1" smtClean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CoAP</a:t>
            </a:r>
            <a:r>
              <a:rPr lang="en-US" altLang="ko-KR" sz="1400" dirty="0" smtClean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port)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CoapServer</a:t>
            </a:r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server = new </a:t>
            </a:r>
            <a:r>
              <a:rPr lang="en-US" altLang="ko-KR" sz="1400" dirty="0" err="1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CoapServer</a:t>
            </a:r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();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server.add</a:t>
            </a:r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(new </a:t>
            </a:r>
            <a:r>
              <a:rPr lang="en-US" altLang="ko-KR" sz="1400" dirty="0" err="1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HelloResource</a:t>
            </a:r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());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server.start</a:t>
            </a:r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();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   }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   </a:t>
            </a:r>
            <a:endParaRPr lang="ko-KR" altLang="en-US" sz="1400" dirty="0">
              <a:solidFill>
                <a:schemeClr val="bg1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87446" y="3138759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public static class </a:t>
            </a:r>
            <a:r>
              <a:rPr lang="en-US" altLang="ko-KR" sz="1400" dirty="0" err="1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HelloResource</a:t>
            </a:r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extends </a:t>
            </a:r>
            <a:r>
              <a:rPr lang="en-US" altLang="ko-KR" sz="1400" dirty="0" err="1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CoapResource</a:t>
            </a:r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{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       public </a:t>
            </a:r>
            <a:r>
              <a:rPr lang="en-US" altLang="ko-KR" sz="1400" dirty="0" err="1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HelloResource</a:t>
            </a:r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() {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           // </a:t>
            </a:r>
            <a:r>
              <a:rPr lang="ko-KR" altLang="en-US" sz="1400" dirty="0" smtClean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리소스 </a:t>
            </a:r>
            <a:r>
              <a:rPr lang="ko-KR" altLang="en-US" sz="1400" dirty="0" err="1" smtClean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식별자</a:t>
            </a:r>
            <a:endParaRPr lang="en-US" altLang="ko-KR" sz="1400" dirty="0">
              <a:solidFill>
                <a:schemeClr val="bg1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           super("Hello");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           // </a:t>
            </a:r>
            <a:r>
              <a:rPr lang="ko-KR" altLang="en-US" sz="1400" dirty="0" smtClean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디스플레이 네임 설정</a:t>
            </a:r>
            <a:endParaRPr lang="en-US" altLang="ko-KR" sz="1400" dirty="0">
              <a:solidFill>
                <a:schemeClr val="bg1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           </a:t>
            </a:r>
            <a:r>
              <a:rPr lang="en-US" altLang="ko-KR" sz="1400" dirty="0" err="1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getAttributes</a:t>
            </a:r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().</a:t>
            </a:r>
            <a:r>
              <a:rPr lang="en-US" altLang="ko-KR" sz="1400" dirty="0" err="1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setTitle</a:t>
            </a:r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("Hello-World Resource");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       }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       @Override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       public void </a:t>
            </a:r>
            <a:r>
              <a:rPr lang="en-US" altLang="ko-KR" sz="1400" dirty="0" err="1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handleGET</a:t>
            </a:r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CoapExchange</a:t>
            </a:r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exchange) {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           </a:t>
            </a:r>
            <a:r>
              <a:rPr lang="en-US" altLang="ko-KR" sz="1400" dirty="0" err="1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exchange.respond</a:t>
            </a:r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("Hello world!");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       }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   }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}</a:t>
            </a:r>
            <a:endParaRPr lang="ko-KR" altLang="en-US" sz="1400" dirty="0">
              <a:solidFill>
                <a:schemeClr val="bg1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53964" y="827326"/>
            <a:ext cx="5474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등록된 센서와 </a:t>
            </a:r>
            <a:r>
              <a:rPr lang="en-US" altLang="ko-KR" sz="2800" dirty="0" err="1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CoAP</a:t>
            </a:r>
            <a:r>
              <a:rPr lang="ko-KR" altLang="en-US" sz="2800" dirty="0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로 통신하는 서버  </a:t>
            </a:r>
            <a:endParaRPr lang="ko-KR" altLang="en-US" sz="2800" dirty="0">
              <a:solidFill>
                <a:srgbClr val="FF0000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56831" y="262735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Java에서 CoAP를 </a:t>
            </a:r>
            <a:r>
              <a:rPr lang="ko-KR" altLang="en-US" sz="1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구현하기 위해 </a:t>
            </a:r>
            <a:r>
              <a:rPr lang="ko-KR" altLang="en-US" sz="1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가장 널리 이용되는 </a:t>
            </a:r>
            <a:r>
              <a:rPr lang="en-US" altLang="ko-KR" sz="1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Framework</a:t>
            </a:r>
            <a:r>
              <a:rPr lang="ko-KR" altLang="en-US" sz="1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.</a:t>
            </a:r>
            <a:endParaRPr lang="ko-KR" altLang="en-US" sz="14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7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CoAP</a:t>
            </a:r>
            <a:r>
              <a:rPr lang="en-US" altLang="ko-KR" dirty="0"/>
              <a:t>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- Copper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139431" y="986304"/>
            <a:ext cx="73622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Copper는 Firefox 웹 브라우저의 </a:t>
            </a:r>
            <a:r>
              <a:rPr lang="ko-KR" altLang="en-US" sz="2400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애드온</a:t>
            </a:r>
            <a:endParaRPr lang="ko-KR" altLang="en-US" sz="24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r>
              <a:rPr lang="ko-KR" altLang="en-US" sz="2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탐색, 북 </a:t>
            </a:r>
            <a:r>
              <a:rPr lang="ko-KR" altLang="en-US" sz="2400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마킹</a:t>
            </a:r>
            <a:r>
              <a:rPr lang="ko-KR" altLang="en-US" sz="2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및 CoAP 리소스와의 직접 상호 </a:t>
            </a:r>
            <a:r>
              <a:rPr lang="ko-KR" altLang="en-US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작용</a:t>
            </a:r>
            <a:endParaRPr lang="en-US" altLang="ko-KR" sz="2400" dirty="0" smtClean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즉</a:t>
            </a:r>
            <a:r>
              <a:rPr lang="en-US" altLang="ko-KR" sz="2400" dirty="0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en-US" altLang="ko-KR" sz="2400" dirty="0" err="1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CoAP</a:t>
            </a:r>
            <a:r>
              <a:rPr lang="ko-KR" altLang="en-US" sz="2400" dirty="0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서버가 </a:t>
            </a:r>
            <a:r>
              <a:rPr lang="ko-KR" altLang="en-US" sz="2400" dirty="0" err="1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아두이노의</a:t>
            </a:r>
            <a:r>
              <a:rPr lang="ko-KR" altLang="en-US" sz="2400" dirty="0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리소스와 직접 상호 작용을 도와주는 </a:t>
            </a:r>
            <a:r>
              <a:rPr lang="ko-KR" altLang="en-US" sz="2400" dirty="0" err="1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애드온</a:t>
            </a:r>
            <a:endParaRPr lang="ko-KR" altLang="en-US" sz="2400" dirty="0">
              <a:solidFill>
                <a:srgbClr val="FF0000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8005"/>
            <a:ext cx="3776817" cy="352227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34017" y="2555964"/>
            <a:ext cx="2729291" cy="3982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Example – </a:t>
            </a:r>
            <a:r>
              <a:rPr lang="ko-KR" altLang="en-US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리소스 값 수신</a:t>
            </a:r>
            <a:endParaRPr lang="ko-KR" altLang="en-US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34017" y="2921382"/>
            <a:ext cx="6277044" cy="32506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717" y="3124200"/>
            <a:ext cx="5540444" cy="273161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17100" y="5283064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Copper</a:t>
            </a:r>
            <a:endParaRPr lang="ko-KR" altLang="en-US" sz="3600" dirty="0"/>
          </a:p>
        </p:txBody>
      </p:sp>
      <p:sp>
        <p:nvSpPr>
          <p:cNvPr id="9" name="액자 8"/>
          <p:cNvSpPr/>
          <p:nvPr/>
        </p:nvSpPr>
        <p:spPr>
          <a:xfrm>
            <a:off x="6159500" y="4800600"/>
            <a:ext cx="984439" cy="31750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3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CoAP</a:t>
            </a:r>
            <a:r>
              <a:rPr lang="ko-KR" altLang="en-US" sz="2400" dirty="0" smtClean="0"/>
              <a:t>서버 자원 등록 흐름도</a:t>
            </a:r>
            <a:endParaRPr lang="ko-KR" altLang="en-US" sz="2400" dirty="0"/>
          </a:p>
        </p:txBody>
      </p:sp>
      <p:cxnSp>
        <p:nvCxnSpPr>
          <p:cNvPr id="3" name="직선 연결선 2"/>
          <p:cNvCxnSpPr/>
          <p:nvPr/>
        </p:nvCxnSpPr>
        <p:spPr>
          <a:xfrm rot="16200000" flipH="1">
            <a:off x="1991556" y="4580430"/>
            <a:ext cx="3960000" cy="0"/>
          </a:xfrm>
          <a:prstGeom prst="line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" name="직선 연결선 3"/>
          <p:cNvCxnSpPr/>
          <p:nvPr/>
        </p:nvCxnSpPr>
        <p:spPr>
          <a:xfrm rot="16200000" flipH="1">
            <a:off x="6869265" y="4458289"/>
            <a:ext cx="3960000" cy="0"/>
          </a:xfrm>
          <a:prstGeom prst="line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flipH="1">
            <a:off x="8414955" y="1439093"/>
            <a:ext cx="806472" cy="1074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99"/>
          <p:cNvSpPr txBox="1"/>
          <p:nvPr/>
        </p:nvSpPr>
        <p:spPr>
          <a:xfrm>
            <a:off x="8100958" y="1001313"/>
            <a:ext cx="1434466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1" dirty="0" err="1">
                <a:latin typeface="넥슨 풋볼고딕 L"/>
                <a:ea typeface="넥슨 풋볼고딕 L"/>
              </a:rPr>
              <a:t>IoT</a:t>
            </a:r>
            <a:r>
              <a:rPr lang="en-US" altLang="ko-KR" sz="2000" b="1" dirty="0">
                <a:latin typeface="넥슨 풋볼고딕 L"/>
                <a:ea typeface="넥슨 풋볼고딕 L"/>
              </a:rPr>
              <a:t> Device</a:t>
            </a:r>
          </a:p>
        </p:txBody>
      </p:sp>
      <p:pic>
        <p:nvPicPr>
          <p:cNvPr id="7" name="그림 21"/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tretch>
            <a:fillRect/>
          </a:stretch>
        </p:blipFill>
        <p:spPr>
          <a:xfrm>
            <a:off x="3205963" y="1459742"/>
            <a:ext cx="1531186" cy="10423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99"/>
          <p:cNvSpPr txBox="1"/>
          <p:nvPr/>
        </p:nvSpPr>
        <p:spPr>
          <a:xfrm>
            <a:off x="2886673" y="705051"/>
            <a:ext cx="1925858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1" dirty="0" err="1" smtClean="0">
                <a:latin typeface="넥슨 풋볼고딕 L"/>
                <a:ea typeface="넥슨 풋볼고딕 L"/>
              </a:rPr>
              <a:t>CoAP</a:t>
            </a:r>
            <a:r>
              <a:rPr lang="en-US" altLang="ko-KR" sz="2000" b="1" dirty="0" smtClean="0">
                <a:latin typeface="넥슨 풋볼고딕 L"/>
                <a:ea typeface="넥슨 풋볼고딕 L"/>
              </a:rPr>
              <a:t> </a:t>
            </a:r>
            <a:r>
              <a:rPr lang="en-US" altLang="ko-KR" sz="2000" b="1" dirty="0">
                <a:latin typeface="넥슨 풋볼고딕 L"/>
                <a:ea typeface="넥슨 풋볼고딕 L"/>
              </a:rPr>
              <a:t>SERVER</a:t>
            </a:r>
            <a:r>
              <a:rPr lang="ko-KR" altLang="en-US" sz="2000" b="1" dirty="0">
                <a:latin typeface="넥슨 풋볼고딕 L"/>
                <a:ea typeface="넥슨 풋볼고딕 L"/>
              </a:rPr>
              <a:t>(</a:t>
            </a:r>
            <a:r>
              <a:rPr lang="en-US" altLang="ko-KR" sz="2000" b="1" dirty="0">
                <a:latin typeface="넥슨 풋볼고딕 L"/>
                <a:ea typeface="넥슨 풋볼고딕 L"/>
              </a:rPr>
              <a:t>RD)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113068" y="2907653"/>
            <a:ext cx="4705123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0" name="TextBox 99"/>
          <p:cNvSpPr txBox="1"/>
          <p:nvPr/>
        </p:nvSpPr>
        <p:spPr>
          <a:xfrm>
            <a:off x="5636156" y="2463677"/>
            <a:ext cx="2592321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1" dirty="0" smtClean="0">
                <a:latin typeface="넥슨 풋볼고딕 L"/>
                <a:ea typeface="넥슨 풋볼고딕 L"/>
              </a:rPr>
              <a:t>“</a:t>
            </a:r>
            <a:r>
              <a:rPr lang="en-US" altLang="ko-KR" sz="2000" b="1" dirty="0" err="1" smtClean="0">
                <a:latin typeface="넥슨 풋볼고딕 L"/>
                <a:ea typeface="넥슨 풋볼고딕 L"/>
              </a:rPr>
              <a:t>helloWorld</a:t>
            </a:r>
            <a:r>
              <a:rPr lang="en-US" altLang="ko-KR" sz="2000" b="1" dirty="0" smtClean="0">
                <a:latin typeface="넥슨 풋볼고딕 L"/>
                <a:ea typeface="넥슨 풋볼고딕 L"/>
              </a:rPr>
              <a:t>” </a:t>
            </a:r>
            <a:r>
              <a:rPr lang="ko-KR" altLang="en-US" sz="2000" b="1" dirty="0" smtClean="0">
                <a:latin typeface="넥슨 풋볼고딕 L"/>
                <a:ea typeface="넥슨 풋볼고딕 L"/>
              </a:rPr>
              <a:t>등록</a:t>
            </a:r>
            <a:endParaRPr lang="ko-KR" altLang="en-US" sz="2000" b="1" dirty="0">
              <a:latin typeface="넥슨 풋볼고딕 L"/>
              <a:ea typeface="넥슨 풋볼고딕 L"/>
            </a:endParaRPr>
          </a:p>
        </p:txBody>
      </p:sp>
      <p:sp>
        <p:nvSpPr>
          <p:cNvPr id="11" name="TextBox 99"/>
          <p:cNvSpPr txBox="1"/>
          <p:nvPr/>
        </p:nvSpPr>
        <p:spPr>
          <a:xfrm>
            <a:off x="2119031" y="2640120"/>
            <a:ext cx="1653437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 dirty="0" err="1">
                <a:latin typeface="넥슨 풋볼고딕 L"/>
                <a:ea typeface="넥슨 풋볼고딕 L"/>
              </a:rPr>
              <a:t>노드가</a:t>
            </a:r>
            <a:r>
              <a:rPr lang="ko-KR" altLang="en-US" b="1" dirty="0">
                <a:latin typeface="넥슨 풋볼고딕 L"/>
                <a:ea typeface="넥슨 풋볼고딕 L"/>
              </a:rPr>
              <a:t> 이미 </a:t>
            </a:r>
          </a:p>
          <a:p>
            <a:pPr algn="ctr">
              <a:defRPr lang="ko-KR" altLang="en-US"/>
            </a:pPr>
            <a:r>
              <a:rPr lang="ko-KR" altLang="en-US" b="1" dirty="0">
                <a:latin typeface="넥슨 풋볼고딕 L"/>
                <a:ea typeface="넥슨 풋볼고딕 L"/>
              </a:rPr>
              <a:t>존재하는 경우</a:t>
            </a:r>
          </a:p>
        </p:txBody>
      </p:sp>
      <p:sp>
        <p:nvSpPr>
          <p:cNvPr id="12" name="TextBox 99"/>
          <p:cNvSpPr txBox="1"/>
          <p:nvPr/>
        </p:nvSpPr>
        <p:spPr>
          <a:xfrm>
            <a:off x="2164465" y="4724499"/>
            <a:ext cx="1562568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err="1">
                <a:latin typeface="넥슨 풋볼고딕 L"/>
                <a:ea typeface="넥슨 풋볼고딕 L"/>
              </a:rPr>
              <a:t>노드가</a:t>
            </a:r>
            <a:r>
              <a:rPr lang="ko-KR" altLang="en-US" sz="2000" b="1" dirty="0">
                <a:latin typeface="넥슨 풋볼고딕 L"/>
                <a:ea typeface="넥슨 풋볼고딕 L"/>
              </a:rPr>
              <a:t> 없는 경우</a:t>
            </a:r>
          </a:p>
        </p:txBody>
      </p:sp>
      <p:sp>
        <p:nvSpPr>
          <p:cNvPr id="14" name="왼쪽으로 구부러진 화살표 13"/>
          <p:cNvSpPr/>
          <p:nvPr/>
        </p:nvSpPr>
        <p:spPr>
          <a:xfrm>
            <a:off x="4314609" y="3364261"/>
            <a:ext cx="1200978" cy="104224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왼쪽으로 구부러진 화살표 14"/>
          <p:cNvSpPr/>
          <p:nvPr/>
        </p:nvSpPr>
        <p:spPr>
          <a:xfrm>
            <a:off x="4364420" y="5126007"/>
            <a:ext cx="1200978" cy="104224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TextBox 99"/>
          <p:cNvSpPr txBox="1"/>
          <p:nvPr/>
        </p:nvSpPr>
        <p:spPr>
          <a:xfrm>
            <a:off x="5837514" y="3408884"/>
            <a:ext cx="2639590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err="1">
                <a:latin typeface="넥슨 풋볼고딕 L"/>
                <a:ea typeface="넥슨 풋볼고딕 L"/>
              </a:rPr>
              <a:t>노드</a:t>
            </a:r>
            <a:r>
              <a:rPr lang="ko-KR" altLang="en-US" sz="2000" b="1" dirty="0">
                <a:latin typeface="넥슨 풋볼고딕 L"/>
                <a:ea typeface="넥슨 풋볼고딕 L"/>
              </a:rPr>
              <a:t> 정보 </a:t>
            </a:r>
            <a:r>
              <a:rPr lang="ko-KR" altLang="en-US" sz="2000" b="1" dirty="0" smtClean="0">
                <a:latin typeface="넥슨 풋볼고딕 L"/>
                <a:ea typeface="넥슨 풋볼고딕 L"/>
              </a:rPr>
              <a:t>업데이트</a:t>
            </a:r>
            <a:endParaRPr lang="en-US" altLang="ko-KR" sz="2000" b="1" dirty="0" smtClean="0">
              <a:latin typeface="넥슨 풋볼고딕 L"/>
              <a:ea typeface="넥슨 풋볼고딕 L"/>
            </a:endParaRPr>
          </a:p>
          <a:p>
            <a:pPr algn="ctr">
              <a:defRPr lang="ko-KR" altLang="en-US"/>
            </a:pPr>
            <a:r>
              <a:rPr lang="en-US" altLang="ko-KR" sz="2000" b="1" dirty="0" smtClean="0">
                <a:latin typeface="넥슨 풋볼고딕 L"/>
                <a:ea typeface="넥슨 풋볼고딕 L"/>
              </a:rPr>
              <a:t>“Hello World!” </a:t>
            </a:r>
            <a:r>
              <a:rPr lang="ko-KR" altLang="en-US" sz="2000" b="1" dirty="0" smtClean="0">
                <a:latin typeface="넥슨 풋볼고딕 L"/>
                <a:ea typeface="넥슨 풋볼고딕 L"/>
              </a:rPr>
              <a:t>출력</a:t>
            </a:r>
            <a:endParaRPr lang="ko-KR" altLang="en-US" sz="2000" b="1" dirty="0">
              <a:latin typeface="넥슨 풋볼고딕 L"/>
              <a:ea typeface="넥슨 풋볼고딕 L"/>
            </a:endParaRPr>
          </a:p>
        </p:txBody>
      </p:sp>
      <p:sp>
        <p:nvSpPr>
          <p:cNvPr id="17" name="TextBox 99"/>
          <p:cNvSpPr txBox="1"/>
          <p:nvPr/>
        </p:nvSpPr>
        <p:spPr>
          <a:xfrm>
            <a:off x="6023991" y="5269058"/>
            <a:ext cx="2390964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1" dirty="0">
                <a:latin typeface="넥슨 풋볼고딕 L"/>
                <a:ea typeface="넥슨 풋볼고딕 L"/>
              </a:rPr>
              <a:t>“</a:t>
            </a:r>
            <a:r>
              <a:rPr lang="en-US" altLang="ko-KR" sz="2000" b="1" dirty="0" err="1">
                <a:latin typeface="넥슨 풋볼고딕 L"/>
                <a:ea typeface="넥슨 풋볼고딕 L"/>
              </a:rPr>
              <a:t>helloWorld</a:t>
            </a:r>
            <a:r>
              <a:rPr lang="en-US" altLang="ko-KR" sz="2000" b="1" dirty="0">
                <a:latin typeface="넥슨 풋볼고딕 L"/>
                <a:ea typeface="넥슨 풋볼고딕 L"/>
              </a:rPr>
              <a:t>” </a:t>
            </a:r>
            <a:r>
              <a:rPr lang="ko-KR" altLang="en-US" sz="2000" b="1" dirty="0" err="1" smtClean="0">
                <a:latin typeface="넥슨 풋볼고딕 L"/>
                <a:ea typeface="넥슨 풋볼고딕 L"/>
              </a:rPr>
              <a:t>노드</a:t>
            </a:r>
            <a:r>
              <a:rPr lang="ko-KR" altLang="en-US" sz="2000" b="1" dirty="0" smtClean="0">
                <a:latin typeface="넥슨 풋볼고딕 L"/>
                <a:ea typeface="넥슨 풋볼고딕 L"/>
              </a:rPr>
              <a:t> </a:t>
            </a:r>
            <a:r>
              <a:rPr lang="ko-KR" altLang="en-US" sz="2000" b="1" dirty="0">
                <a:latin typeface="넥슨 풋볼고딕 L"/>
                <a:ea typeface="넥슨 풋볼고딕 L"/>
              </a:rPr>
              <a:t>정보 추가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4113067" y="4863453"/>
            <a:ext cx="4705123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740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 smtClean="0"/>
              <a:t>아두이노와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CoAP</a:t>
            </a:r>
            <a:r>
              <a:rPr lang="ko-KR" altLang="en-US" sz="1800" dirty="0" smtClean="0"/>
              <a:t>서버간 등록 및 통신</a:t>
            </a:r>
            <a:endParaRPr lang="ko-KR" altLang="en-US" sz="1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650318"/>
              </p:ext>
            </p:extLst>
          </p:nvPr>
        </p:nvGraphicFramePr>
        <p:xfrm>
          <a:off x="1206500" y="1257054"/>
          <a:ext cx="10350500" cy="1309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20"/>
                <a:gridCol w="7912080"/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함수 형식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void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init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XBeeRadio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*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xb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XBeeRadioResponse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*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resp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, Rx16Response *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rx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아두이노</a:t>
                      </a:r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Zigbee</a:t>
                      </a:r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를 </a:t>
                      </a:r>
                      <a:r>
                        <a:rPr lang="en-US" altLang="ko-KR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CoAP</a:t>
                      </a:r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서버 </a:t>
                      </a:r>
                      <a:r>
                        <a:rPr lang="en-US" altLang="ko-KR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Zigbee</a:t>
                      </a:r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와 연결하는 함수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104423"/>
              </p:ext>
            </p:extLst>
          </p:nvPr>
        </p:nvGraphicFramePr>
        <p:xfrm>
          <a:off x="1206500" y="2958854"/>
          <a:ext cx="10350500" cy="1309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20"/>
                <a:gridCol w="7912080"/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함수 형식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void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addResource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CoapSensor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* sensor)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아두이노</a:t>
                      </a:r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센서를 </a:t>
                      </a:r>
                      <a:r>
                        <a:rPr lang="en-US" altLang="ko-KR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CoAP</a:t>
                      </a:r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서버에 등록하는 함수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37569"/>
              </p:ext>
            </p:extLst>
          </p:nvPr>
        </p:nvGraphicFramePr>
        <p:xfrm>
          <a:off x="1206500" y="4749554"/>
          <a:ext cx="10350500" cy="1309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20"/>
                <a:gridCol w="7912080"/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함수 형식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void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coapSend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coap_packet_t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*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msg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, uint16_t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dest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아두이노에서</a:t>
                      </a:r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CoAP</a:t>
                      </a:r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서버로 데이터를 전송하는 함수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72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 smtClean="0"/>
              <a:t>아두이노와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CoAP</a:t>
            </a:r>
            <a:r>
              <a:rPr lang="ko-KR" altLang="en-US" sz="1800" dirty="0" smtClean="0"/>
              <a:t>서버간 등록 및 통신</a:t>
            </a:r>
            <a:endParaRPr lang="ko-KR" altLang="en-US" sz="1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450074"/>
              </p:ext>
            </p:extLst>
          </p:nvPr>
        </p:nvGraphicFramePr>
        <p:xfrm>
          <a:off x="1206500" y="1257054"/>
          <a:ext cx="10350500" cy="1309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20"/>
                <a:gridCol w="7912080"/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함수 형식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void receiver(uint8_t*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buf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, uint16_t from, uint8_t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len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CoAP</a:t>
                      </a:r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서버에서 보내오는 값을 </a:t>
                      </a:r>
                      <a:r>
                        <a:rPr lang="ko-KR" altLang="en-US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아두이노에서</a:t>
                      </a:r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받는 함수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351050"/>
              </p:ext>
            </p:extLst>
          </p:nvPr>
        </p:nvGraphicFramePr>
        <p:xfrm>
          <a:off x="1206500" y="2958854"/>
          <a:ext cx="10350500" cy="1309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20"/>
                <a:gridCol w="7912080"/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함수 형식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void handler()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CoAP</a:t>
                      </a:r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서버에서 보내오는 송신신호를 주기적으로 확인하는 </a:t>
                      </a:r>
                      <a:r>
                        <a:rPr lang="ko-KR" altLang="en-US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핸들러</a:t>
                      </a:r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함수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76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6LoWPAN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39226"/>
              </p:ext>
            </p:extLst>
          </p:nvPr>
        </p:nvGraphicFramePr>
        <p:xfrm>
          <a:off x="6971091" y="932700"/>
          <a:ext cx="4592426" cy="3977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6213"/>
                <a:gridCol w="2296213"/>
              </a:tblGrid>
              <a:tr h="6629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Application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62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UDP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ICMP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6629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IPv6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629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6LoWPAN Adaption Layer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629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IEEE 802.15.4 MAC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629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IEEE 802.15.4 PHY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937500" y="5059591"/>
            <a:ext cx="299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6LoWPAN 프로토콜 </a:t>
            </a:r>
            <a:r>
              <a:rPr lang="ko-KR" altLang="en-US" dirty="0" err="1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스택</a:t>
            </a:r>
            <a:endParaRPr lang="ko-KR" altLang="en-US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1000" y="2566601"/>
            <a:ext cx="65900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250Kbps</a:t>
            </a:r>
            <a:r>
              <a:rPr lang="ko-KR" altLang="en-US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의 적은 </a:t>
            </a:r>
            <a:r>
              <a:rPr lang="ko-KR" altLang="en-US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대역폭을 사용</a:t>
            </a:r>
            <a:endParaRPr lang="en-US" altLang="ko-KR" sz="2000" dirty="0" smtClean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IPv6</a:t>
            </a:r>
            <a:r>
              <a:rPr lang="ko-KR" altLang="en-US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에 비해 작은 </a:t>
            </a:r>
            <a:r>
              <a:rPr lang="ko-KR" altLang="en-US" sz="2000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패킷</a:t>
            </a:r>
            <a:r>
              <a:rPr lang="ko-KR" altLang="en-US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크기를 활용하기 </a:t>
            </a:r>
            <a:r>
              <a:rPr lang="ko-KR" altLang="en-US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때문에 </a:t>
            </a:r>
            <a:r>
              <a:rPr lang="ko-KR" altLang="en-US" sz="2000" dirty="0" err="1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저사양의</a:t>
            </a:r>
            <a:r>
              <a:rPr lang="ko-KR" altLang="en-US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ko-KR" altLang="en-US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초소형 장치에서 활용하기 </a:t>
            </a:r>
            <a:r>
              <a:rPr lang="ko-KR" altLang="en-US" sz="20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적합</a:t>
            </a:r>
            <a:endParaRPr lang="en-US" altLang="ko-KR" sz="2000" dirty="0" smtClean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endParaRPr lang="en-US" altLang="ko-KR" sz="2000" dirty="0" smtClean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6LoWPAN은 IEEE 802.15.4를 PHY/MAC으로 하는 저 전력 무선 개인 네트워크 상에서 IPv6를 탑재하여 기존 IP 네트워크와 연결 하는 네트워크 기술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05" y="296893"/>
            <a:ext cx="4997458" cy="249872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69711" y="5831890"/>
            <a:ext cx="9387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u="sng" dirty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외부 </a:t>
            </a:r>
            <a:r>
              <a:rPr lang="en-US" altLang="ko-KR" sz="2400" u="sng" dirty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IP</a:t>
            </a:r>
            <a:r>
              <a:rPr lang="ko-KR" altLang="en-US" sz="2400" u="sng" dirty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네트워크와의 </a:t>
            </a:r>
            <a:r>
              <a:rPr lang="ko-KR" altLang="en-US" sz="2400" u="sng" dirty="0" err="1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상호운영성을</a:t>
            </a:r>
            <a:r>
              <a:rPr lang="ko-KR" altLang="en-US" sz="2400" u="sng" dirty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제공하기 위해 </a:t>
            </a:r>
            <a:r>
              <a:rPr lang="en-US" altLang="ko-KR" sz="2400" u="sng" dirty="0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6LoWPAN Gateway</a:t>
            </a:r>
            <a:r>
              <a:rPr lang="ko-KR" altLang="en-US" sz="2400" u="sng" dirty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가 필요</a:t>
            </a:r>
            <a:endParaRPr lang="en-US" altLang="ko-KR" sz="2400" u="sng" dirty="0">
              <a:solidFill>
                <a:srgbClr val="FF0000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5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넥슨 풋볼고딕 B"/>
                <a:ea typeface="넥슨 풋볼고딕 B"/>
              </a:rPr>
              <a:t>차례</a:t>
            </a:r>
          </a:p>
        </p:txBody>
      </p:sp>
      <p:sp>
        <p:nvSpPr>
          <p:cNvPr id="3" name="직사각형 15"/>
          <p:cNvSpPr/>
          <p:nvPr/>
        </p:nvSpPr>
        <p:spPr>
          <a:xfrm>
            <a:off x="5596001" y="2940160"/>
            <a:ext cx="1176274" cy="1335024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11"/>
          <p:cNvSpPr/>
          <p:nvPr/>
        </p:nvSpPr>
        <p:spPr>
          <a:xfrm>
            <a:off x="383370" y="2940160"/>
            <a:ext cx="1150228" cy="133502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12"/>
          <p:cNvSpPr/>
          <p:nvPr/>
        </p:nvSpPr>
        <p:spPr>
          <a:xfrm>
            <a:off x="1601978" y="2940160"/>
            <a:ext cx="1266645" cy="1335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14"/>
          <p:cNvSpPr/>
          <p:nvPr/>
        </p:nvSpPr>
        <p:spPr>
          <a:xfrm>
            <a:off x="2941574" y="2940160"/>
            <a:ext cx="1266645" cy="1335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15"/>
          <p:cNvSpPr/>
          <p:nvPr/>
        </p:nvSpPr>
        <p:spPr>
          <a:xfrm>
            <a:off x="4272026" y="2940160"/>
            <a:ext cx="1266645" cy="1335024"/>
          </a:xfrm>
          <a:prstGeom prst="rect">
            <a:avLst/>
          </a:prstGeom>
          <a:solidFill>
            <a:schemeClr val="accent1">
              <a:lumMod val="80000"/>
              <a:lumOff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16"/>
          <p:cNvSpPr/>
          <p:nvPr/>
        </p:nvSpPr>
        <p:spPr>
          <a:xfrm>
            <a:off x="7959724" y="2940160"/>
            <a:ext cx="1260941" cy="1335024"/>
          </a:xfrm>
          <a:prstGeom prst="rect">
            <a:avLst/>
          </a:prstGeom>
          <a:solidFill>
            <a:srgbClr val="122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17"/>
          <p:cNvSpPr/>
          <p:nvPr/>
        </p:nvSpPr>
        <p:spPr>
          <a:xfrm>
            <a:off x="9252077" y="2940160"/>
            <a:ext cx="1260941" cy="1335024"/>
          </a:xfrm>
          <a:prstGeom prst="rect">
            <a:avLst/>
          </a:prstGeom>
          <a:solidFill>
            <a:srgbClr val="0711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직사각형 18"/>
          <p:cNvSpPr/>
          <p:nvPr/>
        </p:nvSpPr>
        <p:spPr>
          <a:xfrm>
            <a:off x="10549001" y="2940160"/>
            <a:ext cx="1335024" cy="13350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2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3186" y="3103773"/>
            <a:ext cx="1007797" cy="1007797"/>
          </a:xfrm>
          <a:prstGeom prst="rect">
            <a:avLst/>
          </a:prstGeom>
        </p:spPr>
      </p:pic>
      <p:sp>
        <p:nvSpPr>
          <p:cNvPr id="13" name="이등변 삼각형 20"/>
          <p:cNvSpPr/>
          <p:nvPr/>
        </p:nvSpPr>
        <p:spPr>
          <a:xfrm rot="5400000">
            <a:off x="1576869" y="3499536"/>
            <a:ext cx="275632" cy="216271"/>
          </a:xfrm>
          <a:prstGeom prst="triangle">
            <a:avLst>
              <a:gd name="adj" fmla="val 50000"/>
            </a:avLst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이등변 삼각형 21"/>
          <p:cNvSpPr/>
          <p:nvPr/>
        </p:nvSpPr>
        <p:spPr>
          <a:xfrm rot="5400000">
            <a:off x="2917730" y="3493700"/>
            <a:ext cx="275632" cy="227947"/>
          </a:xfrm>
          <a:prstGeom prst="triangle">
            <a:avLst>
              <a:gd name="adj" fmla="val 50000"/>
            </a:avLst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이등변 삼각형 22"/>
          <p:cNvSpPr/>
          <p:nvPr/>
        </p:nvSpPr>
        <p:spPr>
          <a:xfrm rot="5400000">
            <a:off x="2898180" y="3499537"/>
            <a:ext cx="275632" cy="216271"/>
          </a:xfrm>
          <a:prstGeom prst="triangle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이등변 삼각형 23"/>
          <p:cNvSpPr/>
          <p:nvPr/>
        </p:nvSpPr>
        <p:spPr>
          <a:xfrm rot="5400000">
            <a:off x="4237775" y="3499537"/>
            <a:ext cx="275632" cy="216271"/>
          </a:xfrm>
          <a:prstGeom prst="triangle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이등변 삼각형 24"/>
          <p:cNvSpPr/>
          <p:nvPr/>
        </p:nvSpPr>
        <p:spPr>
          <a:xfrm rot="5400000">
            <a:off x="5563273" y="3499536"/>
            <a:ext cx="275632" cy="216271"/>
          </a:xfrm>
          <a:prstGeom prst="triangle">
            <a:avLst>
              <a:gd name="adj" fmla="val 50000"/>
            </a:avLst>
          </a:prstGeom>
          <a:solidFill>
            <a:schemeClr val="accent1">
              <a:lumMod val="80000"/>
              <a:lumOff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이등변 삼각형 25"/>
          <p:cNvSpPr/>
          <p:nvPr/>
        </p:nvSpPr>
        <p:spPr>
          <a:xfrm rot="5400000">
            <a:off x="9226482" y="3500024"/>
            <a:ext cx="275632" cy="215297"/>
          </a:xfrm>
          <a:prstGeom prst="triangle">
            <a:avLst>
              <a:gd name="adj" fmla="val 50000"/>
            </a:avLst>
          </a:prstGeom>
          <a:solidFill>
            <a:srgbClr val="122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9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51792" y="3103773"/>
            <a:ext cx="870975" cy="870975"/>
          </a:xfrm>
          <a:prstGeom prst="rect">
            <a:avLst/>
          </a:prstGeom>
        </p:spPr>
      </p:pic>
      <p:pic>
        <p:nvPicPr>
          <p:cNvPr id="20" name="그림 2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87806" y="3103773"/>
            <a:ext cx="974870" cy="974870"/>
          </a:xfrm>
          <a:prstGeom prst="rect">
            <a:avLst/>
          </a:prstGeom>
        </p:spPr>
      </p:pic>
      <p:pic>
        <p:nvPicPr>
          <p:cNvPr id="21" name="그림 3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43224" y="3143580"/>
            <a:ext cx="935063" cy="935063"/>
          </a:xfrm>
          <a:prstGeom prst="rect">
            <a:avLst/>
          </a:prstGeom>
        </p:spPr>
      </p:pic>
      <p:pic>
        <p:nvPicPr>
          <p:cNvPr id="22" name="그림 3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761926" y="3091912"/>
            <a:ext cx="957022" cy="957022"/>
          </a:xfrm>
          <a:prstGeom prst="rect">
            <a:avLst/>
          </a:prstGeom>
        </p:spPr>
      </p:pic>
      <p:pic>
        <p:nvPicPr>
          <p:cNvPr id="23" name="그림 3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206983" y="3179726"/>
            <a:ext cx="978433" cy="978433"/>
          </a:xfrm>
          <a:prstGeom prst="rect">
            <a:avLst/>
          </a:prstGeom>
        </p:spPr>
      </p:pic>
      <p:pic>
        <p:nvPicPr>
          <p:cNvPr id="24" name="그림 3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444285" y="3059568"/>
            <a:ext cx="1034588" cy="1034588"/>
          </a:xfrm>
          <a:prstGeom prst="rect">
            <a:avLst/>
          </a:prstGeom>
        </p:spPr>
      </p:pic>
      <p:sp>
        <p:nvSpPr>
          <p:cNvPr id="25" name="TextBox 34"/>
          <p:cNvSpPr txBox="1"/>
          <p:nvPr/>
        </p:nvSpPr>
        <p:spPr>
          <a:xfrm>
            <a:off x="646536" y="1790630"/>
            <a:ext cx="1093363" cy="693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solidFill>
                  <a:srgbClr val="DEEBF7"/>
                </a:solidFill>
              </a:rPr>
              <a:t>01</a:t>
            </a:r>
            <a:endParaRPr lang="ko-KR" altLang="en-US" sz="4000" b="1">
              <a:solidFill>
                <a:srgbClr val="DEEBF7"/>
              </a:solidFill>
            </a:endParaRPr>
          </a:p>
        </p:txBody>
      </p:sp>
      <p:sp>
        <p:nvSpPr>
          <p:cNvPr id="26" name="TextBox 36"/>
          <p:cNvSpPr txBox="1"/>
          <p:nvPr/>
        </p:nvSpPr>
        <p:spPr>
          <a:xfrm>
            <a:off x="4501949" y="4878846"/>
            <a:ext cx="1093363" cy="700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solidFill>
                  <a:schemeClr val="accent1">
                    <a:lumMod val="80000"/>
                    <a:lumOff val="20000"/>
                  </a:schemeClr>
                </a:solidFill>
              </a:rPr>
              <a:t>04</a:t>
            </a:r>
            <a:endParaRPr lang="ko-KR" altLang="en-US" sz="4000" b="1">
              <a:solidFill>
                <a:schemeClr val="accent1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27" name="TextBox 37"/>
          <p:cNvSpPr txBox="1"/>
          <p:nvPr/>
        </p:nvSpPr>
        <p:spPr>
          <a:xfrm>
            <a:off x="9512369" y="4808929"/>
            <a:ext cx="1093364" cy="694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solidFill>
                  <a:srgbClr val="07111B"/>
                </a:solidFill>
              </a:rPr>
              <a:t>0</a:t>
            </a:r>
            <a:r>
              <a:rPr lang="ko-KR" altLang="en-US" sz="4000" b="1">
                <a:solidFill>
                  <a:srgbClr val="07111B"/>
                </a:solidFill>
              </a:rPr>
              <a:t>8</a:t>
            </a:r>
          </a:p>
        </p:txBody>
      </p:sp>
      <p:sp>
        <p:nvSpPr>
          <p:cNvPr id="28" name="TextBox 38"/>
          <p:cNvSpPr txBox="1"/>
          <p:nvPr/>
        </p:nvSpPr>
        <p:spPr>
          <a:xfrm>
            <a:off x="1815064" y="4905267"/>
            <a:ext cx="1093363" cy="693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solidFill>
                  <a:srgbClr val="BDD7EE"/>
                </a:solidFill>
              </a:rPr>
              <a:t>02</a:t>
            </a:r>
            <a:endParaRPr lang="ko-KR" altLang="en-US" sz="4000" b="1">
              <a:solidFill>
                <a:srgbClr val="BDD7EE"/>
              </a:solidFill>
            </a:endParaRPr>
          </a:p>
        </p:txBody>
      </p:sp>
      <p:sp>
        <p:nvSpPr>
          <p:cNvPr id="29" name="TextBox 39"/>
          <p:cNvSpPr txBox="1"/>
          <p:nvPr/>
        </p:nvSpPr>
        <p:spPr>
          <a:xfrm>
            <a:off x="3091868" y="1809642"/>
            <a:ext cx="1093363" cy="693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ko-KR" altLang="en-US" sz="40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40"/>
          <p:cNvSpPr txBox="1"/>
          <p:nvPr/>
        </p:nvSpPr>
        <p:spPr>
          <a:xfrm>
            <a:off x="8155410" y="1771541"/>
            <a:ext cx="1093364" cy="693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solidFill>
                  <a:srgbClr val="122D46"/>
                </a:solidFill>
              </a:rPr>
              <a:t>0</a:t>
            </a:r>
            <a:r>
              <a:rPr lang="ko-KR" altLang="en-US" sz="4000" b="1">
                <a:solidFill>
                  <a:srgbClr val="122D46"/>
                </a:solidFill>
              </a:rPr>
              <a:t>7</a:t>
            </a:r>
          </a:p>
        </p:txBody>
      </p:sp>
      <p:sp>
        <p:nvSpPr>
          <p:cNvPr id="31" name="TextBox 41"/>
          <p:cNvSpPr txBox="1"/>
          <p:nvPr/>
        </p:nvSpPr>
        <p:spPr>
          <a:xfrm>
            <a:off x="10674979" y="1704867"/>
            <a:ext cx="1093363" cy="693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solidFill>
                  <a:srgbClr val="000000"/>
                </a:solidFill>
              </a:rPr>
              <a:t>0</a:t>
            </a:r>
            <a:r>
              <a:rPr lang="ko-KR" altLang="en-US" sz="4000" b="1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2" name="TextBox 42"/>
          <p:cNvSpPr txBox="1"/>
          <p:nvPr/>
        </p:nvSpPr>
        <p:spPr>
          <a:xfrm>
            <a:off x="719888" y="2455448"/>
            <a:ext cx="64790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개요</a:t>
            </a:r>
          </a:p>
        </p:txBody>
      </p:sp>
      <p:sp>
        <p:nvSpPr>
          <p:cNvPr id="33" name="TextBox 44"/>
          <p:cNvSpPr txBox="1"/>
          <p:nvPr/>
        </p:nvSpPr>
        <p:spPr>
          <a:xfrm>
            <a:off x="4256618" y="4544059"/>
            <a:ext cx="1635547" cy="3594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시스템 구성도</a:t>
            </a:r>
          </a:p>
        </p:txBody>
      </p:sp>
      <p:sp>
        <p:nvSpPr>
          <p:cNvPr id="34" name="TextBox 45"/>
          <p:cNvSpPr txBox="1"/>
          <p:nvPr/>
        </p:nvSpPr>
        <p:spPr>
          <a:xfrm rot="10849111" flipV="1">
            <a:off x="9309333" y="4486606"/>
            <a:ext cx="1177290" cy="366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수행 일정</a:t>
            </a:r>
          </a:p>
        </p:txBody>
      </p:sp>
      <p:sp>
        <p:nvSpPr>
          <p:cNvPr id="35" name="TextBox 46"/>
          <p:cNvSpPr txBox="1"/>
          <p:nvPr/>
        </p:nvSpPr>
        <p:spPr>
          <a:xfrm>
            <a:off x="10379104" y="2259888"/>
            <a:ext cx="149476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 lang="ko-KR" altLang="en-US"/>
            </a:pPr>
            <a:r>
              <a:rPr lang="ko-KR" altLang="en-US"/>
              <a:t>필요 기술 및</a:t>
            </a:r>
          </a:p>
          <a:p>
            <a:pPr lvl="0" algn="ctr">
              <a:defRPr lang="ko-KR" altLang="en-US"/>
            </a:pPr>
            <a:r>
              <a:rPr lang="ko-KR" altLang="en-US"/>
              <a:t>참고 문헌</a:t>
            </a:r>
          </a:p>
        </p:txBody>
      </p:sp>
      <p:sp>
        <p:nvSpPr>
          <p:cNvPr id="36" name="TextBox 47"/>
          <p:cNvSpPr txBox="1"/>
          <p:nvPr/>
        </p:nvSpPr>
        <p:spPr>
          <a:xfrm>
            <a:off x="7961580" y="2399741"/>
            <a:ext cx="118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업무 분담</a:t>
            </a:r>
          </a:p>
        </p:txBody>
      </p:sp>
      <p:sp>
        <p:nvSpPr>
          <p:cNvPr id="37" name="TextBox 48"/>
          <p:cNvSpPr txBox="1"/>
          <p:nvPr/>
        </p:nvSpPr>
        <p:spPr>
          <a:xfrm>
            <a:off x="2820877" y="2419497"/>
            <a:ext cx="1635346" cy="3598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수행 시나리오</a:t>
            </a:r>
          </a:p>
        </p:txBody>
      </p:sp>
      <p:sp>
        <p:nvSpPr>
          <p:cNvPr id="38" name="TextBox 49"/>
          <p:cNvSpPr txBox="1"/>
          <p:nvPr/>
        </p:nvSpPr>
        <p:spPr>
          <a:xfrm>
            <a:off x="1415565" y="4395965"/>
            <a:ext cx="17037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/>
              <a:t>관련 연구 및 사례</a:t>
            </a:r>
          </a:p>
        </p:txBody>
      </p:sp>
      <p:sp>
        <p:nvSpPr>
          <p:cNvPr id="39" name="TextBox 47"/>
          <p:cNvSpPr txBox="1"/>
          <p:nvPr/>
        </p:nvSpPr>
        <p:spPr>
          <a:xfrm>
            <a:off x="5392370" y="2456891"/>
            <a:ext cx="16396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상세모듈 설계</a:t>
            </a:r>
          </a:p>
        </p:txBody>
      </p:sp>
      <p:sp>
        <p:nvSpPr>
          <p:cNvPr id="40" name="TextBox 47"/>
          <p:cNvSpPr txBox="1"/>
          <p:nvPr/>
        </p:nvSpPr>
        <p:spPr>
          <a:xfrm>
            <a:off x="6899437" y="4554506"/>
            <a:ext cx="1106219" cy="3584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개발환경</a:t>
            </a:r>
          </a:p>
        </p:txBody>
      </p:sp>
      <p:sp>
        <p:nvSpPr>
          <p:cNvPr id="41" name="직사각형 15"/>
          <p:cNvSpPr/>
          <p:nvPr/>
        </p:nvSpPr>
        <p:spPr>
          <a:xfrm>
            <a:off x="6831076" y="2940160"/>
            <a:ext cx="1102191" cy="1335024"/>
          </a:xfrm>
          <a:prstGeom prst="rect">
            <a:avLst/>
          </a:prstGeom>
          <a:solidFill>
            <a:schemeClr val="accent1">
              <a:lumMod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2" name="이등변 삼각형 24"/>
          <p:cNvSpPr/>
          <p:nvPr/>
        </p:nvSpPr>
        <p:spPr>
          <a:xfrm rot="5400000">
            <a:off x="7938850" y="3501830"/>
            <a:ext cx="275632" cy="211683"/>
          </a:xfrm>
          <a:prstGeom prst="triangle">
            <a:avLst>
              <a:gd name="adj" fmla="val 50000"/>
            </a:avLst>
          </a:prstGeom>
          <a:solidFill>
            <a:schemeClr val="accent1">
              <a:lumMod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3" name="이등변 삼각형 24"/>
          <p:cNvSpPr/>
          <p:nvPr/>
        </p:nvSpPr>
        <p:spPr>
          <a:xfrm rot="5400000">
            <a:off x="6796908" y="3501830"/>
            <a:ext cx="275632" cy="211683"/>
          </a:xfrm>
          <a:prstGeom prst="triangle">
            <a:avLst>
              <a:gd name="adj" fmla="val 50000"/>
            </a:avLst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TextBox 39"/>
          <p:cNvSpPr txBox="1"/>
          <p:nvPr/>
        </p:nvSpPr>
        <p:spPr>
          <a:xfrm>
            <a:off x="5642452" y="1809642"/>
            <a:ext cx="1093363" cy="693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solidFill>
                  <a:schemeClr val="accent1">
                    <a:lumMod val="90000"/>
                  </a:schemeClr>
                </a:solidFill>
              </a:rPr>
              <a:t>0</a:t>
            </a:r>
            <a:r>
              <a:rPr lang="ko-KR" altLang="en-US" sz="4000" b="1">
                <a:solidFill>
                  <a:schemeClr val="accent1">
                    <a:lumMod val="90000"/>
                  </a:schemeClr>
                </a:solidFill>
              </a:rPr>
              <a:t>5</a:t>
            </a:r>
          </a:p>
        </p:txBody>
      </p:sp>
      <p:sp>
        <p:nvSpPr>
          <p:cNvPr id="45" name="TextBox 36"/>
          <p:cNvSpPr txBox="1"/>
          <p:nvPr/>
        </p:nvSpPr>
        <p:spPr>
          <a:xfrm>
            <a:off x="7018665" y="4878846"/>
            <a:ext cx="1093363" cy="700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solidFill>
                  <a:schemeClr val="accent1">
                    <a:lumMod val="90000"/>
                  </a:schemeClr>
                </a:solidFill>
              </a:rPr>
              <a:t>0</a:t>
            </a:r>
            <a:r>
              <a:rPr lang="ko-KR" altLang="en-US" sz="4000" b="1">
                <a:solidFill>
                  <a:schemeClr val="accent1">
                    <a:lumMod val="90000"/>
                  </a:schemeClr>
                </a:solidFill>
              </a:rPr>
              <a:t>6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715725" y="3103154"/>
            <a:ext cx="1059906" cy="1059906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944450" y="3048725"/>
            <a:ext cx="1073514" cy="10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8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6LoWPAN 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Gateway</a:t>
            </a:r>
            <a:endParaRPr lang="ko-KR" altLang="en-US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7901" y="1679856"/>
            <a:ext cx="94663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6LoWPAN </a:t>
            </a:r>
            <a:r>
              <a:rPr lang="ko-KR" altLang="en-US" sz="2400" dirty="0" err="1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게이트웨이는</a:t>
            </a:r>
            <a:r>
              <a:rPr lang="ko-KR" altLang="en-US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BLE 기반의 6LoWPAN 네트워크와 IPv6를 사용하는 </a:t>
            </a:r>
            <a:r>
              <a:rPr lang="ko-KR" altLang="en-US" sz="2400" dirty="0" err="1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인터넷망과</a:t>
            </a:r>
            <a:r>
              <a:rPr lang="ko-KR" altLang="en-US" sz="2400" dirty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통신이 가능하도록 </a:t>
            </a:r>
            <a:r>
              <a:rPr lang="ko-KR" altLang="en-US" sz="2400" dirty="0" err="1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패킷을</a:t>
            </a:r>
            <a:r>
              <a:rPr lang="ko-KR" altLang="en-US" sz="2400" dirty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변환 및 </a:t>
            </a:r>
            <a:r>
              <a:rPr lang="ko-KR" altLang="en-US" sz="2400" dirty="0" err="1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포워딩하기</a:t>
            </a:r>
            <a:r>
              <a:rPr lang="ko-KR" altLang="en-US" sz="2400" dirty="0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ko-KR" altLang="en-US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위해 사용</a:t>
            </a:r>
            <a:r>
              <a:rPr lang="en-US" altLang="ko-KR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.</a:t>
            </a:r>
            <a:endParaRPr lang="ko-KR" altLang="en-US" sz="24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7901" y="2453055"/>
            <a:ext cx="65525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라즈베리</a:t>
            </a:r>
            <a:r>
              <a:rPr lang="ko-KR" altLang="en-US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파이를 </a:t>
            </a:r>
            <a:r>
              <a:rPr lang="en-US" altLang="ko-KR" sz="2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6LoWPAN </a:t>
            </a:r>
            <a:r>
              <a:rPr lang="en-US" altLang="ko-KR" sz="2400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IoT</a:t>
            </a:r>
            <a:r>
              <a:rPr lang="en-US" altLang="ko-KR" sz="24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en-US" altLang="ko-KR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Gateway</a:t>
            </a:r>
            <a:r>
              <a:rPr lang="ko-KR" altLang="en-US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로 사용</a:t>
            </a:r>
            <a:endParaRPr lang="ko-KR" altLang="en-US" sz="24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183" y="4141930"/>
            <a:ext cx="2206317" cy="148652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270959" y="3617260"/>
            <a:ext cx="74329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이때 </a:t>
            </a:r>
            <a:r>
              <a:rPr lang="en-US" altLang="ko-KR" sz="2400" dirty="0" err="1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CoAP</a:t>
            </a:r>
            <a:r>
              <a:rPr lang="ko-KR" altLang="en-US" sz="2400" dirty="0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서버와 </a:t>
            </a:r>
            <a:r>
              <a:rPr lang="en-US" altLang="ko-KR" sz="2400" dirty="0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6LoWPAN</a:t>
            </a:r>
            <a:r>
              <a:rPr lang="ko-KR" altLang="en-US" sz="2400" dirty="0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은 </a:t>
            </a:r>
            <a:r>
              <a:rPr lang="en-US" altLang="ko-KR" sz="2400" dirty="0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BLE4.1 </a:t>
            </a:r>
            <a:r>
              <a:rPr lang="ko-KR" altLang="en-US" sz="2400" dirty="0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네트워크로 통신</a:t>
            </a:r>
            <a:r>
              <a:rPr lang="en-US" altLang="ko-KR" sz="2400" dirty="0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.</a:t>
            </a:r>
            <a:endParaRPr lang="ko-KR" altLang="en-US" sz="2400" dirty="0">
              <a:solidFill>
                <a:srgbClr val="FF0000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72" y="4057252"/>
            <a:ext cx="2206317" cy="14865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35533" y="5792660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CoAP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2888" y="5792660"/>
            <a:ext cx="148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6LoWPAN </a:t>
            </a:r>
            <a:endParaRPr lang="en-US" altLang="ko-KR" dirty="0" smtClean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r>
              <a:rPr lang="en-US" altLang="ko-KR" dirty="0" err="1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IoT</a:t>
            </a:r>
            <a:r>
              <a:rPr lang="en-US" altLang="ko-KR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Gateway</a:t>
            </a:r>
            <a:endParaRPr lang="ko-KR" altLang="en-US" dirty="0"/>
          </a:p>
        </p:txBody>
      </p:sp>
      <p:sp>
        <p:nvSpPr>
          <p:cNvPr id="17" name="왼쪽/오른쪽 화살표 16"/>
          <p:cNvSpPr/>
          <p:nvPr/>
        </p:nvSpPr>
        <p:spPr>
          <a:xfrm>
            <a:off x="4139432" y="4574010"/>
            <a:ext cx="4021014" cy="52850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endCxn id="9" idx="0"/>
          </p:cNvCxnSpPr>
          <p:nvPr/>
        </p:nvCxnSpPr>
        <p:spPr>
          <a:xfrm>
            <a:off x="7607940" y="2636158"/>
            <a:ext cx="1766402" cy="15057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716423" y="5102516"/>
            <a:ext cx="867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BLE4.1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65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BLE 4.1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38782" y="1201518"/>
            <a:ext cx="8288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BLE 4.1</a:t>
            </a:r>
            <a:r>
              <a:rPr lang="ko-KR" altLang="en-US" sz="2400" dirty="0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이 무엇이고 왜 </a:t>
            </a:r>
            <a:r>
              <a:rPr lang="en-US" altLang="ko-KR" sz="2400" dirty="0" err="1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CoAP</a:t>
            </a:r>
            <a:r>
              <a:rPr lang="ko-KR" altLang="en-US" sz="2400" dirty="0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서버와 </a:t>
            </a:r>
            <a:r>
              <a:rPr lang="ko-KR" altLang="en-US" sz="2400" dirty="0" err="1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게이트웨이는</a:t>
            </a:r>
            <a:r>
              <a:rPr lang="ko-KR" altLang="en-US" sz="2400" dirty="0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BLE</a:t>
            </a:r>
            <a:r>
              <a:rPr lang="ko-KR" altLang="en-US" sz="2400" dirty="0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로 통신하는가</a:t>
            </a:r>
            <a:r>
              <a:rPr lang="en-US" altLang="ko-KR" sz="2400" dirty="0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6" r="31667"/>
          <a:stretch/>
        </p:blipFill>
        <p:spPr>
          <a:xfrm>
            <a:off x="1215727" y="1873250"/>
            <a:ext cx="1730673" cy="212400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36440" y="1932948"/>
            <a:ext cx="84870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저전력 </a:t>
            </a:r>
            <a:r>
              <a:rPr lang="ko-KR" altLang="en-US" sz="2800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블루투스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ko-KR" altLang="en-US" sz="28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기술 </a:t>
            </a:r>
            <a:r>
              <a:rPr lang="en-US" altLang="ko-KR" sz="28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(</a:t>
            </a:r>
            <a:r>
              <a:rPr lang="ko-KR" altLang="en-US" sz="28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Bluetooth 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Low </a:t>
            </a:r>
            <a:r>
              <a:rPr lang="ko-KR" altLang="en-US" sz="28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Energy</a:t>
            </a:r>
            <a:r>
              <a:rPr lang="en-US" altLang="ko-KR" sz="28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2013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년 </a:t>
            </a: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12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월 </a:t>
            </a: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4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일에 </a:t>
            </a:r>
            <a:r>
              <a:rPr lang="ko-KR" altLang="en-US" sz="2800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블루투스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4.1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이 발표</a:t>
            </a:r>
            <a:endParaRPr lang="en-US" altLang="ko-KR" sz="2800" dirty="0" smtClean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전력 소비를 급격하게 줄일 수 있기 때문에 스포츠</a:t>
            </a: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</a:t>
            </a:r>
            <a:r>
              <a:rPr lang="ko-KR" altLang="en-US" sz="2800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헬스케어</a:t>
            </a: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센서</a:t>
            </a: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사물 인터넷 등에 </a:t>
            </a:r>
            <a:r>
              <a:rPr lang="ko-KR" altLang="en-US" sz="28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사용</a:t>
            </a:r>
            <a:endParaRPr lang="en-US" altLang="ko-KR" sz="2800" dirty="0" smtClean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rgbClr val="6C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사물 인터넷을 </a:t>
            </a:r>
            <a:r>
              <a:rPr lang="ko-KR" altLang="en-US" sz="2800" dirty="0">
                <a:solidFill>
                  <a:srgbClr val="6C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위한 새로운 </a:t>
            </a:r>
            <a:r>
              <a:rPr lang="en-US" altLang="ko-KR" sz="2800" dirty="0">
                <a:solidFill>
                  <a:srgbClr val="6C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IPv6 </a:t>
            </a:r>
            <a:r>
              <a:rPr lang="ko-KR" altLang="en-US" sz="2800" dirty="0">
                <a:solidFill>
                  <a:srgbClr val="6C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사용 표준 포함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42540" y="4823841"/>
            <a:ext cx="104809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BLE</a:t>
            </a:r>
            <a:r>
              <a:rPr lang="ko-KR" altLang="en-US" sz="28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en-US" altLang="ko-KR" sz="28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4.1 </a:t>
            </a:r>
            <a:r>
              <a:rPr lang="ko-KR" altLang="en-US" sz="28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에서 </a:t>
            </a:r>
            <a:r>
              <a:rPr lang="ko-KR" altLang="en-US" sz="2800" dirty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IP 통신을 위한 </a:t>
            </a:r>
            <a:r>
              <a:rPr lang="ko-KR" altLang="en-US" sz="28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Internet Protocol Support Profile 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(IPSP)을 </a:t>
            </a:r>
            <a:r>
              <a:rPr lang="ko-KR" altLang="en-US" sz="28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제공하기에 </a:t>
            </a:r>
            <a:r>
              <a:rPr lang="en-US" altLang="ko-KR" sz="2800" dirty="0" err="1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CoAP</a:t>
            </a:r>
            <a:r>
              <a:rPr lang="ko-KR" altLang="en-US" sz="2800" dirty="0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서버와 </a:t>
            </a:r>
            <a:r>
              <a:rPr lang="ko-KR" altLang="en-US" sz="2800" dirty="0" err="1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게이트웨이는</a:t>
            </a:r>
            <a:r>
              <a:rPr lang="ko-KR" altLang="en-US" sz="2800" dirty="0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BLE 4.1 </a:t>
            </a:r>
            <a:r>
              <a:rPr lang="ko-KR" altLang="en-US" sz="2800" dirty="0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로 통신</a:t>
            </a:r>
            <a:r>
              <a:rPr lang="en-US" altLang="ko-KR" sz="2800" dirty="0" smtClean="0">
                <a:solidFill>
                  <a:srgbClr val="FF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!</a:t>
            </a:r>
            <a:endParaRPr lang="ko-KR" altLang="en-US" sz="2800" dirty="0">
              <a:solidFill>
                <a:srgbClr val="FF0000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63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서버와 </a:t>
            </a:r>
            <a:r>
              <a:rPr lang="ko-KR" altLang="en-US" dirty="0" err="1" smtClean="0"/>
              <a:t>게이트웨이</a:t>
            </a:r>
            <a:r>
              <a:rPr lang="ko-KR" altLang="en-US" dirty="0" smtClean="0"/>
              <a:t> 간 </a:t>
            </a:r>
            <a:r>
              <a:rPr lang="en-US" altLang="ko-KR" dirty="0" smtClean="0"/>
              <a:t>6LoWPAN </a:t>
            </a:r>
            <a:r>
              <a:rPr lang="ko-KR" altLang="en-US" dirty="0" smtClean="0"/>
              <a:t>통신 과정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609698"/>
              </p:ext>
            </p:extLst>
          </p:nvPr>
        </p:nvGraphicFramePr>
        <p:xfrm>
          <a:off x="533400" y="1803398"/>
          <a:ext cx="11201400" cy="4546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8900"/>
                <a:gridCol w="6032500"/>
              </a:tblGrid>
              <a:tr h="418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Linux</a:t>
                      </a:r>
                      <a:r>
                        <a:rPr lang="en-US" altLang="ko-KR" sz="140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commend</a:t>
                      </a:r>
                      <a:endParaRPr lang="ko-KR" altLang="en-US" sz="1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>
                    <a:solidFill>
                      <a:srgbClr val="F8A4A4"/>
                    </a:solidFill>
                  </a:tcPr>
                </a:tc>
              </a:tr>
              <a:tr h="383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# </a:t>
                      </a:r>
                      <a:r>
                        <a:rPr lang="en-US" altLang="ko-KR" sz="140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modprobe</a:t>
                      </a:r>
                      <a:r>
                        <a:rPr lang="en-US" altLang="ko-KR" sz="140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Bluetooth_6lowpan</a:t>
                      </a:r>
                      <a:endParaRPr lang="ko-KR" altLang="en-US" sz="1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리눅스안에서</a:t>
                      </a:r>
                      <a:r>
                        <a:rPr lang="ko-KR" altLang="en-US" sz="16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6LoWPAN</a:t>
                      </a:r>
                      <a:r>
                        <a:rPr lang="en-US" altLang="ko-KR" sz="160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모듈 적용</a:t>
                      </a:r>
                      <a:endParaRPr lang="ko-KR" altLang="en-US" sz="16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536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#</a:t>
                      </a:r>
                      <a:r>
                        <a:rPr lang="en-US" altLang="ko-KR" sz="140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mount –t </a:t>
                      </a:r>
                      <a:r>
                        <a:rPr lang="en-US" altLang="ko-KR" sz="1400" baseline="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debugfs</a:t>
                      </a:r>
                      <a:r>
                        <a:rPr lang="en-US" altLang="ko-KR" sz="140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none /sys/kernel/debug</a:t>
                      </a:r>
                      <a:endParaRPr lang="en-US" altLang="ko-KR" sz="1400" dirty="0" smtClean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커널</a:t>
                      </a:r>
                      <a:r>
                        <a:rPr lang="ko-KR" altLang="en-US" sz="16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디버깅을 적용</a:t>
                      </a:r>
                      <a:endParaRPr lang="ko-KR" altLang="en-US" sz="16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765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# echo 35 &gt; /sys/kernel/debug/Bluetooth/6lowpan_psm</a:t>
                      </a:r>
                      <a:endParaRPr lang="ko-KR" altLang="en-US" sz="1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블루투스</a:t>
                      </a:r>
                      <a:r>
                        <a:rPr lang="ko-KR" altLang="en-US" sz="16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PSM</a:t>
                      </a:r>
                      <a:r>
                        <a:rPr lang="ko-KR" altLang="en-US" sz="16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을 </a:t>
                      </a:r>
                      <a:r>
                        <a:rPr lang="en-US" altLang="ko-KR" sz="16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IPSP</a:t>
                      </a:r>
                      <a:r>
                        <a:rPr lang="ko-KR" altLang="en-US" sz="16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을 위해 설정</a:t>
                      </a:r>
                      <a:endParaRPr lang="ko-KR" altLang="en-US" sz="16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6223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#</a:t>
                      </a:r>
                      <a:r>
                        <a:rPr lang="en-US" altLang="ko-KR" sz="140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echo “connect (your mac) 1” &gt; 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/sys/kernel/debug/Bluetooth/6lowpan_control</a:t>
                      </a:r>
                      <a:endParaRPr lang="ko-KR" altLang="en-US" sz="1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두 </a:t>
                      </a:r>
                      <a:r>
                        <a:rPr lang="ko-KR" altLang="en-US" sz="160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라즈베리</a:t>
                      </a:r>
                      <a:r>
                        <a:rPr lang="ko-KR" altLang="en-US" sz="16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사이간에 </a:t>
                      </a:r>
                      <a:r>
                        <a:rPr lang="en-US" altLang="ko-KR" sz="16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6LoWPAN</a:t>
                      </a:r>
                      <a:r>
                        <a:rPr lang="en-US" altLang="ko-KR" sz="160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연결을 생성</a:t>
                      </a:r>
                      <a:endParaRPr lang="ko-KR" altLang="en-US" sz="16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668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# </a:t>
                      </a:r>
                      <a:r>
                        <a:rPr lang="en-US" altLang="ko-KR" sz="140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ifconfig</a:t>
                      </a:r>
                      <a:r>
                        <a:rPr lang="en-US" altLang="ko-KR" sz="140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eth0 inet6 add (your mac)::1/64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# </a:t>
                      </a:r>
                      <a:r>
                        <a:rPr lang="en-US" altLang="ko-KR" sz="1400" baseline="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ifconfig</a:t>
                      </a:r>
                      <a:r>
                        <a:rPr lang="en-US" altLang="ko-KR" sz="140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bt0 inet6 add (your mac)::2/64</a:t>
                      </a:r>
                      <a:endParaRPr lang="ko-KR" altLang="en-US" sz="1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6LoWPAN gateway</a:t>
                      </a:r>
                      <a:r>
                        <a:rPr lang="ko-KR" altLang="en-US" sz="16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에게 </a:t>
                      </a:r>
                      <a:r>
                        <a:rPr lang="en-US" altLang="ko-KR" sz="16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IPv6</a:t>
                      </a:r>
                      <a:r>
                        <a:rPr lang="ko-KR" altLang="en-US" sz="16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주소를 할당</a:t>
                      </a:r>
                      <a:endParaRPr lang="ko-KR" altLang="en-US" sz="16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383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#</a:t>
                      </a:r>
                      <a:r>
                        <a:rPr lang="en-US" altLang="ko-KR" sz="140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sz="1400" baseline="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ifconfig</a:t>
                      </a:r>
                      <a:r>
                        <a:rPr lang="en-US" altLang="ko-KR" sz="140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bt0 inet6 add (</a:t>
                      </a:r>
                      <a:r>
                        <a:rPr lang="en-US" altLang="ko-KR" sz="1400" baseline="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CoAP</a:t>
                      </a:r>
                      <a:r>
                        <a:rPr lang="en-US" altLang="ko-KR" sz="140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Bluetooth mac)::2/64</a:t>
                      </a:r>
                      <a:endParaRPr lang="ko-KR" altLang="en-US" sz="1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CoAP</a:t>
                      </a:r>
                      <a:r>
                        <a:rPr lang="ko-KR" altLang="en-US" sz="16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서버에게 </a:t>
                      </a:r>
                      <a:r>
                        <a:rPr lang="en-US" altLang="ko-KR" sz="16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IPv6</a:t>
                      </a:r>
                      <a:r>
                        <a:rPr lang="ko-KR" altLang="en-US" sz="16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주소를 할당</a:t>
                      </a:r>
                      <a:endParaRPr lang="ko-KR" altLang="en-US" sz="16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383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# echo 1 &gt; /</a:t>
                      </a:r>
                      <a:r>
                        <a:rPr lang="en-US" altLang="ko-KR" sz="140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proc</a:t>
                      </a:r>
                      <a:r>
                        <a:rPr lang="en-US" altLang="ko-KR" sz="14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/sys/net/ipv6/</a:t>
                      </a:r>
                      <a:r>
                        <a:rPr lang="en-US" altLang="ko-KR" sz="140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conf</a:t>
                      </a:r>
                      <a:r>
                        <a:rPr lang="en-US" altLang="ko-KR" sz="14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/all/forwarding</a:t>
                      </a:r>
                      <a:endParaRPr lang="ko-KR" altLang="en-US" sz="1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6LoWPAN</a:t>
                      </a:r>
                      <a:r>
                        <a:rPr lang="en-US" altLang="ko-KR" sz="160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gateway</a:t>
                      </a:r>
                      <a:r>
                        <a:rPr lang="ko-KR" altLang="en-US" sz="160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의 </a:t>
                      </a:r>
                      <a:r>
                        <a:rPr lang="en-US" altLang="ko-KR" sz="160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IPv6</a:t>
                      </a:r>
                      <a:r>
                        <a:rPr lang="ko-KR" altLang="en-US" sz="1600" baseline="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라우팅을</a:t>
                      </a:r>
                      <a:r>
                        <a:rPr lang="ko-KR" altLang="en-US" sz="160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적용</a:t>
                      </a:r>
                      <a:endParaRPr lang="ko-KR" altLang="en-US" sz="16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383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# route -6 add default </a:t>
                      </a:r>
                      <a:r>
                        <a:rPr lang="en-US" altLang="ko-KR" sz="140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gw</a:t>
                      </a:r>
                      <a:r>
                        <a:rPr lang="en-US" altLang="ko-KR" sz="14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(your mac)::1 </a:t>
                      </a:r>
                      <a:r>
                        <a:rPr lang="en-US" altLang="ko-KR" sz="140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netmask</a:t>
                      </a:r>
                      <a:r>
                        <a:rPr lang="en-US" altLang="ko-KR" sz="14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256 </a:t>
                      </a:r>
                      <a:r>
                        <a:rPr lang="en-US" altLang="ko-KR" sz="140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dev</a:t>
                      </a:r>
                      <a:r>
                        <a:rPr lang="en-US" altLang="ko-KR" sz="14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bt0</a:t>
                      </a:r>
                      <a:endParaRPr lang="ko-KR" altLang="en-US" sz="1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CoAP</a:t>
                      </a:r>
                      <a:r>
                        <a:rPr lang="ko-KR" altLang="en-US" sz="16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서버의 기본 </a:t>
                      </a:r>
                      <a:r>
                        <a:rPr lang="ko-KR" altLang="en-US" sz="160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게이트웨이</a:t>
                      </a:r>
                      <a:r>
                        <a:rPr lang="ko-KR" altLang="en-US" sz="16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추가</a:t>
                      </a:r>
                      <a:endParaRPr lang="ko-KR" altLang="en-US" sz="16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33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데모 환경 설계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270856" y="630553"/>
            <a:ext cx="2969704" cy="5712903"/>
            <a:chOff x="1476462" y="671119"/>
            <a:chExt cx="2969704" cy="5712903"/>
          </a:xfrm>
        </p:grpSpPr>
        <p:grpSp>
          <p:nvGrpSpPr>
            <p:cNvPr id="4" name="그룹 3"/>
            <p:cNvGrpSpPr/>
            <p:nvPr/>
          </p:nvGrpSpPr>
          <p:grpSpPr>
            <a:xfrm>
              <a:off x="1476462" y="671119"/>
              <a:ext cx="2969704" cy="5712903"/>
              <a:chOff x="1535185" y="671119"/>
              <a:chExt cx="2969704" cy="5712903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86" t="2226" r="24756" b="2992"/>
              <a:stretch/>
            </p:blipFill>
            <p:spPr>
              <a:xfrm>
                <a:off x="1535185" y="671119"/>
                <a:ext cx="2969704" cy="5712903"/>
              </a:xfrm>
              <a:prstGeom prst="rect">
                <a:avLst/>
              </a:prstGeom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1795244" y="1375794"/>
                <a:ext cx="2483141" cy="4395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1701801" y="1346200"/>
              <a:ext cx="2540000" cy="339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실내</a:t>
              </a:r>
              <a:endParaRPr lang="ko-KR" altLang="en-US" dirty="0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706193" y="1329746"/>
              <a:ext cx="2513463" cy="8509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819356" y="1450396"/>
              <a:ext cx="609600" cy="609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거실</a:t>
              </a:r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2658124" y="1450396"/>
              <a:ext cx="609600" cy="609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부엌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3496892" y="1450396"/>
              <a:ext cx="609600" cy="609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화장실</a:t>
              </a:r>
              <a:endParaRPr lang="ko-KR" altLang="en-US" sz="11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976197" y="2302328"/>
              <a:ext cx="905517" cy="368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전체 </a:t>
              </a:r>
              <a:r>
                <a:rPr lang="en-US" altLang="ko-KR" sz="1200" dirty="0" smtClean="0"/>
                <a:t>ON</a:t>
              </a:r>
              <a:endParaRPr lang="ko-KR" altLang="en-US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100511" y="2302328"/>
              <a:ext cx="940936" cy="368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전체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OFF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36932" y="2993446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스위치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24231" y="3696748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스위치</a:t>
              </a: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4231" y="4425966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스위치</a:t>
              </a:r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024879" y="2994478"/>
              <a:ext cx="743098" cy="368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ON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24879" y="3692462"/>
              <a:ext cx="743098" cy="3683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OFF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24879" y="4426998"/>
              <a:ext cx="743098" cy="3683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OFF</a:t>
              </a:r>
              <a:endParaRPr lang="ko-KR" altLang="en-US" sz="1200" dirty="0"/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45" y="2675973"/>
            <a:ext cx="4323803" cy="3242852"/>
          </a:xfrm>
          <a:prstGeom prst="rect">
            <a:avLst/>
          </a:prstGeom>
        </p:spPr>
      </p:pic>
      <p:sp>
        <p:nvSpPr>
          <p:cNvPr id="21" name="번개 20"/>
          <p:cNvSpPr/>
          <p:nvPr/>
        </p:nvSpPr>
        <p:spPr>
          <a:xfrm>
            <a:off x="7200555" y="2538266"/>
            <a:ext cx="1137066" cy="829227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65745" y="1755086"/>
            <a:ext cx="1702705" cy="690826"/>
          </a:xfrm>
          <a:prstGeom prst="rect">
            <a:avLst/>
          </a:prstGeom>
          <a:solidFill>
            <a:srgbClr val="F8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아두이노</a:t>
            </a:r>
            <a:endParaRPr lang="ko-KR" altLang="en-US" dirty="0">
              <a:solidFill>
                <a:schemeClr val="tx1"/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cxnSp>
        <p:nvCxnSpPr>
          <p:cNvPr id="24" name="꺾인 연결선 23"/>
          <p:cNvCxnSpPr>
            <a:endCxn id="22" idx="2"/>
          </p:cNvCxnSpPr>
          <p:nvPr/>
        </p:nvCxnSpPr>
        <p:spPr>
          <a:xfrm rot="16200000" flipV="1">
            <a:off x="1304311" y="2658700"/>
            <a:ext cx="1736123" cy="1310548"/>
          </a:xfrm>
          <a:prstGeom prst="bentConnector3">
            <a:avLst/>
          </a:prstGeom>
          <a:ln w="76200"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467781" y="1755086"/>
            <a:ext cx="1702705" cy="690826"/>
          </a:xfrm>
          <a:prstGeom prst="rect">
            <a:avLst/>
          </a:prstGeom>
          <a:solidFill>
            <a:srgbClr val="F8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CoAP</a:t>
            </a:r>
            <a:r>
              <a:rPr lang="en-US" altLang="ko-KR" dirty="0" smtClean="0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서버</a:t>
            </a:r>
            <a:endParaRPr lang="ko-KR" altLang="en-US" dirty="0">
              <a:solidFill>
                <a:schemeClr val="tx1"/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69817" y="1755086"/>
            <a:ext cx="1702705" cy="690826"/>
          </a:xfrm>
          <a:prstGeom prst="rect">
            <a:avLst/>
          </a:prstGeom>
          <a:solidFill>
            <a:srgbClr val="F8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6LoWPAN</a:t>
            </a:r>
            <a:br>
              <a:rPr lang="en-US" altLang="ko-KR" dirty="0" smtClean="0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</a:br>
            <a:r>
              <a:rPr lang="en-US" altLang="ko-KR" dirty="0" err="1" smtClean="0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GateWay</a:t>
            </a:r>
            <a:endParaRPr lang="ko-KR" altLang="en-US" dirty="0">
              <a:solidFill>
                <a:schemeClr val="tx1"/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cxnSp>
        <p:nvCxnSpPr>
          <p:cNvPr id="28" name="직선 연결선 27"/>
          <p:cNvCxnSpPr>
            <a:stCxn id="22" idx="3"/>
            <a:endCxn id="25" idx="1"/>
          </p:cNvCxnSpPr>
          <p:nvPr/>
        </p:nvCxnSpPr>
        <p:spPr>
          <a:xfrm>
            <a:off x="2368450" y="2100499"/>
            <a:ext cx="993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3"/>
            <a:endCxn id="26" idx="1"/>
          </p:cNvCxnSpPr>
          <p:nvPr/>
        </p:nvCxnSpPr>
        <p:spPr>
          <a:xfrm>
            <a:off x="4170486" y="2100499"/>
            <a:ext cx="993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076664" y="1755086"/>
            <a:ext cx="1702705" cy="690826"/>
          </a:xfrm>
          <a:prstGeom prst="rect">
            <a:avLst/>
          </a:prstGeom>
          <a:solidFill>
            <a:srgbClr val="F8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웹</a:t>
            </a:r>
            <a:r>
              <a:rPr lang="en-US" altLang="ko-KR" dirty="0" smtClean="0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서버</a:t>
            </a:r>
            <a:endParaRPr lang="ko-KR" altLang="en-US" dirty="0">
              <a:solidFill>
                <a:schemeClr val="tx1"/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cxnSp>
        <p:nvCxnSpPr>
          <p:cNvPr id="33" name="직선 연결선 32"/>
          <p:cNvCxnSpPr>
            <a:stCxn id="26" idx="3"/>
            <a:endCxn id="31" idx="1"/>
          </p:cNvCxnSpPr>
          <p:nvPr/>
        </p:nvCxnSpPr>
        <p:spPr>
          <a:xfrm>
            <a:off x="5972522" y="2100499"/>
            <a:ext cx="104142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0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데모 환경 설계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511902" y="509529"/>
            <a:ext cx="2969704" cy="5712903"/>
            <a:chOff x="1476462" y="671119"/>
            <a:chExt cx="2969704" cy="5712903"/>
          </a:xfrm>
        </p:grpSpPr>
        <p:grpSp>
          <p:nvGrpSpPr>
            <p:cNvPr id="5" name="그룹 4"/>
            <p:cNvGrpSpPr/>
            <p:nvPr/>
          </p:nvGrpSpPr>
          <p:grpSpPr>
            <a:xfrm>
              <a:off x="1476462" y="671119"/>
              <a:ext cx="2969704" cy="5712903"/>
              <a:chOff x="1535185" y="671119"/>
              <a:chExt cx="2969704" cy="5712903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86" t="2226" r="24756" b="2992"/>
              <a:stretch/>
            </p:blipFill>
            <p:spPr>
              <a:xfrm>
                <a:off x="1535185" y="671119"/>
                <a:ext cx="2969704" cy="5712903"/>
              </a:xfrm>
              <a:prstGeom prst="rect">
                <a:avLst/>
              </a:prstGeom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1795244" y="1375794"/>
                <a:ext cx="2483141" cy="4395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1701801" y="1346200"/>
              <a:ext cx="2540000" cy="339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실내</a:t>
              </a:r>
              <a:endParaRPr lang="ko-KR" altLang="en-US" dirty="0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706193" y="1329746"/>
              <a:ext cx="2513463" cy="8509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819356" y="1450396"/>
              <a:ext cx="609600" cy="609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거실</a:t>
              </a:r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2658124" y="1450396"/>
              <a:ext cx="609600" cy="609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부엌</a:t>
              </a:r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3496892" y="1450396"/>
              <a:ext cx="609600" cy="609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화장실</a:t>
              </a:r>
              <a:endParaRPr lang="ko-KR" altLang="en-US" sz="11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976197" y="2302328"/>
              <a:ext cx="905517" cy="368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전체 </a:t>
              </a:r>
              <a:r>
                <a:rPr lang="en-US" altLang="ko-KR" sz="1200" dirty="0" smtClean="0"/>
                <a:t>ON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00511" y="2302328"/>
              <a:ext cx="940936" cy="368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전체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OFF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36932" y="2993446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스위치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24231" y="3696748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스위치</a:t>
              </a: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24231" y="4425966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스위치</a:t>
              </a:r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24879" y="2994478"/>
              <a:ext cx="743098" cy="368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ON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24879" y="3692462"/>
              <a:ext cx="743098" cy="3683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OFF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024879" y="4426998"/>
              <a:ext cx="743098" cy="3683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OFF</a:t>
              </a:r>
              <a:endParaRPr lang="ko-KR" altLang="en-US" sz="1200" dirty="0"/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156" y="1605226"/>
            <a:ext cx="6506854" cy="3713394"/>
          </a:xfrm>
          <a:prstGeom prst="rect">
            <a:avLst/>
          </a:prstGeom>
        </p:spPr>
      </p:pic>
      <p:sp>
        <p:nvSpPr>
          <p:cNvPr id="39" name="폭발 1 38"/>
          <p:cNvSpPr/>
          <p:nvPr/>
        </p:nvSpPr>
        <p:spPr>
          <a:xfrm>
            <a:off x="6652470" y="3117902"/>
            <a:ext cx="1241715" cy="1167277"/>
          </a:xfrm>
          <a:prstGeom prst="irregularSeal1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060319" y="2831856"/>
            <a:ext cx="743098" cy="3683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OFF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6806124" y="894613"/>
            <a:ext cx="1702705" cy="690826"/>
          </a:xfrm>
          <a:prstGeom prst="rect">
            <a:avLst/>
          </a:prstGeom>
          <a:solidFill>
            <a:srgbClr val="F8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아두이노</a:t>
            </a:r>
            <a:endParaRPr lang="ko-KR" altLang="en-US" dirty="0">
              <a:solidFill>
                <a:schemeClr val="tx1"/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cxnSp>
        <p:nvCxnSpPr>
          <p:cNvPr id="43" name="꺾인 연결선 42"/>
          <p:cNvCxnSpPr>
            <a:stCxn id="41" idx="3"/>
          </p:cNvCxnSpPr>
          <p:nvPr/>
        </p:nvCxnSpPr>
        <p:spPr>
          <a:xfrm flipH="1">
            <a:off x="7293166" y="1240026"/>
            <a:ext cx="1215663" cy="2318422"/>
          </a:xfrm>
          <a:prstGeom prst="bentConnector4">
            <a:avLst>
              <a:gd name="adj1" fmla="val -18805"/>
              <a:gd name="adj2" fmla="val 5744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구름 43"/>
          <p:cNvSpPr/>
          <p:nvPr/>
        </p:nvSpPr>
        <p:spPr>
          <a:xfrm>
            <a:off x="4139431" y="712866"/>
            <a:ext cx="1438475" cy="736137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CoAP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번개 44"/>
          <p:cNvSpPr/>
          <p:nvPr/>
        </p:nvSpPr>
        <p:spPr>
          <a:xfrm>
            <a:off x="5703452" y="1018914"/>
            <a:ext cx="1030299" cy="384279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번개 47"/>
          <p:cNvSpPr/>
          <p:nvPr/>
        </p:nvSpPr>
        <p:spPr>
          <a:xfrm>
            <a:off x="3425327" y="981251"/>
            <a:ext cx="705080" cy="373809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데모 환경 설계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672744" y="682136"/>
            <a:ext cx="2969704" cy="5712903"/>
            <a:chOff x="1342238" y="671119"/>
            <a:chExt cx="2969704" cy="5712903"/>
          </a:xfrm>
        </p:grpSpPr>
        <p:grpSp>
          <p:nvGrpSpPr>
            <p:cNvPr id="36" name="그룹 35"/>
            <p:cNvGrpSpPr/>
            <p:nvPr/>
          </p:nvGrpSpPr>
          <p:grpSpPr>
            <a:xfrm>
              <a:off x="1342238" y="671119"/>
              <a:ext cx="2969704" cy="5712903"/>
              <a:chOff x="1535185" y="671119"/>
              <a:chExt cx="2969704" cy="5712903"/>
            </a:xfrm>
          </p:grpSpPr>
          <p:pic>
            <p:nvPicPr>
              <p:cNvPr id="54" name="그림 5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86" t="2226" r="24756" b="2992"/>
              <a:stretch/>
            </p:blipFill>
            <p:spPr>
              <a:xfrm>
                <a:off x="1535185" y="671119"/>
                <a:ext cx="2969704" cy="5712903"/>
              </a:xfrm>
              <a:prstGeom prst="rect">
                <a:avLst/>
              </a:prstGeom>
            </p:spPr>
          </p:pic>
          <p:sp>
            <p:nvSpPr>
              <p:cNvPr id="55" name="직사각형 54"/>
              <p:cNvSpPr/>
              <p:nvPr/>
            </p:nvSpPr>
            <p:spPr>
              <a:xfrm>
                <a:off x="1795244" y="1375794"/>
                <a:ext cx="2483141" cy="4395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1569316" y="1312913"/>
              <a:ext cx="2552700" cy="4483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046831" y="1529539"/>
              <a:ext cx="1647335" cy="1647335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1689398" y="3383013"/>
              <a:ext cx="1091063" cy="5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934566" y="3383013"/>
              <a:ext cx="1091063" cy="5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32C</a:t>
              </a:r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689398" y="4059052"/>
              <a:ext cx="2336231" cy="5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미세먼지</a:t>
              </a:r>
              <a:endParaRPr lang="ko-KR" altLang="en-US" dirty="0"/>
            </a:p>
          </p:txBody>
        </p:sp>
        <p:sp>
          <p:nvSpPr>
            <p:cNvPr id="64" name="해 63"/>
            <p:cNvSpPr/>
            <p:nvPr/>
          </p:nvSpPr>
          <p:spPr>
            <a:xfrm>
              <a:off x="2008711" y="3440163"/>
              <a:ext cx="452435" cy="393699"/>
            </a:xfrm>
            <a:prstGeom prst="su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870498" y="4157713"/>
              <a:ext cx="1002163" cy="304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양호</a:t>
              </a:r>
              <a:endParaRPr lang="ko-KR" altLang="en-US" dirty="0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1865521" y="4773191"/>
              <a:ext cx="369407" cy="369407"/>
              <a:chOff x="7366000" y="1802293"/>
              <a:chExt cx="369407" cy="369407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7366000" y="1802293"/>
                <a:ext cx="369407" cy="3694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7432480" y="1868773"/>
                <a:ext cx="236445" cy="23644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타원 68"/>
            <p:cNvSpPr/>
            <p:nvPr/>
          </p:nvSpPr>
          <p:spPr>
            <a:xfrm>
              <a:off x="2672809" y="4781114"/>
              <a:ext cx="369407" cy="3694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3488139" y="4788097"/>
              <a:ext cx="369407" cy="36940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07022" y="5209078"/>
              <a:ext cx="479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열기</a:t>
              </a:r>
              <a:endParaRPr lang="en-US" altLang="ko-KR" sz="1400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30689" y="5209077"/>
              <a:ext cx="498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닫기</a:t>
              </a:r>
              <a:endParaRPr lang="en-US" altLang="ko-KR" sz="1400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33033" y="5209076"/>
              <a:ext cx="486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넥슨 풋볼고딕 B" panose="020B0803000000000000" pitchFamily="34" charset="-127"/>
                  <a:ea typeface="넥슨 풋볼고딕 B" panose="020B0803000000000000" pitchFamily="34" charset="-127"/>
                </a:rPr>
                <a:t>자동</a:t>
              </a:r>
              <a:endParaRPr lang="en-US" altLang="ko-KR" sz="1400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endParaRPr>
            </a:p>
          </p:txBody>
        </p:sp>
      </p:grpSp>
      <p:sp>
        <p:nvSpPr>
          <p:cNvPr id="13" name="액자 12"/>
          <p:cNvSpPr/>
          <p:nvPr/>
        </p:nvSpPr>
        <p:spPr>
          <a:xfrm>
            <a:off x="5764290" y="1019059"/>
            <a:ext cx="5704269" cy="5007168"/>
          </a:xfrm>
          <a:prstGeom prst="frame">
            <a:avLst>
              <a:gd name="adj1" fmla="val 5899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6070294" y="1323930"/>
            <a:ext cx="2622014" cy="4458713"/>
          </a:xfrm>
          <a:prstGeom prst="frame">
            <a:avLst>
              <a:gd name="adj1" fmla="val 955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액자 87"/>
          <p:cNvSpPr/>
          <p:nvPr/>
        </p:nvSpPr>
        <p:spPr>
          <a:xfrm>
            <a:off x="8616424" y="1323929"/>
            <a:ext cx="2622014" cy="4458713"/>
          </a:xfrm>
          <a:prstGeom prst="frame">
            <a:avLst>
              <a:gd name="adj1" fmla="val 955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68578" y="5585551"/>
            <a:ext cx="2313542" cy="86922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5485873" y="6002879"/>
            <a:ext cx="1702705" cy="690826"/>
          </a:xfrm>
          <a:prstGeom prst="rect">
            <a:avLst/>
          </a:prstGeom>
          <a:solidFill>
            <a:srgbClr val="F8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아두이노</a:t>
            </a:r>
            <a:endParaRPr lang="ko-KR" altLang="en-US" dirty="0">
              <a:solidFill>
                <a:schemeClr val="tx1"/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sp>
        <p:nvSpPr>
          <p:cNvPr id="90" name="번개 89"/>
          <p:cNvSpPr/>
          <p:nvPr/>
        </p:nvSpPr>
        <p:spPr>
          <a:xfrm>
            <a:off x="4455574" y="6002879"/>
            <a:ext cx="1030299" cy="384279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95"/>
          <a:stretch/>
        </p:blipFill>
        <p:spPr>
          <a:xfrm>
            <a:off x="7188578" y="5373981"/>
            <a:ext cx="1166857" cy="114676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78" b="89778" l="4000" r="95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592" y="4608838"/>
            <a:ext cx="1158969" cy="1158969"/>
          </a:xfrm>
          <a:prstGeom prst="rect">
            <a:avLst/>
          </a:prstGeom>
        </p:spPr>
      </p:pic>
      <p:cxnSp>
        <p:nvCxnSpPr>
          <p:cNvPr id="21" name="꺾인 연결선 20"/>
          <p:cNvCxnSpPr/>
          <p:nvPr/>
        </p:nvCxnSpPr>
        <p:spPr>
          <a:xfrm rot="10800000" flipV="1">
            <a:off x="7188578" y="5188322"/>
            <a:ext cx="3201498" cy="1159970"/>
          </a:xfrm>
          <a:prstGeom prst="bentConnector3">
            <a:avLst>
              <a:gd name="adj1" fmla="val 13524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162" b="73727" l="6983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208" t="44921" b="30711"/>
          <a:stretch/>
        </p:blipFill>
        <p:spPr>
          <a:xfrm rot="16200000">
            <a:off x="8104292" y="5761860"/>
            <a:ext cx="1176033" cy="7130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776" y="5282040"/>
            <a:ext cx="693943" cy="6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7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-0.21954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20781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91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데모 환경 설계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267" b="85267" l="20547" r="796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72" t="7150" r="12965" b="11274"/>
          <a:stretch/>
        </p:blipFill>
        <p:spPr>
          <a:xfrm>
            <a:off x="6306935" y="132203"/>
            <a:ext cx="3891994" cy="60769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800" y="2936172"/>
            <a:ext cx="1459559" cy="14595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56" y="3289708"/>
            <a:ext cx="1881943" cy="305167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672744" y="682136"/>
            <a:ext cx="2969704" cy="5712903"/>
            <a:chOff x="1535185" y="671119"/>
            <a:chExt cx="2969704" cy="5712903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86" t="2226" r="24756" b="2992"/>
            <a:stretch/>
          </p:blipFill>
          <p:spPr>
            <a:xfrm>
              <a:off x="1535185" y="671119"/>
              <a:ext cx="2969704" cy="5712903"/>
            </a:xfrm>
            <a:prstGeom prst="rect">
              <a:avLst/>
            </a:prstGeom>
          </p:spPr>
        </p:pic>
        <p:sp>
          <p:nvSpPr>
            <p:cNvPr id="53" name="직사각형 52"/>
            <p:cNvSpPr/>
            <p:nvPr/>
          </p:nvSpPr>
          <p:spPr>
            <a:xfrm>
              <a:off x="1795244" y="1375794"/>
              <a:ext cx="2483141" cy="4395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1899822" y="1323930"/>
            <a:ext cx="2552700" cy="448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250" y="1580531"/>
            <a:ext cx="1684175" cy="168417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2008037" y="3353607"/>
            <a:ext cx="2336231" cy="22720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초인종이 울렸습니다</a:t>
            </a:r>
            <a:r>
              <a:rPr lang="en-US" altLang="ko-KR" sz="1600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.</a:t>
            </a:r>
            <a:endParaRPr lang="ko-KR" altLang="en-US" sz="1600" dirty="0"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0026892" y="1833832"/>
            <a:ext cx="1702705" cy="690826"/>
          </a:xfrm>
          <a:prstGeom prst="rect">
            <a:avLst/>
          </a:prstGeom>
          <a:solidFill>
            <a:srgbClr val="F8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아두이노</a:t>
            </a:r>
            <a:endParaRPr lang="ko-KR" altLang="en-US" dirty="0">
              <a:solidFill>
                <a:schemeClr val="tx1"/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cxnSp>
        <p:nvCxnSpPr>
          <p:cNvPr id="7" name="직선 연결선 6"/>
          <p:cNvCxnSpPr>
            <a:stCxn id="58" idx="2"/>
            <a:endCxn id="4" idx="0"/>
          </p:cNvCxnSpPr>
          <p:nvPr/>
        </p:nvCxnSpPr>
        <p:spPr>
          <a:xfrm flipH="1">
            <a:off x="10554580" y="2524658"/>
            <a:ext cx="323665" cy="4115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번개 73"/>
          <p:cNvSpPr/>
          <p:nvPr/>
        </p:nvSpPr>
        <p:spPr>
          <a:xfrm>
            <a:off x="4700715" y="2972864"/>
            <a:ext cx="2041634" cy="761485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및 개발 방법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33976" y="918156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Web Server</a:t>
            </a:r>
            <a:endParaRPr lang="ko-KR" altLang="en-US" sz="3200" dirty="0"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400464"/>
              </p:ext>
            </p:extLst>
          </p:nvPr>
        </p:nvGraphicFramePr>
        <p:xfrm>
          <a:off x="2122111" y="1575412"/>
          <a:ext cx="8630352" cy="47710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3208"/>
                <a:gridCol w="6567144"/>
              </a:tblGrid>
              <a:tr h="668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개발언어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JSP</a:t>
                      </a:r>
                      <a:r>
                        <a:rPr lang="en-US" altLang="ko-KR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&amp; HTML &amp; Servlet &amp; Java Script &amp; CSS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683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Server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Apache Tomcat 6.0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683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Hardware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Raspberry</a:t>
                      </a:r>
                      <a:r>
                        <a:rPr lang="en-US" altLang="ko-KR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pi 3 model b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683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Framework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Californium</a:t>
                      </a:r>
                      <a:r>
                        <a:rPr lang="en-US" altLang="ko-KR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CoAP</a:t>
                      </a:r>
                      <a:r>
                        <a:rPr lang="en-US" altLang="ko-KR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Framework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683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개발 환경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Windows OS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683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RSS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기상청 </a:t>
                      </a:r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RSS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683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플랫폼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Eclipse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4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및 개발 방법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3976" y="918156"/>
            <a:ext cx="2457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CoAP</a:t>
            </a:r>
            <a:r>
              <a:rPr lang="en-US" altLang="ko-KR" sz="3200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 Server</a:t>
            </a:r>
            <a:endParaRPr lang="ko-KR" altLang="en-US" sz="3200" dirty="0"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309198"/>
              </p:ext>
            </p:extLst>
          </p:nvPr>
        </p:nvGraphicFramePr>
        <p:xfrm>
          <a:off x="2122110" y="1575412"/>
          <a:ext cx="9203229" cy="4715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0162"/>
                <a:gridCol w="7003067"/>
              </a:tblGrid>
              <a:tr h="5775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개발언어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Java &amp; Python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Browser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FireFox</a:t>
                      </a:r>
                      <a:r>
                        <a:rPr lang="en-US" altLang="ko-KR" sz="18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51.0.1 – Mozilla</a:t>
                      </a:r>
                    </a:p>
                  </a:txBody>
                  <a:tcPr anchor="ctr"/>
                </a:tc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Hardware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Raspberry Pi3 Model B</a:t>
                      </a:r>
                    </a:p>
                  </a:txBody>
                  <a:tcPr anchor="ctr"/>
                </a:tc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CoAP</a:t>
                      </a:r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Handler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Copper user-agent</a:t>
                      </a:r>
                    </a:p>
                  </a:txBody>
                  <a:tcPr anchor="ctr"/>
                </a:tc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Framework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Californium</a:t>
                      </a:r>
                      <a:r>
                        <a:rPr lang="en-US" altLang="ko-KR" baseline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CoAP Framework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개발 환경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Raspbian</a:t>
                      </a:r>
                      <a:r>
                        <a:rPr lang="en-US" altLang="ko-KR" sz="18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OS,</a:t>
                      </a:r>
                      <a:r>
                        <a:rPr lang="en-US" altLang="ko-KR" sz="180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Linux 4.4</a:t>
                      </a:r>
                      <a:endParaRPr lang="en-US" altLang="ko-KR" sz="1800" dirty="0" smtClean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통신 환경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Zigbee</a:t>
                      </a:r>
                      <a:r>
                        <a:rPr lang="en-US" altLang="ko-KR" sz="18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(</a:t>
                      </a:r>
                      <a:r>
                        <a:rPr lang="en-US" altLang="ko-KR" sz="180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Xbee</a:t>
                      </a:r>
                      <a:r>
                        <a:rPr lang="en-US" altLang="ko-KR" sz="18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) S1, Bluetooth Low Energy (BLE) 4.1</a:t>
                      </a:r>
                    </a:p>
                  </a:txBody>
                  <a:tcPr anchor="ctr"/>
                </a:tc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플랫폼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VI Tool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3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및 개발 방법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3976" y="918156"/>
            <a:ext cx="366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6LoWPAN Gateway</a:t>
            </a:r>
            <a:endParaRPr lang="ko-KR" altLang="en-US" sz="3200" dirty="0"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770560"/>
              </p:ext>
            </p:extLst>
          </p:nvPr>
        </p:nvGraphicFramePr>
        <p:xfrm>
          <a:off x="2122110" y="1575412"/>
          <a:ext cx="9203229" cy="41241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0162"/>
                <a:gridCol w="7003067"/>
              </a:tblGrid>
              <a:tr h="5775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개발언어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Java &amp; Python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Profile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Internet Protocol Support Profile </a:t>
                      </a:r>
                    </a:p>
                  </a:txBody>
                  <a:tcPr anchor="ctr"/>
                </a:tc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Hardware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Raspberry Pi3 Model B</a:t>
                      </a:r>
                    </a:p>
                  </a:txBody>
                  <a:tcPr anchor="ctr"/>
                </a:tc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Module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Bluetooth 6LoWPAN Module</a:t>
                      </a:r>
                    </a:p>
                  </a:txBody>
                  <a:tcPr anchor="ctr"/>
                </a:tc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개발 환경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Raspbian</a:t>
                      </a:r>
                      <a:r>
                        <a:rPr lang="en-US" altLang="ko-KR" sz="18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OS,</a:t>
                      </a:r>
                      <a:r>
                        <a:rPr lang="en-US" altLang="ko-KR" sz="180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Linux 4.4</a:t>
                      </a:r>
                      <a:endParaRPr lang="en-US" altLang="ko-KR" sz="1800" dirty="0" smtClean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통신 환경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Bluetooth Low Energy (BLE) 4.1</a:t>
                      </a:r>
                    </a:p>
                  </a:txBody>
                  <a:tcPr anchor="ctr"/>
                </a:tc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플랫폼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VI Tool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 설계 개요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99447" y="1076304"/>
            <a:ext cx="2690391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연구 개발 배경</a:t>
            </a:r>
            <a:endParaRPr lang="ko-KR" altLang="en-US" sz="3200" dirty="0">
              <a:solidFill>
                <a:schemeClr val="tx1"/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30988" y="1742787"/>
            <a:ext cx="9140216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IPv4</a:t>
            </a:r>
            <a:r>
              <a:rPr lang="ko-KR" altLang="en-US" sz="2400" dirty="0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버전의 고갈로 인한 </a:t>
            </a:r>
            <a:r>
              <a:rPr lang="en-US" altLang="ko-KR" sz="2400" dirty="0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IPv6</a:t>
            </a:r>
            <a:r>
              <a:rPr lang="ko-KR" altLang="en-US" sz="2400" dirty="0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의 필요성</a:t>
            </a:r>
            <a:endParaRPr lang="en-US" altLang="ko-KR" sz="2400" dirty="0" smtClean="0">
              <a:solidFill>
                <a:schemeClr val="tx1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많은 자원 제약을 가진 </a:t>
            </a:r>
            <a:r>
              <a:rPr lang="en-US" altLang="ko-KR" sz="2400" dirty="0" err="1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IoT</a:t>
            </a:r>
            <a:r>
              <a:rPr lang="ko-KR" altLang="en-US" sz="2400" dirty="0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환경에 적용하기 위한 통신 프로토콜의 필요성  </a:t>
            </a:r>
            <a:endParaRPr lang="ko-KR" altLang="en-US" sz="2400" dirty="0">
              <a:solidFill>
                <a:schemeClr val="tx1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99447" y="2744231"/>
            <a:ext cx="2690391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연구 개발 목표</a:t>
            </a:r>
            <a:endParaRPr lang="ko-KR" altLang="en-US" sz="3200" dirty="0">
              <a:solidFill>
                <a:schemeClr val="tx1"/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30988" y="3420842"/>
            <a:ext cx="9367212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IoT</a:t>
            </a:r>
            <a:r>
              <a:rPr lang="ko-KR" altLang="en-US" sz="2400" dirty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로 구현한 홈 네트워크 시스템에 </a:t>
            </a:r>
            <a:r>
              <a:rPr lang="en-US" altLang="ko-KR" sz="2400" dirty="0" err="1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CoAP</a:t>
            </a:r>
            <a:r>
              <a:rPr lang="ko-KR" altLang="en-US" sz="2400" dirty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와 </a:t>
            </a:r>
            <a:r>
              <a:rPr lang="en-US" altLang="ko-KR" sz="2400" dirty="0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6LowPAN</a:t>
            </a:r>
            <a:r>
              <a:rPr lang="ko-KR" altLang="en-US" sz="2400" dirty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을</a:t>
            </a:r>
            <a:r>
              <a:rPr lang="ko-KR" altLang="en-US" sz="2400" dirty="0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적용해 </a:t>
            </a:r>
            <a:r>
              <a:rPr lang="ko-KR" altLang="en-US" sz="2400" dirty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다뤄 </a:t>
            </a:r>
            <a:r>
              <a:rPr lang="ko-KR" altLang="en-US" sz="2400" dirty="0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본다</a:t>
            </a:r>
            <a:r>
              <a:rPr lang="en-US" altLang="ko-KR" sz="2400" dirty="0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스마트폰으로</a:t>
            </a:r>
            <a:r>
              <a:rPr lang="ko-KR" altLang="en-US" sz="2400" dirty="0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여러 개의 센서를 제어한다</a:t>
            </a:r>
            <a:r>
              <a:rPr lang="en-US" altLang="ko-KR" sz="2400" dirty="0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84470" y="4345229"/>
            <a:ext cx="2690391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연구 개발 효과</a:t>
            </a:r>
            <a:endParaRPr lang="ko-KR" altLang="en-US" sz="3200" dirty="0">
              <a:solidFill>
                <a:schemeClr val="tx1"/>
              </a:solidFill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30988" y="5098898"/>
            <a:ext cx="9140216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IPv4</a:t>
            </a:r>
            <a:r>
              <a:rPr lang="ko-KR" altLang="en-US" sz="2400" dirty="0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버전의 공인 주소의 고갈 문제를 해소하고 </a:t>
            </a:r>
            <a:r>
              <a:rPr lang="en-US" altLang="ko-KR" sz="2400" dirty="0" err="1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IoT</a:t>
            </a:r>
            <a:r>
              <a:rPr lang="ko-KR" altLang="en-US" sz="2400" dirty="0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에 특화된 통신 프로토콜을 홈 네트워크 시스템에 적용시켜 경제성을 높인다</a:t>
            </a:r>
            <a:r>
              <a:rPr lang="en-US" altLang="ko-KR" sz="2400" dirty="0" smtClean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06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및 개발 방법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3976" y="918156"/>
            <a:ext cx="3268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Arduino</a:t>
            </a:r>
            <a:r>
              <a:rPr lang="en-US" altLang="ko-KR" sz="3200" dirty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 (Sensor)</a:t>
            </a:r>
            <a:endParaRPr lang="ko-KR" altLang="en-US" sz="3200" dirty="0"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31788"/>
              </p:ext>
            </p:extLst>
          </p:nvPr>
        </p:nvGraphicFramePr>
        <p:xfrm>
          <a:off x="2122110" y="1575412"/>
          <a:ext cx="9203229" cy="46792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0162"/>
                <a:gridCol w="7003067"/>
              </a:tblGrid>
              <a:tr h="5775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개발언어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Java &amp; Python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Hardware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Arduino</a:t>
                      </a:r>
                      <a:r>
                        <a:rPr lang="en-US" altLang="ko-KR" sz="18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Uno r3</a:t>
                      </a:r>
                    </a:p>
                  </a:txBody>
                  <a:tcPr anchor="ctr"/>
                </a:tc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개발 환경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Windwos</a:t>
                      </a:r>
                      <a:r>
                        <a:rPr lang="en-US" altLang="ko-KR" sz="18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OS</a:t>
                      </a:r>
                    </a:p>
                  </a:txBody>
                  <a:tcPr anchor="ctr"/>
                </a:tc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통신 환경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Zigbee</a:t>
                      </a:r>
                      <a:r>
                        <a:rPr lang="en-US" altLang="ko-KR" sz="18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(</a:t>
                      </a:r>
                      <a:r>
                        <a:rPr lang="en-US" altLang="ko-KR" sz="180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Xbee</a:t>
                      </a:r>
                      <a:r>
                        <a:rPr lang="en-US" altLang="ko-KR" sz="18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) S1</a:t>
                      </a:r>
                    </a:p>
                  </a:txBody>
                  <a:tcPr anchor="ctr"/>
                </a:tc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플랫폼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Arduino</a:t>
                      </a:r>
                      <a:r>
                        <a:rPr lang="en-US" altLang="ko-KR" sz="180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1.8.1</a:t>
                      </a:r>
                      <a:endParaRPr lang="en-US" altLang="ko-KR" sz="1800" dirty="0" smtClean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Sensor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Motor(DC Motor)</a:t>
                      </a:r>
                    </a:p>
                    <a:p>
                      <a:pPr algn="ctr"/>
                      <a:r>
                        <a:rPr lang="en-US" altLang="ko-KR" sz="18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LED</a:t>
                      </a:r>
                    </a:p>
                    <a:p>
                      <a:pPr algn="ctr"/>
                      <a:r>
                        <a:rPr lang="en-US" altLang="ko-KR" sz="18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Switch</a:t>
                      </a:r>
                    </a:p>
                    <a:p>
                      <a:pPr algn="ctr"/>
                      <a:r>
                        <a:rPr lang="en-US" altLang="ko-KR" sz="18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Temperature Sensor</a:t>
                      </a:r>
                    </a:p>
                    <a:p>
                      <a:pPr algn="ctr"/>
                      <a:r>
                        <a:rPr lang="en-US" altLang="ko-KR" sz="18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Humidity Sensor</a:t>
                      </a:r>
                    </a:p>
                    <a:p>
                      <a:pPr algn="ctr"/>
                      <a:r>
                        <a:rPr lang="en-US" altLang="ko-KR" sz="18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Dust Sensor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30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및 개발 방법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3976" y="918156"/>
            <a:ext cx="3822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Android Application</a:t>
            </a:r>
            <a:endParaRPr lang="ko-KR" altLang="en-US" sz="3200" dirty="0"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193586"/>
              </p:ext>
            </p:extLst>
          </p:nvPr>
        </p:nvGraphicFramePr>
        <p:xfrm>
          <a:off x="2122110" y="1575412"/>
          <a:ext cx="9203229" cy="2941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0162"/>
                <a:gridCol w="7003067"/>
              </a:tblGrid>
              <a:tr h="5775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개발언어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Java &amp; Python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OS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Android 4.0 Ice</a:t>
                      </a:r>
                      <a:r>
                        <a:rPr lang="en-US" altLang="ko-KR" sz="180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C</a:t>
                      </a:r>
                      <a:r>
                        <a:rPr lang="en-US" altLang="ko-KR" sz="18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ream Sandwich</a:t>
                      </a:r>
                    </a:p>
                  </a:txBody>
                  <a:tcPr anchor="ctr"/>
                </a:tc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개발 환경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Windwos</a:t>
                      </a:r>
                      <a:r>
                        <a:rPr lang="en-US" altLang="ko-KR" sz="18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OS</a:t>
                      </a:r>
                    </a:p>
                  </a:txBody>
                  <a:tcPr anchor="ctr"/>
                </a:tc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플랫폼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Android</a:t>
                      </a:r>
                      <a:r>
                        <a:rPr lang="en-US" altLang="ko-KR" sz="1800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Studio 2.1</a:t>
                      </a:r>
                      <a:endParaRPr lang="en-US" altLang="ko-KR" sz="1800" dirty="0" smtClean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591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개발언어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Java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70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96906"/>
              </p:ext>
            </p:extLst>
          </p:nvPr>
        </p:nvGraphicFramePr>
        <p:xfrm>
          <a:off x="535787" y="1051940"/>
          <a:ext cx="11123098" cy="5438992"/>
        </p:xfrm>
        <a:graphic>
          <a:graphicData uri="http://schemas.openxmlformats.org/drawingml/2006/table">
            <a:tbl>
              <a:tblPr firstRow="1" bandRow="1"/>
              <a:tblGrid>
                <a:gridCol w="1420678"/>
                <a:gridCol w="3153488"/>
                <a:gridCol w="1637233"/>
                <a:gridCol w="1637233"/>
                <a:gridCol w="3274466"/>
              </a:tblGrid>
              <a:tr h="496774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dirty="0">
                        <a:latin typeface="넥슨 풋볼고딕 L"/>
                        <a:ea typeface="넥슨 풋볼고딕 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800" b="1">
                          <a:latin typeface="넥슨 풋볼고딕 L"/>
                          <a:ea typeface="넥슨 풋볼고딕 L"/>
                        </a:rPr>
                        <a:t>박경재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800" b="1" dirty="0">
                          <a:latin typeface="넥슨 풋볼고딕 L"/>
                          <a:ea typeface="넥슨 풋볼고딕 L"/>
                        </a:rPr>
                        <a:t>이영훈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800" b="1" dirty="0" smtClean="0">
                          <a:latin typeface="넥슨 풋볼고딕 L"/>
                          <a:ea typeface="넥슨 풋볼고딕 L"/>
                        </a:rPr>
                        <a:t>문동선</a:t>
                      </a:r>
                      <a:endParaRPr lang="ko-KR" altLang="en-US" sz="2800" b="1" dirty="0">
                        <a:latin typeface="넥슨 풋볼고딕 L"/>
                        <a:ea typeface="넥슨 풋볼고딕 L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251943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3000" b="1">
                          <a:latin typeface="넥슨 풋볼고딕 L"/>
                          <a:ea typeface="넥슨 풋볼고딕 L"/>
                        </a:rPr>
                        <a:t>자료수집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-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  </a:t>
                      </a:r>
                      <a:r>
                        <a:rPr lang="en-US" altLang="ko-KR" sz="2000" dirty="0" err="1">
                          <a:latin typeface="넥슨 풋볼고딕 L"/>
                          <a:ea typeface="넥슨 풋볼고딕 L"/>
                        </a:rPr>
                        <a:t>CoAP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 library, 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</a:t>
                      </a:r>
                      <a:r>
                        <a:rPr lang="ko-KR" altLang="en-US" sz="2000" dirty="0" err="1">
                          <a:latin typeface="넥슨 풋볼고딕 L"/>
                          <a:ea typeface="넥슨 풋볼고딕 L"/>
                        </a:rPr>
                        <a:t>라즈베리파이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 </a:t>
                      </a:r>
                      <a:r>
                        <a:rPr lang="ko-KR" altLang="en-US" sz="2000" dirty="0" err="1">
                          <a:latin typeface="넥슨 풋볼고딕 L"/>
                          <a:ea typeface="넥슨 풋볼고딕 L"/>
                        </a:rPr>
                        <a:t>커널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정보,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 </a:t>
                      </a:r>
                      <a:r>
                        <a:rPr lang="en-US" altLang="ko-KR" sz="2000" dirty="0" err="1">
                          <a:latin typeface="넥슨 풋볼고딕 L"/>
                          <a:ea typeface="넥슨 풋볼고딕 L"/>
                        </a:rPr>
                        <a:t>bluetooh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 le,</a:t>
                      </a:r>
                      <a:r>
                        <a:rPr lang="ko-KR" altLang="en-US" sz="2000" dirty="0" err="1">
                          <a:latin typeface="넥슨 풋볼고딕 L"/>
                          <a:ea typeface="넥슨 풋볼고딕 L"/>
                        </a:rPr>
                        <a:t>지그비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모듈, 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 </a:t>
                      </a:r>
                      <a:r>
                        <a:rPr lang="en-US" altLang="ko-KR" sz="2000" dirty="0" err="1">
                          <a:latin typeface="넥슨 풋볼고딕 L"/>
                          <a:ea typeface="넥슨 풋볼고딕 L"/>
                        </a:rPr>
                        <a:t>Califonium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 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, </a:t>
                      </a:r>
                      <a:r>
                        <a:rPr lang="ko-KR" altLang="en-US" sz="2000" dirty="0" err="1">
                          <a:latin typeface="넥슨 풋볼고딕 L"/>
                          <a:ea typeface="넥슨 풋볼고딕 L"/>
                        </a:rPr>
                        <a:t>안드로이드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API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기술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2000" dirty="0">
                        <a:latin typeface="넥슨 풋볼고딕 L"/>
                        <a:ea typeface="넥슨 풋볼고딕 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31431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3000" b="1">
                          <a:latin typeface="넥슨 풋볼고딕 L"/>
                          <a:ea typeface="넥슨 풋볼고딕 L"/>
                        </a:rPr>
                        <a:t>설   계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2000">
                          <a:latin typeface="넥슨 풋볼고딕 L"/>
                          <a:ea typeface="넥슨 풋볼고딕 L"/>
                        </a:rPr>
                        <a:t>- Ipv6</a:t>
                      </a:r>
                      <a:r>
                        <a:rPr lang="ko-KR" altLang="en-US" sz="2000">
                          <a:latin typeface="넥슨 풋볼고딕 L"/>
                          <a:ea typeface="넥슨 풋볼고딕 L"/>
                        </a:rPr>
                        <a:t>버전 </a:t>
                      </a:r>
                      <a:r>
                        <a:rPr lang="en-US" altLang="ko-KR" sz="2000">
                          <a:latin typeface="넥슨 풋볼고딕 L"/>
                          <a:ea typeface="넥슨 풋볼고딕 L"/>
                        </a:rPr>
                        <a:t>6LoWAN</a:t>
                      </a:r>
                      <a:r>
                        <a:rPr lang="ko-KR" altLang="en-US" sz="2000">
                          <a:latin typeface="넥슨 풋볼고딕 L"/>
                          <a:ea typeface="넥슨 풋볼고딕 L"/>
                        </a:rPr>
                        <a:t>으로 변환하기 위한 </a:t>
                      </a:r>
                      <a:r>
                        <a:rPr lang="en-US" altLang="ko-KR" sz="2000">
                          <a:latin typeface="넥슨 풋볼고딕 L"/>
                          <a:ea typeface="넥슨 풋볼고딕 L"/>
                        </a:rPr>
                        <a:t>gateway</a:t>
                      </a:r>
                      <a:r>
                        <a:rPr lang="ko-KR" altLang="en-US" sz="2000">
                          <a:latin typeface="넥슨 풋볼고딕 L"/>
                          <a:ea typeface="넥슨 풋볼고딕 L"/>
                        </a:rPr>
                        <a:t> 및</a:t>
                      </a:r>
                      <a:r>
                        <a:rPr lang="en-US" altLang="ko-KR" sz="2000">
                          <a:latin typeface="넥슨 풋볼고딕 L"/>
                          <a:ea typeface="넥슨 풋볼고딕 L"/>
                        </a:rPr>
                        <a:t> </a:t>
                      </a:r>
                      <a:r>
                        <a:rPr lang="ko-KR" altLang="en-US" sz="2000">
                          <a:latin typeface="넥슨 풋볼고딕 L"/>
                          <a:ea typeface="넥슨 풋볼고딕 L"/>
                        </a:rPr>
                        <a:t>외부 원격 클라이언트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- </a:t>
                      </a:r>
                      <a:r>
                        <a:rPr lang="en-US" altLang="ko-KR" sz="2000" dirty="0" err="1">
                          <a:latin typeface="넥슨 풋볼고딕 L"/>
                          <a:ea typeface="넥슨 풋볼고딕 L"/>
                        </a:rPr>
                        <a:t>Califonium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 </a:t>
                      </a:r>
                      <a:r>
                        <a:rPr lang="en-US" altLang="ko-KR" sz="2000" dirty="0" err="1">
                          <a:latin typeface="넥슨 풋볼고딕 L"/>
                          <a:ea typeface="넥슨 풋볼고딕 L"/>
                        </a:rPr>
                        <a:t>framwork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를 통한 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java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기반 </a:t>
                      </a:r>
                      <a:r>
                        <a:rPr lang="en-US" altLang="ko-KR" sz="2000" dirty="0" err="1">
                          <a:latin typeface="넥슨 풋볼고딕 L"/>
                          <a:ea typeface="넥슨 풋볼고딕 L"/>
                        </a:rPr>
                        <a:t>CoAP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Server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구현 및 내부 단말기와 </a:t>
                      </a:r>
                      <a:r>
                        <a:rPr lang="ko-KR" altLang="en-US" sz="2000" dirty="0" err="1">
                          <a:latin typeface="넥슨 풋볼고딕 L"/>
                          <a:ea typeface="넥슨 풋볼고딕 L"/>
                        </a:rPr>
                        <a:t>직비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통신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2000" dirty="0" smtClean="0">
                          <a:latin typeface="넥슨 풋볼고딕 L"/>
                          <a:ea typeface="넥슨 풋볼고딕 L"/>
                        </a:rPr>
                        <a:t>- </a:t>
                      </a:r>
                      <a:r>
                        <a:rPr lang="en-US" altLang="ko-KR" sz="2000" dirty="0" err="1" smtClean="0">
                          <a:latin typeface="넥슨 풋볼고딕 L"/>
                          <a:ea typeface="넥슨 풋볼고딕 L"/>
                        </a:rPr>
                        <a:t>Califonium</a:t>
                      </a:r>
                      <a:r>
                        <a:rPr lang="en-US" altLang="ko-KR" sz="2000" dirty="0" smtClean="0">
                          <a:latin typeface="넥슨 풋볼고딕 L"/>
                          <a:ea typeface="넥슨 풋볼고딕 L"/>
                        </a:rPr>
                        <a:t> </a:t>
                      </a:r>
                      <a:r>
                        <a:rPr lang="en-US" altLang="ko-KR" sz="2000" dirty="0" err="1" smtClean="0">
                          <a:latin typeface="넥슨 풋볼고딕 L"/>
                          <a:ea typeface="넥슨 풋볼고딕 L"/>
                        </a:rPr>
                        <a:t>framwork</a:t>
                      </a:r>
                      <a:r>
                        <a:rPr lang="ko-KR" altLang="en-US" sz="2000" dirty="0" smtClean="0">
                          <a:latin typeface="넥슨 풋볼고딕 L"/>
                          <a:ea typeface="넥슨 풋볼고딕 L"/>
                        </a:rPr>
                        <a:t> 를 통한 웹 서버 및 </a:t>
                      </a:r>
                      <a:r>
                        <a:rPr lang="ko-KR" altLang="en-US" sz="2000" dirty="0" err="1" smtClean="0">
                          <a:latin typeface="넥슨 풋볼고딕 L"/>
                          <a:ea typeface="넥슨 풋볼고딕 L"/>
                        </a:rPr>
                        <a:t>안드로이드</a:t>
                      </a:r>
                      <a:r>
                        <a:rPr lang="ko-KR" altLang="en-US" sz="2000" baseline="0" dirty="0" smtClean="0">
                          <a:latin typeface="넥슨 풋볼고딕 L"/>
                          <a:ea typeface="넥슨 풋볼고딕 L"/>
                        </a:rPr>
                        <a:t> 어플리케이션 제작</a:t>
                      </a:r>
                      <a:endParaRPr lang="ko-KR" altLang="en-US" sz="2000" dirty="0">
                        <a:latin typeface="넥슨 풋볼고딕 L"/>
                        <a:ea typeface="넥슨 풋볼고딕 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251943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3000" b="1" dirty="0">
                          <a:latin typeface="넥슨 풋볼고딕 L"/>
                          <a:ea typeface="넥슨 풋볼고딕 L"/>
                        </a:rPr>
                        <a:t>구   현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- 6</a:t>
                      </a:r>
                      <a:r>
                        <a:rPr lang="en-US" altLang="ko-KR" sz="2000" dirty="0" err="1">
                          <a:latin typeface="넥슨 풋볼고딕 L"/>
                          <a:ea typeface="넥슨 풋볼고딕 L"/>
                        </a:rPr>
                        <a:t>LowPAN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gateway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및 </a:t>
                      </a:r>
                      <a:r>
                        <a:rPr lang="en-US" altLang="ko-KR" sz="2000" dirty="0" err="1">
                          <a:latin typeface="넥슨 풋볼고딕 L"/>
                          <a:ea typeface="넥슨 풋볼고딕 L"/>
                        </a:rPr>
                        <a:t>CoAP</a:t>
                      </a:r>
                      <a:r>
                        <a:rPr lang="en-US" altLang="ko-KR" sz="2000" dirty="0">
                          <a:latin typeface="넥슨 풋볼고딕 L"/>
                          <a:ea typeface="넥슨 풋볼고딕 L"/>
                        </a:rPr>
                        <a:t> Server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와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2000" dirty="0" err="1">
                          <a:latin typeface="넥슨 풋볼고딕 L"/>
                          <a:ea typeface="넥슨 풋볼고딕 L"/>
                        </a:rPr>
                        <a:t>블루투스</a:t>
                      </a:r>
                      <a:r>
                        <a:rPr lang="ko-KR" altLang="en-US" sz="2000" dirty="0">
                          <a:latin typeface="넥슨 풋볼고딕 L"/>
                          <a:ea typeface="넥슨 풋볼고딕 L"/>
                        </a:rPr>
                        <a:t> 통신 구현.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2000" dirty="0">
                        <a:latin typeface="넥슨 풋볼고딕 L"/>
                        <a:ea typeface="넥슨 풋볼고딕 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dirty="0" smtClean="0">
                          <a:latin typeface="넥슨 풋볼고딕 L"/>
                          <a:ea typeface="넥슨 풋볼고딕 L"/>
                        </a:rPr>
                        <a:t>- </a:t>
                      </a:r>
                      <a:r>
                        <a:rPr lang="en-US" altLang="ko-KR" sz="2000" dirty="0" err="1" smtClean="0">
                          <a:latin typeface="넥슨 풋볼고딕 L"/>
                          <a:ea typeface="넥슨 풋볼고딕 L"/>
                        </a:rPr>
                        <a:t>IoT</a:t>
                      </a:r>
                      <a:r>
                        <a:rPr lang="ko-KR" altLang="en-US" sz="2000" dirty="0" smtClean="0">
                          <a:latin typeface="넥슨 풋볼고딕 L"/>
                          <a:ea typeface="넥슨 풋볼고딕 L"/>
                        </a:rPr>
                        <a:t> 전등 제어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2000" dirty="0" smtClean="0">
                          <a:latin typeface="넥슨 풋볼고딕 L"/>
                          <a:ea typeface="넥슨 풋볼고딕 L"/>
                        </a:rPr>
                        <a:t>-</a:t>
                      </a:r>
                      <a:r>
                        <a:rPr lang="en-US" altLang="ko-KR" sz="2000" dirty="0" smtClean="0">
                          <a:latin typeface="넥슨 풋볼고딕 L"/>
                          <a:ea typeface="넥슨 풋볼고딕 L"/>
                        </a:rPr>
                        <a:t> </a:t>
                      </a:r>
                      <a:r>
                        <a:rPr lang="en-US" altLang="ko-KR" sz="2000" dirty="0" err="1" smtClean="0">
                          <a:latin typeface="넥슨 풋볼고딕 L"/>
                          <a:ea typeface="넥슨 풋볼고딕 L"/>
                        </a:rPr>
                        <a:t>CoAP</a:t>
                      </a:r>
                      <a:r>
                        <a:rPr lang="ko-KR" altLang="en-US" sz="2000" dirty="0" smtClean="0">
                          <a:latin typeface="넥슨 풋볼고딕 L"/>
                          <a:ea typeface="넥슨 풋볼고딕 L"/>
                        </a:rPr>
                        <a:t> </a:t>
                      </a:r>
                      <a:r>
                        <a:rPr lang="en-US" altLang="ko-KR" sz="2000" dirty="0" smtClean="0">
                          <a:latin typeface="넥슨 풋볼고딕 L"/>
                          <a:ea typeface="넥슨 풋볼고딕 L"/>
                        </a:rPr>
                        <a:t>Server</a:t>
                      </a:r>
                      <a:r>
                        <a:rPr lang="ko-KR" altLang="en-US" sz="2000" dirty="0" smtClean="0">
                          <a:latin typeface="넥슨 풋볼고딕 L"/>
                          <a:ea typeface="넥슨 풋볼고딕 L"/>
                        </a:rPr>
                        <a:t> 구현 및 </a:t>
                      </a:r>
                      <a:r>
                        <a:rPr lang="en-US" altLang="ko-KR" sz="2000" dirty="0" err="1" smtClean="0">
                          <a:latin typeface="넥슨 풋볼고딕 L"/>
                          <a:ea typeface="넥슨 풋볼고딕 L"/>
                        </a:rPr>
                        <a:t>Arduino</a:t>
                      </a:r>
                      <a:r>
                        <a:rPr lang="ko-KR" altLang="en-US" sz="2000" dirty="0" smtClean="0">
                          <a:latin typeface="넥슨 풋볼고딕 L"/>
                          <a:ea typeface="넥슨 풋볼고딕 L"/>
                        </a:rPr>
                        <a:t> 단말기와 </a:t>
                      </a:r>
                      <a:r>
                        <a:rPr lang="ko-KR" altLang="en-US" sz="2000" dirty="0" err="1" smtClean="0">
                          <a:latin typeface="넥슨 풋볼고딕 L"/>
                          <a:ea typeface="넥슨 풋볼고딕 L"/>
                        </a:rPr>
                        <a:t>직비</a:t>
                      </a:r>
                      <a:r>
                        <a:rPr lang="ko-KR" altLang="en-US" sz="2000" dirty="0" smtClean="0">
                          <a:latin typeface="넥슨 풋볼고딕 L"/>
                          <a:ea typeface="넥슨 풋볼고딕 L"/>
                        </a:rPr>
                        <a:t> 통신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2000" dirty="0">
                        <a:latin typeface="넥슨 풋볼고딕 L"/>
                        <a:ea typeface="넥슨 풋볼고딕 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10262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3000" b="1">
                          <a:latin typeface="넥슨 풋볼고딕 L"/>
                          <a:ea typeface="넥슨 풋볼고딕 L"/>
                        </a:rPr>
                        <a:t>테스트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400" dirty="0">
                          <a:latin typeface="넥슨 풋볼고딕 L"/>
                          <a:ea typeface="넥슨 풋볼고딕 L"/>
                        </a:rPr>
                        <a:t>- </a:t>
                      </a:r>
                      <a:r>
                        <a:rPr lang="en-US" altLang="ko-KR" sz="2400" dirty="0" err="1">
                          <a:latin typeface="넥슨 풋볼고딕 L"/>
                          <a:ea typeface="넥슨 풋볼고딕 L"/>
                        </a:rPr>
                        <a:t>CoAP</a:t>
                      </a:r>
                      <a:r>
                        <a:rPr lang="ko-KR" altLang="en-US" sz="2400" dirty="0">
                          <a:latin typeface="넥슨 풋볼고딕 L"/>
                          <a:ea typeface="넥슨 풋볼고딕 L"/>
                        </a:rPr>
                        <a:t> </a:t>
                      </a:r>
                      <a:r>
                        <a:rPr lang="en-US" altLang="ko-KR" sz="2400" dirty="0">
                          <a:latin typeface="넥슨 풋볼고딕 L"/>
                          <a:ea typeface="넥슨 풋볼고딕 L"/>
                        </a:rPr>
                        <a:t>Server, 6LoWPAN gateway, </a:t>
                      </a:r>
                      <a:r>
                        <a:rPr lang="ko-KR" altLang="en-US" sz="2400" dirty="0">
                          <a:latin typeface="넥슨 풋볼고딕 L"/>
                          <a:ea typeface="넥슨 풋볼고딕 L"/>
                        </a:rPr>
                        <a:t>각 </a:t>
                      </a:r>
                      <a:r>
                        <a:rPr lang="en-US" altLang="ko-KR" sz="2400" dirty="0" err="1">
                          <a:latin typeface="넥슨 풋볼고딕 L"/>
                          <a:ea typeface="넥슨 풋볼고딕 L"/>
                        </a:rPr>
                        <a:t>IoT</a:t>
                      </a:r>
                      <a:r>
                        <a:rPr lang="ko-KR" altLang="en-US" sz="2400" dirty="0">
                          <a:latin typeface="넥슨 풋볼고딕 L"/>
                          <a:ea typeface="넥슨 풋볼고딕 L"/>
                        </a:rPr>
                        <a:t> 단말 모듈 통신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2400" dirty="0">
                        <a:latin typeface="넥슨 풋볼고딕 L"/>
                        <a:ea typeface="넥슨 풋볼고딕 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업무 분담</a:t>
            </a:r>
          </a:p>
        </p:txBody>
      </p:sp>
      <p:pic>
        <p:nvPicPr>
          <p:cNvPr id="4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 rot="19901134">
            <a:off x="-135712" y="148280"/>
            <a:ext cx="1890937" cy="145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68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졸업 설계 수행 일정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22699"/>
              </p:ext>
            </p:extLst>
          </p:nvPr>
        </p:nvGraphicFramePr>
        <p:xfrm>
          <a:off x="736598" y="813813"/>
          <a:ext cx="11023602" cy="5784689"/>
        </p:xfrm>
        <a:graphic>
          <a:graphicData uri="http://schemas.openxmlformats.org/drawingml/2006/table">
            <a:tbl>
              <a:tblPr/>
              <a:tblGrid>
                <a:gridCol w="2369915"/>
                <a:gridCol w="2572188"/>
                <a:gridCol w="766537"/>
                <a:gridCol w="766537"/>
                <a:gridCol w="766537"/>
                <a:gridCol w="766537"/>
                <a:gridCol w="766537"/>
                <a:gridCol w="766537"/>
                <a:gridCol w="766537"/>
                <a:gridCol w="715740"/>
              </a:tblGrid>
              <a:tr h="470965">
                <a:tc rowSpan="2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400" b="1" kern="0" spc="0" dirty="0" smtClean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추진일정</a:t>
                      </a:r>
                      <a:endParaRPr lang="ko-KR" altLang="en-US" sz="4400" b="1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추진사항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12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1</a:t>
                      </a: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월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tx1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2</a:t>
                      </a:r>
                      <a:r>
                        <a:rPr lang="ko-KR" altLang="en-US" sz="1800" b="1" kern="0" spc="0" dirty="0">
                          <a:solidFill>
                            <a:schemeClr val="tx1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tx1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3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4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5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6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7-9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1472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주제조사 및 선정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3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요구사항 정의 및 분석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시스템 설계 및 상세 설계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구현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시험 및 데모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문서화 및 발표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졸업장품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최종 보고서 작성 및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패키징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</a:tr>
              <a:tr h="267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17884" marR="17884" marT="17884" marB="17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5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필요기술 및 참고문헌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551236" y="1263456"/>
            <a:ext cx="5698084" cy="100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latin typeface="넥슨 풋볼고딕 B"/>
                <a:ea typeface="넥슨 풋볼고딕 B"/>
                <a:cs typeface="+mj-cs"/>
              </a:rPr>
              <a:t>o CoAP</a:t>
            </a:r>
            <a:r>
              <a:rPr lang="ko-KR" altLang="en-US" sz="2000" b="1">
                <a:latin typeface="넥슨 풋볼고딕 B"/>
                <a:ea typeface="넥슨 풋볼고딕 B"/>
                <a:cs typeface="+mj-cs"/>
              </a:rPr>
              <a:t> 규격 및 정보 </a:t>
            </a:r>
            <a:r>
              <a:rPr lang="en-US" altLang="ko-KR" sz="2000" b="1">
                <a:latin typeface="넥슨 풋볼고딕 B"/>
                <a:ea typeface="넥슨 풋볼고딕 B"/>
                <a:cs typeface="+mj-cs"/>
                <a:hlinkClick r:id="rId2"/>
              </a:rPr>
              <a:t>https://tools.ietf.org.html/rtc7252</a:t>
            </a:r>
            <a:endParaRPr lang="en-US" altLang="ko-KR" sz="2000" b="1">
              <a:latin typeface="넥슨 풋볼고딕 B"/>
              <a:ea typeface="넥슨 풋볼고딕 B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>
                <a:latin typeface="넥슨 풋볼고딕 B"/>
                <a:ea typeface="넥슨 풋볼고딕 B"/>
                <a:cs typeface="+mj-cs"/>
              </a:rPr>
              <a:t>http://coap.technology/</a:t>
            </a:r>
          </a:p>
        </p:txBody>
      </p:sp>
      <p:pic>
        <p:nvPicPr>
          <p:cNvPr id="5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71913" y="1419475"/>
            <a:ext cx="1442561" cy="764557"/>
          </a:xfrm>
          <a:prstGeom prst="rect">
            <a:avLst/>
          </a:prstGeom>
        </p:spPr>
      </p:pic>
      <p:pic>
        <p:nvPicPr>
          <p:cNvPr id="10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32284" y="2355055"/>
            <a:ext cx="912624" cy="1100139"/>
          </a:xfrm>
          <a:prstGeom prst="rect">
            <a:avLst/>
          </a:prstGeom>
        </p:spPr>
      </p:pic>
      <p:sp>
        <p:nvSpPr>
          <p:cNvPr id="11" name="TextBox 4"/>
          <p:cNvSpPr txBox="1"/>
          <p:nvPr/>
        </p:nvSpPr>
        <p:spPr>
          <a:xfrm>
            <a:off x="3563937" y="2496722"/>
            <a:ext cx="6015583" cy="1075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latin typeface="넥슨 풋볼고딕 B"/>
                <a:ea typeface="넥슨 풋볼고딕 B"/>
                <a:cs typeface="+mj-cs"/>
              </a:rPr>
              <a:t>o Rasberry pi GPIO</a:t>
            </a:r>
          </a:p>
          <a:p>
            <a:pPr lvl="0">
              <a:defRPr lang="ko-KR" altLang="en-US"/>
            </a:pPr>
            <a:r>
              <a:rPr lang="en-US" altLang="ko-KR" sz="2000" b="1">
                <a:latin typeface="넥슨 풋볼고딕 B"/>
                <a:ea typeface="넥슨 풋볼고딕 B"/>
                <a:cs typeface="+mj-cs"/>
              </a:rPr>
              <a:t>http://www.rasplay.org/</a:t>
            </a:r>
          </a:p>
          <a:p>
            <a:pPr lvl="0">
              <a:defRPr lang="ko-KR" altLang="en-US"/>
            </a:pPr>
            <a:endParaRPr lang="ko-KR" altLang="en-US" sz="2500" b="1">
              <a:latin typeface="넥슨 풋볼고딕 B"/>
              <a:ea typeface="넥슨 풋볼고딕 B"/>
              <a:cs typeface="+mj-cs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571625" y="3609975"/>
            <a:ext cx="1905000" cy="1905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38299" y="3238881"/>
            <a:ext cx="1828799" cy="1304543"/>
          </a:xfrm>
          <a:prstGeom prst="rect">
            <a:avLst/>
          </a:prstGeom>
        </p:spPr>
      </p:pic>
      <p:sp>
        <p:nvSpPr>
          <p:cNvPr id="14" name="TextBox 4"/>
          <p:cNvSpPr txBox="1"/>
          <p:nvPr/>
        </p:nvSpPr>
        <p:spPr>
          <a:xfrm>
            <a:off x="3563937" y="3439697"/>
            <a:ext cx="7882483" cy="9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latin typeface="넥슨 풋볼고딕 B"/>
                <a:ea typeface="넥슨 풋볼고딕 B"/>
                <a:cs typeface="+mj-cs"/>
              </a:rPr>
              <a:t>o</a:t>
            </a:r>
            <a:r>
              <a:rPr lang="ko-KR" altLang="en-US" sz="2000" b="1">
                <a:latin typeface="넥슨 풋볼고딕 B"/>
                <a:ea typeface="넥슨 풋볼고딕 B"/>
                <a:cs typeface="+mj-cs"/>
              </a:rPr>
              <a:t> </a:t>
            </a:r>
            <a:r>
              <a:rPr lang="en-US" altLang="ko-KR" sz="2000" b="1">
                <a:latin typeface="넥슨 풋볼고딕 B"/>
                <a:ea typeface="넥슨 풋볼고딕 B"/>
                <a:cs typeface="+mj-cs"/>
              </a:rPr>
              <a:t>Bluetooth le</a:t>
            </a:r>
          </a:p>
          <a:p>
            <a:pPr lvl="0">
              <a:defRPr lang="ko-KR" altLang="en-US"/>
            </a:pPr>
            <a:r>
              <a:rPr lang="en-US" altLang="ko-KR" sz="2000" b="1">
                <a:latin typeface="넥슨 풋볼고딕 B"/>
                <a:ea typeface="넥슨 풋볼고딕 B"/>
                <a:cs typeface="+mj-cs"/>
                <a:hlinkClick r:id="rId7"/>
              </a:rPr>
              <a:t>https://zoyi.co/tech-blog/2015/11/03/Bluetoot-Low-Energy-BLE</a:t>
            </a:r>
            <a:endParaRPr lang="en-US" altLang="ko-KR" sz="2000" b="1">
              <a:latin typeface="넥슨 풋볼고딕 B"/>
              <a:ea typeface="넥슨 풋볼고딕 B"/>
              <a:cs typeface="+mj-cs"/>
            </a:endParaRPr>
          </a:p>
          <a:p>
            <a:pPr lvl="0">
              <a:defRPr lang="ko-KR" altLang="en-US"/>
            </a:pPr>
            <a:endParaRPr lang="en-US" altLang="ko-KR" sz="2000" b="1">
              <a:latin typeface="넥슨 풋볼고딕 B"/>
              <a:ea typeface="넥슨 풋볼고딕 B"/>
              <a:cs typeface="+mj-cs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3563937" y="4382672"/>
            <a:ext cx="6396583" cy="9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latin typeface="넥슨 풋볼고딕 B"/>
                <a:ea typeface="넥슨 풋볼고딕 B"/>
                <a:cs typeface="+mj-cs"/>
              </a:rPr>
              <a:t>o Zigbee</a:t>
            </a:r>
          </a:p>
          <a:p>
            <a:pPr lvl="0">
              <a:defRPr lang="ko-KR" altLang="en-US"/>
            </a:pPr>
            <a:r>
              <a:rPr lang="en-US" altLang="ko-KR" sz="2000" b="1">
                <a:latin typeface="넥슨 풋볼고딕 B"/>
                <a:ea typeface="넥슨 풋볼고딕 B"/>
                <a:cs typeface="+mj-cs"/>
              </a:rPr>
              <a:t>엑스비 무선 아두이노 FUN</a:t>
            </a:r>
            <a:r>
              <a:rPr lang="ko-KR" altLang="en-US" sz="2000" b="1">
                <a:latin typeface="넥슨 풋볼고딕 B"/>
                <a:ea typeface="넥슨 풋볼고딕 B"/>
                <a:cs typeface="+mj-cs"/>
              </a:rPr>
              <a:t>! 심재창, 정욱직 저</a:t>
            </a:r>
          </a:p>
          <a:p>
            <a:pPr lvl="0">
              <a:defRPr lang="ko-KR" altLang="en-US"/>
            </a:pPr>
            <a:r>
              <a:rPr lang="ko-KR" altLang="en-US" sz="2000">
                <a:latin typeface="넥슨 풋볼고딕 B"/>
                <a:ea typeface="넥슨 풋볼고딕 B"/>
                <a:cs typeface="+mj-cs"/>
              </a:rPr>
              <a:t>https://www.digi.com/support/productdetail?pid=3352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3563937" y="5525672"/>
            <a:ext cx="6396583" cy="130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latin typeface="넥슨 풋볼고딕 B"/>
                <a:ea typeface="넥슨 풋볼고딕 B"/>
                <a:cs typeface="+mj-cs"/>
              </a:rPr>
              <a:t>o Californium </a:t>
            </a:r>
            <a:r>
              <a:rPr lang="en-US" altLang="ko-KR" sz="2000" b="1" dirty="0" err="1">
                <a:latin typeface="넥슨 풋볼고딕 B"/>
                <a:ea typeface="넥슨 풋볼고딕 B"/>
                <a:cs typeface="+mj-cs"/>
              </a:rPr>
              <a:t>CoAP</a:t>
            </a:r>
            <a:endParaRPr lang="en-US" altLang="ko-KR" sz="2000" b="1" dirty="0">
              <a:latin typeface="넥슨 풋볼고딕 B"/>
              <a:ea typeface="넥슨 풋볼고딕 B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latin typeface="넥슨 풋볼고딕 B"/>
                <a:ea typeface="넥슨 풋볼고딕 B"/>
                <a:cs typeface="+mj-cs"/>
                <a:hlinkClick r:id="rId8"/>
              </a:rPr>
              <a:t>https://eclipse.org/californium/</a:t>
            </a:r>
            <a:endParaRPr lang="en-US" altLang="ko-KR" sz="2000" b="1" dirty="0">
              <a:latin typeface="넥슨 풋볼고딕 B"/>
              <a:ea typeface="넥슨 풋볼고딕 B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latin typeface="넥슨 풋볼고딕 B"/>
                <a:ea typeface="넥슨 풋볼고딕 B"/>
                <a:cs typeface="+mj-cs"/>
              </a:rPr>
              <a:t>https://github.com/eclipse/californium</a:t>
            </a:r>
          </a:p>
          <a:p>
            <a:pPr lvl="0">
              <a:defRPr lang="ko-KR" altLang="en-US"/>
            </a:pPr>
            <a:endParaRPr lang="ko-KR" altLang="en-US" sz="2000" dirty="0">
              <a:latin typeface="넥슨 풋볼고딕 B"/>
              <a:ea typeface="넥슨 풋볼고딕 B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84" y="5598273"/>
            <a:ext cx="911225" cy="91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18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2036550" y="2064500"/>
            <a:ext cx="8326650" cy="3160800"/>
          </a:xfrm>
          <a:prstGeom prst="flowChartProcess">
            <a:avLst/>
          </a:prstGeom>
          <a:noFill/>
          <a:ln algn="ctr">
            <a:noFill/>
          </a:ln>
          <a:effectLst>
            <a:softEdge rad="12700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8800" b="1" dirty="0">
                <a:solidFill>
                  <a:schemeClr val="tx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141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83" y="1342465"/>
            <a:ext cx="1324360" cy="13243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65" y="2785999"/>
            <a:ext cx="4323267" cy="16995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96" y="4834106"/>
            <a:ext cx="2951419" cy="11423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8905" y="1455147"/>
            <a:ext cx="6386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Arm </a:t>
            </a:r>
            <a:r>
              <a:rPr lang="en-US" altLang="ko-KR" sz="2400" dirty="0" err="1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mbed</a:t>
            </a:r>
            <a:r>
              <a:rPr lang="ko-KR" altLang="en-US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과 사물인터넷 표준 솔루션</a:t>
            </a:r>
            <a:endParaRPr lang="en-US" altLang="ko-KR" sz="2400" dirty="0" smtClean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r>
              <a:rPr lang="ko-KR" altLang="en-US" sz="2400" dirty="0" err="1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센시노드</a:t>
            </a:r>
            <a:r>
              <a:rPr lang="ko-KR" altLang="en-US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인수</a:t>
            </a:r>
            <a:r>
              <a:rPr lang="en-US" altLang="ko-KR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IETF </a:t>
            </a:r>
            <a:r>
              <a:rPr lang="en-US" altLang="ko-KR" sz="2400" dirty="0" err="1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CoAP</a:t>
            </a:r>
            <a:r>
              <a:rPr lang="ko-KR" altLang="en-US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을 포함한 국제 사물인터넷</a:t>
            </a:r>
            <a:endParaRPr lang="en-US" altLang="ko-KR" sz="2400" dirty="0" smtClean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r>
              <a:rPr lang="ko-KR" altLang="en-US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표준화 활동에도 참여</a:t>
            </a:r>
            <a:endParaRPr lang="ko-KR" altLang="en-US" sz="24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7565" y="3189538"/>
            <a:ext cx="5873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사물인터넷</a:t>
            </a:r>
            <a:r>
              <a:rPr lang="en-US" altLang="ko-KR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en-US" altLang="ko-KR" sz="2400" dirty="0" err="1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CoAP</a:t>
            </a:r>
            <a:r>
              <a:rPr lang="en-US" altLang="ko-KR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ko-KR" altLang="en-US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기술 구현에 참여</a:t>
            </a:r>
            <a:endParaRPr lang="en-US" altLang="ko-KR" sz="2400" dirty="0" smtClean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r>
              <a:rPr lang="en-US" altLang="ko-KR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ICT </a:t>
            </a:r>
            <a:r>
              <a:rPr lang="ko-KR" altLang="en-US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솔루션 등 </a:t>
            </a:r>
            <a:r>
              <a:rPr lang="en-US" altLang="ko-KR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13</a:t>
            </a:r>
            <a:r>
              <a:rPr lang="ko-KR" altLang="en-US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개의 최신 </a:t>
            </a:r>
            <a:r>
              <a:rPr lang="ko-KR" altLang="en-US" sz="2400" dirty="0" err="1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트랜드</a:t>
            </a:r>
            <a:r>
              <a:rPr lang="ko-KR" altLang="en-US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프로젝트 수행</a:t>
            </a:r>
            <a:endParaRPr lang="en-US" altLang="ko-KR" sz="2400" dirty="0" smtClean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r>
              <a:rPr lang="ko-KR" altLang="en-US" sz="2400" dirty="0" err="1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임베디드</a:t>
            </a:r>
            <a:r>
              <a:rPr lang="ko-KR" altLang="en-US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서비스를 </a:t>
            </a:r>
            <a:r>
              <a:rPr lang="ko-KR" altLang="en-US" sz="2400" dirty="0" err="1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타겟으로</a:t>
            </a:r>
            <a:r>
              <a:rPr lang="ko-KR" altLang="en-US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하는 창업자를 위한 </a:t>
            </a:r>
            <a:endParaRPr lang="en-US" altLang="ko-KR" sz="2400" dirty="0" smtClean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r>
              <a:rPr lang="en-US" altLang="ko-KR" sz="2400" dirty="0" err="1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CoAP</a:t>
            </a:r>
            <a:r>
              <a:rPr lang="en-US" altLang="ko-KR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ko-KR" altLang="en-US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프로젝트 구성</a:t>
            </a:r>
            <a:endParaRPr lang="ko-KR" altLang="en-US" sz="24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0013" y="5195286"/>
            <a:ext cx="6090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소형 센서 </a:t>
            </a:r>
            <a:r>
              <a:rPr lang="ko-KR" altLang="en-US" sz="2400" dirty="0" err="1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노드</a:t>
            </a:r>
            <a:r>
              <a:rPr lang="ko-KR" altLang="en-US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등 경량화된 </a:t>
            </a:r>
            <a:r>
              <a:rPr lang="en-US" altLang="ko-KR" sz="2400" dirty="0" err="1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CoAP</a:t>
            </a:r>
            <a:r>
              <a:rPr lang="en-US" altLang="ko-KR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ko-KR" altLang="en-US" sz="24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소프트웨어 개발</a:t>
            </a:r>
            <a:endParaRPr lang="en-US" altLang="ko-KR" sz="2400" dirty="0" smtClean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3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수행 시나리오</a:t>
            </a:r>
          </a:p>
        </p:txBody>
      </p:sp>
      <p:sp>
        <p:nvSpPr>
          <p:cNvPr id="41" name="타원 40"/>
          <p:cNvSpPr/>
          <p:nvPr/>
        </p:nvSpPr>
        <p:spPr>
          <a:xfrm>
            <a:off x="4368739" y="1230808"/>
            <a:ext cx="7571949" cy="4682132"/>
          </a:xfrm>
          <a:prstGeom prst="ellipse">
            <a:avLst/>
          </a:prstGeom>
          <a:solidFill>
            <a:srgbClr val="E9D7F1">
              <a:alpha val="62000"/>
            </a:srgbClr>
          </a:solidFill>
          <a:ln algn="ctr">
            <a:solidFill>
              <a:schemeClr val="accent1">
                <a:shade val="20000"/>
                <a:alpha val="57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sz="4000"/>
          </a:p>
        </p:txBody>
      </p:sp>
      <p:sp>
        <p:nvSpPr>
          <p:cNvPr id="42" name="타원 41"/>
          <p:cNvSpPr/>
          <p:nvPr/>
        </p:nvSpPr>
        <p:spPr>
          <a:xfrm>
            <a:off x="556522" y="1445079"/>
            <a:ext cx="3910778" cy="4369593"/>
          </a:xfrm>
          <a:prstGeom prst="ellipse">
            <a:avLst/>
          </a:prstGeom>
          <a:solidFill>
            <a:srgbClr val="E8F1FA">
              <a:alpha val="69000"/>
            </a:srgbClr>
          </a:solidFill>
          <a:effectLst>
            <a:softEdge rad="12700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sz="4000"/>
          </a:p>
        </p:txBody>
      </p:sp>
      <p:grpSp>
        <p:nvGrpSpPr>
          <p:cNvPr id="43" name="그룹 42"/>
          <p:cNvGrpSpPr/>
          <p:nvPr/>
        </p:nvGrpSpPr>
        <p:grpSpPr>
          <a:xfrm>
            <a:off x="4762644" y="1239088"/>
            <a:ext cx="2000388" cy="1470970"/>
            <a:chOff x="7316157" y="1839821"/>
            <a:chExt cx="1829636" cy="1470970"/>
          </a:xfrm>
        </p:grpSpPr>
        <p:pic>
          <p:nvPicPr>
            <p:cNvPr id="44" name="Picture 2" descr="C:\Users\김한조\Desktop\db.PNG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355157" y="1839821"/>
              <a:ext cx="1143647" cy="1101638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7316157" y="2941459"/>
              <a:ext cx="18296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b="1" dirty="0">
                  <a:latin typeface="넥슨 풋볼고딕 L"/>
                  <a:ea typeface="넥슨 풋볼고딕 L"/>
                </a:rPr>
                <a:t>데이터베이스</a:t>
              </a: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00005" y="3307398"/>
            <a:ext cx="1434464" cy="1615242"/>
            <a:chOff x="-87127" y="5301208"/>
            <a:chExt cx="1312019" cy="1615242"/>
          </a:xfrm>
        </p:grpSpPr>
        <p:pic>
          <p:nvPicPr>
            <p:cNvPr id="47" name="Picture 3" descr="C:\Users\PARK\Desktop\스크린샷 2015-12-22 오후 5.14.04.png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46843" y="5301208"/>
              <a:ext cx="844094" cy="1371652"/>
            </a:xfrm>
            <a:prstGeom prst="rect">
              <a:avLst/>
            </a:prstGeom>
            <a:noFill/>
          </p:spPr>
        </p:pic>
        <p:sp>
          <p:nvSpPr>
            <p:cNvPr id="48" name="TextBox 47"/>
            <p:cNvSpPr txBox="1"/>
            <p:nvPr/>
          </p:nvSpPr>
          <p:spPr>
            <a:xfrm>
              <a:off x="-87127" y="6547118"/>
              <a:ext cx="13120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b="1">
                  <a:latin typeface="넥슨 풋볼고딕 L"/>
                  <a:ea typeface="넥슨 풋볼고딕 L"/>
                </a:rPr>
                <a:t>HOST</a:t>
              </a:r>
            </a:p>
          </p:txBody>
        </p:sp>
      </p:grpSp>
      <p:grpSp>
        <p:nvGrpSpPr>
          <p:cNvPr id="49" name="그룹 23"/>
          <p:cNvGrpSpPr/>
          <p:nvPr/>
        </p:nvGrpSpPr>
        <p:grpSpPr>
          <a:xfrm>
            <a:off x="1559664" y="3999815"/>
            <a:ext cx="886696" cy="797824"/>
            <a:chOff x="3224507" y="3799919"/>
            <a:chExt cx="2525508" cy="2131324"/>
          </a:xfrm>
        </p:grpSpPr>
        <p:pic>
          <p:nvPicPr>
            <p:cNvPr id="50" name="그림 1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24507" y="3799919"/>
              <a:ext cx="2525508" cy="213132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1" name="그림 1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205147" y="4097444"/>
              <a:ext cx="1106791" cy="1517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2" name="TextBox 71"/>
          <p:cNvSpPr txBox="1"/>
          <p:nvPr/>
        </p:nvSpPr>
        <p:spPr>
          <a:xfrm>
            <a:off x="3132913" y="978139"/>
            <a:ext cx="19564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000" b="1" dirty="0">
                <a:latin typeface="넥슨 풋볼고딕 L"/>
                <a:ea typeface="넥슨 풋볼고딕 L"/>
              </a:rPr>
              <a:t>데이터 로그 및 </a:t>
            </a:r>
          </a:p>
          <a:p>
            <a:pPr lvl="0" algn="ctr">
              <a:defRPr lang="ko-KR" altLang="en-US"/>
            </a:pPr>
            <a:r>
              <a:rPr lang="ko-KR" altLang="en-US" sz="2000" b="1" dirty="0">
                <a:latin typeface="넥슨 풋볼고딕 L"/>
                <a:ea typeface="넥슨 풋볼고딕 L"/>
              </a:rPr>
              <a:t>통합모드 저장</a:t>
            </a:r>
          </a:p>
        </p:txBody>
      </p:sp>
      <p:grpSp>
        <p:nvGrpSpPr>
          <p:cNvPr id="53" name="그룹 60"/>
          <p:cNvGrpSpPr/>
          <p:nvPr/>
        </p:nvGrpSpPr>
        <p:grpSpPr>
          <a:xfrm>
            <a:off x="10399916" y="2856379"/>
            <a:ext cx="1442465" cy="2023164"/>
            <a:chOff x="389439" y="4154134"/>
            <a:chExt cx="970222" cy="1580209"/>
          </a:xfrm>
        </p:grpSpPr>
        <p:pic>
          <p:nvPicPr>
            <p:cNvPr id="54" name="Picture 5" descr="C:\Users\Administrator\Desktop\KakaoTalk_20151027_210425867.jpg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415455" y="4154134"/>
              <a:ext cx="898443" cy="844401"/>
            </a:xfrm>
            <a:prstGeom prst="rect">
              <a:avLst/>
            </a:prstGeom>
            <a:noFill/>
          </p:spPr>
        </p:pic>
        <p:sp>
          <p:nvSpPr>
            <p:cNvPr id="55" name="TextBox 65"/>
            <p:cNvSpPr txBox="1"/>
            <p:nvPr/>
          </p:nvSpPr>
          <p:spPr>
            <a:xfrm>
              <a:off x="389439" y="5013168"/>
              <a:ext cx="970222" cy="7211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b="1" dirty="0" err="1">
                  <a:latin typeface="넥슨 풋볼고딕 L"/>
                  <a:ea typeface="넥슨 풋볼고딕 L"/>
                </a:rPr>
                <a:t>Arduino</a:t>
              </a:r>
              <a:r>
                <a:rPr lang="en-US" altLang="ko-KR" b="1" dirty="0">
                  <a:latin typeface="넥슨 풋볼고딕 L"/>
                  <a:ea typeface="넥슨 풋볼고딕 L"/>
                </a:rPr>
                <a:t> </a:t>
              </a:r>
              <a:r>
                <a:rPr lang="ko-KR" altLang="en-US" b="1" dirty="0">
                  <a:latin typeface="넥슨 풋볼고딕 L"/>
                  <a:ea typeface="넥슨 풋볼고딕 L"/>
                </a:rPr>
                <a:t>(창문,전등,</a:t>
              </a:r>
              <a:r>
                <a:rPr lang="ko-KR" altLang="en-US" b="1" dirty="0" err="1" smtClean="0">
                  <a:latin typeface="넥슨 풋볼고딕 L"/>
                  <a:ea typeface="넥슨 풋볼고딕 L"/>
                </a:rPr>
                <a:t>도어벨</a:t>
              </a:r>
              <a:r>
                <a:rPr lang="ko-KR" altLang="en-US" b="1" dirty="0" smtClean="0">
                  <a:latin typeface="넥슨 풋볼고딕 L"/>
                  <a:ea typeface="넥슨 풋볼고딕 L"/>
                </a:rPr>
                <a:t> </a:t>
              </a:r>
              <a:r>
                <a:rPr lang="ko-KR" altLang="en-US" b="1" dirty="0">
                  <a:latin typeface="넥슨 풋볼고딕 L"/>
                  <a:ea typeface="넥슨 풋볼고딕 L"/>
                </a:rPr>
                <a:t>제어)</a:t>
              </a:r>
            </a:p>
          </p:txBody>
        </p:sp>
      </p:grpSp>
      <p:sp>
        <p:nvSpPr>
          <p:cNvPr id="56" name="오른쪽 화살표 46"/>
          <p:cNvSpPr/>
          <p:nvPr/>
        </p:nvSpPr>
        <p:spPr>
          <a:xfrm rot="21574819">
            <a:off x="9286976" y="3514251"/>
            <a:ext cx="996731" cy="2126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4000">
              <a:solidFill>
                <a:schemeClr val="tx1"/>
              </a:solidFill>
              <a:latin typeface="넥슨 풋볼고딕 L"/>
              <a:ea typeface="넥슨 풋볼고딕 L"/>
            </a:endParaRPr>
          </a:p>
        </p:txBody>
      </p:sp>
      <p:sp>
        <p:nvSpPr>
          <p:cNvPr id="57" name="TextBox 93"/>
          <p:cNvSpPr txBox="1"/>
          <p:nvPr/>
        </p:nvSpPr>
        <p:spPr>
          <a:xfrm>
            <a:off x="1477131" y="3998417"/>
            <a:ext cx="2603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>
                <a:latin typeface="넥슨 풋볼고딕 L"/>
                <a:ea typeface="넥슨 풋볼고딕 L"/>
              </a:rPr>
              <a:t>               결과 호출</a:t>
            </a:r>
          </a:p>
        </p:txBody>
      </p:sp>
      <p:sp>
        <p:nvSpPr>
          <p:cNvPr id="58" name="오른쪽 화살표 46"/>
          <p:cNvSpPr/>
          <p:nvPr/>
        </p:nvSpPr>
        <p:spPr>
          <a:xfrm rot="10787721">
            <a:off x="9231911" y="3184002"/>
            <a:ext cx="986869" cy="2391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4000">
              <a:solidFill>
                <a:schemeClr val="tx1"/>
              </a:solidFill>
              <a:latin typeface="넥슨 풋볼고딕 L"/>
              <a:ea typeface="넥슨 풋볼고딕 L"/>
            </a:endParaRPr>
          </a:p>
        </p:txBody>
      </p:sp>
      <p:sp>
        <p:nvSpPr>
          <p:cNvPr id="59" name="TextBox 67"/>
          <p:cNvSpPr txBox="1"/>
          <p:nvPr/>
        </p:nvSpPr>
        <p:spPr>
          <a:xfrm>
            <a:off x="9021265" y="3741589"/>
            <a:ext cx="1434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 dirty="0">
                <a:latin typeface="넥슨 풋볼고딕 L"/>
                <a:ea typeface="넥슨 풋볼고딕 L"/>
              </a:rPr>
              <a:t>장치 제어</a:t>
            </a:r>
          </a:p>
        </p:txBody>
      </p:sp>
      <p:sp>
        <p:nvSpPr>
          <p:cNvPr id="60" name="TextBox 67"/>
          <p:cNvSpPr txBox="1"/>
          <p:nvPr/>
        </p:nvSpPr>
        <p:spPr>
          <a:xfrm>
            <a:off x="9057742" y="2648440"/>
            <a:ext cx="1405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 dirty="0" err="1">
                <a:latin typeface="넥슨 풋볼고딕 L"/>
                <a:ea typeface="넥슨 풋볼고딕 L"/>
              </a:rPr>
              <a:t>노드</a:t>
            </a:r>
            <a:r>
              <a:rPr lang="ko-KR" altLang="en-US" b="1" dirty="0">
                <a:latin typeface="넥슨 풋볼고딕 L"/>
                <a:ea typeface="넥슨 풋볼고딕 L"/>
              </a:rPr>
              <a:t> 등록, </a:t>
            </a:r>
            <a:endParaRPr lang="en-US" altLang="ko-KR" b="1" dirty="0" smtClean="0">
              <a:latin typeface="넥슨 풋볼고딕 L"/>
              <a:ea typeface="넥슨 풋볼고딕 L"/>
            </a:endParaRPr>
          </a:p>
          <a:p>
            <a:pPr algn="ctr">
              <a:defRPr lang="ko-KR" altLang="en-US"/>
            </a:pPr>
            <a:r>
              <a:rPr lang="ko-KR" altLang="en-US" b="1" dirty="0" smtClean="0">
                <a:latin typeface="넥슨 풋볼고딕 L"/>
                <a:ea typeface="넥슨 풋볼고딕 L"/>
              </a:rPr>
              <a:t>결과전송</a:t>
            </a:r>
            <a:endParaRPr lang="ko-KR" altLang="en-US" b="1" dirty="0">
              <a:latin typeface="넥슨 풋볼고딕 L"/>
              <a:ea typeface="넥슨 풋볼고딕 L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3277606" y="2587747"/>
            <a:ext cx="1489883" cy="2447776"/>
            <a:chOff x="4024037" y="1522515"/>
            <a:chExt cx="1124027" cy="1882131"/>
          </a:xfrm>
        </p:grpSpPr>
        <p:pic>
          <p:nvPicPr>
            <p:cNvPr id="62" name="Picture 3" descr="C:\Users\Administrator\Desktop\KakaoTalk_20151102_175638133.jpg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4024037" y="1522515"/>
              <a:ext cx="1124027" cy="1152128"/>
            </a:xfrm>
            <a:prstGeom prst="rect">
              <a:avLst/>
            </a:prstGeom>
            <a:noFill/>
          </p:spPr>
        </p:pic>
        <p:sp>
          <p:nvSpPr>
            <p:cNvPr id="63" name="TextBox 62"/>
            <p:cNvSpPr txBox="1"/>
            <p:nvPr/>
          </p:nvSpPr>
          <p:spPr>
            <a:xfrm>
              <a:off x="4150964" y="2694684"/>
              <a:ext cx="870157" cy="7099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b="1">
                  <a:latin typeface="넥슨 풋볼고딕 L"/>
                  <a:ea typeface="넥슨 풋볼고딕 L"/>
                </a:rPr>
                <a:t>Web Server</a:t>
              </a:r>
            </a:p>
            <a:p>
              <a:pPr algn="ctr">
                <a:defRPr lang="ko-KR" altLang="en-US"/>
              </a:pPr>
              <a:r>
                <a:rPr lang="en-US" altLang="ko-KR" b="1">
                  <a:latin typeface="넥슨 풋볼고딕 L"/>
                  <a:ea typeface="넥슨 풋볼고딕 L"/>
                </a:rPr>
                <a:t>(PC)</a:t>
              </a:r>
              <a:endParaRPr lang="ko-KR" altLang="en-US" b="1">
                <a:latin typeface="넥슨 풋볼고딕 L"/>
                <a:ea typeface="넥슨 풋볼고딕 L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348529" y="2605606"/>
            <a:ext cx="1652405" cy="2496189"/>
            <a:chOff x="3944791" y="1522515"/>
            <a:chExt cx="1246640" cy="1919357"/>
          </a:xfrm>
        </p:grpSpPr>
        <p:pic>
          <p:nvPicPr>
            <p:cNvPr id="65" name="Picture 3" descr="C:\Users\Administrator\Desktop\KakaoTalk_20151102_175638133.jpg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4024037" y="1522515"/>
              <a:ext cx="1124027" cy="1152128"/>
            </a:xfrm>
            <a:prstGeom prst="rect">
              <a:avLst/>
            </a:prstGeom>
            <a:noFill/>
          </p:spPr>
        </p:pic>
        <p:sp>
          <p:nvSpPr>
            <p:cNvPr id="66" name="TextBox 65"/>
            <p:cNvSpPr txBox="1"/>
            <p:nvPr/>
          </p:nvSpPr>
          <p:spPr>
            <a:xfrm>
              <a:off x="3944791" y="2731910"/>
              <a:ext cx="1246640" cy="7099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b="1" dirty="0">
                  <a:latin typeface="넥슨 풋볼고딕 L"/>
                  <a:ea typeface="넥슨 풋볼고딕 L"/>
                </a:rPr>
                <a:t>6</a:t>
              </a:r>
              <a:r>
                <a:rPr lang="en-US" altLang="ko-KR" b="1" dirty="0" err="1">
                  <a:latin typeface="넥슨 풋볼고딕 L"/>
                  <a:ea typeface="넥슨 풋볼고딕 L"/>
                </a:rPr>
                <a:t>LoWPAN</a:t>
              </a:r>
              <a:r>
                <a:rPr lang="en-US" altLang="ko-KR" b="1" dirty="0">
                  <a:latin typeface="넥슨 풋볼고딕 L"/>
                  <a:ea typeface="넥슨 풋볼고딕 L"/>
                </a:rPr>
                <a:t> gateway</a:t>
              </a:r>
            </a:p>
            <a:p>
              <a:pPr algn="ctr">
                <a:defRPr lang="ko-KR" altLang="en-US"/>
              </a:pPr>
              <a:r>
                <a:rPr lang="en-US" altLang="ko-KR" b="1" dirty="0">
                  <a:latin typeface="넥슨 풋볼고딕 L"/>
                  <a:ea typeface="넥슨 풋볼고딕 L"/>
                </a:rPr>
                <a:t>(</a:t>
              </a:r>
              <a:r>
                <a:rPr lang="en-US" altLang="ko-KR" b="1" dirty="0" err="1">
                  <a:latin typeface="넥슨 풋볼고딕 L"/>
                  <a:ea typeface="넥슨 풋볼고딕 L"/>
                </a:rPr>
                <a:t>Rasberry</a:t>
              </a:r>
              <a:r>
                <a:rPr lang="ko-KR" altLang="en-US" b="1" dirty="0">
                  <a:latin typeface="넥슨 풋볼고딕 L"/>
                  <a:ea typeface="넥슨 풋볼고딕 L"/>
                </a:rPr>
                <a:t> </a:t>
              </a:r>
              <a:r>
                <a:rPr lang="en-US" altLang="ko-KR" b="1" dirty="0">
                  <a:latin typeface="넥슨 풋볼고딕 L"/>
                  <a:ea typeface="넥슨 풋볼고딕 L"/>
                </a:rPr>
                <a:t>pi)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564089" y="2586182"/>
            <a:ext cx="1700341" cy="2244641"/>
            <a:chOff x="3973533" y="1522515"/>
            <a:chExt cx="1282805" cy="1725938"/>
          </a:xfrm>
        </p:grpSpPr>
        <p:pic>
          <p:nvPicPr>
            <p:cNvPr id="68" name="Picture 3" descr="C:\Users\Administrator\Desktop\KakaoTalk_20151102_175638133.jpg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4024037" y="1522515"/>
              <a:ext cx="1124027" cy="1152128"/>
            </a:xfrm>
            <a:prstGeom prst="rect">
              <a:avLst/>
            </a:prstGeom>
            <a:noFill/>
          </p:spPr>
        </p:pic>
        <p:sp>
          <p:nvSpPr>
            <p:cNvPr id="69" name="TextBox 68"/>
            <p:cNvSpPr txBox="1"/>
            <p:nvPr/>
          </p:nvSpPr>
          <p:spPr>
            <a:xfrm>
              <a:off x="3973533" y="2751479"/>
              <a:ext cx="1282805" cy="4969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b="1" dirty="0" err="1">
                  <a:latin typeface="넥슨 풋볼고딕 L"/>
                  <a:ea typeface="넥슨 풋볼고딕 L"/>
                </a:rPr>
                <a:t>CoAP</a:t>
              </a:r>
              <a:r>
                <a:rPr lang="en-US" altLang="ko-KR" b="1" dirty="0">
                  <a:latin typeface="넥슨 풋볼고딕 L"/>
                  <a:ea typeface="넥슨 풋볼고딕 L"/>
                </a:rPr>
                <a:t> Server</a:t>
              </a:r>
            </a:p>
            <a:p>
              <a:pPr algn="ctr">
                <a:defRPr lang="ko-KR" altLang="en-US"/>
              </a:pPr>
              <a:r>
                <a:rPr lang="en-US" altLang="ko-KR" b="1" dirty="0">
                  <a:latin typeface="넥슨 풋볼고딕 L"/>
                  <a:ea typeface="넥슨 풋볼고딕 L"/>
                </a:rPr>
                <a:t>(</a:t>
              </a:r>
              <a:r>
                <a:rPr lang="en-US" altLang="ko-KR" b="1" dirty="0" err="1">
                  <a:latin typeface="넥슨 풋볼고딕 L"/>
                  <a:ea typeface="넥슨 풋볼고딕 L"/>
                </a:rPr>
                <a:t>Rasberry</a:t>
              </a:r>
              <a:r>
                <a:rPr lang="en-US" altLang="ko-KR" b="1" dirty="0">
                  <a:latin typeface="넥슨 풋볼고딕 L"/>
                  <a:ea typeface="넥슨 풋볼고딕 L"/>
                </a:rPr>
                <a:t> pi)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448797" y="2592578"/>
            <a:ext cx="2603679" cy="784250"/>
            <a:chOff x="270394" y="3860528"/>
            <a:chExt cx="2381430" cy="784250"/>
          </a:xfrm>
        </p:grpSpPr>
        <p:sp>
          <p:nvSpPr>
            <p:cNvPr id="71" name="TextBox 70"/>
            <p:cNvSpPr txBox="1"/>
            <p:nvPr/>
          </p:nvSpPr>
          <p:spPr>
            <a:xfrm>
              <a:off x="270394" y="4306224"/>
              <a:ext cx="23814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600" b="1" dirty="0" err="1" smtClean="0">
                  <a:latin typeface="넥슨 풋볼고딕 L"/>
                  <a:ea typeface="넥슨 풋볼고딕 L"/>
                </a:rPr>
                <a:t>어플을</a:t>
              </a:r>
              <a:r>
                <a:rPr lang="ko-KR" altLang="en-US" sz="1600" b="1" dirty="0" smtClean="0">
                  <a:latin typeface="넥슨 풋볼고딕 L"/>
                  <a:ea typeface="넥슨 풋볼고딕 L"/>
                </a:rPr>
                <a:t> </a:t>
              </a:r>
              <a:r>
                <a:rPr lang="ko-KR" altLang="en-US" sz="1600" b="1" dirty="0">
                  <a:latin typeface="넥슨 풋볼고딕 L"/>
                  <a:ea typeface="넥슨 풋볼고딕 L"/>
                </a:rPr>
                <a:t>통해서 원격 제어 요청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726479" y="3860528"/>
              <a:ext cx="1528887" cy="381816"/>
              <a:chOff x="732522" y="3811160"/>
              <a:chExt cx="1528887" cy="381816"/>
            </a:xfrm>
          </p:grpSpPr>
          <p:pic>
            <p:nvPicPr>
              <p:cNvPr id="73" name="Picture 2" descr="C:\Users\김한조\Desktop\졸업작품\졸작발표그림\_뚡뀳__꼳_■넧_뉌뀫__꼹____녁꼨_듄넽\_롟뀳_뗡뀿_メ꼳_⒰녅.jpg"/>
              <p:cNvPicPr>
                <a:picLocks noChangeAspect="1" noChangeArrowheads="1"/>
              </p:cNvPicPr>
              <p:nvPr/>
            </p:nvPicPr>
            <p:blipFill rotWithShape="1">
              <a:blip r:embed="rId8"/>
              <a:srcRect/>
              <a:stretch>
                <a:fillRect/>
              </a:stretch>
            </p:blipFill>
            <p:spPr>
              <a:xfrm>
                <a:off x="1945568" y="3824347"/>
                <a:ext cx="315841" cy="364940"/>
              </a:xfrm>
              <a:prstGeom prst="rect">
                <a:avLst/>
              </a:prstGeom>
              <a:noFill/>
            </p:spPr>
          </p:pic>
          <p:pic>
            <p:nvPicPr>
              <p:cNvPr id="74" name="Picture 3" descr="C:\Users\김한조\Desktop\졸업작품\졸작발표그림\_뚡뀳__꼳_■넧_뉌뀫__꼹____녁꼨_듄넽\_뤳뀫_녲뀰_끷뀫.png"/>
              <p:cNvPicPr>
                <a:picLocks noChangeAspect="1" noChangeArrowheads="1"/>
              </p:cNvPicPr>
              <p:nvPr/>
            </p:nvPicPr>
            <p:blipFill rotWithShape="1">
              <a:blip r:embed="rId9"/>
              <a:srcRect/>
              <a:stretch>
                <a:fillRect/>
              </a:stretch>
            </p:blipFill>
            <p:spPr>
              <a:xfrm>
                <a:off x="732522" y="3814057"/>
                <a:ext cx="500212" cy="376040"/>
              </a:xfrm>
              <a:prstGeom prst="rect">
                <a:avLst/>
              </a:prstGeom>
              <a:noFill/>
            </p:spPr>
          </p:pic>
          <p:pic>
            <p:nvPicPr>
              <p:cNvPr id="75" name="Picture 4" descr="C:\Users\김한조\Desktop\졸업작품\졸작발표그림\_뚡뀳__꼳_■넧_뉌뀫__꼹____녁꼨_듄넽\_됣뀽_묃뀿_뤳뀯.jpg"/>
              <p:cNvPicPr>
                <a:picLocks noChangeAspect="1" noChangeArrowheads="1"/>
              </p:cNvPicPr>
              <p:nvPr/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>
                <a:off x="1204906" y="3811160"/>
                <a:ext cx="401115" cy="368629"/>
              </a:xfrm>
              <a:prstGeom prst="rect">
                <a:avLst/>
              </a:prstGeom>
              <a:noFill/>
            </p:spPr>
          </p:pic>
          <p:pic>
            <p:nvPicPr>
              <p:cNvPr id="76" name="Picture 5" descr="C:\Users\김한조\Desktop\졸업작품\졸작발표그림\_뚡뀳__꼳_■넧_뉌뀫__꼹____녁꼨_듄넽\_녲뀫_뗡뀿_뤳뀽.jpg"/>
              <p:cNvPicPr>
                <a:picLocks noChangeAspect="1" noChangeArrowheads="1"/>
              </p:cNvPicPr>
              <p:nvPr/>
            </p:nvPicPr>
            <p:blipFill rotWithShape="1">
              <a:blip r:embed="rId11"/>
              <a:srcRect/>
              <a:stretch>
                <a:fillRect/>
              </a:stretch>
            </p:blipFill>
            <p:spPr>
              <a:xfrm>
                <a:off x="1556646" y="3811179"/>
                <a:ext cx="396746" cy="381797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77" name="오른쪽 화살표 46"/>
          <p:cNvSpPr/>
          <p:nvPr/>
        </p:nvSpPr>
        <p:spPr>
          <a:xfrm rot="21574819">
            <a:off x="6760469" y="3498409"/>
            <a:ext cx="996731" cy="2126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4000">
              <a:solidFill>
                <a:schemeClr val="tx1"/>
              </a:solidFill>
              <a:latin typeface="넥슨 풋볼고딕 L"/>
              <a:ea typeface="넥슨 풋볼고딕 L"/>
            </a:endParaRPr>
          </a:p>
        </p:txBody>
      </p:sp>
      <p:sp>
        <p:nvSpPr>
          <p:cNvPr id="78" name="오른쪽 화살표 46"/>
          <p:cNvSpPr/>
          <p:nvPr/>
        </p:nvSpPr>
        <p:spPr>
          <a:xfrm rot="10787721">
            <a:off x="6720287" y="3111373"/>
            <a:ext cx="986869" cy="2391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4000">
              <a:solidFill>
                <a:schemeClr val="tx1"/>
              </a:solidFill>
              <a:latin typeface="넥슨 풋볼고딕 L"/>
              <a:ea typeface="넥슨 풋볼고딕 L"/>
            </a:endParaRPr>
          </a:p>
        </p:txBody>
      </p:sp>
      <p:sp>
        <p:nvSpPr>
          <p:cNvPr id="79" name="오른쪽 화살표 46"/>
          <p:cNvSpPr/>
          <p:nvPr/>
        </p:nvSpPr>
        <p:spPr>
          <a:xfrm rot="21574819">
            <a:off x="4602461" y="3498409"/>
            <a:ext cx="996731" cy="2126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4000">
              <a:solidFill>
                <a:schemeClr val="tx1"/>
              </a:solidFill>
              <a:latin typeface="넥슨 풋볼고딕 L"/>
              <a:ea typeface="넥슨 풋볼고딕 L"/>
            </a:endParaRPr>
          </a:p>
        </p:txBody>
      </p:sp>
      <p:sp>
        <p:nvSpPr>
          <p:cNvPr id="80" name="오른쪽 화살표 46"/>
          <p:cNvSpPr/>
          <p:nvPr/>
        </p:nvSpPr>
        <p:spPr>
          <a:xfrm rot="10787721">
            <a:off x="4562279" y="3111373"/>
            <a:ext cx="986869" cy="2391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4000">
              <a:solidFill>
                <a:schemeClr val="tx1"/>
              </a:solidFill>
              <a:latin typeface="넥슨 풋볼고딕 L"/>
              <a:ea typeface="넥슨 풋볼고딕 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99343" y="1535257"/>
            <a:ext cx="20624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4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Internet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707580" y="1435964"/>
            <a:ext cx="19824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4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WAN</a:t>
            </a:r>
          </a:p>
        </p:txBody>
      </p:sp>
      <p:sp>
        <p:nvSpPr>
          <p:cNvPr id="83" name="L 도형 82"/>
          <p:cNvSpPr/>
          <p:nvPr/>
        </p:nvSpPr>
        <p:spPr>
          <a:xfrm rot="5377033">
            <a:off x="3915666" y="1832616"/>
            <a:ext cx="506015" cy="446482"/>
          </a:xfrm>
          <a:prstGeom prst="corner">
            <a:avLst>
              <a:gd name="adj1" fmla="val 29052"/>
              <a:gd name="adj2" fmla="val 25000"/>
            </a:avLst>
          </a:prstGeom>
          <a:solidFill>
            <a:srgbClr val="1F4E7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4000"/>
          </a:p>
        </p:txBody>
      </p:sp>
      <p:sp>
        <p:nvSpPr>
          <p:cNvPr id="84" name="오각형 83"/>
          <p:cNvSpPr/>
          <p:nvPr/>
        </p:nvSpPr>
        <p:spPr>
          <a:xfrm>
            <a:off x="4377034" y="1698968"/>
            <a:ext cx="238125" cy="282773"/>
          </a:xfrm>
          <a:prstGeom prst="homePlate">
            <a:avLst>
              <a:gd name="adj" fmla="val 145454"/>
            </a:avLst>
          </a:prstGeom>
          <a:solidFill>
            <a:srgbClr val="1F4E7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4000"/>
          </a:p>
        </p:txBody>
      </p:sp>
      <p:sp>
        <p:nvSpPr>
          <p:cNvPr id="85" name="오른쪽 화살표 46"/>
          <p:cNvSpPr/>
          <p:nvPr/>
        </p:nvSpPr>
        <p:spPr>
          <a:xfrm rot="21574819">
            <a:off x="1953320" y="3355534"/>
            <a:ext cx="996731" cy="2126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4000">
              <a:solidFill>
                <a:schemeClr val="tx1"/>
              </a:solidFill>
              <a:latin typeface="넥슨 풋볼고딕 L"/>
              <a:ea typeface="넥슨 풋볼고딕 L"/>
            </a:endParaRPr>
          </a:p>
        </p:txBody>
      </p:sp>
      <p:sp>
        <p:nvSpPr>
          <p:cNvPr id="86" name="오른쪽 화살표 46"/>
          <p:cNvSpPr/>
          <p:nvPr/>
        </p:nvSpPr>
        <p:spPr>
          <a:xfrm rot="10787721">
            <a:off x="1913138" y="3687937"/>
            <a:ext cx="986869" cy="2391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4000">
              <a:solidFill>
                <a:schemeClr val="tx1"/>
              </a:solidFill>
              <a:latin typeface="넥슨 풋볼고딕 L"/>
              <a:ea typeface="넥슨 풋볼고딕 L"/>
            </a:endParaRPr>
          </a:p>
        </p:txBody>
      </p:sp>
    </p:spTree>
    <p:extLst>
      <p:ext uri="{BB962C8B-B14F-4D97-AF65-F5344CB8AC3E}">
        <p14:creationId xmlns:p14="http://schemas.microsoft.com/office/powerpoint/2010/main" val="18429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모서리가 둥근 직사각형 22"/>
          <p:cNvSpPr/>
          <p:nvPr/>
        </p:nvSpPr>
        <p:spPr>
          <a:xfrm>
            <a:off x="5571634" y="1050062"/>
            <a:ext cx="5039644" cy="5142075"/>
          </a:xfrm>
          <a:prstGeom prst="roundRect">
            <a:avLst>
              <a:gd name="adj" fmla="val 16667"/>
            </a:avLst>
          </a:prstGeom>
          <a:solidFill>
            <a:srgbClr val="E9D7F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4000">
              <a:latin typeface="넥슨 풋볼고딕 L"/>
              <a:ea typeface="넥슨 풋볼고딕 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시스템 구성도</a:t>
            </a:r>
          </a:p>
        </p:txBody>
      </p:sp>
      <p:sp>
        <p:nvSpPr>
          <p:cNvPr id="22" name="모서리가 둥근 직사각형 23"/>
          <p:cNvSpPr/>
          <p:nvPr/>
        </p:nvSpPr>
        <p:spPr>
          <a:xfrm>
            <a:off x="1443136" y="1027649"/>
            <a:ext cx="4136669" cy="5142075"/>
          </a:xfrm>
          <a:prstGeom prst="roundRect">
            <a:avLst>
              <a:gd name="adj" fmla="val 16667"/>
            </a:avLst>
          </a:prstGeom>
          <a:solidFill>
            <a:srgbClr val="E8F1FA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4000">
              <a:latin typeface="넥슨 풋볼고딕 L"/>
              <a:ea typeface="넥슨 풋볼고딕 L"/>
            </a:endParaRPr>
          </a:p>
        </p:txBody>
      </p:sp>
      <p:cxnSp>
        <p:nvCxnSpPr>
          <p:cNvPr id="35" name="직선 화살표 연결선 29"/>
          <p:cNvCxnSpPr/>
          <p:nvPr/>
        </p:nvCxnSpPr>
        <p:spPr>
          <a:xfrm>
            <a:off x="2939678" y="3429000"/>
            <a:ext cx="1444901" cy="0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0"/>
          <p:cNvCxnSpPr/>
          <p:nvPr/>
        </p:nvCxnSpPr>
        <p:spPr>
          <a:xfrm>
            <a:off x="6388032" y="3471150"/>
            <a:ext cx="1880858" cy="0"/>
          </a:xfrm>
          <a:prstGeom prst="straightConnector1">
            <a:avLst/>
          </a:prstGeom>
          <a:ln w="825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5"/>
          <p:cNvSpPr txBox="1"/>
          <p:nvPr/>
        </p:nvSpPr>
        <p:spPr>
          <a:xfrm>
            <a:off x="2288903" y="1256127"/>
            <a:ext cx="24369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000" b="1" dirty="0">
                <a:latin typeface="넥슨 풋볼고딕 L"/>
                <a:ea typeface="넥슨 풋볼고딕 L"/>
              </a:rPr>
              <a:t>Internet</a:t>
            </a:r>
            <a:endParaRPr lang="ko-KR" altLang="en-US" sz="4000" b="1" dirty="0">
              <a:latin typeface="넥슨 풋볼고딕 L"/>
              <a:ea typeface="넥슨 풋볼고딕 L"/>
            </a:endParaRPr>
          </a:p>
        </p:txBody>
      </p:sp>
      <p:sp>
        <p:nvSpPr>
          <p:cNvPr id="40" name="TextBox 36"/>
          <p:cNvSpPr txBox="1"/>
          <p:nvPr/>
        </p:nvSpPr>
        <p:spPr>
          <a:xfrm>
            <a:off x="6293993" y="3701546"/>
            <a:ext cx="2109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1" dirty="0">
                <a:latin typeface="넥슨 풋볼고딕 L"/>
                <a:ea typeface="넥슨 풋볼고딕 L"/>
              </a:rPr>
              <a:t>HTTP(IPv6)</a:t>
            </a:r>
          </a:p>
        </p:txBody>
      </p:sp>
      <p:sp>
        <p:nvSpPr>
          <p:cNvPr id="42" name="TextBox 38"/>
          <p:cNvSpPr txBox="1"/>
          <p:nvPr/>
        </p:nvSpPr>
        <p:spPr>
          <a:xfrm>
            <a:off x="2446294" y="3621099"/>
            <a:ext cx="25294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1" dirty="0">
                <a:latin typeface="넥슨 풋볼고딕 L"/>
                <a:ea typeface="넥슨 풋볼고딕 L"/>
              </a:rPr>
              <a:t>HTTP(IPv4</a:t>
            </a:r>
            <a:r>
              <a:rPr lang="en-US" altLang="ko-KR" sz="2400" b="1" dirty="0" smtClean="0">
                <a:latin typeface="넥슨 풋볼고딕 L"/>
                <a:ea typeface="넥슨 풋볼고딕 L"/>
              </a:rPr>
              <a:t>,</a:t>
            </a:r>
          </a:p>
          <a:p>
            <a:pPr algn="ctr">
              <a:defRPr lang="ko-KR" altLang="en-US"/>
            </a:pPr>
            <a:r>
              <a:rPr lang="en-US" altLang="ko-KR" sz="2400" b="1" dirty="0" smtClean="0">
                <a:latin typeface="넥슨 풋볼고딕 L"/>
                <a:ea typeface="넥슨 풋볼고딕 L"/>
              </a:rPr>
              <a:t>IPv6</a:t>
            </a:r>
            <a:r>
              <a:rPr lang="en-US" altLang="ko-KR" sz="2400" b="1" dirty="0">
                <a:latin typeface="넥슨 풋볼고딕 L"/>
                <a:ea typeface="넥슨 풋볼고딕 L"/>
              </a:rPr>
              <a:t>)</a:t>
            </a:r>
          </a:p>
        </p:txBody>
      </p:sp>
      <p:sp>
        <p:nvSpPr>
          <p:cNvPr id="44" name="모서리가 둥근 직사각형 40"/>
          <p:cNvSpPr/>
          <p:nvPr/>
        </p:nvSpPr>
        <p:spPr>
          <a:xfrm>
            <a:off x="4599706" y="4972198"/>
            <a:ext cx="1829421" cy="515402"/>
          </a:xfrm>
          <a:prstGeom prst="roundRect">
            <a:avLst>
              <a:gd name="adj" fmla="val 16667"/>
            </a:avLst>
          </a:prstGeom>
          <a:solidFill>
            <a:srgbClr val="FAC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4000" b="1">
                <a:solidFill>
                  <a:schemeClr val="tx1"/>
                </a:solidFill>
                <a:latin typeface="넥슨 풋볼고딕 L"/>
                <a:ea typeface="넥슨 풋볼고딕 L"/>
              </a:rPr>
              <a:t>DB</a:t>
            </a:r>
          </a:p>
        </p:txBody>
      </p:sp>
      <p:grpSp>
        <p:nvGrpSpPr>
          <p:cNvPr id="45" name="그룹 7"/>
          <p:cNvGrpSpPr/>
          <p:nvPr/>
        </p:nvGrpSpPr>
        <p:grpSpPr>
          <a:xfrm>
            <a:off x="733945" y="2870528"/>
            <a:ext cx="1434464" cy="1769129"/>
            <a:chOff x="-87131" y="5301208"/>
            <a:chExt cx="1312019" cy="1769129"/>
          </a:xfrm>
        </p:grpSpPr>
        <p:pic>
          <p:nvPicPr>
            <p:cNvPr id="46" name="Picture 3" descr="C:\Users\PARK\Desktop\스크린샷 2015-12-22 오후 5.14.04.png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46843" y="5301208"/>
              <a:ext cx="844094" cy="1371652"/>
            </a:xfrm>
            <a:prstGeom prst="rect">
              <a:avLst/>
            </a:prstGeom>
            <a:noFill/>
          </p:spPr>
        </p:pic>
        <p:sp>
          <p:nvSpPr>
            <p:cNvPr id="47" name="TextBox 9"/>
            <p:cNvSpPr txBox="1"/>
            <p:nvPr/>
          </p:nvSpPr>
          <p:spPr>
            <a:xfrm>
              <a:off x="-87131" y="6547117"/>
              <a:ext cx="131201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800" b="1" dirty="0">
                  <a:latin typeface="넥슨 풋볼고딕 L"/>
                  <a:ea typeface="넥슨 풋볼고딕 L"/>
                </a:rPr>
                <a:t>HOST</a:t>
              </a:r>
            </a:p>
          </p:txBody>
        </p:sp>
      </p:grpSp>
      <p:grpSp>
        <p:nvGrpSpPr>
          <p:cNvPr id="48" name="그룹 23"/>
          <p:cNvGrpSpPr/>
          <p:nvPr/>
        </p:nvGrpSpPr>
        <p:grpSpPr>
          <a:xfrm>
            <a:off x="1797789" y="3030088"/>
            <a:ext cx="886696" cy="797824"/>
            <a:chOff x="3224507" y="3799919"/>
            <a:chExt cx="2525508" cy="2131324"/>
          </a:xfrm>
        </p:grpSpPr>
        <p:pic>
          <p:nvPicPr>
            <p:cNvPr id="49" name="그림 1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224507" y="3799919"/>
              <a:ext cx="2525508" cy="213132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0" name="그림 1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205147" y="4097444"/>
              <a:ext cx="1106791" cy="1517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1" name="그룹 24"/>
          <p:cNvGrpSpPr/>
          <p:nvPr/>
        </p:nvGrpSpPr>
        <p:grpSpPr>
          <a:xfrm>
            <a:off x="4647824" y="2676448"/>
            <a:ext cx="1677951" cy="2201067"/>
            <a:chOff x="3947712" y="1522515"/>
            <a:chExt cx="1265913" cy="1692434"/>
          </a:xfrm>
        </p:grpSpPr>
        <p:pic>
          <p:nvPicPr>
            <p:cNvPr id="52" name="Picture 3" descr="C:\Users\Administrator\Desktop\KakaoTalk_20151102_175638133.jpg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4024037" y="1522515"/>
              <a:ext cx="1124027" cy="1152128"/>
            </a:xfrm>
            <a:prstGeom prst="rect">
              <a:avLst/>
            </a:prstGeom>
            <a:noFill/>
          </p:spPr>
        </p:pic>
        <p:sp>
          <p:nvSpPr>
            <p:cNvPr id="53" name="TextBox 26"/>
            <p:cNvSpPr txBox="1"/>
            <p:nvPr/>
          </p:nvSpPr>
          <p:spPr>
            <a:xfrm>
              <a:off x="3947712" y="2717975"/>
              <a:ext cx="1265913" cy="4969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b="1" dirty="0">
                  <a:latin typeface="넥슨 풋볼고딕 L"/>
                  <a:ea typeface="넥슨 풋볼고딕 L"/>
                </a:rPr>
                <a:t>Web Server</a:t>
              </a:r>
            </a:p>
            <a:p>
              <a:pPr algn="ctr">
                <a:defRPr lang="ko-KR" altLang="en-US"/>
              </a:pPr>
              <a:r>
                <a:rPr lang="en-US" altLang="ko-KR" b="1" dirty="0">
                  <a:latin typeface="넥슨 풋볼고딕 L"/>
                  <a:ea typeface="넥슨 풋볼고딕 L"/>
                </a:rPr>
                <a:t>(PC)</a:t>
              </a:r>
              <a:endParaRPr lang="ko-KR" altLang="en-US" b="1" dirty="0">
                <a:latin typeface="넥슨 풋볼고딕 L"/>
                <a:ea typeface="넥슨 풋볼고딕 L"/>
              </a:endParaRPr>
            </a:p>
          </p:txBody>
        </p:sp>
      </p:grpSp>
      <p:grpSp>
        <p:nvGrpSpPr>
          <p:cNvPr id="54" name="그룹 24"/>
          <p:cNvGrpSpPr/>
          <p:nvPr/>
        </p:nvGrpSpPr>
        <p:grpSpPr>
          <a:xfrm>
            <a:off x="8361899" y="2658402"/>
            <a:ext cx="1701771" cy="2445934"/>
            <a:chOff x="4419067" y="1519141"/>
            <a:chExt cx="1283884" cy="1880715"/>
          </a:xfrm>
        </p:grpSpPr>
        <p:pic>
          <p:nvPicPr>
            <p:cNvPr id="55" name="Picture 3" descr="C:\Users\Administrator\Desktop\KakaoTalk_20151102_175638133.jpg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4517950" y="1519141"/>
              <a:ext cx="1124027" cy="1152128"/>
            </a:xfrm>
            <a:prstGeom prst="rect">
              <a:avLst/>
            </a:prstGeom>
            <a:noFill/>
          </p:spPr>
        </p:pic>
        <p:sp>
          <p:nvSpPr>
            <p:cNvPr id="56" name="TextBox 26"/>
            <p:cNvSpPr txBox="1"/>
            <p:nvPr/>
          </p:nvSpPr>
          <p:spPr>
            <a:xfrm>
              <a:off x="4419067" y="2689894"/>
              <a:ext cx="1283884" cy="7099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b="1" dirty="0">
                  <a:latin typeface="넥슨 풋볼고딕 L"/>
                  <a:ea typeface="넥슨 풋볼고딕 L"/>
                </a:rPr>
                <a:t>6</a:t>
              </a:r>
              <a:r>
                <a:rPr lang="en-US" altLang="ko-KR" b="1" dirty="0" err="1">
                  <a:latin typeface="넥슨 풋볼고딕 L"/>
                  <a:ea typeface="넥슨 풋볼고딕 L"/>
                </a:rPr>
                <a:t>LoWPAN</a:t>
              </a:r>
              <a:r>
                <a:rPr lang="en-US" altLang="ko-KR" b="1" dirty="0">
                  <a:latin typeface="넥슨 풋볼고딕 L"/>
                  <a:ea typeface="넥슨 풋볼고딕 L"/>
                </a:rPr>
                <a:t> gateway</a:t>
              </a:r>
            </a:p>
            <a:p>
              <a:pPr algn="ctr">
                <a:defRPr lang="ko-KR" altLang="en-US"/>
              </a:pPr>
              <a:r>
                <a:rPr lang="en-US" altLang="ko-KR" b="1" dirty="0">
                  <a:latin typeface="넥슨 풋볼고딕 L"/>
                  <a:ea typeface="넥슨 풋볼고딕 L"/>
                </a:rPr>
                <a:t>(</a:t>
              </a:r>
              <a:r>
                <a:rPr lang="en-US" altLang="ko-KR" b="1" dirty="0" err="1">
                  <a:latin typeface="넥슨 풋볼고딕 L"/>
                  <a:ea typeface="넥슨 풋볼고딕 L"/>
                </a:rPr>
                <a:t>Rasberry</a:t>
              </a:r>
              <a:r>
                <a:rPr lang="ko-KR" altLang="en-US" b="1" dirty="0">
                  <a:latin typeface="넥슨 풋볼고딕 L"/>
                  <a:ea typeface="넥슨 풋볼고딕 L"/>
                </a:rPr>
                <a:t> </a:t>
              </a:r>
              <a:r>
                <a:rPr lang="en-US" altLang="ko-KR" b="1" dirty="0">
                  <a:latin typeface="넥슨 풋볼고딕 L"/>
                  <a:ea typeface="넥슨 풋볼고딕 L"/>
                </a:rPr>
                <a:t>pi</a:t>
              </a:r>
              <a:r>
                <a:rPr lang="ko-KR" altLang="en-US" b="1" dirty="0">
                  <a:latin typeface="넥슨 풋볼고딕 L"/>
                  <a:ea typeface="넥슨 풋볼고딕 L"/>
                </a:rPr>
                <a:t>)</a:t>
              </a:r>
            </a:p>
          </p:txBody>
        </p:sp>
      </p:grpSp>
      <p:sp>
        <p:nvSpPr>
          <p:cNvPr id="58" name="TextBox 18"/>
          <p:cNvSpPr txBox="1"/>
          <p:nvPr/>
        </p:nvSpPr>
        <p:spPr>
          <a:xfrm>
            <a:off x="7469838" y="1309272"/>
            <a:ext cx="1598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000" b="1">
                <a:latin typeface="넥슨 풋볼고딕 L"/>
                <a:ea typeface="넥슨 풋볼고딕 L"/>
              </a:rPr>
              <a:t>WSN</a:t>
            </a:r>
            <a:endParaRPr lang="ko-KR" altLang="en-US" sz="4000" b="1">
              <a:latin typeface="넥슨 풋볼고딕 L"/>
              <a:ea typeface="넥슨 풋볼고딕 L"/>
            </a:endParaRPr>
          </a:p>
        </p:txBody>
      </p:sp>
      <p:sp>
        <p:nvSpPr>
          <p:cNvPr id="4" name="원호 3"/>
          <p:cNvSpPr/>
          <p:nvPr/>
        </p:nvSpPr>
        <p:spPr>
          <a:xfrm>
            <a:off x="6108700" y="4036597"/>
            <a:ext cx="279332" cy="2275303"/>
          </a:xfrm>
          <a:prstGeom prst="arc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850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시스템 구성도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72846" y="1169125"/>
            <a:ext cx="10516520" cy="5142075"/>
          </a:xfrm>
          <a:prstGeom prst="roundRect">
            <a:avLst>
              <a:gd name="adj" fmla="val 16667"/>
            </a:avLst>
          </a:prstGeom>
          <a:solidFill>
            <a:srgbClr val="E9D7F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4000">
              <a:latin typeface="넥슨 풋볼고딕 L"/>
              <a:ea typeface="넥슨 풋볼고딕 L"/>
            </a:endParaRPr>
          </a:p>
        </p:txBody>
      </p:sp>
      <p:sp>
        <p:nvSpPr>
          <p:cNvPr id="30" name="TextBox 18"/>
          <p:cNvSpPr txBox="1"/>
          <p:nvPr/>
        </p:nvSpPr>
        <p:spPr>
          <a:xfrm>
            <a:off x="5296948" y="1219976"/>
            <a:ext cx="1598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000" b="1">
                <a:latin typeface="넥슨 풋볼고딕 L"/>
                <a:ea typeface="넥슨 풋볼고딕 L"/>
              </a:rPr>
              <a:t>WSN</a:t>
            </a:r>
            <a:endParaRPr lang="ko-KR" altLang="en-US" sz="4000" b="1">
              <a:latin typeface="넥슨 풋볼고딕 L"/>
              <a:ea typeface="넥슨 풋볼고딕 L"/>
            </a:endParaRPr>
          </a:p>
        </p:txBody>
      </p:sp>
      <p:cxnSp>
        <p:nvCxnSpPr>
          <p:cNvPr id="36" name="직선 화살표 연결선 30"/>
          <p:cNvCxnSpPr/>
          <p:nvPr/>
        </p:nvCxnSpPr>
        <p:spPr>
          <a:xfrm>
            <a:off x="3668442" y="3452101"/>
            <a:ext cx="159062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30"/>
          <p:cNvCxnSpPr/>
          <p:nvPr/>
        </p:nvCxnSpPr>
        <p:spPr>
          <a:xfrm>
            <a:off x="7199258" y="4939449"/>
            <a:ext cx="1770233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37"/>
          <p:cNvSpPr txBox="1"/>
          <p:nvPr/>
        </p:nvSpPr>
        <p:spPr>
          <a:xfrm>
            <a:off x="7285323" y="4230575"/>
            <a:ext cx="15981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200" b="1">
                <a:latin typeface="넥슨 풋볼고딕 L"/>
                <a:ea typeface="넥슨 풋볼고딕 L"/>
              </a:rPr>
              <a:t>CoAP</a:t>
            </a:r>
            <a:endParaRPr lang="ko-KR" altLang="en-US" sz="3200" b="1">
              <a:latin typeface="넥슨 풋볼고딕 L"/>
              <a:ea typeface="넥슨 풋볼고딕 L"/>
            </a:endParaRPr>
          </a:p>
        </p:txBody>
      </p:sp>
      <p:grpSp>
        <p:nvGrpSpPr>
          <p:cNvPr id="59" name="그룹 60"/>
          <p:cNvGrpSpPr/>
          <p:nvPr/>
        </p:nvGrpSpPr>
        <p:grpSpPr>
          <a:xfrm>
            <a:off x="9272138" y="2706407"/>
            <a:ext cx="1335749" cy="1785747"/>
            <a:chOff x="415455" y="4154133"/>
            <a:chExt cx="898443" cy="1394772"/>
          </a:xfrm>
        </p:grpSpPr>
        <p:pic>
          <p:nvPicPr>
            <p:cNvPr id="60" name="Picture 5" descr="C:\Users\Administrator\Desktop\KakaoTalk_20151027_210425867.jpg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15455" y="4154133"/>
              <a:ext cx="898443" cy="844401"/>
            </a:xfrm>
            <a:prstGeom prst="rect">
              <a:avLst/>
            </a:prstGeom>
            <a:noFill/>
          </p:spPr>
        </p:pic>
        <p:sp>
          <p:nvSpPr>
            <p:cNvPr id="61" name="TextBox 65"/>
            <p:cNvSpPr txBox="1"/>
            <p:nvPr/>
          </p:nvSpPr>
          <p:spPr>
            <a:xfrm>
              <a:off x="450581" y="5044083"/>
              <a:ext cx="828189" cy="5048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b="1" dirty="0" err="1">
                  <a:latin typeface="넥슨 풋볼고딕 L"/>
                  <a:ea typeface="넥슨 풋볼고딕 L"/>
                </a:rPr>
                <a:t>Arduino</a:t>
              </a:r>
              <a:r>
                <a:rPr lang="en-US" altLang="ko-KR" b="1" dirty="0">
                  <a:latin typeface="넥슨 풋볼고딕 L"/>
                  <a:ea typeface="넥슨 풋볼고딕 L"/>
                </a:rPr>
                <a:t> </a:t>
              </a:r>
              <a:r>
                <a:rPr lang="ko-KR" altLang="en-US" b="1" dirty="0">
                  <a:latin typeface="넥슨 풋볼고딕 L"/>
                  <a:ea typeface="넥슨 풋볼고딕 L"/>
                </a:rPr>
                <a:t>(창문조절)</a:t>
              </a:r>
            </a:p>
          </p:txBody>
        </p:sp>
      </p:grpSp>
      <p:grpSp>
        <p:nvGrpSpPr>
          <p:cNvPr id="62" name="그룹 27"/>
          <p:cNvGrpSpPr/>
          <p:nvPr/>
        </p:nvGrpSpPr>
        <p:grpSpPr>
          <a:xfrm>
            <a:off x="1822996" y="2460199"/>
            <a:ext cx="1819207" cy="2421712"/>
            <a:chOff x="3899809" y="1522515"/>
            <a:chExt cx="1372482" cy="1862090"/>
          </a:xfrm>
        </p:grpSpPr>
        <p:pic>
          <p:nvPicPr>
            <p:cNvPr id="63" name="Picture 3" descr="C:\Users\Administrator\Desktop\KakaoTalk_20151102_175638133.jpg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024037" y="1522515"/>
              <a:ext cx="1124027" cy="1152128"/>
            </a:xfrm>
            <a:prstGeom prst="rect">
              <a:avLst/>
            </a:prstGeom>
            <a:noFill/>
          </p:spPr>
        </p:pic>
        <p:sp>
          <p:nvSpPr>
            <p:cNvPr id="64" name="TextBox 29"/>
            <p:cNvSpPr txBox="1"/>
            <p:nvPr/>
          </p:nvSpPr>
          <p:spPr>
            <a:xfrm>
              <a:off x="3899809" y="2674643"/>
              <a:ext cx="1372482" cy="7099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b="1" dirty="0">
                  <a:latin typeface="넥슨 풋볼고딕 L"/>
                  <a:ea typeface="넥슨 풋볼고딕 L"/>
                </a:rPr>
                <a:t>6</a:t>
              </a:r>
              <a:r>
                <a:rPr lang="en-US" altLang="ko-KR" b="1" dirty="0" err="1">
                  <a:latin typeface="넥슨 풋볼고딕 L"/>
                  <a:ea typeface="넥슨 풋볼고딕 L"/>
                </a:rPr>
                <a:t>LoWPAN</a:t>
              </a:r>
              <a:r>
                <a:rPr lang="en-US" altLang="ko-KR" b="1" dirty="0">
                  <a:latin typeface="넥슨 풋볼고딕 L"/>
                  <a:ea typeface="넥슨 풋볼고딕 L"/>
                </a:rPr>
                <a:t> gateway</a:t>
              </a:r>
            </a:p>
            <a:p>
              <a:pPr algn="ctr">
                <a:defRPr lang="ko-KR" altLang="en-US"/>
              </a:pPr>
              <a:r>
                <a:rPr lang="en-US" altLang="ko-KR" b="1" dirty="0">
                  <a:latin typeface="넥슨 풋볼고딕 L"/>
                  <a:ea typeface="넥슨 풋볼고딕 L"/>
                </a:rPr>
                <a:t>(</a:t>
              </a:r>
              <a:r>
                <a:rPr lang="en-US" altLang="ko-KR" b="1" dirty="0" err="1">
                  <a:latin typeface="넥슨 풋볼고딕 L"/>
                  <a:ea typeface="넥슨 풋볼고딕 L"/>
                </a:rPr>
                <a:t>Rasberry</a:t>
              </a:r>
              <a:r>
                <a:rPr lang="ko-KR" altLang="en-US" b="1" dirty="0">
                  <a:latin typeface="넥슨 풋볼고딕 L"/>
                  <a:ea typeface="넥슨 풋볼고딕 L"/>
                </a:rPr>
                <a:t> </a:t>
              </a:r>
              <a:r>
                <a:rPr lang="en-US" altLang="ko-KR" b="1" dirty="0">
                  <a:latin typeface="넥슨 풋볼고딕 L"/>
                  <a:ea typeface="넥슨 풋볼고딕 L"/>
                </a:rPr>
                <a:t>pi)</a:t>
              </a:r>
            </a:p>
          </p:txBody>
        </p:sp>
      </p:grpSp>
      <p:grpSp>
        <p:nvGrpSpPr>
          <p:cNvPr id="65" name="그룹 30"/>
          <p:cNvGrpSpPr/>
          <p:nvPr/>
        </p:nvGrpSpPr>
        <p:grpSpPr>
          <a:xfrm>
            <a:off x="5296948" y="2409570"/>
            <a:ext cx="1900690" cy="2195343"/>
            <a:chOff x="3889795" y="1522515"/>
            <a:chExt cx="1433956" cy="1688032"/>
          </a:xfrm>
        </p:grpSpPr>
        <p:pic>
          <p:nvPicPr>
            <p:cNvPr id="66" name="Picture 3" descr="C:\Users\Administrator\Desktop\KakaoTalk_20151102_175638133.jpg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024037" y="1522515"/>
              <a:ext cx="1124027" cy="1152128"/>
            </a:xfrm>
            <a:prstGeom prst="rect">
              <a:avLst/>
            </a:prstGeom>
            <a:noFill/>
          </p:spPr>
        </p:pic>
        <p:sp>
          <p:nvSpPr>
            <p:cNvPr id="67" name="TextBox 32"/>
            <p:cNvSpPr txBox="1"/>
            <p:nvPr/>
          </p:nvSpPr>
          <p:spPr>
            <a:xfrm>
              <a:off x="3889795" y="2713573"/>
              <a:ext cx="1433956" cy="4969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b="1" dirty="0" err="1">
                  <a:latin typeface="넥슨 풋볼고딕 L"/>
                  <a:ea typeface="넥슨 풋볼고딕 L"/>
                </a:rPr>
                <a:t>CoAP</a:t>
              </a:r>
              <a:r>
                <a:rPr lang="en-US" altLang="ko-KR" b="1" dirty="0">
                  <a:latin typeface="넥슨 풋볼고딕 L"/>
                  <a:ea typeface="넥슨 풋볼고딕 L"/>
                </a:rPr>
                <a:t> Server</a:t>
              </a:r>
            </a:p>
            <a:p>
              <a:pPr algn="ctr">
                <a:defRPr lang="ko-KR" altLang="en-US"/>
              </a:pPr>
              <a:r>
                <a:rPr lang="en-US" altLang="ko-KR" b="1" dirty="0">
                  <a:latin typeface="넥슨 풋볼고딕 L"/>
                  <a:ea typeface="넥슨 풋볼고딕 L"/>
                </a:rPr>
                <a:t>(</a:t>
              </a:r>
              <a:r>
                <a:rPr lang="en-US" altLang="ko-KR" b="1" dirty="0" err="1">
                  <a:latin typeface="넥슨 풋볼고딕 L"/>
                  <a:ea typeface="넥슨 풋볼고딕 L"/>
                </a:rPr>
                <a:t>Rasberry</a:t>
              </a:r>
              <a:r>
                <a:rPr lang="en-US" altLang="ko-KR" b="1" dirty="0">
                  <a:latin typeface="넥슨 풋볼고딕 L"/>
                  <a:ea typeface="넥슨 풋볼고딕 L"/>
                </a:rPr>
                <a:t> pi)</a:t>
              </a:r>
            </a:p>
          </p:txBody>
        </p:sp>
      </p:grpSp>
      <p:sp>
        <p:nvSpPr>
          <p:cNvPr id="68" name="모서리가 둥근 직사각형 40"/>
          <p:cNvSpPr/>
          <p:nvPr/>
        </p:nvSpPr>
        <p:spPr>
          <a:xfrm>
            <a:off x="9057176" y="4661133"/>
            <a:ext cx="1829421" cy="515402"/>
          </a:xfrm>
          <a:prstGeom prst="roundRect">
            <a:avLst>
              <a:gd name="adj" fmla="val 16667"/>
            </a:avLst>
          </a:prstGeom>
          <a:solidFill>
            <a:srgbClr val="FAC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000" b="1" dirty="0" err="1">
                <a:solidFill>
                  <a:schemeClr val="tx1"/>
                </a:solidFill>
                <a:latin typeface="넥슨 풋볼고딕 L"/>
                <a:ea typeface="넥슨 풋볼고딕 L"/>
              </a:rPr>
              <a:t>Zigbee</a:t>
            </a:r>
            <a:endParaRPr lang="en-US" altLang="ko-KR" sz="2000" b="1" dirty="0">
              <a:solidFill>
                <a:schemeClr val="tx1"/>
              </a:solidFill>
              <a:latin typeface="넥슨 풋볼고딕 L"/>
              <a:ea typeface="넥슨 풋볼고딕 L"/>
            </a:endParaRPr>
          </a:p>
        </p:txBody>
      </p:sp>
      <p:sp>
        <p:nvSpPr>
          <p:cNvPr id="69" name="모서리가 둥근 직사각형 40"/>
          <p:cNvSpPr/>
          <p:nvPr/>
        </p:nvSpPr>
        <p:spPr>
          <a:xfrm>
            <a:off x="5305114" y="4688039"/>
            <a:ext cx="1829421" cy="515402"/>
          </a:xfrm>
          <a:prstGeom prst="roundRect">
            <a:avLst>
              <a:gd name="adj" fmla="val 16667"/>
            </a:avLst>
          </a:prstGeom>
          <a:solidFill>
            <a:srgbClr val="FAC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000" b="1">
                <a:solidFill>
                  <a:schemeClr val="tx1"/>
                </a:solidFill>
                <a:latin typeface="넥슨 풋볼고딕 L"/>
                <a:ea typeface="넥슨 풋볼고딕 L"/>
              </a:rPr>
              <a:t>Zigbee</a:t>
            </a:r>
          </a:p>
        </p:txBody>
      </p:sp>
      <p:sp>
        <p:nvSpPr>
          <p:cNvPr id="70" name="모서리가 둥근 직사각형 40"/>
          <p:cNvSpPr/>
          <p:nvPr/>
        </p:nvSpPr>
        <p:spPr>
          <a:xfrm>
            <a:off x="5305114" y="5283352"/>
            <a:ext cx="1829421" cy="515402"/>
          </a:xfrm>
          <a:prstGeom prst="roundRect">
            <a:avLst>
              <a:gd name="adj" fmla="val 16667"/>
            </a:avLst>
          </a:prstGeom>
          <a:solidFill>
            <a:srgbClr val="FAC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600" b="1" dirty="0">
                <a:solidFill>
                  <a:schemeClr val="tx1"/>
                </a:solidFill>
                <a:latin typeface="넥슨 풋볼고딕 L"/>
                <a:ea typeface="넥슨 풋볼고딕 L"/>
              </a:rPr>
              <a:t>Bluetooth </a:t>
            </a:r>
            <a:r>
              <a:rPr lang="en-US" altLang="ko-KR" sz="2000" b="1" dirty="0">
                <a:solidFill>
                  <a:schemeClr val="tx1"/>
                </a:solidFill>
                <a:latin typeface="넥슨 풋볼고딕 L"/>
                <a:ea typeface="넥슨 풋볼고딕 L"/>
              </a:rPr>
              <a:t>le(v4.1)</a:t>
            </a:r>
          </a:p>
        </p:txBody>
      </p:sp>
      <p:sp>
        <p:nvSpPr>
          <p:cNvPr id="71" name="모서리가 둥근 직사각형 40"/>
          <p:cNvSpPr/>
          <p:nvPr/>
        </p:nvSpPr>
        <p:spPr>
          <a:xfrm>
            <a:off x="1877588" y="5283352"/>
            <a:ext cx="1829421" cy="515402"/>
          </a:xfrm>
          <a:prstGeom prst="roundRect">
            <a:avLst>
              <a:gd name="adj" fmla="val 16667"/>
            </a:avLst>
          </a:prstGeom>
          <a:solidFill>
            <a:srgbClr val="FAC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600" b="1">
                <a:solidFill>
                  <a:schemeClr val="tx1"/>
                </a:solidFill>
                <a:latin typeface="넥슨 풋볼고딕 L"/>
                <a:ea typeface="넥슨 풋볼고딕 L"/>
              </a:rPr>
              <a:t>Bluetooth </a:t>
            </a:r>
            <a:r>
              <a:rPr lang="en-US" altLang="ko-KR" sz="2000" b="1">
                <a:solidFill>
                  <a:schemeClr val="tx1"/>
                </a:solidFill>
                <a:latin typeface="넥슨 풋볼고딕 L"/>
                <a:ea typeface="넥슨 풋볼고딕 L"/>
              </a:rPr>
              <a:t>le(v4.1)</a:t>
            </a:r>
          </a:p>
        </p:txBody>
      </p:sp>
      <p:sp>
        <p:nvSpPr>
          <p:cNvPr id="72" name="TextBox 37"/>
          <p:cNvSpPr txBox="1"/>
          <p:nvPr/>
        </p:nvSpPr>
        <p:spPr>
          <a:xfrm>
            <a:off x="3707009" y="2717260"/>
            <a:ext cx="15981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200" b="1" dirty="0">
                <a:latin typeface="넥슨 풋볼고딕 L"/>
                <a:ea typeface="넥슨 풋볼고딕 L"/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3679137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LED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44" b="21424"/>
          <a:stretch/>
        </p:blipFill>
        <p:spPr>
          <a:xfrm>
            <a:off x="6486956" y="841259"/>
            <a:ext cx="1348506" cy="27909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8287" y="1689320"/>
            <a:ext cx="39966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기능 </a:t>
            </a:r>
            <a:endParaRPr lang="en-US" altLang="ko-KR" sz="2800" dirty="0" smtClean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집을 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밝혀줄 </a:t>
            </a: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LED (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전등</a:t>
            </a: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타이머를 </a:t>
            </a:r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통한 소등</a:t>
            </a:r>
            <a:r>
              <a:rPr lang="en-US" altLang="ko-KR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en-US" sz="28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점등</a:t>
            </a:r>
            <a:endParaRPr lang="en-US" altLang="ko-KR" sz="28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188800"/>
              </p:ext>
            </p:extLst>
          </p:nvPr>
        </p:nvGraphicFramePr>
        <p:xfrm>
          <a:off x="909382" y="3923092"/>
          <a:ext cx="7315200" cy="2017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350"/>
                <a:gridCol w="5591850"/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함수 형식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void </a:t>
                      </a:r>
                      <a:r>
                        <a:rPr lang="en-US" altLang="ko-KR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setLed</a:t>
                      </a:r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</a:t>
                      </a:r>
                      <a:r>
                        <a:rPr lang="en-US" altLang="ko-KR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bool</a:t>
                      </a:r>
                      <a:r>
                        <a:rPr lang="en-US" altLang="ko-KR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setOn</a:t>
                      </a:r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True,</a:t>
                      </a:r>
                      <a:r>
                        <a:rPr lang="en-US" altLang="ko-KR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False</a:t>
                      </a:r>
                      <a:r>
                        <a:rPr lang="ko-KR" altLang="en-US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를 입력 받아 </a:t>
                      </a:r>
                      <a:r>
                        <a:rPr lang="en-US" altLang="ko-KR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LED </a:t>
                      </a:r>
                      <a:r>
                        <a:rPr lang="ko-KR" altLang="en-US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소등 </a:t>
                      </a:r>
                      <a:r>
                        <a:rPr lang="en-US" altLang="ko-KR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,</a:t>
                      </a:r>
                      <a:r>
                        <a:rPr lang="ko-KR" altLang="en-US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점등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사용 예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settLed</a:t>
                      </a:r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(true);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53" b="27956"/>
          <a:stretch/>
        </p:blipFill>
        <p:spPr>
          <a:xfrm rot="16200000">
            <a:off x="8381562" y="3144601"/>
            <a:ext cx="4136773" cy="261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먼지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4050" y="1577640"/>
            <a:ext cx="42947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기능 </a:t>
            </a:r>
            <a:endParaRPr lang="en-US" altLang="ko-KR" sz="28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먼지를 </a:t>
            </a:r>
            <a:r>
              <a:rPr lang="en-US" altLang="ko-KR" sz="28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30</a:t>
            </a:r>
            <a:r>
              <a:rPr lang="ko-KR" altLang="en-US" sz="2800" dirty="0" smtClean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초 간격으로 측정</a:t>
            </a:r>
            <a:endParaRPr lang="en-US" altLang="ko-KR" sz="28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077459"/>
              </p:ext>
            </p:extLst>
          </p:nvPr>
        </p:nvGraphicFramePr>
        <p:xfrm>
          <a:off x="808150" y="3090328"/>
          <a:ext cx="7315200" cy="2017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350"/>
                <a:gridCol w="5591850"/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함수 형식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float </a:t>
                      </a:r>
                      <a:r>
                        <a:rPr lang="en-US" altLang="ko-KR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readDustSensor</a:t>
                      </a:r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먼지 센서를 통해 먼지의 농도를 반환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사용 예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float</a:t>
                      </a:r>
                      <a:r>
                        <a:rPr lang="en-US" altLang="ko-KR" baseline="0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ds = </a:t>
                      </a:r>
                      <a:r>
                        <a:rPr lang="en-US" altLang="ko-KR" dirty="0" err="1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readDustSensor</a:t>
                      </a:r>
                      <a:r>
                        <a:rPr lang="en-US" altLang="ko-KR" dirty="0" smtClean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()</a:t>
                      </a:r>
                      <a:endParaRPr lang="ko-KR" altLang="en-US" dirty="0" smtClean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542" y="3341845"/>
            <a:ext cx="3191875" cy="288250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101" y="649727"/>
            <a:ext cx="2270758" cy="227075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805022" y="2531747"/>
            <a:ext cx="2452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제품명</a:t>
            </a:r>
            <a:r>
              <a:rPr lang="en-US" altLang="ko-KR" dirty="0" smtClean="0">
                <a:solidFill>
                  <a:srgbClr val="000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: GP2Y1010AU0F</a:t>
            </a:r>
            <a:endParaRPr lang="ko-KR" altLang="en-US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4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1727</Words>
  <Application>Microsoft Office PowerPoint</Application>
  <PresentationFormat>와이드스크린</PresentationFormat>
  <Paragraphs>453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넥슨 풋볼고딕 B</vt:lpstr>
      <vt:lpstr>넥슨 풋볼고딕 L</vt:lpstr>
      <vt:lpstr>맑은 고딕</vt:lpstr>
      <vt:lpstr>Arial</vt:lpstr>
      <vt:lpstr>Office 테마</vt:lpstr>
      <vt:lpstr>CoAP/6LoWPAN 기반 홈네트워크</vt:lpstr>
      <vt:lpstr>차례</vt:lpstr>
      <vt:lpstr>종합 설계 개요</vt:lpstr>
      <vt:lpstr>관련 연구 및 사례</vt:lpstr>
      <vt:lpstr>시스템 수행 시나리오</vt:lpstr>
      <vt:lpstr>시스템 구성도</vt:lpstr>
      <vt:lpstr>시스템 구성도</vt:lpstr>
      <vt:lpstr>아두이노 - LED</vt:lpstr>
      <vt:lpstr>아두이노 – 먼지</vt:lpstr>
      <vt:lpstr>아두이노 - 온습도</vt:lpstr>
      <vt:lpstr>아두이노 - DC모터</vt:lpstr>
      <vt:lpstr>CoAP와 아두이노간 통신</vt:lpstr>
      <vt:lpstr>CoAP란?</vt:lpstr>
      <vt:lpstr>CoAP 서버</vt:lpstr>
      <vt:lpstr>CoAP 서버 - Copper</vt:lpstr>
      <vt:lpstr>CoAP서버 자원 등록 흐름도</vt:lpstr>
      <vt:lpstr>아두이노와 CoAP서버간 등록 및 통신</vt:lpstr>
      <vt:lpstr>아두이노와 CoAP서버간 등록 및 통신</vt:lpstr>
      <vt:lpstr>6LoWPAN</vt:lpstr>
      <vt:lpstr>6LoWPAN Gateway</vt:lpstr>
      <vt:lpstr>BLE 4.1</vt:lpstr>
      <vt:lpstr>CoAP 서버와 게이트웨이 간 6LoWPAN 통신 과정</vt:lpstr>
      <vt:lpstr>데모 환경 설계</vt:lpstr>
      <vt:lpstr>데모 환경 설계</vt:lpstr>
      <vt:lpstr>데모 환경 설계</vt:lpstr>
      <vt:lpstr>데모 환경 설계</vt:lpstr>
      <vt:lpstr>개발 환경 및 개발 방법</vt:lpstr>
      <vt:lpstr>개발 환경 및 개발 방법</vt:lpstr>
      <vt:lpstr>개발 환경 및 개발 방법</vt:lpstr>
      <vt:lpstr>개발 환경 및 개발 방법</vt:lpstr>
      <vt:lpstr>개발 환경 및 개발 방법</vt:lpstr>
      <vt:lpstr>업무 분담</vt:lpstr>
      <vt:lpstr>졸업 설계 수행 일정</vt:lpstr>
      <vt:lpstr>필요기술 및 참고문헌</vt:lpstr>
      <vt:lpstr>PowerPoint 프레젠테이션</vt:lpstr>
    </vt:vector>
  </TitlesOfParts>
  <Company>JimyeolCompany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Jimyeol</dc:creator>
  <cp:lastModifiedBy>Jimyeol</cp:lastModifiedBy>
  <cp:revision>52</cp:revision>
  <dcterms:created xsi:type="dcterms:W3CDTF">2017-02-19T04:12:29Z</dcterms:created>
  <dcterms:modified xsi:type="dcterms:W3CDTF">2017-02-19T20:17:55Z</dcterms:modified>
</cp:coreProperties>
</file>