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5" r:id="rId6"/>
    <p:sldId id="269" r:id="rId7"/>
    <p:sldId id="287" r:id="rId8"/>
    <p:sldId id="288" r:id="rId9"/>
    <p:sldId id="289" r:id="rId10"/>
    <p:sldId id="290" r:id="rId11"/>
    <p:sldId id="277" r:id="rId12"/>
    <p:sldId id="278" r:id="rId13"/>
    <p:sldId id="280" r:id="rId14"/>
    <p:sldId id="279" r:id="rId15"/>
    <p:sldId id="28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yeol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66"/>
    <p:restoredTop sz="76051"/>
  </p:normalViewPr>
  <p:slideViewPr>
    <p:cSldViewPr snapToGrid="0">
      <p:cViewPr>
        <p:scale>
          <a:sx n="75" d="100"/>
          <a:sy n="75" d="100"/>
        </p:scale>
        <p:origin x="1452" y="3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D599CE5-3553-4344-8C72-D3433DB004DD}" type="datetime1">
              <a:rPr lang="ko-KR" altLang="en-US"/>
              <a:pPr lvl="0">
                <a:defRPr lang="ko-KR" altLang="en-US"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09E281C-9B85-4EBC-9032-49132D12DE3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7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7GtmwyvmWE#t=162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9E281C-9B85-4EBC-9032-49132D12DE3B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2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정보 기술 연구 및 자문회사 가트너가 </a:t>
            </a:r>
            <a:r>
              <a:rPr lang="en-US" altLang="ko-KR"/>
              <a:t>2013</a:t>
            </a:r>
            <a:r>
              <a:rPr lang="ko-KR" altLang="en-US"/>
              <a:t>년 </a:t>
            </a:r>
            <a:r>
              <a:rPr lang="en-US" altLang="ko-KR"/>
              <a:t>12</a:t>
            </a:r>
            <a:r>
              <a:rPr lang="ko-KR" altLang="en-US"/>
              <a:t>월에 발표한 보고서에 따르면 이런 사물인터넷</a:t>
            </a:r>
            <a:r>
              <a:rPr lang="en-US" altLang="ko-KR"/>
              <a:t> </a:t>
            </a:r>
            <a:r>
              <a:rPr lang="ko-KR" altLang="en-US"/>
              <a:t>기기 시장이 </a:t>
            </a:r>
            <a:r>
              <a:rPr lang="en-US" altLang="ko-KR"/>
              <a:t>2009</a:t>
            </a:r>
            <a:r>
              <a:rPr lang="ko-KR" altLang="en-US"/>
              <a:t>년 </a:t>
            </a:r>
            <a:r>
              <a:rPr lang="en-US" altLang="ko-KR"/>
              <a:t>9,466</a:t>
            </a:r>
            <a:r>
              <a:rPr lang="ko-KR" altLang="en-US"/>
              <a:t>억원에서 </a:t>
            </a:r>
            <a:r>
              <a:rPr lang="en-US" altLang="ko-KR"/>
              <a:t>2020</a:t>
            </a:r>
            <a:r>
              <a:rPr lang="ko-KR" altLang="en-US"/>
              <a:t>년에는 약 </a:t>
            </a:r>
            <a:r>
              <a:rPr lang="en-US" altLang="ko-KR"/>
              <a:t>30</a:t>
            </a:r>
            <a:r>
              <a:rPr lang="ko-KR" altLang="en-US"/>
              <a:t>배 증가한 </a:t>
            </a:r>
            <a:r>
              <a:rPr lang="en-US" altLang="ko-KR"/>
              <a:t>27</a:t>
            </a:r>
            <a:r>
              <a:rPr lang="ko-KR" altLang="en-US"/>
              <a:t>조 </a:t>
            </a:r>
            <a:r>
              <a:rPr lang="en-US" altLang="ko-KR"/>
              <a:t>3000</a:t>
            </a:r>
            <a:r>
              <a:rPr lang="ko-KR" altLang="en-US"/>
              <a:t>억원에 이를 것이라고 합니다</a:t>
            </a:r>
            <a:r>
              <a:rPr lang="en-US" altLang="ko-KR"/>
              <a:t>. </a:t>
            </a:r>
            <a:r>
              <a:rPr lang="ko-KR" altLang="en-US"/>
              <a:t>또 사물 인터넷을 통한 경제적 수익이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9000</a:t>
            </a:r>
            <a:r>
              <a:rPr lang="ko-KR" altLang="en-US"/>
              <a:t>억 불에 달할 것으로 예측하고 있습니다</a:t>
            </a:r>
            <a:r>
              <a:rPr lang="en-US" altLang="ko-KR"/>
              <a:t>.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이 보고서 뿐만 아니라 각종 리서치 기관에서 사물 인터넷의 폭발적인 증가를 예측하고 있습니다</a:t>
            </a:r>
            <a:r>
              <a:rPr lang="en-US" altLang="ko-KR"/>
              <a:t>. </a:t>
            </a:r>
            <a:r>
              <a:rPr lang="ko-KR" altLang="en-US"/>
              <a:t>최근 </a:t>
            </a:r>
            <a:r>
              <a:rPr lang="en-US" altLang="ko-KR"/>
              <a:t>IT</a:t>
            </a:r>
            <a:r>
              <a:rPr lang="ko-KR" altLang="en-US"/>
              <a:t>업계의 가장 큰 이슈가 사물인터넷이라는 점에는 누구도 의심하지 않을 것입니다</a:t>
            </a:r>
            <a:r>
              <a:rPr lang="en-US" altLang="ko-KR"/>
              <a:t>. </a:t>
            </a:r>
          </a:p>
          <a:p>
            <a:pPr lvl="0">
              <a:defRPr lang="ko-KR"/>
            </a:pPr>
            <a:r>
              <a:rPr lang="ko-KR" altLang="en-US"/>
              <a:t>가트너 보고서에 의하면 </a:t>
            </a:r>
            <a:r>
              <a:rPr lang="en-US" altLang="ko-KR"/>
              <a:t>2020</a:t>
            </a:r>
            <a:r>
              <a:rPr lang="ko-KR" altLang="en-US"/>
              <a:t>년에는 이 사물 인터넷 기술을 사용하는 사물의 개수가 </a:t>
            </a:r>
            <a:r>
              <a:rPr lang="en-US" altLang="ko-KR"/>
              <a:t>260</a:t>
            </a:r>
            <a:r>
              <a:rPr lang="ko-KR" altLang="en-US"/>
              <a:t>억 개에 이를 것이라고 합니다</a:t>
            </a:r>
            <a:r>
              <a:rPr lang="en-US" altLang="ko-KR"/>
              <a:t>. </a:t>
            </a:r>
            <a:r>
              <a:rPr lang="ko-KR" altLang="en-US"/>
              <a:t>하지만 여기에는 문제점이 있는데요</a:t>
            </a:r>
            <a:r>
              <a:rPr lang="en-US" altLang="ko-KR"/>
              <a:t>.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9E281C-9B85-4EBC-9032-49132D12DE3B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8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우선 </a:t>
            </a:r>
            <a:r>
              <a:rPr lang="en-US" altLang="ko-KR"/>
              <a:t>IPv6</a:t>
            </a:r>
            <a:r>
              <a:rPr lang="ko-KR" altLang="en-US"/>
              <a:t>에 대해 설명하자면</a:t>
            </a:r>
            <a:r>
              <a:rPr lang="en-US" altLang="ko-KR"/>
              <a:t>, </a:t>
            </a:r>
            <a:r>
              <a:rPr lang="ko-KR" altLang="en-US"/>
              <a:t>현재 우리나라를 비롯해 세계 주요국가에서는 </a:t>
            </a:r>
            <a:r>
              <a:rPr lang="en-US" altLang="ko-KR"/>
              <a:t>1981</a:t>
            </a:r>
            <a:r>
              <a:rPr lang="ko-KR" altLang="en-US"/>
              <a:t>년 개발된 </a:t>
            </a:r>
            <a:r>
              <a:rPr lang="en-US" altLang="ko-KR"/>
              <a:t>IPv4 </a:t>
            </a:r>
            <a:r>
              <a:rPr lang="ko-KR" altLang="en-US"/>
              <a:t>인터넷 주소체계를 사용하고 있습니다</a:t>
            </a:r>
            <a:r>
              <a:rPr lang="en-US" altLang="ko-KR"/>
              <a:t>. IPv4</a:t>
            </a:r>
            <a:r>
              <a:rPr lang="ko-KR" altLang="en-US"/>
              <a:t>는 </a:t>
            </a:r>
            <a:r>
              <a:rPr lang="en-US" altLang="ko-KR"/>
              <a:t>43</a:t>
            </a:r>
            <a:r>
              <a:rPr lang="ko-KR" altLang="en-US"/>
              <a:t>억개의 주소를 사용할 수 있지만</a:t>
            </a:r>
            <a:r>
              <a:rPr lang="en-US" altLang="ko-KR"/>
              <a:t>, </a:t>
            </a:r>
            <a:r>
              <a:rPr lang="ko-KR" altLang="en-US"/>
              <a:t>인터넷 서비스가 전 세계적으로 확산되면서 이미 바닥을 드러내고 있는 상황입니다</a:t>
            </a:r>
            <a:r>
              <a:rPr lang="en-US" altLang="ko-KR"/>
              <a:t>. ​</a:t>
            </a:r>
            <a:r>
              <a:rPr lang="ko-KR" altLang="en-US"/>
              <a:t>이를 해결하기 위해 나온 새로운 인터넷 주소체계가 </a:t>
            </a:r>
            <a:r>
              <a:rPr lang="en-US" altLang="ko-KR"/>
              <a:t>IPv6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IPv6</a:t>
            </a:r>
            <a:r>
              <a:rPr lang="ko-KR" altLang="en-US"/>
              <a:t>에서 생성할 수 있는 주소는 </a:t>
            </a:r>
            <a:r>
              <a:rPr lang="en-US" altLang="ko-KR"/>
              <a:t>43</a:t>
            </a:r>
            <a:r>
              <a:rPr lang="ko-KR" altLang="en-US"/>
              <a:t>억의 네 제곱으로 사실상 무한대로 할당 받을 수 있습니다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IoT </a:t>
            </a:r>
            <a:r>
              <a:rPr lang="ko-KR" altLang="en-US"/>
              <a:t>단말기에 할당해 줄 </a:t>
            </a:r>
            <a:r>
              <a:rPr lang="en-US" altLang="ko-KR"/>
              <a:t>IPv4 </a:t>
            </a:r>
            <a:r>
              <a:rPr lang="ko-KR" altLang="en-US"/>
              <a:t>주소는 고갈된 상태고 사설 </a:t>
            </a:r>
            <a:r>
              <a:rPr lang="en-US" altLang="ko-KR"/>
              <a:t>IP </a:t>
            </a:r>
            <a:r>
              <a:rPr lang="ko-KR" altLang="en-US"/>
              <a:t>주소를 공인 </a:t>
            </a:r>
            <a:r>
              <a:rPr lang="en-US" altLang="ko-KR"/>
              <a:t>IP </a:t>
            </a:r>
            <a:r>
              <a:rPr lang="ko-KR" altLang="en-US"/>
              <a:t>주소로 바꾸는 </a:t>
            </a:r>
            <a:r>
              <a:rPr lang="en-US" altLang="ko-KR"/>
              <a:t>NAT </a:t>
            </a:r>
            <a:r>
              <a:rPr lang="ko-KR" altLang="en-US"/>
              <a:t>기술도 </a:t>
            </a:r>
            <a:r>
              <a:rPr lang="en-US" altLang="ko-KR"/>
              <a:t>IoT</a:t>
            </a:r>
            <a:r>
              <a:rPr lang="ko-KR" altLang="en-US"/>
              <a:t>에서는 제약이 있습니다</a:t>
            </a:r>
            <a:r>
              <a:rPr lang="en-US" altLang="ko-KR"/>
              <a:t>. </a:t>
            </a:r>
            <a:r>
              <a:rPr lang="ko-KR" altLang="en-US"/>
              <a:t>단말기의 폭발적인 증가를 위해 </a:t>
            </a:r>
            <a:r>
              <a:rPr lang="en-US" altLang="ko-KR"/>
              <a:t>IPv6 </a:t>
            </a:r>
            <a:r>
              <a:rPr lang="ko-KR" altLang="en-US"/>
              <a:t>전환은 필수적입니다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사이버보안 위협을 크게 경감할 수 있는 </a:t>
            </a: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IPv6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간단하고 명확한 장점이다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IPv4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끄는 순간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IPv4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스택에 기반을 둔 글로벌 사이버공격과 보안 위협을 없앨 수 있다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IPv4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스택에서는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과의 전투에서 사실한 패했다고 평가해도 무방하다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IPv6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스택에서는 이길 기회가 남아있다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전쟁에서 우세한 입지를 차지할 기회를 갖게 될 것이다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인터넷 </a:t>
            </a: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베타 버전</a:t>
            </a: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불과한 </a:t>
            </a:r>
            <a:r>
              <a:rPr lang="en-US" altLang="ko-KR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IPv4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인터넷의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아버지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 한 명으로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프로토콜을 공동 개발한 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빈트 서프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(Vint Cerf)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에 따르면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IPv4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“시험판에 해당되는 인터넷”이었다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우리는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년부터 인터넷 프로토콜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베타 버전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이용한 것이다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서프는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IPv6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세기의 인터넷 정식 버전이 될 것이라고 말했다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9E281C-9B85-4EBC-9032-49132D12DE3B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0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http://www.hellot.net/new_hellot/magazine/magazine_read.html?code=205&amp;sub=001&amp;idx=27478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9E281C-9B85-4EBC-9032-49132D12DE3B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6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9E281C-9B85-4EBC-9032-49132D12DE3B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1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기상청의 </a:t>
            </a:r>
            <a:r>
              <a:rPr lang="ko-KR" altLang="en-US" dirty="0" err="1" smtClean="0"/>
              <a:t>정볼르</a:t>
            </a:r>
            <a:r>
              <a:rPr lang="ko-KR" altLang="en-US" dirty="0" smtClean="0"/>
              <a:t> 받아와서 현재 날씨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미세먼지 를 </a:t>
            </a:r>
            <a:r>
              <a:rPr lang="ko-KR" altLang="en-US" dirty="0" err="1" smtClean="0"/>
              <a:t>알수있고</a:t>
            </a:r>
            <a:endParaRPr lang="en-US" altLang="ko-KR" dirty="0" smtClean="0"/>
          </a:p>
          <a:p>
            <a:r>
              <a:rPr lang="ko-KR" altLang="en-US" dirty="0" smtClean="0"/>
              <a:t>열기 닫기가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자동으로 </a:t>
            </a:r>
            <a:r>
              <a:rPr lang="ko-KR" altLang="en-US" dirty="0" err="1" smtClean="0"/>
              <a:t>하게되면</a:t>
            </a:r>
            <a:r>
              <a:rPr lang="ko-KR" altLang="en-US" dirty="0" smtClean="0"/>
              <a:t> 미세먼지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비오는지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눈오느닞</a:t>
            </a:r>
            <a:r>
              <a:rPr lang="ko-KR" altLang="en-US" baseline="0" dirty="0" smtClean="0"/>
              <a:t> 확인하고 창문을 </a:t>
            </a:r>
            <a:r>
              <a:rPr lang="ko-KR" altLang="en-US" baseline="0" dirty="0" err="1" smtClean="0"/>
              <a:t>제어하게됩니다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9E281C-9B85-4EBC-9032-49132D12DE3B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6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논문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9E281C-9B85-4EBC-9032-49132D12DE3B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사용자는 웹 client에 키워드를 입력하여 웹 서버를 통하여 등록한 IoT 노드의 정보를 수신한다. 다</a:t>
            </a:r>
          </a:p>
          <a:p>
            <a:pPr>
              <a:defRPr lang="ko-KR" altLang="en-US"/>
            </a:pPr>
            <a:r>
              <a:rPr lang="ko-KR" altLang="en-US"/>
              <a:t>음 정보를 확인하고 해당 IoT 노드의 센서나 구동체를</a:t>
            </a:r>
          </a:p>
          <a:p>
            <a:pPr>
              <a:defRPr lang="ko-KR" altLang="en-US"/>
            </a:pPr>
            <a:r>
              <a:rPr lang="ko-KR" altLang="en-US"/>
              <a:t>제어한다.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09E281C-9B85-4EBC-9032-49132D12DE3B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40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2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3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1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36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2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6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3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9640-54F6-46ED-8DA5-6032D89970F7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2155-7043-4931-AD97-F7131683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3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.html/rtc725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18514"/>
            <a:ext cx="12192000" cy="7209386"/>
          </a:xfrm>
          <a:prstGeom prst="rect">
            <a:avLst/>
          </a:prstGeom>
        </p:spPr>
      </p:pic>
      <p:sp>
        <p:nvSpPr>
          <p:cNvPr id="14" name="순서도: 천공 테이프 13"/>
          <p:cNvSpPr/>
          <p:nvPr/>
        </p:nvSpPr>
        <p:spPr>
          <a:xfrm>
            <a:off x="-32004" y="3296412"/>
            <a:ext cx="12256008" cy="5184648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8689" y="4269596"/>
            <a:ext cx="761997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CoAP</a:t>
            </a:r>
            <a:r>
              <a:rPr lang="en-US" altLang="ko-KR" sz="40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/6LowPan</a:t>
            </a:r>
            <a:r>
              <a:rPr lang="en-US" altLang="ko-KR" sz="40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</a:t>
            </a:r>
            <a:r>
              <a:rPr lang="ko-KR" altLang="en-US" sz="40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기반 홈 네트워크</a:t>
            </a:r>
            <a:r>
              <a:rPr lang="ko-KR" altLang="en-US" sz="28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/>
            </a:r>
            <a:br>
              <a:rPr lang="ko-KR" altLang="en-US" sz="28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</a:br>
            <a:r>
              <a:rPr lang="en-US" altLang="ko-KR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(Design and Implementation of </a:t>
            </a:r>
            <a:r>
              <a:rPr lang="en-US" altLang="ko-KR" b="1" dirty="0" err="1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CoAP</a:t>
            </a:r>
            <a:r>
              <a:rPr lang="en-US" altLang="ko-KR" b="1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/6LowPan </a:t>
            </a:r>
            <a:r>
              <a:rPr lang="en-US" altLang="ko-KR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based Home Network)</a:t>
            </a:r>
          </a:p>
          <a:p>
            <a:pPr algn="r"/>
            <a:endParaRPr lang="ko-KR" altLang="en-US" sz="2800" b="1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320659" y="52640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2012154021 문동선</a:t>
            </a:r>
          </a:p>
          <a:p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2012152014 박경재</a:t>
            </a:r>
          </a:p>
          <a:p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2012152031 이영훈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5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80"/>
            <a:ext cx="12192000" cy="9144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993231" y="711200"/>
            <a:ext cx="2513463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11842" y="711200"/>
            <a:ext cx="2513463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0" y="-101600"/>
            <a:ext cx="6454588" cy="6858000"/>
            <a:chOff x="1205006" y="-88900"/>
            <a:chExt cx="6454588" cy="6858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006" y="-88900"/>
              <a:ext cx="6454588" cy="6858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98237" y="723900"/>
              <a:ext cx="2513463" cy="8509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311400" y="844550"/>
              <a:ext cx="609600" cy="609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거실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150168" y="844550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부엌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988936" y="844550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화장실</a:t>
              </a:r>
              <a:endParaRPr lang="ko-KR" altLang="en-US" sz="11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68241" y="1696482"/>
              <a:ext cx="905517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 </a:t>
              </a:r>
              <a:r>
                <a:rPr lang="en-US" altLang="ko-KR" sz="1200" dirty="0" smtClean="0"/>
                <a:t>ON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92555" y="1696482"/>
              <a:ext cx="940936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OFF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8976" y="2387600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스위치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6275" y="3090902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스위치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6275" y="3820120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스위치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16923" y="2388632"/>
              <a:ext cx="743098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ON</a:t>
              </a:r>
              <a:endParaRPr lang="ko-KR" altLang="en-US" sz="12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16923" y="3086616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OFF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16923" y="3821152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OFF</a:t>
              </a:r>
              <a:endParaRPr lang="ko-KR" altLang="en-US" sz="1200" dirty="0"/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11" y="-101600"/>
            <a:ext cx="6454588" cy="6858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811842" y="711200"/>
            <a:ext cx="2513463" cy="850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56552" y="831850"/>
            <a:ext cx="1788162" cy="609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거실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스위치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7312037" y="1683782"/>
            <a:ext cx="1385310" cy="9913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7203" y="1719275"/>
            <a:ext cx="920319" cy="920319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613260" y="2889766"/>
            <a:ext cx="743098" cy="368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ON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845855" y="38003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타이머 설정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11842" y="4200881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오전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시 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분 켜기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500244" y="4169696"/>
            <a:ext cx="743098" cy="368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07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097054" y="1060516"/>
            <a:ext cx="8289285" cy="4939505"/>
            <a:chOff x="1745340" y="979542"/>
            <a:chExt cx="8289285" cy="4939505"/>
          </a:xfrm>
        </p:grpSpPr>
        <p:grpSp>
          <p:nvGrpSpPr>
            <p:cNvPr id="2" name="그룹 1"/>
            <p:cNvGrpSpPr/>
            <p:nvPr/>
          </p:nvGrpSpPr>
          <p:grpSpPr>
            <a:xfrm>
              <a:off x="1745340" y="979542"/>
              <a:ext cx="8289285" cy="4939505"/>
              <a:chOff x="925282" y="1449442"/>
              <a:chExt cx="7581714" cy="4939505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306048" y="2377763"/>
                <a:ext cx="1694804" cy="2113259"/>
                <a:chOff x="4024037" y="1522515"/>
                <a:chExt cx="1124027" cy="1326756"/>
              </a:xfrm>
            </p:grpSpPr>
            <p:pic>
              <p:nvPicPr>
                <p:cNvPr id="41" name="Picture 3" descr="C:\Users\Administrator\Desktop\KakaoTalk_20151102_175638133.jpg"/>
                <p:cNvPicPr>
                  <a:picLocks noChangeAspect="1" noChangeArrowheads="1"/>
                </p:cNvPicPr>
                <p:nvPr/>
              </p:nvPicPr>
              <p:blipFill rotWithShape="1">
                <a:blip r:embed="rId2"/>
                <a:srcRect/>
                <a:stretch>
                  <a:fillRect/>
                </a:stretch>
              </p:blipFill>
              <p:spPr>
                <a:xfrm>
                  <a:off x="4024037" y="1522515"/>
                  <a:ext cx="1124027" cy="1152128"/>
                </a:xfrm>
                <a:prstGeom prst="rect">
                  <a:avLst/>
                </a:prstGeom>
                <a:noFill/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4150965" y="2694687"/>
                  <a:ext cx="870157" cy="1545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000" b="1" dirty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 웹 서버</a:t>
                  </a:r>
                </a:p>
              </p:txBody>
            </p:sp>
          </p:grpSp>
          <p:grpSp>
            <p:nvGrpSpPr>
              <p:cNvPr id="4" name="그룹 3"/>
              <p:cNvGrpSpPr/>
              <p:nvPr/>
            </p:nvGrpSpPr>
            <p:grpSpPr>
              <a:xfrm>
                <a:off x="4873033" y="4988047"/>
                <a:ext cx="1455405" cy="1346052"/>
                <a:chOff x="389466" y="4154134"/>
                <a:chExt cx="1020253" cy="1051345"/>
              </a:xfrm>
            </p:grpSpPr>
            <p:pic>
              <p:nvPicPr>
                <p:cNvPr id="39" name="Picture 5" descr="C:\Users\Administrator\Desktop\KakaoTalk_20151027_210425867.jpg"/>
                <p:cNvPicPr>
                  <a:picLocks noChangeAspect="1" noChangeArrowheads="1"/>
                </p:cNvPicPr>
                <p:nvPr/>
              </p:nvPicPr>
              <p:blipFill rotWithShape="1">
                <a:blip r:embed="rId3"/>
                <a:srcRect/>
                <a:stretch>
                  <a:fillRect/>
                </a:stretch>
              </p:blipFill>
              <p:spPr>
                <a:xfrm>
                  <a:off x="448513" y="4154134"/>
                  <a:ext cx="831671" cy="844401"/>
                </a:xfrm>
                <a:prstGeom prst="rect">
                  <a:avLst/>
                </a:prstGeom>
                <a:noFill/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389466" y="5013166"/>
                  <a:ext cx="1020253" cy="1923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000" b="1" dirty="0" err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IoT</a:t>
                  </a:r>
                  <a:r>
                    <a:rPr lang="ko-KR" altLang="en-US" sz="1000" b="1" dirty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 단말기</a:t>
                  </a:r>
                  <a:r>
                    <a:rPr lang="ko-KR" altLang="en-US" sz="1000" b="1" dirty="0" smtClean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(</a:t>
                  </a:r>
                  <a:r>
                    <a:rPr lang="ko-KR" altLang="en-US" sz="1000" b="1" dirty="0" smtClean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초인종감지</a:t>
                  </a:r>
                  <a:r>
                    <a:rPr lang="ko-KR" altLang="en-US" sz="1000" b="1" dirty="0" smtClean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)</a:t>
                  </a:r>
                  <a:endParaRPr lang="ko-KR" altLang="en-US" sz="1000" b="1" dirty="0">
                    <a:latin typeface="넥슨 풋볼고딕 L" panose="020B0303000000000000" pitchFamily="34" charset="-127"/>
                    <a:ea typeface="넥슨 풋볼고딕 L" panose="020B0303000000000000" pitchFamily="34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552851" y="1449442"/>
                <a:ext cx="1954145" cy="1347859"/>
                <a:chOff x="7355157" y="1839821"/>
                <a:chExt cx="1954146" cy="1347859"/>
              </a:xfrm>
            </p:grpSpPr>
            <p:pic>
              <p:nvPicPr>
                <p:cNvPr id="37" name="Picture 2" descr="C:\Users\김한조\Desktop\db.PNG"/>
                <p:cNvPicPr>
                  <a:picLocks noChangeAspect="1" noChangeArrowheads="1"/>
                </p:cNvPicPr>
                <p:nvPr/>
              </p:nvPicPr>
              <p:blipFill rotWithShape="1">
                <a:blip r:embed="rId4"/>
                <a:srcRect/>
                <a:stretch>
                  <a:fillRect/>
                </a:stretch>
              </p:blipFill>
              <p:spPr>
                <a:xfrm>
                  <a:off x="7355157" y="1839821"/>
                  <a:ext cx="1143647" cy="1101638"/>
                </a:xfrm>
                <a:prstGeom prst="rect">
                  <a:avLst/>
                </a:prstGeom>
                <a:noFill/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7479665" y="2941459"/>
                  <a:ext cx="1829638" cy="246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1000" b="1" dirty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데이터베이스</a:t>
                  </a:r>
                </a:p>
              </p:txBody>
            </p:sp>
          </p:grpSp>
          <p:sp>
            <p:nvSpPr>
              <p:cNvPr id="6" name="오른쪽 화살표 46"/>
              <p:cNvSpPr/>
              <p:nvPr/>
            </p:nvSpPr>
            <p:spPr>
              <a:xfrm rot="18822326">
                <a:off x="2694859" y="4511215"/>
                <a:ext cx="702206" cy="2749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endParaRPr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925282" y="3734627"/>
                <a:ext cx="2381429" cy="844903"/>
                <a:chOff x="131003" y="3861431"/>
                <a:chExt cx="2381429" cy="844903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131003" y="4306224"/>
                  <a:ext cx="238142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1000" b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                    어플을 통해서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 b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가스</a:t>
                  </a:r>
                  <a:r>
                    <a:rPr lang="en-US" altLang="ko-KR" sz="1000" b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,</a:t>
                  </a:r>
                  <a:r>
                    <a:rPr lang="ko-KR" altLang="en-US" sz="1000" b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 도어락,</a:t>
                  </a:r>
                  <a:r>
                    <a:rPr lang="en-US" altLang="ko-KR" sz="1000" b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 </a:t>
                  </a:r>
                  <a:r>
                    <a:rPr lang="ko-KR" altLang="en-US" sz="1000" b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초인종</a:t>
                  </a:r>
                  <a:r>
                    <a:rPr lang="en-US" altLang="ko-KR" sz="1000" b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 </a:t>
                  </a:r>
                  <a:r>
                    <a:rPr lang="ko-KR" altLang="en-US" sz="1000" b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등 원격 제어</a:t>
                  </a:r>
                </a:p>
              </p:txBody>
            </p:sp>
            <p:grpSp>
              <p:nvGrpSpPr>
                <p:cNvPr id="32" name="그룹 31"/>
                <p:cNvGrpSpPr/>
                <p:nvPr/>
              </p:nvGrpSpPr>
              <p:grpSpPr>
                <a:xfrm>
                  <a:off x="455952" y="3861431"/>
                  <a:ext cx="1528887" cy="381816"/>
                  <a:chOff x="461994" y="3812061"/>
                  <a:chExt cx="1528887" cy="381816"/>
                </a:xfrm>
              </p:grpSpPr>
              <p:pic>
                <p:nvPicPr>
                  <p:cNvPr id="33" name="Picture 2" descr="C:\Users\김한조\Desktop\졸업작품\졸작발표그림\_뚡뀳__꼳_■넧_뉌뀫__꼹____녁꼨_듄넽\_롟뀳_뗡뀿_メ꼳_⒰녅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/>
                  <a:srcRect/>
                  <a:stretch>
                    <a:fillRect/>
                  </a:stretch>
                </p:blipFill>
                <p:spPr>
                  <a:xfrm>
                    <a:off x="1675040" y="3825248"/>
                    <a:ext cx="315841" cy="3649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" name="Picture 3" descr="C:\Users\김한조\Desktop\졸업작품\졸작발표그림\_뚡뀳__꼳_■넧_뉌뀫__꼹____녁꼨_듄넽\_뤳뀫_녲뀰_끷뀫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/>
                  <a:srcRect/>
                  <a:stretch>
                    <a:fillRect/>
                  </a:stretch>
                </p:blipFill>
                <p:spPr>
                  <a:xfrm>
                    <a:off x="461994" y="3814958"/>
                    <a:ext cx="500212" cy="3760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" name="Picture 4" descr="C:\Users\김한조\Desktop\졸업작품\졸작발표그림\_뚡뀳__꼳_■넧_뉌뀫__꼹____녁꼨_듄넽\_됣뀽_묃뀿_뤳뀯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/>
                  <a:srcRect/>
                  <a:stretch>
                    <a:fillRect/>
                  </a:stretch>
                </p:blipFill>
                <p:spPr>
                  <a:xfrm>
                    <a:off x="934379" y="3812061"/>
                    <a:ext cx="401115" cy="368629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" name="Picture 5" descr="C:\Users\김한조\Desktop\졸업작품\졸작발표그림\_뚡뀳__꼳_■넧_뉌뀫__꼹____녁꼨_듄넽\_녲뀫_뗡뀿_뤳뀽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/>
                  <a:srcRect/>
                  <a:stretch>
                    <a:fillRect/>
                  </a:stretch>
                </p:blipFill>
                <p:spPr>
                  <a:xfrm>
                    <a:off x="1286118" y="3812080"/>
                    <a:ext cx="396746" cy="381797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8" name="그룹 7"/>
              <p:cNvGrpSpPr/>
              <p:nvPr/>
            </p:nvGrpSpPr>
            <p:grpSpPr>
              <a:xfrm>
                <a:off x="1394640" y="4896816"/>
                <a:ext cx="1312019" cy="1492131"/>
                <a:chOff x="-87124" y="5301208"/>
                <a:chExt cx="1312019" cy="1492131"/>
              </a:xfrm>
            </p:grpSpPr>
            <p:pic>
              <p:nvPicPr>
                <p:cNvPr id="29" name="Picture 3" descr="C:\Users\PARK\Desktop\스크린샷 2015-12-22 오후 5.14.04.png"/>
                <p:cNvPicPr>
                  <a:picLocks noChangeAspect="1" noChangeArrowheads="1"/>
                </p:cNvPicPr>
                <p:nvPr/>
              </p:nvPicPr>
              <p:blipFill rotWithShape="1">
                <a:blip r:embed="rId9"/>
                <a:srcRect/>
                <a:stretch>
                  <a:fillRect/>
                </a:stretch>
              </p:blipFill>
              <p:spPr>
                <a:xfrm>
                  <a:off x="146843" y="5301208"/>
                  <a:ext cx="844094" cy="1371652"/>
                </a:xfrm>
                <a:prstGeom prst="rect">
                  <a:avLst/>
                </a:prstGeom>
                <a:noFill/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-87125" y="6547118"/>
                  <a:ext cx="1312019" cy="246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000" b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HOST</a:t>
                  </a:r>
                </a:p>
              </p:txBody>
            </p:sp>
          </p:grpSp>
          <p:grpSp>
            <p:nvGrpSpPr>
              <p:cNvPr id="9" name="그룹 23"/>
              <p:cNvGrpSpPr/>
              <p:nvPr/>
            </p:nvGrpSpPr>
            <p:grpSpPr>
              <a:xfrm>
                <a:off x="2245155" y="5098100"/>
                <a:ext cx="811008" cy="797824"/>
                <a:chOff x="3224507" y="3799919"/>
                <a:chExt cx="2525508" cy="2131324"/>
              </a:xfrm>
            </p:grpSpPr>
            <p:pic>
              <p:nvPicPr>
                <p:cNvPr id="27" name="그림 15"/>
                <p:cNvPicPr>
                  <a:picLocks noChangeAspect="1"/>
                </p:cNvPicPr>
                <p:nvPr/>
              </p:nvPicPr>
              <p:blipFill rotWithShape="1">
                <a:blip r:embed="rId10"/>
                <a:stretch>
                  <a:fillRect/>
                </a:stretch>
              </p:blipFill>
              <p:spPr>
                <a:xfrm>
                  <a:off x="3224507" y="3799919"/>
                  <a:ext cx="2525508" cy="213132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그림 19"/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>
                  <a:off x="4205147" y="4097444"/>
                  <a:ext cx="1106791" cy="15179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10" name="그룹 104"/>
              <p:cNvGrpSpPr/>
              <p:nvPr/>
            </p:nvGrpSpPr>
            <p:grpSpPr>
              <a:xfrm rot="1443455">
                <a:off x="5145767" y="1946690"/>
                <a:ext cx="1440160" cy="723981"/>
                <a:chOff x="5766334" y="2488994"/>
                <a:chExt cx="1440160" cy="723981"/>
              </a:xfrm>
            </p:grpSpPr>
            <p:sp>
              <p:nvSpPr>
                <p:cNvPr id="25" name="TextBox 71"/>
                <p:cNvSpPr txBox="1"/>
                <p:nvPr/>
              </p:nvSpPr>
              <p:spPr>
                <a:xfrm rot="20104293">
                  <a:off x="5766334" y="2488994"/>
                  <a:ext cx="1440160" cy="6438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algn="l" defTabSz="457200" eaLnBrk="1" latinLnBrk="0" hangingPunct="1">
                    <a:defRPr lang="ko-KR" altLang="en-US"/>
                  </a:pPr>
                  <a:r>
                    <a:rPr lang="ko-KR" altLang="en-US" sz="1200" b="1" i="0" kern="1200" spc="5" baseline="0">
                      <a:latin typeface="넥슨 풋볼고딕 L" panose="020B0303000000000000" pitchFamily="34" charset="-127"/>
                      <a:ea typeface="넥슨 풋볼고딕 L" panose="020B0303000000000000" pitchFamily="34" charset="-127"/>
                      <a:cs typeface="맑은 고딕"/>
                    </a:rPr>
                    <a:t>데이터 로그  및  통합 모드 저장</a:t>
                  </a:r>
                </a:p>
                <a:p>
                  <a:pPr lvl="0">
                    <a:defRPr lang="ko-KR" altLang="en-US"/>
                  </a:pPr>
                  <a:endParaRPr lang="ko-KR" altLang="en-US" sz="1200" b="1">
                    <a:latin typeface="넥슨 풋볼고딕 L" panose="020B0303000000000000" pitchFamily="34" charset="-127"/>
                    <a:ea typeface="넥슨 풋볼고딕 L" panose="020B0303000000000000" pitchFamily="34" charset="-127"/>
                  </a:endParaRPr>
                </a:p>
              </p:txBody>
            </p:sp>
            <p:sp>
              <p:nvSpPr>
                <p:cNvPr id="26" name="오른쪽 화살표 46"/>
                <p:cNvSpPr/>
                <p:nvPr/>
              </p:nvSpPr>
              <p:spPr>
                <a:xfrm rot="20161419">
                  <a:off x="5940152" y="2938770"/>
                  <a:ext cx="1096813" cy="274206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>
                    <a:solidFill>
                      <a:schemeClr val="tx1"/>
                    </a:solidFill>
                    <a:latin typeface="넥슨 풋볼고딕 L" panose="020B0303000000000000" pitchFamily="34" charset="-127"/>
                    <a:ea typeface="넥슨 풋볼고딕 L" panose="020B0303000000000000" pitchFamily="34" charset="-127"/>
                  </a:endParaRPr>
                </a:p>
              </p:txBody>
            </p:sp>
          </p:grpSp>
          <p:grpSp>
            <p:nvGrpSpPr>
              <p:cNvPr id="11" name="그룹 60"/>
              <p:cNvGrpSpPr/>
              <p:nvPr/>
            </p:nvGrpSpPr>
            <p:grpSpPr>
              <a:xfrm>
                <a:off x="6578009" y="4400217"/>
                <a:ext cx="1319335" cy="1346055"/>
                <a:chOff x="389466" y="4154134"/>
                <a:chExt cx="970222" cy="1051348"/>
              </a:xfrm>
            </p:grpSpPr>
            <p:pic>
              <p:nvPicPr>
                <p:cNvPr id="23" name="Picture 5" descr="C:\Users\Administrator\Desktop\KakaoTalk_20151027_210425867.jpg"/>
                <p:cNvPicPr>
                  <a:picLocks noChangeAspect="1" noChangeArrowheads="1"/>
                </p:cNvPicPr>
                <p:nvPr/>
              </p:nvPicPr>
              <p:blipFill rotWithShape="1">
                <a:blip r:embed="rId3"/>
                <a:srcRect/>
                <a:stretch>
                  <a:fillRect/>
                </a:stretch>
              </p:blipFill>
              <p:spPr>
                <a:xfrm>
                  <a:off x="408451" y="4154134"/>
                  <a:ext cx="898443" cy="844401"/>
                </a:xfrm>
                <a:prstGeom prst="rect">
                  <a:avLst/>
                </a:prstGeom>
                <a:noFill/>
              </p:spPr>
            </p:pic>
            <p:sp>
              <p:nvSpPr>
                <p:cNvPr id="24" name="TextBox 65"/>
                <p:cNvSpPr txBox="1"/>
                <p:nvPr/>
              </p:nvSpPr>
              <p:spPr>
                <a:xfrm>
                  <a:off x="389466" y="5013169"/>
                  <a:ext cx="970222" cy="1923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000" b="1" dirty="0" err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IoT</a:t>
                  </a:r>
                  <a:r>
                    <a:rPr lang="ko-KR" altLang="en-US" sz="1000" b="1" dirty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 단말기</a:t>
                  </a:r>
                  <a:r>
                    <a:rPr lang="ko-KR" altLang="en-US" sz="1000" b="1" dirty="0" smtClean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(</a:t>
                  </a:r>
                  <a:r>
                    <a:rPr lang="ko-KR" altLang="en-US" sz="1000" b="1" dirty="0" smtClean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형광등</a:t>
                  </a:r>
                  <a:r>
                    <a:rPr lang="ko-KR" altLang="en-US" sz="1000" b="1" dirty="0" smtClean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조절</a:t>
                  </a:r>
                  <a:r>
                    <a:rPr lang="ko-KR" altLang="en-US" sz="1000" b="1" dirty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)</a:t>
                  </a:r>
                </a:p>
              </p:txBody>
            </p:sp>
          </p:grpSp>
          <p:grpSp>
            <p:nvGrpSpPr>
              <p:cNvPr id="12" name="그룹 60"/>
              <p:cNvGrpSpPr/>
              <p:nvPr/>
            </p:nvGrpSpPr>
            <p:grpSpPr>
              <a:xfrm>
                <a:off x="7043362" y="2917319"/>
                <a:ext cx="1319337" cy="1346057"/>
                <a:chOff x="389460" y="4154134"/>
                <a:chExt cx="970222" cy="1051349"/>
              </a:xfrm>
            </p:grpSpPr>
            <p:pic>
              <p:nvPicPr>
                <p:cNvPr id="21" name="Picture 5" descr="C:\Users\Administrator\Desktop\KakaoTalk_20151027_210425867.jpg"/>
                <p:cNvPicPr>
                  <a:picLocks noChangeAspect="1" noChangeArrowheads="1"/>
                </p:cNvPicPr>
                <p:nvPr/>
              </p:nvPicPr>
              <p:blipFill rotWithShape="1">
                <a:blip r:embed="rId3"/>
                <a:srcRect/>
                <a:stretch>
                  <a:fillRect/>
                </a:stretch>
              </p:blipFill>
              <p:spPr>
                <a:xfrm>
                  <a:off x="415455" y="4154134"/>
                  <a:ext cx="898443" cy="844401"/>
                </a:xfrm>
                <a:prstGeom prst="rect">
                  <a:avLst/>
                </a:prstGeom>
                <a:noFill/>
              </p:spPr>
            </p:pic>
            <p:sp>
              <p:nvSpPr>
                <p:cNvPr id="22" name="TextBox 65"/>
                <p:cNvSpPr txBox="1"/>
                <p:nvPr/>
              </p:nvSpPr>
              <p:spPr>
                <a:xfrm>
                  <a:off x="389460" y="5013170"/>
                  <a:ext cx="970222" cy="1923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000" b="1" dirty="0" err="1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IoT</a:t>
                  </a:r>
                  <a:r>
                    <a:rPr lang="ko-KR" altLang="en-US" sz="1000" b="1" dirty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 단말기</a:t>
                  </a:r>
                  <a:r>
                    <a:rPr lang="ko-KR" altLang="en-US" sz="1000" b="1" dirty="0" smtClean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(창문조절</a:t>
                  </a:r>
                  <a:r>
                    <a:rPr lang="ko-KR" altLang="en-US" sz="1000" b="1" dirty="0">
                      <a:latin typeface="넥슨 풋볼고딕 L" panose="020B0303000000000000" pitchFamily="34" charset="-127"/>
                      <a:ea typeface="넥슨 풋볼고딕 L" panose="020B0303000000000000" pitchFamily="34" charset="-127"/>
                    </a:rPr>
                    <a:t>)</a:t>
                  </a:r>
                </a:p>
              </p:txBody>
            </p:sp>
          </p:grpSp>
          <p:sp>
            <p:nvSpPr>
              <p:cNvPr id="13" name="오른쪽 화살표 46"/>
              <p:cNvSpPr/>
              <p:nvPr/>
            </p:nvSpPr>
            <p:spPr>
              <a:xfrm rot="21574819">
                <a:off x="5499514" y="3297289"/>
                <a:ext cx="1096813" cy="27420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endParaRPr>
              </a:p>
            </p:txBody>
          </p:sp>
          <p:sp>
            <p:nvSpPr>
              <p:cNvPr id="14" name="오른쪽 화살표 46"/>
              <p:cNvSpPr/>
              <p:nvPr/>
            </p:nvSpPr>
            <p:spPr>
              <a:xfrm rot="1586464">
                <a:off x="5284521" y="4206246"/>
                <a:ext cx="1096813" cy="27420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endParaRPr>
              </a:p>
            </p:txBody>
          </p:sp>
          <p:sp>
            <p:nvSpPr>
              <p:cNvPr id="15" name="오른쪽 화살표 46"/>
              <p:cNvSpPr/>
              <p:nvPr/>
            </p:nvSpPr>
            <p:spPr>
              <a:xfrm rot="3316457">
                <a:off x="4736622" y="4494277"/>
                <a:ext cx="615922" cy="25059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endParaRPr>
              </a:p>
            </p:txBody>
          </p:sp>
          <p:sp>
            <p:nvSpPr>
              <p:cNvPr id="16" name="오른쪽 화살표 46"/>
              <p:cNvSpPr/>
              <p:nvPr/>
            </p:nvSpPr>
            <p:spPr>
              <a:xfrm rot="7948364">
                <a:off x="2956116" y="4704436"/>
                <a:ext cx="702206" cy="2749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endParaRPr>
              </a:p>
            </p:txBody>
          </p:sp>
          <p:sp>
            <p:nvSpPr>
              <p:cNvPr id="17" name="TextBox 93"/>
              <p:cNvSpPr txBox="1"/>
              <p:nvPr/>
            </p:nvSpPr>
            <p:spPr>
              <a:xfrm>
                <a:off x="2857320" y="4900600"/>
                <a:ext cx="238142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000" b="1">
                    <a:latin typeface="넥슨 풋볼고딕 L" panose="020B0303000000000000" pitchFamily="34" charset="-127"/>
                    <a:ea typeface="넥슨 풋볼고딕 L" panose="020B0303000000000000" pitchFamily="34" charset="-127"/>
                  </a:rPr>
                  <a:t>               결과 호출</a:t>
                </a:r>
              </a:p>
            </p:txBody>
          </p:sp>
          <p:sp>
            <p:nvSpPr>
              <p:cNvPr id="18" name="오른쪽 화살표 46"/>
              <p:cNvSpPr/>
              <p:nvPr/>
            </p:nvSpPr>
            <p:spPr>
              <a:xfrm rot="10787724">
                <a:off x="5488628" y="3000653"/>
                <a:ext cx="1096813" cy="27420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endParaRPr>
              </a:p>
            </p:txBody>
          </p:sp>
          <p:sp>
            <p:nvSpPr>
              <p:cNvPr id="19" name="오른쪽 화살표 46"/>
              <p:cNvSpPr/>
              <p:nvPr/>
            </p:nvSpPr>
            <p:spPr>
              <a:xfrm rot="12273464">
                <a:off x="5366164" y="3918247"/>
                <a:ext cx="1096813" cy="27420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endParaRPr>
              </a:p>
            </p:txBody>
          </p:sp>
          <p:sp>
            <p:nvSpPr>
              <p:cNvPr id="20" name="TextBox 67"/>
              <p:cNvSpPr txBox="1"/>
              <p:nvPr/>
            </p:nvSpPr>
            <p:spPr>
              <a:xfrm>
                <a:off x="5389672" y="3467100"/>
                <a:ext cx="131202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b="1">
                    <a:latin typeface="넥슨 풋볼고딕 L" panose="020B0303000000000000" pitchFamily="34" charset="-127"/>
                    <a:ea typeface="넥슨 풋볼고딕 L" panose="020B0303000000000000" pitchFamily="34" charset="-127"/>
                  </a:rPr>
                  <a:t>장치 제어</a:t>
                </a:r>
              </a:p>
            </p:txBody>
          </p:sp>
        </p:grpSp>
        <p:sp>
          <p:nvSpPr>
            <p:cNvPr id="43" name="TextBox 67"/>
            <p:cNvSpPr txBox="1"/>
            <p:nvPr/>
          </p:nvSpPr>
          <p:spPr>
            <a:xfrm>
              <a:off x="6549288" y="2357664"/>
              <a:ext cx="14053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b="1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결과 호출</a:t>
              </a:r>
            </a:p>
          </p:txBody>
        </p:sp>
        <p:sp>
          <p:nvSpPr>
            <p:cNvPr id="44" name="TextBox 67"/>
            <p:cNvSpPr txBox="1"/>
            <p:nvPr/>
          </p:nvSpPr>
          <p:spPr>
            <a:xfrm>
              <a:off x="6140450" y="4251777"/>
              <a:ext cx="14053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b="1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결과 호출</a:t>
              </a:r>
            </a:p>
          </p:txBody>
        </p:sp>
        <p:sp>
          <p:nvSpPr>
            <p:cNvPr id="45" name="TextBox 67"/>
            <p:cNvSpPr txBox="1"/>
            <p:nvPr/>
          </p:nvSpPr>
          <p:spPr>
            <a:xfrm>
              <a:off x="6779248" y="3367314"/>
              <a:ext cx="14053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b="1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결과 호출</a:t>
              </a:r>
            </a:p>
          </p:txBody>
        </p:sp>
        <p:sp>
          <p:nvSpPr>
            <p:cNvPr id="46" name="TextBox 67"/>
            <p:cNvSpPr txBox="1"/>
            <p:nvPr/>
          </p:nvSpPr>
          <p:spPr>
            <a:xfrm>
              <a:off x="6328852" y="3933371"/>
              <a:ext cx="14053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b="1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장치 제어</a:t>
              </a:r>
            </a:p>
          </p:txBody>
        </p:sp>
        <p:sp>
          <p:nvSpPr>
            <p:cNvPr id="47" name="TextBox 67"/>
            <p:cNvSpPr txBox="1"/>
            <p:nvPr/>
          </p:nvSpPr>
          <p:spPr>
            <a:xfrm>
              <a:off x="5172787" y="4140199"/>
              <a:ext cx="14053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b="1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장치 제어</a:t>
              </a:r>
            </a:p>
          </p:txBody>
        </p:sp>
        <p:sp>
          <p:nvSpPr>
            <p:cNvPr id="48" name="오른쪽 화살표 46"/>
            <p:cNvSpPr/>
            <p:nvPr/>
          </p:nvSpPr>
          <p:spPr>
            <a:xfrm rot="13700319">
              <a:off x="6133225" y="3884920"/>
              <a:ext cx="615922" cy="2684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53" name="그룹 52"/>
            <p:cNvGrpSpPr/>
            <p:nvPr/>
          </p:nvGrpSpPr>
          <p:grpSpPr>
            <a:xfrm>
              <a:off x="0" y="-270941"/>
              <a:ext cx="3908598" cy="7128941"/>
              <a:chOff x="0" y="-284004"/>
              <a:chExt cx="3908598" cy="7128941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43" r="9142" b="5055"/>
              <a:stretch/>
            </p:blipFill>
            <p:spPr>
              <a:xfrm>
                <a:off x="0" y="0"/>
                <a:ext cx="2952206" cy="6844937"/>
              </a:xfrm>
              <a:prstGeom prst="rect">
                <a:avLst/>
              </a:prstGeom>
            </p:spPr>
          </p:pic>
          <p:sp>
            <p:nvSpPr>
              <p:cNvPr id="58" name="모서리가 둥근 직사각형 10"/>
              <p:cNvSpPr/>
              <p:nvPr/>
            </p:nvSpPr>
            <p:spPr>
              <a:xfrm rot="20837094">
                <a:off x="2285510" y="-284004"/>
                <a:ext cx="1623088" cy="6085831"/>
              </a:xfrm>
              <a:custGeom>
                <a:avLst/>
                <a:gdLst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1806814 w 1806814"/>
                  <a:gd name="connsiteY4" fmla="*/ 6132659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322500 w 1806814"/>
                  <a:gd name="connsiteY5" fmla="*/ 611059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17779 w 1824593"/>
                  <a:gd name="connsiteY0" fmla="*/ 301142 h 6292312"/>
                  <a:gd name="connsiteX1" fmla="*/ 318921 w 1824593"/>
                  <a:gd name="connsiteY1" fmla="*/ 0 h 6292312"/>
                  <a:gd name="connsiteX2" fmla="*/ 1523451 w 1824593"/>
                  <a:gd name="connsiteY2" fmla="*/ 0 h 6292312"/>
                  <a:gd name="connsiteX3" fmla="*/ 1824593 w 1824593"/>
                  <a:gd name="connsiteY3" fmla="*/ 301142 h 6292312"/>
                  <a:gd name="connsiteX4" fmla="*/ 405483 w 1824593"/>
                  <a:gd name="connsiteY4" fmla="*/ 5774960 h 6292312"/>
                  <a:gd name="connsiteX5" fmla="*/ 340279 w 1824593"/>
                  <a:gd name="connsiteY5" fmla="*/ 6110591 h 6292312"/>
                  <a:gd name="connsiteX6" fmla="*/ 107134 w 1824593"/>
                  <a:gd name="connsiteY6" fmla="*/ 6292275 h 6292312"/>
                  <a:gd name="connsiteX7" fmla="*/ 17779 w 1824593"/>
                  <a:gd name="connsiteY7" fmla="*/ 6132659 h 6292312"/>
                  <a:gd name="connsiteX8" fmla="*/ 17779 w 1824593"/>
                  <a:gd name="connsiteY8" fmla="*/ 301142 h 6292312"/>
                  <a:gd name="connsiteX0" fmla="*/ 17779 w 2237763"/>
                  <a:gd name="connsiteY0" fmla="*/ 301142 h 6292312"/>
                  <a:gd name="connsiteX1" fmla="*/ 318921 w 2237763"/>
                  <a:gd name="connsiteY1" fmla="*/ 0 h 6292312"/>
                  <a:gd name="connsiteX2" fmla="*/ 2206341 w 2237763"/>
                  <a:gd name="connsiteY2" fmla="*/ 754013 h 6292312"/>
                  <a:gd name="connsiteX3" fmla="*/ 1824593 w 2237763"/>
                  <a:gd name="connsiteY3" fmla="*/ 301142 h 6292312"/>
                  <a:gd name="connsiteX4" fmla="*/ 405483 w 2237763"/>
                  <a:gd name="connsiteY4" fmla="*/ 5774960 h 6292312"/>
                  <a:gd name="connsiteX5" fmla="*/ 340279 w 2237763"/>
                  <a:gd name="connsiteY5" fmla="*/ 6110591 h 6292312"/>
                  <a:gd name="connsiteX6" fmla="*/ 107134 w 2237763"/>
                  <a:gd name="connsiteY6" fmla="*/ 6292275 h 6292312"/>
                  <a:gd name="connsiteX7" fmla="*/ 17779 w 2237763"/>
                  <a:gd name="connsiteY7" fmla="*/ 6132659 h 6292312"/>
                  <a:gd name="connsiteX8" fmla="*/ 17779 w 2237763"/>
                  <a:gd name="connsiteY8" fmla="*/ 301142 h 6292312"/>
                  <a:gd name="connsiteX0" fmla="*/ 28142 w 2248126"/>
                  <a:gd name="connsiteY0" fmla="*/ 94661 h 6085831"/>
                  <a:gd name="connsiteX1" fmla="*/ 97417 w 2248126"/>
                  <a:gd name="connsiteY1" fmla="*/ 31792 h 6085831"/>
                  <a:gd name="connsiteX2" fmla="*/ 2216704 w 2248126"/>
                  <a:gd name="connsiteY2" fmla="*/ 547532 h 6085831"/>
                  <a:gd name="connsiteX3" fmla="*/ 1834956 w 2248126"/>
                  <a:gd name="connsiteY3" fmla="*/ 94661 h 6085831"/>
                  <a:gd name="connsiteX4" fmla="*/ 415846 w 2248126"/>
                  <a:gd name="connsiteY4" fmla="*/ 5568479 h 6085831"/>
                  <a:gd name="connsiteX5" fmla="*/ 350642 w 2248126"/>
                  <a:gd name="connsiteY5" fmla="*/ 5904110 h 6085831"/>
                  <a:gd name="connsiteX6" fmla="*/ 117497 w 2248126"/>
                  <a:gd name="connsiteY6" fmla="*/ 6085794 h 6085831"/>
                  <a:gd name="connsiteX7" fmla="*/ 28142 w 2248126"/>
                  <a:gd name="connsiteY7" fmla="*/ 5926178 h 6085831"/>
                  <a:gd name="connsiteX8" fmla="*/ 28142 w 2248126"/>
                  <a:gd name="connsiteY8" fmla="*/ 94661 h 6085831"/>
                  <a:gd name="connsiteX0" fmla="*/ 28142 w 2239026"/>
                  <a:gd name="connsiteY0" fmla="*/ 94661 h 6085831"/>
                  <a:gd name="connsiteX1" fmla="*/ 97417 w 2239026"/>
                  <a:gd name="connsiteY1" fmla="*/ 31792 h 6085831"/>
                  <a:gd name="connsiteX2" fmla="*/ 2216704 w 2239026"/>
                  <a:gd name="connsiteY2" fmla="*/ 547532 h 6085831"/>
                  <a:gd name="connsiteX3" fmla="*/ 1565397 w 2239026"/>
                  <a:gd name="connsiteY3" fmla="*/ 333803 h 6085831"/>
                  <a:gd name="connsiteX4" fmla="*/ 415846 w 2239026"/>
                  <a:gd name="connsiteY4" fmla="*/ 5568479 h 6085831"/>
                  <a:gd name="connsiteX5" fmla="*/ 350642 w 2239026"/>
                  <a:gd name="connsiteY5" fmla="*/ 5904110 h 6085831"/>
                  <a:gd name="connsiteX6" fmla="*/ 117497 w 2239026"/>
                  <a:gd name="connsiteY6" fmla="*/ 6085794 h 6085831"/>
                  <a:gd name="connsiteX7" fmla="*/ 28142 w 2239026"/>
                  <a:gd name="connsiteY7" fmla="*/ 5926178 h 6085831"/>
                  <a:gd name="connsiteX8" fmla="*/ 28142 w 2239026"/>
                  <a:gd name="connsiteY8" fmla="*/ 94661 h 6085831"/>
                  <a:gd name="connsiteX0" fmla="*/ 28142 w 1623088"/>
                  <a:gd name="connsiteY0" fmla="*/ 94661 h 6085831"/>
                  <a:gd name="connsiteX1" fmla="*/ 97417 w 1623088"/>
                  <a:gd name="connsiteY1" fmla="*/ 31792 h 6085831"/>
                  <a:gd name="connsiteX2" fmla="*/ 1542828 w 1623088"/>
                  <a:gd name="connsiteY2" fmla="*/ 376733 h 6085831"/>
                  <a:gd name="connsiteX3" fmla="*/ 1565397 w 1623088"/>
                  <a:gd name="connsiteY3" fmla="*/ 333803 h 6085831"/>
                  <a:gd name="connsiteX4" fmla="*/ 415846 w 1623088"/>
                  <a:gd name="connsiteY4" fmla="*/ 5568479 h 6085831"/>
                  <a:gd name="connsiteX5" fmla="*/ 350642 w 1623088"/>
                  <a:gd name="connsiteY5" fmla="*/ 5904110 h 6085831"/>
                  <a:gd name="connsiteX6" fmla="*/ 117497 w 1623088"/>
                  <a:gd name="connsiteY6" fmla="*/ 6085794 h 6085831"/>
                  <a:gd name="connsiteX7" fmla="*/ 28142 w 1623088"/>
                  <a:gd name="connsiteY7" fmla="*/ 5926178 h 6085831"/>
                  <a:gd name="connsiteX8" fmla="*/ 28142 w 1623088"/>
                  <a:gd name="connsiteY8" fmla="*/ 94661 h 60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3088" h="6085831">
                    <a:moveTo>
                      <a:pt x="28142" y="94661"/>
                    </a:moveTo>
                    <a:cubicBezTo>
                      <a:pt x="28142" y="-71655"/>
                      <a:pt x="-68899" y="31792"/>
                      <a:pt x="97417" y="31792"/>
                    </a:cubicBezTo>
                    <a:lnTo>
                      <a:pt x="1542828" y="376733"/>
                    </a:lnTo>
                    <a:cubicBezTo>
                      <a:pt x="1709144" y="376733"/>
                      <a:pt x="1565397" y="167487"/>
                      <a:pt x="1565397" y="333803"/>
                    </a:cubicBezTo>
                    <a:cubicBezTo>
                      <a:pt x="1565397" y="2277642"/>
                      <a:pt x="415846" y="3624640"/>
                      <a:pt x="415846" y="5568479"/>
                    </a:cubicBezTo>
                    <a:cubicBezTo>
                      <a:pt x="415846" y="5734795"/>
                      <a:pt x="516958" y="5904110"/>
                      <a:pt x="350642" y="5904110"/>
                    </a:cubicBezTo>
                    <a:lnTo>
                      <a:pt x="117497" y="6085794"/>
                    </a:lnTo>
                    <a:cubicBezTo>
                      <a:pt x="-48819" y="6085794"/>
                      <a:pt x="28142" y="6092494"/>
                      <a:pt x="28142" y="5926178"/>
                    </a:cubicBezTo>
                    <a:lnTo>
                      <a:pt x="28142" y="946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4" name="직선 연결선 53"/>
            <p:cNvCxnSpPr/>
            <p:nvPr/>
          </p:nvCxnSpPr>
          <p:spPr>
            <a:xfrm>
              <a:off x="448056" y="813816"/>
              <a:ext cx="8933688" cy="0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87284" y="94193"/>
              <a:ext cx="4306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시스템 구성도</a:t>
              </a:r>
              <a:endParaRPr lang="ko-KR" altLang="en-US" sz="3600" b="1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 flipV="1">
              <a:off x="2779776" y="6800088"/>
              <a:ext cx="9430512" cy="21336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7888213" y="1235915"/>
            <a:ext cx="4136669" cy="51420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넥슨 풋볼고딕 L"/>
              <a:ea typeface="넥슨 풋볼고딕 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-270941"/>
              <a:ext cx="12210288" cy="7128941"/>
              <a:chOff x="0" y="-270941"/>
              <a:chExt cx="12210288" cy="712894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0" y="-270941"/>
                <a:ext cx="3908598" cy="7128941"/>
                <a:chOff x="0" y="-284004"/>
                <a:chExt cx="3908598" cy="7128941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6640" r="9140" b="5050"/>
                <a:stretch>
                  <a:fillRect/>
                </a:stretch>
              </p:blipFill>
              <p:spPr>
                <a:xfrm>
                  <a:off x="0" y="0"/>
                  <a:ext cx="2952206" cy="6844937"/>
                </a:xfrm>
                <a:prstGeom prst="rect">
                  <a:avLst/>
                </a:prstGeom>
              </p:spPr>
            </p:pic>
            <p:sp>
              <p:nvSpPr>
                <p:cNvPr id="11" name="모서리가 둥근 직사각형 10"/>
                <p:cNvSpPr/>
                <p:nvPr/>
              </p:nvSpPr>
              <p:spPr>
                <a:xfrm rot="20837094">
                  <a:off x="2285510" y="-284004"/>
                  <a:ext cx="1623088" cy="6085831"/>
                </a:xfrm>
                <a:custGeom>
                  <a:avLst/>
                  <a:gdLst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1806814 w 1806814"/>
                    <a:gd name="connsiteY4" fmla="*/ 6132659 h 6433801"/>
                    <a:gd name="connsiteX5" fmla="*/ 1505672 w 1806814"/>
                    <a:gd name="connsiteY5" fmla="*/ 643380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387704 w 1806814"/>
                    <a:gd name="connsiteY4" fmla="*/ 5774960 h 6433801"/>
                    <a:gd name="connsiteX5" fmla="*/ 1505672 w 1806814"/>
                    <a:gd name="connsiteY5" fmla="*/ 643380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387704 w 1806814"/>
                    <a:gd name="connsiteY4" fmla="*/ 5774960 h 6433801"/>
                    <a:gd name="connsiteX5" fmla="*/ 322500 w 1806814"/>
                    <a:gd name="connsiteY5" fmla="*/ 611059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17779 w 1824593"/>
                    <a:gd name="connsiteY0" fmla="*/ 301142 h 6292312"/>
                    <a:gd name="connsiteX1" fmla="*/ 318921 w 1824593"/>
                    <a:gd name="connsiteY1" fmla="*/ 0 h 6292312"/>
                    <a:gd name="connsiteX2" fmla="*/ 1523451 w 1824593"/>
                    <a:gd name="connsiteY2" fmla="*/ 0 h 6292312"/>
                    <a:gd name="connsiteX3" fmla="*/ 1824593 w 1824593"/>
                    <a:gd name="connsiteY3" fmla="*/ 301142 h 6292312"/>
                    <a:gd name="connsiteX4" fmla="*/ 405483 w 1824593"/>
                    <a:gd name="connsiteY4" fmla="*/ 5774960 h 6292312"/>
                    <a:gd name="connsiteX5" fmla="*/ 340279 w 1824593"/>
                    <a:gd name="connsiteY5" fmla="*/ 6110591 h 6292312"/>
                    <a:gd name="connsiteX6" fmla="*/ 107134 w 1824593"/>
                    <a:gd name="connsiteY6" fmla="*/ 6292275 h 6292312"/>
                    <a:gd name="connsiteX7" fmla="*/ 17779 w 1824593"/>
                    <a:gd name="connsiteY7" fmla="*/ 6132659 h 6292312"/>
                    <a:gd name="connsiteX8" fmla="*/ 17779 w 1824593"/>
                    <a:gd name="connsiteY8" fmla="*/ 301142 h 6292312"/>
                    <a:gd name="connsiteX0" fmla="*/ 17779 w 2237763"/>
                    <a:gd name="connsiteY0" fmla="*/ 301142 h 6292312"/>
                    <a:gd name="connsiteX1" fmla="*/ 318921 w 2237763"/>
                    <a:gd name="connsiteY1" fmla="*/ 0 h 6292312"/>
                    <a:gd name="connsiteX2" fmla="*/ 2206341 w 2237763"/>
                    <a:gd name="connsiteY2" fmla="*/ 754013 h 6292312"/>
                    <a:gd name="connsiteX3" fmla="*/ 1824593 w 2237763"/>
                    <a:gd name="connsiteY3" fmla="*/ 301142 h 6292312"/>
                    <a:gd name="connsiteX4" fmla="*/ 405483 w 2237763"/>
                    <a:gd name="connsiteY4" fmla="*/ 5774960 h 6292312"/>
                    <a:gd name="connsiteX5" fmla="*/ 340279 w 2237763"/>
                    <a:gd name="connsiteY5" fmla="*/ 6110591 h 6292312"/>
                    <a:gd name="connsiteX6" fmla="*/ 107134 w 2237763"/>
                    <a:gd name="connsiteY6" fmla="*/ 6292275 h 6292312"/>
                    <a:gd name="connsiteX7" fmla="*/ 17779 w 2237763"/>
                    <a:gd name="connsiteY7" fmla="*/ 6132659 h 6292312"/>
                    <a:gd name="connsiteX8" fmla="*/ 17779 w 2237763"/>
                    <a:gd name="connsiteY8" fmla="*/ 301142 h 6292312"/>
                    <a:gd name="connsiteX0" fmla="*/ 28142 w 2248126"/>
                    <a:gd name="connsiteY0" fmla="*/ 94661 h 6085831"/>
                    <a:gd name="connsiteX1" fmla="*/ 97417 w 2248126"/>
                    <a:gd name="connsiteY1" fmla="*/ 31792 h 6085831"/>
                    <a:gd name="connsiteX2" fmla="*/ 2216704 w 2248126"/>
                    <a:gd name="connsiteY2" fmla="*/ 547532 h 6085831"/>
                    <a:gd name="connsiteX3" fmla="*/ 1834956 w 2248126"/>
                    <a:gd name="connsiteY3" fmla="*/ 94661 h 6085831"/>
                    <a:gd name="connsiteX4" fmla="*/ 415846 w 2248126"/>
                    <a:gd name="connsiteY4" fmla="*/ 5568479 h 6085831"/>
                    <a:gd name="connsiteX5" fmla="*/ 350642 w 2248126"/>
                    <a:gd name="connsiteY5" fmla="*/ 5904110 h 6085831"/>
                    <a:gd name="connsiteX6" fmla="*/ 117497 w 2248126"/>
                    <a:gd name="connsiteY6" fmla="*/ 6085794 h 6085831"/>
                    <a:gd name="connsiteX7" fmla="*/ 28142 w 2248126"/>
                    <a:gd name="connsiteY7" fmla="*/ 5926178 h 6085831"/>
                    <a:gd name="connsiteX8" fmla="*/ 28142 w 2248126"/>
                    <a:gd name="connsiteY8" fmla="*/ 94661 h 6085831"/>
                    <a:gd name="connsiteX0" fmla="*/ 28142 w 2239026"/>
                    <a:gd name="connsiteY0" fmla="*/ 94661 h 6085831"/>
                    <a:gd name="connsiteX1" fmla="*/ 97417 w 2239026"/>
                    <a:gd name="connsiteY1" fmla="*/ 31792 h 6085831"/>
                    <a:gd name="connsiteX2" fmla="*/ 2216704 w 2239026"/>
                    <a:gd name="connsiteY2" fmla="*/ 547532 h 6085831"/>
                    <a:gd name="connsiteX3" fmla="*/ 1565397 w 2239026"/>
                    <a:gd name="connsiteY3" fmla="*/ 333803 h 6085831"/>
                    <a:gd name="connsiteX4" fmla="*/ 415846 w 2239026"/>
                    <a:gd name="connsiteY4" fmla="*/ 5568479 h 6085831"/>
                    <a:gd name="connsiteX5" fmla="*/ 350642 w 2239026"/>
                    <a:gd name="connsiteY5" fmla="*/ 5904110 h 6085831"/>
                    <a:gd name="connsiteX6" fmla="*/ 117497 w 2239026"/>
                    <a:gd name="connsiteY6" fmla="*/ 6085794 h 6085831"/>
                    <a:gd name="connsiteX7" fmla="*/ 28142 w 2239026"/>
                    <a:gd name="connsiteY7" fmla="*/ 5926178 h 6085831"/>
                    <a:gd name="connsiteX8" fmla="*/ 28142 w 2239026"/>
                    <a:gd name="connsiteY8" fmla="*/ 94661 h 6085831"/>
                    <a:gd name="connsiteX0" fmla="*/ 28142 w 1623088"/>
                    <a:gd name="connsiteY0" fmla="*/ 94661 h 6085831"/>
                    <a:gd name="connsiteX1" fmla="*/ 97417 w 1623088"/>
                    <a:gd name="connsiteY1" fmla="*/ 31792 h 6085831"/>
                    <a:gd name="connsiteX2" fmla="*/ 1542828 w 1623088"/>
                    <a:gd name="connsiteY2" fmla="*/ 376733 h 6085831"/>
                    <a:gd name="connsiteX3" fmla="*/ 1565397 w 1623088"/>
                    <a:gd name="connsiteY3" fmla="*/ 333803 h 6085831"/>
                    <a:gd name="connsiteX4" fmla="*/ 415846 w 1623088"/>
                    <a:gd name="connsiteY4" fmla="*/ 5568479 h 6085831"/>
                    <a:gd name="connsiteX5" fmla="*/ 350642 w 1623088"/>
                    <a:gd name="connsiteY5" fmla="*/ 5904110 h 6085831"/>
                    <a:gd name="connsiteX6" fmla="*/ 117497 w 1623088"/>
                    <a:gd name="connsiteY6" fmla="*/ 6085794 h 6085831"/>
                    <a:gd name="connsiteX7" fmla="*/ 28142 w 1623088"/>
                    <a:gd name="connsiteY7" fmla="*/ 5926178 h 6085831"/>
                    <a:gd name="connsiteX8" fmla="*/ 28142 w 1623088"/>
                    <a:gd name="connsiteY8" fmla="*/ 94661 h 6085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23088" h="6085831">
                      <a:moveTo>
                        <a:pt x="28142" y="94661"/>
                      </a:moveTo>
                      <a:cubicBezTo>
                        <a:pt x="28142" y="-71655"/>
                        <a:pt x="-68899" y="31792"/>
                        <a:pt x="97417" y="31792"/>
                      </a:cubicBezTo>
                      <a:lnTo>
                        <a:pt x="1542828" y="376733"/>
                      </a:lnTo>
                      <a:cubicBezTo>
                        <a:pt x="1709144" y="376733"/>
                        <a:pt x="1565397" y="167487"/>
                        <a:pt x="1565397" y="333803"/>
                      </a:cubicBezTo>
                      <a:cubicBezTo>
                        <a:pt x="1565397" y="2277642"/>
                        <a:pt x="415846" y="3624640"/>
                        <a:pt x="415846" y="5568479"/>
                      </a:cubicBezTo>
                      <a:cubicBezTo>
                        <a:pt x="415846" y="5734795"/>
                        <a:pt x="516958" y="5904110"/>
                        <a:pt x="350642" y="5904110"/>
                      </a:cubicBezTo>
                      <a:lnTo>
                        <a:pt x="117497" y="6085794"/>
                      </a:lnTo>
                      <a:cubicBezTo>
                        <a:pt x="-48819" y="6085794"/>
                        <a:pt x="28142" y="6092494"/>
                        <a:pt x="28142" y="5926178"/>
                      </a:cubicBezTo>
                      <a:lnTo>
                        <a:pt x="28142" y="946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cxnSp>
            <p:nvCxnSpPr>
              <p:cNvPr id="6" name="직선 연결선 5"/>
              <p:cNvCxnSpPr/>
              <p:nvPr/>
            </p:nvCxnSpPr>
            <p:spPr>
              <a:xfrm>
                <a:off x="448056" y="813816"/>
                <a:ext cx="8933688" cy="0"/>
              </a:xfrm>
              <a:prstGeom prst="line">
                <a:avLst/>
              </a:prstGeom>
              <a:ln w="101600">
                <a:solidFill>
                  <a:srgbClr val="3FA9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887284" y="94193"/>
                <a:ext cx="4306824" cy="637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3600" b="1">
                    <a:latin typeface="넥슨 풋볼고딕 B"/>
                    <a:ea typeface="넥슨 풋볼고딕 B"/>
                  </a:rPr>
                  <a:t>시스템 구성도</a:t>
                </a: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V="1">
                <a:off x="2779776" y="6800088"/>
                <a:ext cx="9430512" cy="21336"/>
              </a:xfrm>
              <a:prstGeom prst="line">
                <a:avLst/>
              </a:prstGeom>
              <a:ln w="101600">
                <a:solidFill>
                  <a:srgbClr val="3FA9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1986393" y="887109"/>
              <a:ext cx="4829185" cy="692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000" b="1">
                  <a:latin typeface="넥슨 풋볼고딕 B"/>
                  <a:ea typeface="넥슨 풋볼고딕 B"/>
                </a:rPr>
                <a:t>CoAP </a:t>
              </a:r>
              <a:r>
                <a:rPr lang="en-US" altLang="ko-KR" sz="1200" b="1">
                  <a:latin typeface="넥슨 풋볼고딕 B"/>
                  <a:ea typeface="넥슨 풋볼고딕 B"/>
                </a:rPr>
                <a:t>(Constrained Application Protocol)</a:t>
              </a:r>
            </a:p>
            <a:p>
              <a:pPr lvl="0">
                <a:defRPr lang="ko-KR" altLang="en-US"/>
              </a:pPr>
              <a:endParaRPr lang="ko-KR" altLang="en-US" sz="2000" b="1">
                <a:latin typeface="넥슨 풋볼고딕 B"/>
                <a:ea typeface="넥슨 풋볼고딕 B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3087025" y="1347625"/>
            <a:ext cx="4533628" cy="51420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넥슨 풋볼고딕 L"/>
              <a:ea typeface="넥슨 풋볼고딕 L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43720" y="1853925"/>
            <a:ext cx="2742359" cy="3963967"/>
          </a:xfrm>
          <a:prstGeom prst="roundRect">
            <a:avLst>
              <a:gd name="adj" fmla="val 16667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넥슨 풋볼고딕 L"/>
              <a:ea typeface="넥슨 풋볼고딕 L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31835" y="2763618"/>
            <a:ext cx="2366128" cy="4614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넥슨 풋볼고딕 L"/>
                <a:ea typeface="넥슨 풋볼고딕 L"/>
              </a:rPr>
              <a:t>Resources</a:t>
            </a:r>
            <a:endParaRPr lang="ko-KR" altLang="en-US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31835" y="3261614"/>
            <a:ext cx="2366128" cy="4614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넥슨 풋볼고딕 L"/>
                <a:ea typeface="넥슨 풋볼고딕 L"/>
              </a:rPr>
              <a:t>CoAP</a:t>
            </a:r>
            <a:endParaRPr lang="ko-KR" altLang="en-US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31835" y="3745814"/>
            <a:ext cx="2366128" cy="4614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넥슨 풋볼고딕 L"/>
                <a:ea typeface="넥슨 풋볼고딕 L"/>
              </a:rPr>
              <a:t>UDP</a:t>
            </a:r>
            <a:endParaRPr lang="ko-KR" altLang="en-US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31835" y="4243810"/>
            <a:ext cx="2366128" cy="4614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넥슨 풋볼고딕 L"/>
                <a:ea typeface="넥슨 풋볼고딕 L"/>
              </a:rPr>
              <a:t>6LoWPAN</a:t>
            </a:r>
            <a:endParaRPr lang="ko-KR" altLang="en-US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31835" y="4733450"/>
            <a:ext cx="2366128" cy="4614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넥슨 풋볼고딕 L"/>
                <a:ea typeface="넥슨 풋볼고딕 L"/>
              </a:rPr>
              <a:t>802.15.4</a:t>
            </a:r>
            <a:endParaRPr lang="ko-KR" altLang="en-US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88583" y="1383594"/>
            <a:ext cx="159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latin typeface="넥슨 풋볼고딕 L"/>
                <a:ea typeface="넥슨 풋볼고딕 L"/>
              </a:rPr>
              <a:t>WSN</a:t>
            </a:r>
            <a:endParaRPr lang="ko-KR" altLang="en-US" b="1">
              <a:latin typeface="넥슨 풋볼고딕 L"/>
              <a:ea typeface="넥슨 풋볼고딕 L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48280" y="2709636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tx1"/>
                </a:solidFill>
                <a:latin typeface="넥슨 풋볼고딕 L"/>
                <a:ea typeface="넥슨 풋볼고딕 L"/>
              </a:rPr>
              <a:t>Server</a:t>
            </a:r>
            <a:endParaRPr lang="ko-KR" altLang="en-US" b="1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381744" y="4316937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tx1"/>
                </a:solidFill>
                <a:latin typeface="넥슨 풋볼고딕 L"/>
                <a:ea typeface="넥슨 풋볼고딕 L"/>
              </a:rPr>
              <a:t>Client</a:t>
            </a:r>
            <a:endParaRPr lang="ko-KR" altLang="en-US" b="1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40761" y="2736627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tx1"/>
                </a:solidFill>
                <a:latin typeface="넥슨 풋볼고딕 L"/>
                <a:ea typeface="넥슨 풋볼고딕 L"/>
              </a:rPr>
              <a:t>Proxy</a:t>
            </a:r>
            <a:endParaRPr lang="ko-KR" altLang="en-US" b="1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86079" y="2967337"/>
            <a:ext cx="529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670182" y="2967337"/>
            <a:ext cx="529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311262" y="4535475"/>
            <a:ext cx="28884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322934" y="3278969"/>
            <a:ext cx="3801" cy="964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9806" y="2299416"/>
            <a:ext cx="159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latin typeface="넥슨 풋볼고딕 L"/>
                <a:ea typeface="넥슨 풋볼고딕 L"/>
              </a:rPr>
              <a:t>Sensor</a:t>
            </a:r>
            <a:endParaRPr lang="ko-KR" altLang="en-US" b="1">
              <a:latin typeface="넥슨 풋볼고딕 L"/>
              <a:ea typeface="넥슨 풋볼고딕 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99681" y="1347625"/>
            <a:ext cx="159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latin typeface="넥슨 풋볼고딕 L"/>
                <a:ea typeface="넥슨 풋볼고딕 L"/>
              </a:rPr>
              <a:t>Internet</a:t>
            </a:r>
            <a:endParaRPr lang="ko-KR" altLang="en-US" b="1">
              <a:latin typeface="넥슨 풋볼고딕 L"/>
              <a:ea typeface="넥슨 풋볼고딕 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0610" y="2621834"/>
            <a:ext cx="1598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b="1">
                <a:latin typeface="넥슨 풋볼고딕 L"/>
                <a:ea typeface="넥슨 풋볼고딕 L"/>
              </a:rPr>
              <a:t>CoAP</a:t>
            </a:r>
            <a:endParaRPr lang="ko-KR" altLang="en-US" sz="1400" b="1">
              <a:latin typeface="넥슨 풋볼고딕 L"/>
              <a:ea typeface="넥슨 풋볼고딕 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03664" y="4235143"/>
            <a:ext cx="1598104" cy="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b="1">
                <a:latin typeface="넥슨 풋볼고딕 L"/>
                <a:ea typeface="넥슨 풋볼고딕 L"/>
              </a:rPr>
              <a:t>CoAP</a:t>
            </a:r>
            <a:endParaRPr lang="ko-KR" altLang="en-US" sz="1400" b="1">
              <a:latin typeface="넥슨 풋볼고딕 L"/>
              <a:ea typeface="넥슨 풋볼고딕 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0179" y="2611128"/>
            <a:ext cx="1598104" cy="29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b="1">
                <a:latin typeface="넥슨 풋볼고딕 L"/>
                <a:ea typeface="넥슨 풋볼고딕 L"/>
              </a:rPr>
              <a:t>HTTP</a:t>
            </a:r>
            <a:endParaRPr lang="ko-KR" altLang="en-US" sz="1400" b="1">
              <a:latin typeface="넥슨 풋볼고딕 L"/>
              <a:ea typeface="넥슨 풋볼고딕 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56547" y="3607500"/>
            <a:ext cx="1598104" cy="29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b="1">
                <a:latin typeface="넥슨 풋볼고딕 L"/>
                <a:ea typeface="넥슨 풋볼고딕 L"/>
              </a:rPr>
              <a:t>HTTP</a:t>
            </a:r>
            <a:endParaRPr lang="ko-KR" altLang="en-US" sz="1400" b="1">
              <a:latin typeface="넥슨 풋볼고딕 L"/>
              <a:ea typeface="넥슨 풋볼고딕 L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40761" y="3228184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tx1"/>
                </a:solidFill>
                <a:latin typeface="넥슨 풋볼고딕 L"/>
                <a:ea typeface="넥슨 풋볼고딕 L"/>
              </a:rPr>
              <a:t>RD</a:t>
            </a:r>
            <a:endParaRPr lang="ko-KR" altLang="en-US" b="1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-270941"/>
              <a:ext cx="12210288" cy="7128941"/>
              <a:chOff x="0" y="-270941"/>
              <a:chExt cx="12210288" cy="712894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0" y="-270941"/>
                <a:ext cx="3908598" cy="7128941"/>
                <a:chOff x="0" y="-284004"/>
                <a:chExt cx="3908598" cy="7128941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6640" r="9140" b="5050"/>
                <a:stretch>
                  <a:fillRect/>
                </a:stretch>
              </p:blipFill>
              <p:spPr>
                <a:xfrm>
                  <a:off x="0" y="0"/>
                  <a:ext cx="2952206" cy="6844937"/>
                </a:xfrm>
                <a:prstGeom prst="rect">
                  <a:avLst/>
                </a:prstGeom>
              </p:spPr>
            </p:pic>
            <p:sp>
              <p:nvSpPr>
                <p:cNvPr id="10" name="모서리가 둥근 직사각형 10"/>
                <p:cNvSpPr/>
                <p:nvPr/>
              </p:nvSpPr>
              <p:spPr>
                <a:xfrm rot="20837094">
                  <a:off x="2285510" y="-284004"/>
                  <a:ext cx="1623088" cy="6085831"/>
                </a:xfrm>
                <a:custGeom>
                  <a:avLst/>
                  <a:gdLst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1806814 w 1806814"/>
                    <a:gd name="connsiteY4" fmla="*/ 6132659 h 6433801"/>
                    <a:gd name="connsiteX5" fmla="*/ 1505672 w 1806814"/>
                    <a:gd name="connsiteY5" fmla="*/ 643380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387704 w 1806814"/>
                    <a:gd name="connsiteY4" fmla="*/ 5774960 h 6433801"/>
                    <a:gd name="connsiteX5" fmla="*/ 1505672 w 1806814"/>
                    <a:gd name="connsiteY5" fmla="*/ 643380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387704 w 1806814"/>
                    <a:gd name="connsiteY4" fmla="*/ 5774960 h 6433801"/>
                    <a:gd name="connsiteX5" fmla="*/ 322500 w 1806814"/>
                    <a:gd name="connsiteY5" fmla="*/ 611059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17779 w 1824593"/>
                    <a:gd name="connsiteY0" fmla="*/ 301142 h 6292312"/>
                    <a:gd name="connsiteX1" fmla="*/ 318921 w 1824593"/>
                    <a:gd name="connsiteY1" fmla="*/ 0 h 6292312"/>
                    <a:gd name="connsiteX2" fmla="*/ 1523451 w 1824593"/>
                    <a:gd name="connsiteY2" fmla="*/ 0 h 6292312"/>
                    <a:gd name="connsiteX3" fmla="*/ 1824593 w 1824593"/>
                    <a:gd name="connsiteY3" fmla="*/ 301142 h 6292312"/>
                    <a:gd name="connsiteX4" fmla="*/ 405483 w 1824593"/>
                    <a:gd name="connsiteY4" fmla="*/ 5774960 h 6292312"/>
                    <a:gd name="connsiteX5" fmla="*/ 340279 w 1824593"/>
                    <a:gd name="connsiteY5" fmla="*/ 6110591 h 6292312"/>
                    <a:gd name="connsiteX6" fmla="*/ 107134 w 1824593"/>
                    <a:gd name="connsiteY6" fmla="*/ 6292275 h 6292312"/>
                    <a:gd name="connsiteX7" fmla="*/ 17779 w 1824593"/>
                    <a:gd name="connsiteY7" fmla="*/ 6132659 h 6292312"/>
                    <a:gd name="connsiteX8" fmla="*/ 17779 w 1824593"/>
                    <a:gd name="connsiteY8" fmla="*/ 301142 h 6292312"/>
                    <a:gd name="connsiteX0" fmla="*/ 17779 w 2237763"/>
                    <a:gd name="connsiteY0" fmla="*/ 301142 h 6292312"/>
                    <a:gd name="connsiteX1" fmla="*/ 318921 w 2237763"/>
                    <a:gd name="connsiteY1" fmla="*/ 0 h 6292312"/>
                    <a:gd name="connsiteX2" fmla="*/ 2206341 w 2237763"/>
                    <a:gd name="connsiteY2" fmla="*/ 754013 h 6292312"/>
                    <a:gd name="connsiteX3" fmla="*/ 1824593 w 2237763"/>
                    <a:gd name="connsiteY3" fmla="*/ 301142 h 6292312"/>
                    <a:gd name="connsiteX4" fmla="*/ 405483 w 2237763"/>
                    <a:gd name="connsiteY4" fmla="*/ 5774960 h 6292312"/>
                    <a:gd name="connsiteX5" fmla="*/ 340279 w 2237763"/>
                    <a:gd name="connsiteY5" fmla="*/ 6110591 h 6292312"/>
                    <a:gd name="connsiteX6" fmla="*/ 107134 w 2237763"/>
                    <a:gd name="connsiteY6" fmla="*/ 6292275 h 6292312"/>
                    <a:gd name="connsiteX7" fmla="*/ 17779 w 2237763"/>
                    <a:gd name="connsiteY7" fmla="*/ 6132659 h 6292312"/>
                    <a:gd name="connsiteX8" fmla="*/ 17779 w 2237763"/>
                    <a:gd name="connsiteY8" fmla="*/ 301142 h 6292312"/>
                    <a:gd name="connsiteX0" fmla="*/ 28142 w 2248126"/>
                    <a:gd name="connsiteY0" fmla="*/ 94661 h 6085831"/>
                    <a:gd name="connsiteX1" fmla="*/ 97417 w 2248126"/>
                    <a:gd name="connsiteY1" fmla="*/ 31792 h 6085831"/>
                    <a:gd name="connsiteX2" fmla="*/ 2216704 w 2248126"/>
                    <a:gd name="connsiteY2" fmla="*/ 547532 h 6085831"/>
                    <a:gd name="connsiteX3" fmla="*/ 1834956 w 2248126"/>
                    <a:gd name="connsiteY3" fmla="*/ 94661 h 6085831"/>
                    <a:gd name="connsiteX4" fmla="*/ 415846 w 2248126"/>
                    <a:gd name="connsiteY4" fmla="*/ 5568479 h 6085831"/>
                    <a:gd name="connsiteX5" fmla="*/ 350642 w 2248126"/>
                    <a:gd name="connsiteY5" fmla="*/ 5904110 h 6085831"/>
                    <a:gd name="connsiteX6" fmla="*/ 117497 w 2248126"/>
                    <a:gd name="connsiteY6" fmla="*/ 6085794 h 6085831"/>
                    <a:gd name="connsiteX7" fmla="*/ 28142 w 2248126"/>
                    <a:gd name="connsiteY7" fmla="*/ 5926178 h 6085831"/>
                    <a:gd name="connsiteX8" fmla="*/ 28142 w 2248126"/>
                    <a:gd name="connsiteY8" fmla="*/ 94661 h 6085831"/>
                    <a:gd name="connsiteX0" fmla="*/ 28142 w 2239026"/>
                    <a:gd name="connsiteY0" fmla="*/ 94661 h 6085831"/>
                    <a:gd name="connsiteX1" fmla="*/ 97417 w 2239026"/>
                    <a:gd name="connsiteY1" fmla="*/ 31792 h 6085831"/>
                    <a:gd name="connsiteX2" fmla="*/ 2216704 w 2239026"/>
                    <a:gd name="connsiteY2" fmla="*/ 547532 h 6085831"/>
                    <a:gd name="connsiteX3" fmla="*/ 1565397 w 2239026"/>
                    <a:gd name="connsiteY3" fmla="*/ 333803 h 6085831"/>
                    <a:gd name="connsiteX4" fmla="*/ 415846 w 2239026"/>
                    <a:gd name="connsiteY4" fmla="*/ 5568479 h 6085831"/>
                    <a:gd name="connsiteX5" fmla="*/ 350642 w 2239026"/>
                    <a:gd name="connsiteY5" fmla="*/ 5904110 h 6085831"/>
                    <a:gd name="connsiteX6" fmla="*/ 117497 w 2239026"/>
                    <a:gd name="connsiteY6" fmla="*/ 6085794 h 6085831"/>
                    <a:gd name="connsiteX7" fmla="*/ 28142 w 2239026"/>
                    <a:gd name="connsiteY7" fmla="*/ 5926178 h 6085831"/>
                    <a:gd name="connsiteX8" fmla="*/ 28142 w 2239026"/>
                    <a:gd name="connsiteY8" fmla="*/ 94661 h 6085831"/>
                    <a:gd name="connsiteX0" fmla="*/ 28142 w 1623088"/>
                    <a:gd name="connsiteY0" fmla="*/ 94661 h 6085831"/>
                    <a:gd name="connsiteX1" fmla="*/ 97417 w 1623088"/>
                    <a:gd name="connsiteY1" fmla="*/ 31792 h 6085831"/>
                    <a:gd name="connsiteX2" fmla="*/ 1542828 w 1623088"/>
                    <a:gd name="connsiteY2" fmla="*/ 376733 h 6085831"/>
                    <a:gd name="connsiteX3" fmla="*/ 1565397 w 1623088"/>
                    <a:gd name="connsiteY3" fmla="*/ 333803 h 6085831"/>
                    <a:gd name="connsiteX4" fmla="*/ 415846 w 1623088"/>
                    <a:gd name="connsiteY4" fmla="*/ 5568479 h 6085831"/>
                    <a:gd name="connsiteX5" fmla="*/ 350642 w 1623088"/>
                    <a:gd name="connsiteY5" fmla="*/ 5904110 h 6085831"/>
                    <a:gd name="connsiteX6" fmla="*/ 117497 w 1623088"/>
                    <a:gd name="connsiteY6" fmla="*/ 6085794 h 6085831"/>
                    <a:gd name="connsiteX7" fmla="*/ 28142 w 1623088"/>
                    <a:gd name="connsiteY7" fmla="*/ 5926178 h 6085831"/>
                    <a:gd name="connsiteX8" fmla="*/ 28142 w 1623088"/>
                    <a:gd name="connsiteY8" fmla="*/ 94661 h 6085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23088" h="6085831">
                      <a:moveTo>
                        <a:pt x="28142" y="94661"/>
                      </a:moveTo>
                      <a:cubicBezTo>
                        <a:pt x="28142" y="-71655"/>
                        <a:pt x="-68899" y="31792"/>
                        <a:pt x="97417" y="31792"/>
                      </a:cubicBezTo>
                      <a:lnTo>
                        <a:pt x="1542828" y="376733"/>
                      </a:lnTo>
                      <a:cubicBezTo>
                        <a:pt x="1709144" y="376733"/>
                        <a:pt x="1565397" y="167487"/>
                        <a:pt x="1565397" y="333803"/>
                      </a:cubicBezTo>
                      <a:cubicBezTo>
                        <a:pt x="1565397" y="2277642"/>
                        <a:pt x="415846" y="3624640"/>
                        <a:pt x="415846" y="5568479"/>
                      </a:cubicBezTo>
                      <a:cubicBezTo>
                        <a:pt x="415846" y="5734795"/>
                        <a:pt x="516958" y="5904110"/>
                        <a:pt x="350642" y="5904110"/>
                      </a:cubicBezTo>
                      <a:lnTo>
                        <a:pt x="117497" y="6085794"/>
                      </a:lnTo>
                      <a:cubicBezTo>
                        <a:pt x="-48819" y="6085794"/>
                        <a:pt x="28142" y="6092494"/>
                        <a:pt x="28142" y="5926178"/>
                      </a:cubicBezTo>
                      <a:lnTo>
                        <a:pt x="28142" y="946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cxnSp>
            <p:nvCxnSpPr>
              <p:cNvPr id="6" name="직선 연결선 5"/>
              <p:cNvCxnSpPr/>
              <p:nvPr/>
            </p:nvCxnSpPr>
            <p:spPr>
              <a:xfrm>
                <a:off x="448056" y="813816"/>
                <a:ext cx="8933688" cy="0"/>
              </a:xfrm>
              <a:prstGeom prst="line">
                <a:avLst/>
              </a:prstGeom>
              <a:ln w="101600">
                <a:solidFill>
                  <a:srgbClr val="3FA9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887284" y="94193"/>
                <a:ext cx="43068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3600" b="1">
                    <a:latin typeface="넥슨 풋볼고딕 B"/>
                    <a:ea typeface="넥슨 풋볼고딕 B"/>
                  </a:rPr>
                  <a:t>시스템 구성도</a:t>
                </a: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 flipV="1">
                <a:off x="2779776" y="6800088"/>
                <a:ext cx="9430512" cy="21336"/>
              </a:xfrm>
              <a:prstGeom prst="line">
                <a:avLst/>
              </a:prstGeom>
              <a:ln w="101600">
                <a:solidFill>
                  <a:srgbClr val="3FA9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1986393" y="887109"/>
              <a:ext cx="4829185" cy="387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000" b="1">
                  <a:latin typeface="넥슨 풋볼고딕 B"/>
                  <a:ea typeface="넥슨 풋볼고딕 B"/>
                </a:rPr>
                <a:t>IoT </a:t>
              </a:r>
              <a:r>
                <a:rPr lang="ko-KR" altLang="en-US" sz="2000" b="1">
                  <a:latin typeface="넥슨 풋볼고딕 B"/>
                  <a:ea typeface="넥슨 풋볼고딕 B"/>
                </a:rPr>
                <a:t>자원 등록 흐름도</a:t>
              </a:r>
            </a:p>
          </p:txBody>
        </p:sp>
      </p:grpSp>
      <p:cxnSp>
        <p:nvCxnSpPr>
          <p:cNvPr id="43" name="직선 연결선 42"/>
          <p:cNvCxnSpPr/>
          <p:nvPr/>
        </p:nvCxnSpPr>
        <p:spPr>
          <a:xfrm rot="16200000" flipH="1">
            <a:off x="3752436" y="4429317"/>
            <a:ext cx="3960000" cy="0"/>
          </a:xfrm>
          <a:prstGeom prst="line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직선 연결선 43"/>
          <p:cNvCxnSpPr/>
          <p:nvPr/>
        </p:nvCxnSpPr>
        <p:spPr>
          <a:xfrm rot="16200000" flipH="1">
            <a:off x="7162424" y="4456649"/>
            <a:ext cx="3960000" cy="0"/>
          </a:xfrm>
          <a:prstGeom prst="line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8740764" y="1615717"/>
            <a:ext cx="806472" cy="1074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99"/>
          <p:cNvSpPr txBox="1"/>
          <p:nvPr/>
        </p:nvSpPr>
        <p:spPr>
          <a:xfrm>
            <a:off x="8497736" y="1387537"/>
            <a:ext cx="1434466" cy="267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latin typeface="넥슨 풋볼고딕 L"/>
                <a:ea typeface="넥슨 풋볼고딕 L"/>
              </a:rPr>
              <a:t>IoT Device</a:t>
            </a:r>
          </a:p>
        </p:txBody>
      </p:sp>
      <p:pic>
        <p:nvPicPr>
          <p:cNvPr id="52" name="그림 21"/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tretch>
            <a:fillRect/>
          </a:stretch>
        </p:blipFill>
        <p:spPr>
          <a:xfrm>
            <a:off x="5234709" y="1714668"/>
            <a:ext cx="1149266" cy="782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99"/>
          <p:cNvSpPr txBox="1"/>
          <p:nvPr/>
        </p:nvSpPr>
        <p:spPr>
          <a:xfrm>
            <a:off x="4958844" y="1391410"/>
            <a:ext cx="1778374" cy="264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latin typeface="넥슨 풋볼고딕 L"/>
                <a:ea typeface="넥슨 풋볼고딕 L"/>
              </a:rPr>
              <a:t>WEB SERVER</a:t>
            </a:r>
            <a:r>
              <a:rPr lang="ko-KR" altLang="en-US" sz="1200" b="1">
                <a:latin typeface="넥슨 풋볼고딕 L"/>
                <a:ea typeface="넥슨 풋볼고딕 L"/>
              </a:rPr>
              <a:t>(</a:t>
            </a:r>
            <a:r>
              <a:rPr lang="en-US" altLang="ko-KR" sz="1200" b="1">
                <a:latin typeface="넥슨 풋볼고딕 L"/>
                <a:ea typeface="넥슨 풋볼고딕 L"/>
              </a:rPr>
              <a:t>RD)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rot="10800000">
            <a:off x="5809548" y="3111551"/>
            <a:ext cx="3133788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8" name="TextBox 99"/>
          <p:cNvSpPr txBox="1"/>
          <p:nvPr/>
        </p:nvSpPr>
        <p:spPr>
          <a:xfrm>
            <a:off x="6795581" y="2660887"/>
            <a:ext cx="1429088" cy="270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넥슨 풋볼고딕 L"/>
                <a:ea typeface="넥슨 풋볼고딕 L"/>
              </a:rPr>
              <a:t>등록</a:t>
            </a:r>
          </a:p>
        </p:txBody>
      </p:sp>
      <p:sp>
        <p:nvSpPr>
          <p:cNvPr id="69" name="TextBox 99"/>
          <p:cNvSpPr txBox="1"/>
          <p:nvPr/>
        </p:nvSpPr>
        <p:spPr>
          <a:xfrm>
            <a:off x="4198038" y="2664058"/>
            <a:ext cx="1404488" cy="448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넥슨 풋볼고딕 L"/>
                <a:ea typeface="넥슨 풋볼고딕 L"/>
              </a:rPr>
              <a:t>노드가 이미 </a:t>
            </a:r>
          </a:p>
          <a:p>
            <a:pPr algn="ctr">
              <a:defRPr lang="ko-KR" altLang="en-US"/>
            </a:pPr>
            <a:r>
              <a:rPr lang="ko-KR" altLang="en-US" sz="1200" b="1">
                <a:latin typeface="넥슨 풋볼고딕 L"/>
                <a:ea typeface="넥슨 풋볼고딕 L"/>
              </a:rPr>
              <a:t>존재하는 경우</a:t>
            </a:r>
          </a:p>
        </p:txBody>
      </p:sp>
      <p:sp>
        <p:nvSpPr>
          <p:cNvPr id="71" name="TextBox 99"/>
          <p:cNvSpPr txBox="1"/>
          <p:nvPr/>
        </p:nvSpPr>
        <p:spPr>
          <a:xfrm>
            <a:off x="4198038" y="4692055"/>
            <a:ext cx="1404488" cy="268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넥슨 풋볼고딕 L"/>
                <a:ea typeface="넥슨 풋볼고딕 L"/>
              </a:rPr>
              <a:t>노드가 없는 경우</a:t>
            </a:r>
          </a:p>
        </p:txBody>
      </p:sp>
      <p:cxnSp>
        <p:nvCxnSpPr>
          <p:cNvPr id="72" name="직선 연결선 71"/>
          <p:cNvCxnSpPr/>
          <p:nvPr/>
        </p:nvCxnSpPr>
        <p:spPr>
          <a:xfrm>
            <a:off x="5733462" y="4644000"/>
            <a:ext cx="3396470" cy="0"/>
          </a:xfrm>
          <a:prstGeom prst="line">
            <a:avLst/>
          </a:prstGeom>
          <a:ln w="508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왼쪽으로 구부러진 화살표 73"/>
          <p:cNvSpPr/>
          <p:nvPr/>
        </p:nvSpPr>
        <p:spPr>
          <a:xfrm>
            <a:off x="5733636" y="3429000"/>
            <a:ext cx="1200978" cy="10422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왼쪽으로 구부러진 화살표 74"/>
          <p:cNvSpPr/>
          <p:nvPr/>
        </p:nvSpPr>
        <p:spPr>
          <a:xfrm>
            <a:off x="5733636" y="5106228"/>
            <a:ext cx="1200978" cy="10422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TextBox 99"/>
          <p:cNvSpPr txBox="1"/>
          <p:nvPr/>
        </p:nvSpPr>
        <p:spPr>
          <a:xfrm>
            <a:off x="7106179" y="3771170"/>
            <a:ext cx="1656859" cy="265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넥슨 풋볼고딕 L"/>
                <a:ea typeface="넥슨 풋볼고딕 L"/>
              </a:rPr>
              <a:t>노드 정보 업데이트</a:t>
            </a:r>
          </a:p>
        </p:txBody>
      </p:sp>
      <p:sp>
        <p:nvSpPr>
          <p:cNvPr id="78" name="TextBox 99"/>
          <p:cNvSpPr txBox="1"/>
          <p:nvPr/>
        </p:nvSpPr>
        <p:spPr>
          <a:xfrm>
            <a:off x="7106179" y="5406985"/>
            <a:ext cx="1656859" cy="268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넥슨 풋볼고딕 L"/>
                <a:ea typeface="넥슨 풋볼고딕 L"/>
              </a:rPr>
              <a:t>노드 정보 추가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-270941"/>
              <a:ext cx="12210288" cy="7128941"/>
              <a:chOff x="0" y="-270941"/>
              <a:chExt cx="12210288" cy="712894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0" y="-270941"/>
                <a:ext cx="3908598" cy="7128941"/>
                <a:chOff x="0" y="-284004"/>
                <a:chExt cx="3908598" cy="7128941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0" r="9140" b="5050"/>
                <a:stretch>
                  <a:fillRect/>
                </a:stretch>
              </p:blipFill>
              <p:spPr>
                <a:xfrm>
                  <a:off x="0" y="0"/>
                  <a:ext cx="2952206" cy="6844937"/>
                </a:xfrm>
                <a:prstGeom prst="rect">
                  <a:avLst/>
                </a:prstGeom>
              </p:spPr>
            </p:pic>
            <p:sp>
              <p:nvSpPr>
                <p:cNvPr id="10" name="모서리가 둥근 직사각형 10"/>
                <p:cNvSpPr/>
                <p:nvPr/>
              </p:nvSpPr>
              <p:spPr>
                <a:xfrm rot="20837094">
                  <a:off x="2285510" y="-284004"/>
                  <a:ext cx="1623088" cy="6085831"/>
                </a:xfrm>
                <a:custGeom>
                  <a:avLst/>
                  <a:gdLst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1806814 w 1806814"/>
                    <a:gd name="connsiteY4" fmla="*/ 6132659 h 6433801"/>
                    <a:gd name="connsiteX5" fmla="*/ 1505672 w 1806814"/>
                    <a:gd name="connsiteY5" fmla="*/ 643380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387704 w 1806814"/>
                    <a:gd name="connsiteY4" fmla="*/ 5774960 h 6433801"/>
                    <a:gd name="connsiteX5" fmla="*/ 1505672 w 1806814"/>
                    <a:gd name="connsiteY5" fmla="*/ 643380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387704 w 1806814"/>
                    <a:gd name="connsiteY4" fmla="*/ 5774960 h 6433801"/>
                    <a:gd name="connsiteX5" fmla="*/ 322500 w 1806814"/>
                    <a:gd name="connsiteY5" fmla="*/ 611059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17779 w 1824593"/>
                    <a:gd name="connsiteY0" fmla="*/ 301142 h 6292312"/>
                    <a:gd name="connsiteX1" fmla="*/ 318921 w 1824593"/>
                    <a:gd name="connsiteY1" fmla="*/ 0 h 6292312"/>
                    <a:gd name="connsiteX2" fmla="*/ 1523451 w 1824593"/>
                    <a:gd name="connsiteY2" fmla="*/ 0 h 6292312"/>
                    <a:gd name="connsiteX3" fmla="*/ 1824593 w 1824593"/>
                    <a:gd name="connsiteY3" fmla="*/ 301142 h 6292312"/>
                    <a:gd name="connsiteX4" fmla="*/ 405483 w 1824593"/>
                    <a:gd name="connsiteY4" fmla="*/ 5774960 h 6292312"/>
                    <a:gd name="connsiteX5" fmla="*/ 340279 w 1824593"/>
                    <a:gd name="connsiteY5" fmla="*/ 6110591 h 6292312"/>
                    <a:gd name="connsiteX6" fmla="*/ 107134 w 1824593"/>
                    <a:gd name="connsiteY6" fmla="*/ 6292275 h 6292312"/>
                    <a:gd name="connsiteX7" fmla="*/ 17779 w 1824593"/>
                    <a:gd name="connsiteY7" fmla="*/ 6132659 h 6292312"/>
                    <a:gd name="connsiteX8" fmla="*/ 17779 w 1824593"/>
                    <a:gd name="connsiteY8" fmla="*/ 301142 h 6292312"/>
                    <a:gd name="connsiteX0" fmla="*/ 17779 w 2237763"/>
                    <a:gd name="connsiteY0" fmla="*/ 301142 h 6292312"/>
                    <a:gd name="connsiteX1" fmla="*/ 318921 w 2237763"/>
                    <a:gd name="connsiteY1" fmla="*/ 0 h 6292312"/>
                    <a:gd name="connsiteX2" fmla="*/ 2206341 w 2237763"/>
                    <a:gd name="connsiteY2" fmla="*/ 754013 h 6292312"/>
                    <a:gd name="connsiteX3" fmla="*/ 1824593 w 2237763"/>
                    <a:gd name="connsiteY3" fmla="*/ 301142 h 6292312"/>
                    <a:gd name="connsiteX4" fmla="*/ 405483 w 2237763"/>
                    <a:gd name="connsiteY4" fmla="*/ 5774960 h 6292312"/>
                    <a:gd name="connsiteX5" fmla="*/ 340279 w 2237763"/>
                    <a:gd name="connsiteY5" fmla="*/ 6110591 h 6292312"/>
                    <a:gd name="connsiteX6" fmla="*/ 107134 w 2237763"/>
                    <a:gd name="connsiteY6" fmla="*/ 6292275 h 6292312"/>
                    <a:gd name="connsiteX7" fmla="*/ 17779 w 2237763"/>
                    <a:gd name="connsiteY7" fmla="*/ 6132659 h 6292312"/>
                    <a:gd name="connsiteX8" fmla="*/ 17779 w 2237763"/>
                    <a:gd name="connsiteY8" fmla="*/ 301142 h 6292312"/>
                    <a:gd name="connsiteX0" fmla="*/ 28142 w 2248126"/>
                    <a:gd name="connsiteY0" fmla="*/ 94661 h 6085831"/>
                    <a:gd name="connsiteX1" fmla="*/ 97417 w 2248126"/>
                    <a:gd name="connsiteY1" fmla="*/ 31792 h 6085831"/>
                    <a:gd name="connsiteX2" fmla="*/ 2216704 w 2248126"/>
                    <a:gd name="connsiteY2" fmla="*/ 547532 h 6085831"/>
                    <a:gd name="connsiteX3" fmla="*/ 1834956 w 2248126"/>
                    <a:gd name="connsiteY3" fmla="*/ 94661 h 6085831"/>
                    <a:gd name="connsiteX4" fmla="*/ 415846 w 2248126"/>
                    <a:gd name="connsiteY4" fmla="*/ 5568479 h 6085831"/>
                    <a:gd name="connsiteX5" fmla="*/ 350642 w 2248126"/>
                    <a:gd name="connsiteY5" fmla="*/ 5904110 h 6085831"/>
                    <a:gd name="connsiteX6" fmla="*/ 117497 w 2248126"/>
                    <a:gd name="connsiteY6" fmla="*/ 6085794 h 6085831"/>
                    <a:gd name="connsiteX7" fmla="*/ 28142 w 2248126"/>
                    <a:gd name="connsiteY7" fmla="*/ 5926178 h 6085831"/>
                    <a:gd name="connsiteX8" fmla="*/ 28142 w 2248126"/>
                    <a:gd name="connsiteY8" fmla="*/ 94661 h 6085831"/>
                    <a:gd name="connsiteX0" fmla="*/ 28142 w 2239026"/>
                    <a:gd name="connsiteY0" fmla="*/ 94661 h 6085831"/>
                    <a:gd name="connsiteX1" fmla="*/ 97417 w 2239026"/>
                    <a:gd name="connsiteY1" fmla="*/ 31792 h 6085831"/>
                    <a:gd name="connsiteX2" fmla="*/ 2216704 w 2239026"/>
                    <a:gd name="connsiteY2" fmla="*/ 547532 h 6085831"/>
                    <a:gd name="connsiteX3" fmla="*/ 1565397 w 2239026"/>
                    <a:gd name="connsiteY3" fmla="*/ 333803 h 6085831"/>
                    <a:gd name="connsiteX4" fmla="*/ 415846 w 2239026"/>
                    <a:gd name="connsiteY4" fmla="*/ 5568479 h 6085831"/>
                    <a:gd name="connsiteX5" fmla="*/ 350642 w 2239026"/>
                    <a:gd name="connsiteY5" fmla="*/ 5904110 h 6085831"/>
                    <a:gd name="connsiteX6" fmla="*/ 117497 w 2239026"/>
                    <a:gd name="connsiteY6" fmla="*/ 6085794 h 6085831"/>
                    <a:gd name="connsiteX7" fmla="*/ 28142 w 2239026"/>
                    <a:gd name="connsiteY7" fmla="*/ 5926178 h 6085831"/>
                    <a:gd name="connsiteX8" fmla="*/ 28142 w 2239026"/>
                    <a:gd name="connsiteY8" fmla="*/ 94661 h 6085831"/>
                    <a:gd name="connsiteX0" fmla="*/ 28142 w 1623088"/>
                    <a:gd name="connsiteY0" fmla="*/ 94661 h 6085831"/>
                    <a:gd name="connsiteX1" fmla="*/ 97417 w 1623088"/>
                    <a:gd name="connsiteY1" fmla="*/ 31792 h 6085831"/>
                    <a:gd name="connsiteX2" fmla="*/ 1542828 w 1623088"/>
                    <a:gd name="connsiteY2" fmla="*/ 376733 h 6085831"/>
                    <a:gd name="connsiteX3" fmla="*/ 1565397 w 1623088"/>
                    <a:gd name="connsiteY3" fmla="*/ 333803 h 6085831"/>
                    <a:gd name="connsiteX4" fmla="*/ 415846 w 1623088"/>
                    <a:gd name="connsiteY4" fmla="*/ 5568479 h 6085831"/>
                    <a:gd name="connsiteX5" fmla="*/ 350642 w 1623088"/>
                    <a:gd name="connsiteY5" fmla="*/ 5904110 h 6085831"/>
                    <a:gd name="connsiteX6" fmla="*/ 117497 w 1623088"/>
                    <a:gd name="connsiteY6" fmla="*/ 6085794 h 6085831"/>
                    <a:gd name="connsiteX7" fmla="*/ 28142 w 1623088"/>
                    <a:gd name="connsiteY7" fmla="*/ 5926178 h 6085831"/>
                    <a:gd name="connsiteX8" fmla="*/ 28142 w 1623088"/>
                    <a:gd name="connsiteY8" fmla="*/ 94661 h 6085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23088" h="6085831">
                      <a:moveTo>
                        <a:pt x="28142" y="94661"/>
                      </a:moveTo>
                      <a:cubicBezTo>
                        <a:pt x="28142" y="-71655"/>
                        <a:pt x="-68899" y="31792"/>
                        <a:pt x="97417" y="31792"/>
                      </a:cubicBezTo>
                      <a:lnTo>
                        <a:pt x="1542828" y="376733"/>
                      </a:lnTo>
                      <a:cubicBezTo>
                        <a:pt x="1709144" y="376733"/>
                        <a:pt x="1565397" y="167487"/>
                        <a:pt x="1565397" y="333803"/>
                      </a:cubicBezTo>
                      <a:cubicBezTo>
                        <a:pt x="1565397" y="2277642"/>
                        <a:pt x="415846" y="3624640"/>
                        <a:pt x="415846" y="5568479"/>
                      </a:cubicBezTo>
                      <a:cubicBezTo>
                        <a:pt x="415846" y="5734795"/>
                        <a:pt x="516958" y="5904110"/>
                        <a:pt x="350642" y="5904110"/>
                      </a:cubicBezTo>
                      <a:lnTo>
                        <a:pt x="117497" y="6085794"/>
                      </a:lnTo>
                      <a:cubicBezTo>
                        <a:pt x="-48819" y="6085794"/>
                        <a:pt x="28142" y="6092494"/>
                        <a:pt x="28142" y="5926178"/>
                      </a:cubicBezTo>
                      <a:lnTo>
                        <a:pt x="28142" y="946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cxnSp>
            <p:nvCxnSpPr>
              <p:cNvPr id="6" name="직선 연결선 5"/>
              <p:cNvCxnSpPr/>
              <p:nvPr/>
            </p:nvCxnSpPr>
            <p:spPr>
              <a:xfrm>
                <a:off x="448056" y="813816"/>
                <a:ext cx="8933688" cy="0"/>
              </a:xfrm>
              <a:prstGeom prst="line">
                <a:avLst/>
              </a:prstGeom>
              <a:ln w="101600">
                <a:solidFill>
                  <a:srgbClr val="3FA9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887284" y="94193"/>
                <a:ext cx="43068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3600" b="1">
                    <a:latin typeface="넥슨 풋볼고딕 B"/>
                    <a:ea typeface="넥슨 풋볼고딕 B"/>
                  </a:rPr>
                  <a:t>시스템 구성도</a:t>
                </a: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 flipV="1">
                <a:off x="2779776" y="6800088"/>
                <a:ext cx="9430512" cy="21336"/>
              </a:xfrm>
              <a:prstGeom prst="line">
                <a:avLst/>
              </a:prstGeom>
              <a:ln w="101600">
                <a:solidFill>
                  <a:srgbClr val="3FA9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1986393" y="887109"/>
              <a:ext cx="4829185" cy="387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 b="1">
                  <a:latin typeface="넥슨 풋볼고딕 B"/>
                  <a:ea typeface="넥슨 풋볼고딕 B"/>
                </a:rPr>
                <a:t>제어 흐름도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112031" y="1360206"/>
            <a:ext cx="7407094" cy="5049111"/>
            <a:chOff x="1061526" y="1268889"/>
            <a:chExt cx="7407094" cy="5049111"/>
          </a:xfrm>
        </p:grpSpPr>
        <p:cxnSp>
          <p:nvCxnSpPr>
            <p:cNvPr id="41" name="직선 연결선 40"/>
            <p:cNvCxnSpPr/>
            <p:nvPr/>
          </p:nvCxnSpPr>
          <p:spPr>
            <a:xfrm rot="16200000" flipH="1">
              <a:off x="-238408" y="4338000"/>
              <a:ext cx="3960000" cy="0"/>
            </a:xfrm>
            <a:prstGeom prst="line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 flipH="1">
              <a:off x="1774542" y="4338000"/>
              <a:ext cx="3960000" cy="0"/>
            </a:xfrm>
            <a:prstGeom prst="line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 flipH="1">
              <a:off x="3720817" y="4338000"/>
              <a:ext cx="3960000" cy="0"/>
            </a:xfrm>
            <a:prstGeom prst="line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 flipH="1">
              <a:off x="5698842" y="4338000"/>
              <a:ext cx="3960000" cy="0"/>
            </a:xfrm>
            <a:prstGeom prst="line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70805" y="1599415"/>
              <a:ext cx="1128508" cy="9523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18524" y="1733610"/>
              <a:ext cx="463770" cy="6360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biLevel thresh="75000"/>
            </a:blip>
            <a:stretch>
              <a:fillRect/>
            </a:stretch>
          </p:blipFill>
          <p:spPr>
            <a:xfrm>
              <a:off x="3132989" y="1623352"/>
              <a:ext cx="1149266" cy="7823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flipH="1">
              <a:off x="7277181" y="1497068"/>
              <a:ext cx="806472" cy="1074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99"/>
            <p:cNvSpPr txBox="1"/>
            <p:nvPr/>
          </p:nvSpPr>
          <p:spPr>
            <a:xfrm>
              <a:off x="1061526" y="1327309"/>
              <a:ext cx="1434465" cy="2653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HOST</a:t>
              </a:r>
            </a:p>
          </p:txBody>
        </p:sp>
        <p:sp>
          <p:nvSpPr>
            <p:cNvPr id="50" name="TextBox 99"/>
            <p:cNvSpPr txBox="1"/>
            <p:nvPr/>
          </p:nvSpPr>
          <p:spPr>
            <a:xfrm>
              <a:off x="2793625" y="1315969"/>
              <a:ext cx="1778375" cy="2672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WEB CLIENT</a:t>
              </a:r>
            </a:p>
          </p:txBody>
        </p:sp>
        <p:sp>
          <p:nvSpPr>
            <p:cNvPr id="51" name="TextBox 99"/>
            <p:cNvSpPr txBox="1"/>
            <p:nvPr/>
          </p:nvSpPr>
          <p:spPr>
            <a:xfrm>
              <a:off x="7034154" y="1268889"/>
              <a:ext cx="1434466" cy="2666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IoT Device</a:t>
              </a:r>
            </a:p>
          </p:txBody>
        </p:sp>
        <p:pic>
          <p:nvPicPr>
            <p:cNvPr id="52" name="그림 21"/>
            <p:cNvPicPr>
              <a:picLocks noChangeAspect="1"/>
            </p:cNvPicPr>
            <p:nvPr/>
          </p:nvPicPr>
          <p:blipFill rotWithShape="1">
            <a:blip r:embed="rId5">
              <a:biLevel thresh="75000"/>
            </a:blip>
            <a:stretch>
              <a:fillRect/>
            </a:stretch>
          </p:blipFill>
          <p:spPr>
            <a:xfrm>
              <a:off x="5203090" y="1623352"/>
              <a:ext cx="1149266" cy="7823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3" name="TextBox 99"/>
            <p:cNvSpPr txBox="1"/>
            <p:nvPr/>
          </p:nvSpPr>
          <p:spPr>
            <a:xfrm>
              <a:off x="4927225" y="1300094"/>
              <a:ext cx="1778374" cy="2640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WEB SERVER</a:t>
              </a: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1839912" y="3111500"/>
              <a:ext cx="180975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3868737" y="3429000"/>
              <a:ext cx="180975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rot="10800000">
              <a:off x="3832224" y="4057620"/>
              <a:ext cx="179586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1843086" y="4352924"/>
              <a:ext cx="180975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3862387" y="4810124"/>
              <a:ext cx="180975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5856287" y="5153024"/>
              <a:ext cx="180975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rot="10800000">
              <a:off x="5768975" y="5645120"/>
              <a:ext cx="179586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10800000">
              <a:off x="3838575" y="5892770"/>
              <a:ext cx="179586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62" name="TextBox 99"/>
            <p:cNvSpPr txBox="1"/>
            <p:nvPr/>
          </p:nvSpPr>
          <p:spPr>
            <a:xfrm>
              <a:off x="1972750" y="2813209"/>
              <a:ext cx="1434465" cy="2653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Search</a:t>
              </a:r>
            </a:p>
          </p:txBody>
        </p:sp>
        <p:sp>
          <p:nvSpPr>
            <p:cNvPr id="63" name="TextBox 99"/>
            <p:cNvSpPr txBox="1"/>
            <p:nvPr/>
          </p:nvSpPr>
          <p:spPr>
            <a:xfrm>
              <a:off x="3950774" y="2937179"/>
              <a:ext cx="1434465" cy="4462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Get CoAP Node list</a:t>
              </a:r>
            </a:p>
          </p:txBody>
        </p:sp>
        <p:sp>
          <p:nvSpPr>
            <p:cNvPr id="64" name="TextBox 99"/>
            <p:cNvSpPr txBox="1"/>
            <p:nvPr/>
          </p:nvSpPr>
          <p:spPr>
            <a:xfrm>
              <a:off x="4120885" y="3765765"/>
              <a:ext cx="1434465" cy="2653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CoAP Node list</a:t>
              </a:r>
            </a:p>
          </p:txBody>
        </p:sp>
        <p:sp>
          <p:nvSpPr>
            <p:cNvPr id="65" name="TextBox 99"/>
            <p:cNvSpPr txBox="1"/>
            <p:nvPr/>
          </p:nvSpPr>
          <p:spPr>
            <a:xfrm>
              <a:off x="1972750" y="4067334"/>
              <a:ext cx="1434465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Control</a:t>
              </a:r>
            </a:p>
          </p:txBody>
        </p:sp>
        <p:sp>
          <p:nvSpPr>
            <p:cNvPr id="66" name="TextBox 99"/>
            <p:cNvSpPr txBox="1"/>
            <p:nvPr/>
          </p:nvSpPr>
          <p:spPr>
            <a:xfrm>
              <a:off x="3950773" y="4511646"/>
              <a:ext cx="1434465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Send Command</a:t>
              </a:r>
            </a:p>
          </p:txBody>
        </p:sp>
        <p:sp>
          <p:nvSpPr>
            <p:cNvPr id="67" name="TextBox 99"/>
            <p:cNvSpPr txBox="1"/>
            <p:nvPr/>
          </p:nvSpPr>
          <p:spPr>
            <a:xfrm>
              <a:off x="4020626" y="5607209"/>
              <a:ext cx="1434465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result</a:t>
              </a:r>
            </a:p>
          </p:txBody>
        </p:sp>
        <p:sp>
          <p:nvSpPr>
            <p:cNvPr id="68" name="TextBox 99"/>
            <p:cNvSpPr txBox="1"/>
            <p:nvPr/>
          </p:nvSpPr>
          <p:spPr>
            <a:xfrm>
              <a:off x="5904641" y="4660929"/>
              <a:ext cx="1429088" cy="4464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Send CoAP Message</a:t>
              </a:r>
            </a:p>
          </p:txBody>
        </p:sp>
        <p:sp>
          <p:nvSpPr>
            <p:cNvPr id="69" name="TextBox 99"/>
            <p:cNvSpPr txBox="1"/>
            <p:nvPr/>
          </p:nvSpPr>
          <p:spPr>
            <a:xfrm>
              <a:off x="6102479" y="5368121"/>
              <a:ext cx="1404488" cy="2631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>
                  <a:latin typeface="넥슨 풋볼고딕 L"/>
                  <a:ea typeface="넥슨 풋볼고딕 L"/>
                </a:rPr>
                <a:t>result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-270941"/>
              <a:ext cx="3908598" cy="7128941"/>
              <a:chOff x="0" y="-284004"/>
              <a:chExt cx="3908598" cy="7128941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43" r="9142" b="5055"/>
              <a:stretch/>
            </p:blipFill>
            <p:spPr>
              <a:xfrm>
                <a:off x="0" y="0"/>
                <a:ext cx="2952206" cy="6844937"/>
              </a:xfrm>
              <a:prstGeom prst="rect">
                <a:avLst/>
              </a:prstGeom>
            </p:spPr>
          </p:pic>
          <p:sp>
            <p:nvSpPr>
              <p:cNvPr id="10" name="모서리가 둥근 직사각형 10"/>
              <p:cNvSpPr/>
              <p:nvPr/>
            </p:nvSpPr>
            <p:spPr>
              <a:xfrm rot="20837094">
                <a:off x="2285510" y="-284004"/>
                <a:ext cx="1623088" cy="6085831"/>
              </a:xfrm>
              <a:custGeom>
                <a:avLst/>
                <a:gdLst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1806814 w 1806814"/>
                  <a:gd name="connsiteY4" fmla="*/ 6132659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322500 w 1806814"/>
                  <a:gd name="connsiteY5" fmla="*/ 611059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17779 w 1824593"/>
                  <a:gd name="connsiteY0" fmla="*/ 301142 h 6292312"/>
                  <a:gd name="connsiteX1" fmla="*/ 318921 w 1824593"/>
                  <a:gd name="connsiteY1" fmla="*/ 0 h 6292312"/>
                  <a:gd name="connsiteX2" fmla="*/ 1523451 w 1824593"/>
                  <a:gd name="connsiteY2" fmla="*/ 0 h 6292312"/>
                  <a:gd name="connsiteX3" fmla="*/ 1824593 w 1824593"/>
                  <a:gd name="connsiteY3" fmla="*/ 301142 h 6292312"/>
                  <a:gd name="connsiteX4" fmla="*/ 405483 w 1824593"/>
                  <a:gd name="connsiteY4" fmla="*/ 5774960 h 6292312"/>
                  <a:gd name="connsiteX5" fmla="*/ 340279 w 1824593"/>
                  <a:gd name="connsiteY5" fmla="*/ 6110591 h 6292312"/>
                  <a:gd name="connsiteX6" fmla="*/ 107134 w 1824593"/>
                  <a:gd name="connsiteY6" fmla="*/ 6292275 h 6292312"/>
                  <a:gd name="connsiteX7" fmla="*/ 17779 w 1824593"/>
                  <a:gd name="connsiteY7" fmla="*/ 6132659 h 6292312"/>
                  <a:gd name="connsiteX8" fmla="*/ 17779 w 1824593"/>
                  <a:gd name="connsiteY8" fmla="*/ 301142 h 6292312"/>
                  <a:gd name="connsiteX0" fmla="*/ 17779 w 2237763"/>
                  <a:gd name="connsiteY0" fmla="*/ 301142 h 6292312"/>
                  <a:gd name="connsiteX1" fmla="*/ 318921 w 2237763"/>
                  <a:gd name="connsiteY1" fmla="*/ 0 h 6292312"/>
                  <a:gd name="connsiteX2" fmla="*/ 2206341 w 2237763"/>
                  <a:gd name="connsiteY2" fmla="*/ 754013 h 6292312"/>
                  <a:gd name="connsiteX3" fmla="*/ 1824593 w 2237763"/>
                  <a:gd name="connsiteY3" fmla="*/ 301142 h 6292312"/>
                  <a:gd name="connsiteX4" fmla="*/ 405483 w 2237763"/>
                  <a:gd name="connsiteY4" fmla="*/ 5774960 h 6292312"/>
                  <a:gd name="connsiteX5" fmla="*/ 340279 w 2237763"/>
                  <a:gd name="connsiteY5" fmla="*/ 6110591 h 6292312"/>
                  <a:gd name="connsiteX6" fmla="*/ 107134 w 2237763"/>
                  <a:gd name="connsiteY6" fmla="*/ 6292275 h 6292312"/>
                  <a:gd name="connsiteX7" fmla="*/ 17779 w 2237763"/>
                  <a:gd name="connsiteY7" fmla="*/ 6132659 h 6292312"/>
                  <a:gd name="connsiteX8" fmla="*/ 17779 w 2237763"/>
                  <a:gd name="connsiteY8" fmla="*/ 301142 h 6292312"/>
                  <a:gd name="connsiteX0" fmla="*/ 28142 w 2248126"/>
                  <a:gd name="connsiteY0" fmla="*/ 94661 h 6085831"/>
                  <a:gd name="connsiteX1" fmla="*/ 97417 w 2248126"/>
                  <a:gd name="connsiteY1" fmla="*/ 31792 h 6085831"/>
                  <a:gd name="connsiteX2" fmla="*/ 2216704 w 2248126"/>
                  <a:gd name="connsiteY2" fmla="*/ 547532 h 6085831"/>
                  <a:gd name="connsiteX3" fmla="*/ 1834956 w 2248126"/>
                  <a:gd name="connsiteY3" fmla="*/ 94661 h 6085831"/>
                  <a:gd name="connsiteX4" fmla="*/ 415846 w 2248126"/>
                  <a:gd name="connsiteY4" fmla="*/ 5568479 h 6085831"/>
                  <a:gd name="connsiteX5" fmla="*/ 350642 w 2248126"/>
                  <a:gd name="connsiteY5" fmla="*/ 5904110 h 6085831"/>
                  <a:gd name="connsiteX6" fmla="*/ 117497 w 2248126"/>
                  <a:gd name="connsiteY6" fmla="*/ 6085794 h 6085831"/>
                  <a:gd name="connsiteX7" fmla="*/ 28142 w 2248126"/>
                  <a:gd name="connsiteY7" fmla="*/ 5926178 h 6085831"/>
                  <a:gd name="connsiteX8" fmla="*/ 28142 w 2248126"/>
                  <a:gd name="connsiteY8" fmla="*/ 94661 h 6085831"/>
                  <a:gd name="connsiteX0" fmla="*/ 28142 w 2239026"/>
                  <a:gd name="connsiteY0" fmla="*/ 94661 h 6085831"/>
                  <a:gd name="connsiteX1" fmla="*/ 97417 w 2239026"/>
                  <a:gd name="connsiteY1" fmla="*/ 31792 h 6085831"/>
                  <a:gd name="connsiteX2" fmla="*/ 2216704 w 2239026"/>
                  <a:gd name="connsiteY2" fmla="*/ 547532 h 6085831"/>
                  <a:gd name="connsiteX3" fmla="*/ 1565397 w 2239026"/>
                  <a:gd name="connsiteY3" fmla="*/ 333803 h 6085831"/>
                  <a:gd name="connsiteX4" fmla="*/ 415846 w 2239026"/>
                  <a:gd name="connsiteY4" fmla="*/ 5568479 h 6085831"/>
                  <a:gd name="connsiteX5" fmla="*/ 350642 w 2239026"/>
                  <a:gd name="connsiteY5" fmla="*/ 5904110 h 6085831"/>
                  <a:gd name="connsiteX6" fmla="*/ 117497 w 2239026"/>
                  <a:gd name="connsiteY6" fmla="*/ 6085794 h 6085831"/>
                  <a:gd name="connsiteX7" fmla="*/ 28142 w 2239026"/>
                  <a:gd name="connsiteY7" fmla="*/ 5926178 h 6085831"/>
                  <a:gd name="connsiteX8" fmla="*/ 28142 w 2239026"/>
                  <a:gd name="connsiteY8" fmla="*/ 94661 h 6085831"/>
                  <a:gd name="connsiteX0" fmla="*/ 28142 w 1623088"/>
                  <a:gd name="connsiteY0" fmla="*/ 94661 h 6085831"/>
                  <a:gd name="connsiteX1" fmla="*/ 97417 w 1623088"/>
                  <a:gd name="connsiteY1" fmla="*/ 31792 h 6085831"/>
                  <a:gd name="connsiteX2" fmla="*/ 1542828 w 1623088"/>
                  <a:gd name="connsiteY2" fmla="*/ 376733 h 6085831"/>
                  <a:gd name="connsiteX3" fmla="*/ 1565397 w 1623088"/>
                  <a:gd name="connsiteY3" fmla="*/ 333803 h 6085831"/>
                  <a:gd name="connsiteX4" fmla="*/ 415846 w 1623088"/>
                  <a:gd name="connsiteY4" fmla="*/ 5568479 h 6085831"/>
                  <a:gd name="connsiteX5" fmla="*/ 350642 w 1623088"/>
                  <a:gd name="connsiteY5" fmla="*/ 5904110 h 6085831"/>
                  <a:gd name="connsiteX6" fmla="*/ 117497 w 1623088"/>
                  <a:gd name="connsiteY6" fmla="*/ 6085794 h 6085831"/>
                  <a:gd name="connsiteX7" fmla="*/ 28142 w 1623088"/>
                  <a:gd name="connsiteY7" fmla="*/ 5926178 h 6085831"/>
                  <a:gd name="connsiteX8" fmla="*/ 28142 w 1623088"/>
                  <a:gd name="connsiteY8" fmla="*/ 94661 h 60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3088" h="6085831">
                    <a:moveTo>
                      <a:pt x="28142" y="94661"/>
                    </a:moveTo>
                    <a:cubicBezTo>
                      <a:pt x="28142" y="-71655"/>
                      <a:pt x="-68899" y="31792"/>
                      <a:pt x="97417" y="31792"/>
                    </a:cubicBezTo>
                    <a:lnTo>
                      <a:pt x="1542828" y="376733"/>
                    </a:lnTo>
                    <a:cubicBezTo>
                      <a:pt x="1709144" y="376733"/>
                      <a:pt x="1565397" y="167487"/>
                      <a:pt x="1565397" y="333803"/>
                    </a:cubicBezTo>
                    <a:cubicBezTo>
                      <a:pt x="1565397" y="2277642"/>
                      <a:pt x="415846" y="3624640"/>
                      <a:pt x="415846" y="5568479"/>
                    </a:cubicBezTo>
                    <a:cubicBezTo>
                      <a:pt x="415846" y="5734795"/>
                      <a:pt x="516958" y="5904110"/>
                      <a:pt x="350642" y="5904110"/>
                    </a:cubicBezTo>
                    <a:lnTo>
                      <a:pt x="117497" y="6085794"/>
                    </a:lnTo>
                    <a:cubicBezTo>
                      <a:pt x="-48819" y="6085794"/>
                      <a:pt x="28142" y="6092494"/>
                      <a:pt x="28142" y="5926178"/>
                    </a:cubicBezTo>
                    <a:lnTo>
                      <a:pt x="28142" y="946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" name="직선 연결선 5"/>
            <p:cNvCxnSpPr/>
            <p:nvPr/>
          </p:nvCxnSpPr>
          <p:spPr>
            <a:xfrm>
              <a:off x="448056" y="813816"/>
              <a:ext cx="8933688" cy="0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87284" y="94193"/>
              <a:ext cx="4306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개발 환경</a:t>
              </a:r>
              <a:endParaRPr lang="ko-KR" altLang="en-US" sz="3600" b="1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2779776" y="6800088"/>
              <a:ext cx="9430512" cy="21336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64938"/>
              </p:ext>
            </p:extLst>
          </p:nvPr>
        </p:nvGraphicFramePr>
        <p:xfrm>
          <a:off x="3370117" y="1664549"/>
          <a:ext cx="7972137" cy="425434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81623"/>
                <a:gridCol w="6290514"/>
              </a:tblGrid>
              <a:tr h="1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운영체제</a:t>
                      </a:r>
                      <a:endParaRPr lang="ko-KR" altLang="en-US" b="1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Raspbian</a:t>
                      </a:r>
                      <a:r>
                        <a:rPr lang="en-US" altLang="ko-KR" b="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OS, Windows 10 64bit, </a:t>
                      </a:r>
                    </a:p>
                    <a:p>
                      <a:pPr algn="ctr" latinLnBrk="1"/>
                      <a:r>
                        <a:rPr lang="en-US" altLang="ko-KR" b="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Android 7.1 </a:t>
                      </a:r>
                      <a:r>
                        <a:rPr lang="en-US" altLang="ko-KR" b="0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Nouget</a:t>
                      </a:r>
                      <a:r>
                        <a:rPr lang="en-US" altLang="ko-KR" b="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Ubuntu 16.04.1 LTS</a:t>
                      </a:r>
                      <a:endParaRPr lang="ko-KR" altLang="en-US" b="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  <a:tr h="74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프로그램 언어</a:t>
                      </a:r>
                      <a:endParaRPr lang="ko-KR" altLang="en-US" b="1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JAVA,</a:t>
                      </a:r>
                      <a:r>
                        <a:rPr lang="en-US" altLang="ko-KR" b="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HTML, C, CSS, </a:t>
                      </a:r>
                      <a:r>
                        <a:rPr lang="en-US" altLang="ko-KR" b="0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Javascript</a:t>
                      </a:r>
                      <a:r>
                        <a:rPr lang="en-US" altLang="ko-KR" b="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SQL</a:t>
                      </a:r>
                      <a:endParaRPr lang="ko-KR" altLang="en-US" b="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  <a:tr h="74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라이브러리</a:t>
                      </a:r>
                      <a:endParaRPr lang="en-US" altLang="ko-KR" b="1" dirty="0" smtClean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Californium </a:t>
                      </a:r>
                      <a:r>
                        <a:rPr lang="en-US" altLang="ko-KR" b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en-US" altLang="ko-KR" b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</a:t>
                      </a:r>
                      <a:r>
                        <a:rPr lang="en-US" altLang="ko-KR" b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Libcoap</a:t>
                      </a:r>
                      <a:r>
                        <a:rPr lang="en-US" altLang="ko-KR" b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</a:t>
                      </a:r>
                      <a:r>
                        <a:rPr lang="en-US" altLang="ko-KR" b="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Spring MVC</a:t>
                      </a:r>
                      <a:endParaRPr lang="ko-KR" altLang="en-US" b="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  <a:tr h="742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DBMS</a:t>
                      </a:r>
                      <a:endParaRPr lang="ko-KR" altLang="en-US" b="1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SQL Server</a:t>
                      </a:r>
                      <a:r>
                        <a:rPr lang="en-US" altLang="ko-KR" b="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2014</a:t>
                      </a:r>
                      <a:endParaRPr lang="ko-KR" altLang="en-US" b="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  <a:tr h="742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IoT</a:t>
                      </a:r>
                      <a:r>
                        <a:rPr lang="en-US" altLang="ko-KR" b="1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ko-KR" altLang="en-US" b="1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노드</a:t>
                      </a:r>
                      <a:endParaRPr lang="ko-KR" altLang="en-US" b="1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Raspberry Pi 3</a:t>
                      </a:r>
                      <a:endParaRPr lang="ko-KR" altLang="en-US" b="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8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21463"/>
              </p:ext>
            </p:extLst>
          </p:nvPr>
        </p:nvGraphicFramePr>
        <p:xfrm>
          <a:off x="-85061" y="813812"/>
          <a:ext cx="12277060" cy="6044187"/>
        </p:xfrm>
        <a:graphic>
          <a:graphicData uri="http://schemas.openxmlformats.org/drawingml/2006/table">
            <a:tbl>
              <a:tblPr/>
              <a:tblGrid>
                <a:gridCol w="2800374"/>
                <a:gridCol w="2800374"/>
                <a:gridCol w="834539"/>
                <a:gridCol w="834539"/>
                <a:gridCol w="834539"/>
                <a:gridCol w="834539"/>
                <a:gridCol w="834539"/>
                <a:gridCol w="834539"/>
                <a:gridCol w="834539"/>
                <a:gridCol w="834539"/>
              </a:tblGrid>
              <a:tr h="497076">
                <a:tc rowSpan="2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400" b="1" kern="0" spc="0" dirty="0" smtClean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추진일정</a:t>
                      </a:r>
                      <a:endParaRPr lang="ko-KR" altLang="en-US" sz="4400" b="1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추진사항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12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1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2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3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4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5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7-9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155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주제조사 및 선정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3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요구사항 정의 및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시스템 설계 및 상세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구현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시험 및 데모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문서화 및 발표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졸업장품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최종 보고서 작성 및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패키징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</a:tr>
              <a:tr h="282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94193"/>
            <a:ext cx="430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업무 일정</a:t>
            </a:r>
            <a:endParaRPr lang="ko-KR" altLang="en-US" sz="3600" b="1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2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12" name="그룹 4"/>
            <p:cNvGrpSpPr/>
            <p:nvPr/>
          </p:nvGrpSpPr>
          <p:grpSpPr>
            <a:xfrm>
              <a:off x="0" y="-270941"/>
              <a:ext cx="3908598" cy="7128941"/>
              <a:chOff x="0" y="-284004"/>
              <a:chExt cx="3908598" cy="7128941"/>
            </a:xfrm>
          </p:grpSpPr>
          <p:pic>
            <p:nvPicPr>
              <p:cNvPr id="13" name="그림 8"/>
              <p:cNvPicPr>
                <a:picLocks noChangeAspect="1"/>
              </p:cNvPicPr>
              <p:nvPr/>
            </p:nvPicPr>
            <p:blipFill rotWithShape="1">
              <a:blip r:embed="rId2"/>
              <a:srcRect l="66640" r="9140" b="5050"/>
              <a:stretch>
                <a:fillRect/>
              </a:stretch>
            </p:blipFill>
            <p:spPr>
              <a:xfrm>
                <a:off x="0" y="0"/>
                <a:ext cx="2952206" cy="6844937"/>
              </a:xfrm>
              <a:prstGeom prst="rect">
                <a:avLst/>
              </a:prstGeom>
            </p:spPr>
          </p:pic>
          <p:sp>
            <p:nvSpPr>
              <p:cNvPr id="14" name="모서리가 둥근 직사각형 10"/>
              <p:cNvSpPr/>
              <p:nvPr/>
            </p:nvSpPr>
            <p:spPr>
              <a:xfrm rot="20837094">
                <a:off x="2285510" y="-284004"/>
                <a:ext cx="1623088" cy="6085831"/>
              </a:xfrm>
              <a:custGeom>
                <a:avLst/>
                <a:gdLst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1806814 w 1806814"/>
                  <a:gd name="connsiteY4" fmla="*/ 6132659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322500 w 1806814"/>
                  <a:gd name="connsiteY5" fmla="*/ 611059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17779 w 1824593"/>
                  <a:gd name="connsiteY0" fmla="*/ 301142 h 6292312"/>
                  <a:gd name="connsiteX1" fmla="*/ 318921 w 1824593"/>
                  <a:gd name="connsiteY1" fmla="*/ 0 h 6292312"/>
                  <a:gd name="connsiteX2" fmla="*/ 1523451 w 1824593"/>
                  <a:gd name="connsiteY2" fmla="*/ 0 h 6292312"/>
                  <a:gd name="connsiteX3" fmla="*/ 1824593 w 1824593"/>
                  <a:gd name="connsiteY3" fmla="*/ 301142 h 6292312"/>
                  <a:gd name="connsiteX4" fmla="*/ 405483 w 1824593"/>
                  <a:gd name="connsiteY4" fmla="*/ 5774960 h 6292312"/>
                  <a:gd name="connsiteX5" fmla="*/ 340279 w 1824593"/>
                  <a:gd name="connsiteY5" fmla="*/ 6110591 h 6292312"/>
                  <a:gd name="connsiteX6" fmla="*/ 107134 w 1824593"/>
                  <a:gd name="connsiteY6" fmla="*/ 6292275 h 6292312"/>
                  <a:gd name="connsiteX7" fmla="*/ 17779 w 1824593"/>
                  <a:gd name="connsiteY7" fmla="*/ 6132659 h 6292312"/>
                  <a:gd name="connsiteX8" fmla="*/ 17779 w 1824593"/>
                  <a:gd name="connsiteY8" fmla="*/ 301142 h 6292312"/>
                  <a:gd name="connsiteX0" fmla="*/ 17779 w 2237763"/>
                  <a:gd name="connsiteY0" fmla="*/ 301142 h 6292312"/>
                  <a:gd name="connsiteX1" fmla="*/ 318921 w 2237763"/>
                  <a:gd name="connsiteY1" fmla="*/ 0 h 6292312"/>
                  <a:gd name="connsiteX2" fmla="*/ 2206341 w 2237763"/>
                  <a:gd name="connsiteY2" fmla="*/ 754013 h 6292312"/>
                  <a:gd name="connsiteX3" fmla="*/ 1824593 w 2237763"/>
                  <a:gd name="connsiteY3" fmla="*/ 301142 h 6292312"/>
                  <a:gd name="connsiteX4" fmla="*/ 405483 w 2237763"/>
                  <a:gd name="connsiteY4" fmla="*/ 5774960 h 6292312"/>
                  <a:gd name="connsiteX5" fmla="*/ 340279 w 2237763"/>
                  <a:gd name="connsiteY5" fmla="*/ 6110591 h 6292312"/>
                  <a:gd name="connsiteX6" fmla="*/ 107134 w 2237763"/>
                  <a:gd name="connsiteY6" fmla="*/ 6292275 h 6292312"/>
                  <a:gd name="connsiteX7" fmla="*/ 17779 w 2237763"/>
                  <a:gd name="connsiteY7" fmla="*/ 6132659 h 6292312"/>
                  <a:gd name="connsiteX8" fmla="*/ 17779 w 2237763"/>
                  <a:gd name="connsiteY8" fmla="*/ 301142 h 6292312"/>
                  <a:gd name="connsiteX0" fmla="*/ 28142 w 2248126"/>
                  <a:gd name="connsiteY0" fmla="*/ 94661 h 6085831"/>
                  <a:gd name="connsiteX1" fmla="*/ 97417 w 2248126"/>
                  <a:gd name="connsiteY1" fmla="*/ 31792 h 6085831"/>
                  <a:gd name="connsiteX2" fmla="*/ 2216704 w 2248126"/>
                  <a:gd name="connsiteY2" fmla="*/ 547532 h 6085831"/>
                  <a:gd name="connsiteX3" fmla="*/ 1834956 w 2248126"/>
                  <a:gd name="connsiteY3" fmla="*/ 94661 h 6085831"/>
                  <a:gd name="connsiteX4" fmla="*/ 415846 w 2248126"/>
                  <a:gd name="connsiteY4" fmla="*/ 5568479 h 6085831"/>
                  <a:gd name="connsiteX5" fmla="*/ 350642 w 2248126"/>
                  <a:gd name="connsiteY5" fmla="*/ 5904110 h 6085831"/>
                  <a:gd name="connsiteX6" fmla="*/ 117497 w 2248126"/>
                  <a:gd name="connsiteY6" fmla="*/ 6085794 h 6085831"/>
                  <a:gd name="connsiteX7" fmla="*/ 28142 w 2248126"/>
                  <a:gd name="connsiteY7" fmla="*/ 5926178 h 6085831"/>
                  <a:gd name="connsiteX8" fmla="*/ 28142 w 2248126"/>
                  <a:gd name="connsiteY8" fmla="*/ 94661 h 6085831"/>
                  <a:gd name="connsiteX0" fmla="*/ 28142 w 2239026"/>
                  <a:gd name="connsiteY0" fmla="*/ 94661 h 6085831"/>
                  <a:gd name="connsiteX1" fmla="*/ 97417 w 2239026"/>
                  <a:gd name="connsiteY1" fmla="*/ 31792 h 6085831"/>
                  <a:gd name="connsiteX2" fmla="*/ 2216704 w 2239026"/>
                  <a:gd name="connsiteY2" fmla="*/ 547532 h 6085831"/>
                  <a:gd name="connsiteX3" fmla="*/ 1565397 w 2239026"/>
                  <a:gd name="connsiteY3" fmla="*/ 333803 h 6085831"/>
                  <a:gd name="connsiteX4" fmla="*/ 415846 w 2239026"/>
                  <a:gd name="connsiteY4" fmla="*/ 5568479 h 6085831"/>
                  <a:gd name="connsiteX5" fmla="*/ 350642 w 2239026"/>
                  <a:gd name="connsiteY5" fmla="*/ 5904110 h 6085831"/>
                  <a:gd name="connsiteX6" fmla="*/ 117497 w 2239026"/>
                  <a:gd name="connsiteY6" fmla="*/ 6085794 h 6085831"/>
                  <a:gd name="connsiteX7" fmla="*/ 28142 w 2239026"/>
                  <a:gd name="connsiteY7" fmla="*/ 5926178 h 6085831"/>
                  <a:gd name="connsiteX8" fmla="*/ 28142 w 2239026"/>
                  <a:gd name="connsiteY8" fmla="*/ 94661 h 6085831"/>
                  <a:gd name="connsiteX0" fmla="*/ 28142 w 1623088"/>
                  <a:gd name="connsiteY0" fmla="*/ 94661 h 6085831"/>
                  <a:gd name="connsiteX1" fmla="*/ 97417 w 1623088"/>
                  <a:gd name="connsiteY1" fmla="*/ 31792 h 6085831"/>
                  <a:gd name="connsiteX2" fmla="*/ 1542828 w 1623088"/>
                  <a:gd name="connsiteY2" fmla="*/ 376733 h 6085831"/>
                  <a:gd name="connsiteX3" fmla="*/ 1565397 w 1623088"/>
                  <a:gd name="connsiteY3" fmla="*/ 333803 h 6085831"/>
                  <a:gd name="connsiteX4" fmla="*/ 415846 w 1623088"/>
                  <a:gd name="connsiteY4" fmla="*/ 5568479 h 6085831"/>
                  <a:gd name="connsiteX5" fmla="*/ 350642 w 1623088"/>
                  <a:gd name="connsiteY5" fmla="*/ 5904110 h 6085831"/>
                  <a:gd name="connsiteX6" fmla="*/ 117497 w 1623088"/>
                  <a:gd name="connsiteY6" fmla="*/ 6085794 h 6085831"/>
                  <a:gd name="connsiteX7" fmla="*/ 28142 w 1623088"/>
                  <a:gd name="connsiteY7" fmla="*/ 5926178 h 6085831"/>
                  <a:gd name="connsiteX8" fmla="*/ 28142 w 1623088"/>
                  <a:gd name="connsiteY8" fmla="*/ 94661 h 60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3088" h="6085831">
                    <a:moveTo>
                      <a:pt x="28142" y="94661"/>
                    </a:moveTo>
                    <a:cubicBezTo>
                      <a:pt x="28142" y="-71655"/>
                      <a:pt x="-68899" y="31792"/>
                      <a:pt x="97417" y="31792"/>
                    </a:cubicBezTo>
                    <a:lnTo>
                      <a:pt x="1542828" y="376733"/>
                    </a:lnTo>
                    <a:cubicBezTo>
                      <a:pt x="1709144" y="376733"/>
                      <a:pt x="1565397" y="167487"/>
                      <a:pt x="1565397" y="333803"/>
                    </a:cubicBezTo>
                    <a:cubicBezTo>
                      <a:pt x="1565397" y="2277642"/>
                      <a:pt x="415846" y="3624640"/>
                      <a:pt x="415846" y="5568479"/>
                    </a:cubicBezTo>
                    <a:cubicBezTo>
                      <a:pt x="415846" y="5734795"/>
                      <a:pt x="516958" y="5904110"/>
                      <a:pt x="350642" y="5904110"/>
                    </a:cubicBezTo>
                    <a:lnTo>
                      <a:pt x="117497" y="6085794"/>
                    </a:lnTo>
                    <a:cubicBezTo>
                      <a:pt x="-48819" y="6085794"/>
                      <a:pt x="28142" y="6092494"/>
                      <a:pt x="28142" y="5926178"/>
                    </a:cubicBezTo>
                    <a:lnTo>
                      <a:pt x="28142" y="946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15" name="직선 연결선 5"/>
            <p:cNvCxnSpPr/>
            <p:nvPr/>
          </p:nvCxnSpPr>
          <p:spPr>
            <a:xfrm>
              <a:off x="448056" y="813816"/>
              <a:ext cx="8933688" cy="0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1887284" y="94193"/>
              <a:ext cx="43068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600" b="1">
                  <a:latin typeface="나눔고딕"/>
                  <a:ea typeface="나눔고딕"/>
                </a:rPr>
                <a:t>업무 분담</a:t>
              </a:r>
            </a:p>
          </p:txBody>
        </p:sp>
        <p:cxnSp>
          <p:nvCxnSpPr>
            <p:cNvPr id="17" name="직선 연결선 7"/>
            <p:cNvCxnSpPr/>
            <p:nvPr/>
          </p:nvCxnSpPr>
          <p:spPr>
            <a:xfrm flipV="1">
              <a:off x="2779776" y="6800088"/>
              <a:ext cx="9430512" cy="21336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7063"/>
              </p:ext>
            </p:extLst>
          </p:nvPr>
        </p:nvGraphicFramePr>
        <p:xfrm>
          <a:off x="0" y="813816"/>
          <a:ext cx="12210289" cy="6057507"/>
        </p:xfrm>
        <a:graphic>
          <a:graphicData uri="http://schemas.openxmlformats.org/drawingml/2006/table">
            <a:tbl>
              <a:tblPr firstRow="1" bandRow="1"/>
              <a:tblGrid>
                <a:gridCol w="2211710"/>
                <a:gridCol w="3364587"/>
                <a:gridCol w="3366018"/>
                <a:gridCol w="3267974"/>
              </a:tblGrid>
              <a:tr h="50483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800" b="1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문동선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800" b="1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박경재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800" b="1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이영훈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1463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4000" b="1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-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 </a:t>
                      </a:r>
                      <a:r>
                        <a:rPr lang="en-US" altLang="ko-KR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MYSQL, </a:t>
                      </a:r>
                      <a:r>
                        <a:rPr lang="ko-KR" altLang="en-US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웹서버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기술, </a:t>
                      </a:r>
                      <a:r>
                        <a:rPr lang="ko-KR" altLang="en-US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라즈베리파이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</a:t>
                      </a:r>
                      <a:r>
                        <a:rPr lang="ko-KR" altLang="en-US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안드로이드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API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170172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4000" b="1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   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-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-&gt; 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HTTP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변환을 위한 </a:t>
                      </a:r>
                      <a:r>
                        <a:rPr lang="ko-KR" altLang="en-US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프록시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서버 연동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- 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AWS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서버구축 및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DB / TOMCAT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연동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- 스마트폰을 통한 원격 제어를 위해 어플제작 및  </a:t>
                      </a:r>
                      <a:r>
                        <a:rPr lang="en-US" altLang="ko-KR" sz="200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IoT</a:t>
                      </a:r>
                      <a:r>
                        <a:rPr lang="ko-KR" altLang="en-US" sz="200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단말기 기능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9535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4000" b="1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구   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- 웹 서버를 이용해 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RD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</a:t>
                      </a:r>
                      <a:r>
                        <a:rPr lang="ko-KR" altLang="en-US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프</a:t>
                      </a:r>
                      <a:r>
                        <a:rPr lang="en-US" altLang="ko-KR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-&gt; 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HTTP 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변환을 위한 </a:t>
                      </a:r>
                      <a:r>
                        <a:rPr lang="ko-KR" altLang="en-US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록시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서버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-  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AWS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서버구축 및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DB / TOMCAT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연동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URL </a:t>
                      </a:r>
                      <a:r>
                        <a:rPr lang="ko-KR" altLang="en-US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매핑을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위해 </a:t>
                      </a:r>
                      <a:r>
                        <a:rPr lang="en-US" altLang="ko-KR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RD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서버 구축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- </a:t>
                      </a:r>
                      <a:r>
                        <a:rPr lang="ko-KR" altLang="en-US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스마트폰을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통한 원격 제어를 위해 </a:t>
                      </a:r>
                      <a:r>
                        <a:rPr lang="ko-KR" altLang="en-US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어플제작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및  </a:t>
                      </a:r>
                      <a:r>
                        <a:rPr lang="en-US" altLang="ko-KR" sz="200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IoT</a:t>
                      </a:r>
                      <a:r>
                        <a:rPr lang="ko-KR" altLang="en-US" sz="20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단말기 기능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42763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4000" b="1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- 어플리케이션 작동 테스트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- 통합테스트 / 유지보수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-270941"/>
              <a:ext cx="3908598" cy="7128941"/>
              <a:chOff x="0" y="-284004"/>
              <a:chExt cx="3908598" cy="712894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l="66640" r="9140" b="5050"/>
              <a:stretch>
                <a:fillRect/>
              </a:stretch>
            </p:blipFill>
            <p:spPr>
              <a:xfrm>
                <a:off x="0" y="0"/>
                <a:ext cx="2952206" cy="6844937"/>
              </a:xfrm>
              <a:prstGeom prst="rect">
                <a:avLst/>
              </a:prstGeom>
            </p:spPr>
          </p:pic>
          <p:sp>
            <p:nvSpPr>
              <p:cNvPr id="8" name="모서리가 둥근 직사각형 10"/>
              <p:cNvSpPr/>
              <p:nvPr/>
            </p:nvSpPr>
            <p:spPr>
              <a:xfrm rot="20837094">
                <a:off x="2285510" y="-284004"/>
                <a:ext cx="1623088" cy="6085831"/>
              </a:xfrm>
              <a:custGeom>
                <a:avLst/>
                <a:gdLst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1806814 w 1806814"/>
                  <a:gd name="connsiteY4" fmla="*/ 6132659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322500 w 1806814"/>
                  <a:gd name="connsiteY5" fmla="*/ 611059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17779 w 1824593"/>
                  <a:gd name="connsiteY0" fmla="*/ 301142 h 6292312"/>
                  <a:gd name="connsiteX1" fmla="*/ 318921 w 1824593"/>
                  <a:gd name="connsiteY1" fmla="*/ 0 h 6292312"/>
                  <a:gd name="connsiteX2" fmla="*/ 1523451 w 1824593"/>
                  <a:gd name="connsiteY2" fmla="*/ 0 h 6292312"/>
                  <a:gd name="connsiteX3" fmla="*/ 1824593 w 1824593"/>
                  <a:gd name="connsiteY3" fmla="*/ 301142 h 6292312"/>
                  <a:gd name="connsiteX4" fmla="*/ 405483 w 1824593"/>
                  <a:gd name="connsiteY4" fmla="*/ 5774960 h 6292312"/>
                  <a:gd name="connsiteX5" fmla="*/ 340279 w 1824593"/>
                  <a:gd name="connsiteY5" fmla="*/ 6110591 h 6292312"/>
                  <a:gd name="connsiteX6" fmla="*/ 107134 w 1824593"/>
                  <a:gd name="connsiteY6" fmla="*/ 6292275 h 6292312"/>
                  <a:gd name="connsiteX7" fmla="*/ 17779 w 1824593"/>
                  <a:gd name="connsiteY7" fmla="*/ 6132659 h 6292312"/>
                  <a:gd name="connsiteX8" fmla="*/ 17779 w 1824593"/>
                  <a:gd name="connsiteY8" fmla="*/ 301142 h 6292312"/>
                  <a:gd name="connsiteX0" fmla="*/ 17779 w 2237763"/>
                  <a:gd name="connsiteY0" fmla="*/ 301142 h 6292312"/>
                  <a:gd name="connsiteX1" fmla="*/ 318921 w 2237763"/>
                  <a:gd name="connsiteY1" fmla="*/ 0 h 6292312"/>
                  <a:gd name="connsiteX2" fmla="*/ 2206341 w 2237763"/>
                  <a:gd name="connsiteY2" fmla="*/ 754013 h 6292312"/>
                  <a:gd name="connsiteX3" fmla="*/ 1824593 w 2237763"/>
                  <a:gd name="connsiteY3" fmla="*/ 301142 h 6292312"/>
                  <a:gd name="connsiteX4" fmla="*/ 405483 w 2237763"/>
                  <a:gd name="connsiteY4" fmla="*/ 5774960 h 6292312"/>
                  <a:gd name="connsiteX5" fmla="*/ 340279 w 2237763"/>
                  <a:gd name="connsiteY5" fmla="*/ 6110591 h 6292312"/>
                  <a:gd name="connsiteX6" fmla="*/ 107134 w 2237763"/>
                  <a:gd name="connsiteY6" fmla="*/ 6292275 h 6292312"/>
                  <a:gd name="connsiteX7" fmla="*/ 17779 w 2237763"/>
                  <a:gd name="connsiteY7" fmla="*/ 6132659 h 6292312"/>
                  <a:gd name="connsiteX8" fmla="*/ 17779 w 2237763"/>
                  <a:gd name="connsiteY8" fmla="*/ 301142 h 6292312"/>
                  <a:gd name="connsiteX0" fmla="*/ 28142 w 2248126"/>
                  <a:gd name="connsiteY0" fmla="*/ 94661 h 6085831"/>
                  <a:gd name="connsiteX1" fmla="*/ 97417 w 2248126"/>
                  <a:gd name="connsiteY1" fmla="*/ 31792 h 6085831"/>
                  <a:gd name="connsiteX2" fmla="*/ 2216704 w 2248126"/>
                  <a:gd name="connsiteY2" fmla="*/ 547532 h 6085831"/>
                  <a:gd name="connsiteX3" fmla="*/ 1834956 w 2248126"/>
                  <a:gd name="connsiteY3" fmla="*/ 94661 h 6085831"/>
                  <a:gd name="connsiteX4" fmla="*/ 415846 w 2248126"/>
                  <a:gd name="connsiteY4" fmla="*/ 5568479 h 6085831"/>
                  <a:gd name="connsiteX5" fmla="*/ 350642 w 2248126"/>
                  <a:gd name="connsiteY5" fmla="*/ 5904110 h 6085831"/>
                  <a:gd name="connsiteX6" fmla="*/ 117497 w 2248126"/>
                  <a:gd name="connsiteY6" fmla="*/ 6085794 h 6085831"/>
                  <a:gd name="connsiteX7" fmla="*/ 28142 w 2248126"/>
                  <a:gd name="connsiteY7" fmla="*/ 5926178 h 6085831"/>
                  <a:gd name="connsiteX8" fmla="*/ 28142 w 2248126"/>
                  <a:gd name="connsiteY8" fmla="*/ 94661 h 6085831"/>
                  <a:gd name="connsiteX0" fmla="*/ 28142 w 2239026"/>
                  <a:gd name="connsiteY0" fmla="*/ 94661 h 6085831"/>
                  <a:gd name="connsiteX1" fmla="*/ 97417 w 2239026"/>
                  <a:gd name="connsiteY1" fmla="*/ 31792 h 6085831"/>
                  <a:gd name="connsiteX2" fmla="*/ 2216704 w 2239026"/>
                  <a:gd name="connsiteY2" fmla="*/ 547532 h 6085831"/>
                  <a:gd name="connsiteX3" fmla="*/ 1565397 w 2239026"/>
                  <a:gd name="connsiteY3" fmla="*/ 333803 h 6085831"/>
                  <a:gd name="connsiteX4" fmla="*/ 415846 w 2239026"/>
                  <a:gd name="connsiteY4" fmla="*/ 5568479 h 6085831"/>
                  <a:gd name="connsiteX5" fmla="*/ 350642 w 2239026"/>
                  <a:gd name="connsiteY5" fmla="*/ 5904110 h 6085831"/>
                  <a:gd name="connsiteX6" fmla="*/ 117497 w 2239026"/>
                  <a:gd name="connsiteY6" fmla="*/ 6085794 h 6085831"/>
                  <a:gd name="connsiteX7" fmla="*/ 28142 w 2239026"/>
                  <a:gd name="connsiteY7" fmla="*/ 5926178 h 6085831"/>
                  <a:gd name="connsiteX8" fmla="*/ 28142 w 2239026"/>
                  <a:gd name="connsiteY8" fmla="*/ 94661 h 6085831"/>
                  <a:gd name="connsiteX0" fmla="*/ 28142 w 1623088"/>
                  <a:gd name="connsiteY0" fmla="*/ 94661 h 6085831"/>
                  <a:gd name="connsiteX1" fmla="*/ 97417 w 1623088"/>
                  <a:gd name="connsiteY1" fmla="*/ 31792 h 6085831"/>
                  <a:gd name="connsiteX2" fmla="*/ 1542828 w 1623088"/>
                  <a:gd name="connsiteY2" fmla="*/ 376733 h 6085831"/>
                  <a:gd name="connsiteX3" fmla="*/ 1565397 w 1623088"/>
                  <a:gd name="connsiteY3" fmla="*/ 333803 h 6085831"/>
                  <a:gd name="connsiteX4" fmla="*/ 415846 w 1623088"/>
                  <a:gd name="connsiteY4" fmla="*/ 5568479 h 6085831"/>
                  <a:gd name="connsiteX5" fmla="*/ 350642 w 1623088"/>
                  <a:gd name="connsiteY5" fmla="*/ 5904110 h 6085831"/>
                  <a:gd name="connsiteX6" fmla="*/ 117497 w 1623088"/>
                  <a:gd name="connsiteY6" fmla="*/ 6085794 h 6085831"/>
                  <a:gd name="connsiteX7" fmla="*/ 28142 w 1623088"/>
                  <a:gd name="connsiteY7" fmla="*/ 5926178 h 6085831"/>
                  <a:gd name="connsiteX8" fmla="*/ 28142 w 1623088"/>
                  <a:gd name="connsiteY8" fmla="*/ 94661 h 60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3088" h="6085831">
                    <a:moveTo>
                      <a:pt x="28142" y="94661"/>
                    </a:moveTo>
                    <a:cubicBezTo>
                      <a:pt x="28142" y="-71655"/>
                      <a:pt x="-68899" y="31792"/>
                      <a:pt x="97417" y="31792"/>
                    </a:cubicBezTo>
                    <a:lnTo>
                      <a:pt x="1542828" y="376733"/>
                    </a:lnTo>
                    <a:cubicBezTo>
                      <a:pt x="1709144" y="376733"/>
                      <a:pt x="1565397" y="167487"/>
                      <a:pt x="1565397" y="333803"/>
                    </a:cubicBezTo>
                    <a:cubicBezTo>
                      <a:pt x="1565397" y="2277642"/>
                      <a:pt x="415846" y="3624640"/>
                      <a:pt x="415846" y="5568479"/>
                    </a:cubicBezTo>
                    <a:cubicBezTo>
                      <a:pt x="415846" y="5734795"/>
                      <a:pt x="516958" y="5904110"/>
                      <a:pt x="350642" y="5904110"/>
                    </a:cubicBezTo>
                    <a:lnTo>
                      <a:pt x="117497" y="6085794"/>
                    </a:lnTo>
                    <a:cubicBezTo>
                      <a:pt x="-48819" y="6085794"/>
                      <a:pt x="28142" y="6092494"/>
                      <a:pt x="28142" y="5926178"/>
                    </a:cubicBezTo>
                    <a:lnTo>
                      <a:pt x="28142" y="946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448056" y="813816"/>
              <a:ext cx="8933688" cy="0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87284" y="94193"/>
              <a:ext cx="4793207" cy="637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600" b="1">
                  <a:latin typeface="넥슨 풋볼고딕 B"/>
                  <a:ea typeface="넥슨 풋볼고딕 B"/>
                </a:rPr>
                <a:t>참고 문헌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2779776" y="6800088"/>
              <a:ext cx="9430512" cy="21336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4"/>
          <p:cNvSpPr txBox="1"/>
          <p:nvPr/>
        </p:nvSpPr>
        <p:spPr>
          <a:xfrm>
            <a:off x="1887284" y="94193"/>
            <a:ext cx="4793207" cy="637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넥슨 풋볼고딕 B"/>
                <a:ea typeface="넥슨 풋볼고딕 B"/>
              </a:rPr>
              <a:t>참고 문헌 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5741986" y="1434907"/>
            <a:ext cx="5698084" cy="123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>
                <a:latin typeface="넥슨 풋볼고딕 B"/>
                <a:ea typeface="넥슨 풋볼고딕 B"/>
              </a:rPr>
              <a:t>o CoAP</a:t>
            </a:r>
            <a:r>
              <a:rPr lang="ko-KR" altLang="en-US" sz="2500" b="1">
                <a:latin typeface="넥슨 풋볼고딕 B"/>
                <a:ea typeface="넥슨 풋볼고딕 B"/>
              </a:rPr>
              <a:t> 규격 및 정보 </a:t>
            </a:r>
            <a:r>
              <a:rPr lang="en-US" altLang="ko-KR" sz="2500" b="1">
                <a:latin typeface="넥슨 풋볼고딕 B"/>
                <a:ea typeface="넥슨 풋볼고딕 B"/>
                <a:hlinkClick r:id="rId3"/>
              </a:rPr>
              <a:t>https://tools.ietf.org.html/rtc7252</a:t>
            </a:r>
            <a:endParaRPr lang="en-US" altLang="ko-KR" sz="2500" b="1">
              <a:latin typeface="넥슨 풋볼고딕 B"/>
              <a:ea typeface="넥슨 풋볼고딕 B"/>
            </a:endParaRPr>
          </a:p>
          <a:p>
            <a:pPr lvl="0">
              <a:defRPr lang="ko-KR" altLang="en-US"/>
            </a:pPr>
            <a:r>
              <a:rPr lang="en-US" altLang="ko-KR" sz="2500" b="1">
                <a:latin typeface="넥슨 풋볼고딕 B"/>
                <a:ea typeface="넥슨 풋볼고딕 B"/>
              </a:rPr>
              <a:t>http://coap.technology/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24187" y="3143250"/>
            <a:ext cx="2381250" cy="13239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10113" y="1171826"/>
            <a:ext cx="2737961" cy="145111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94335" y="4714873"/>
            <a:ext cx="1481532" cy="1785939"/>
          </a:xfrm>
          <a:prstGeom prst="rect">
            <a:avLst/>
          </a:prstGeom>
        </p:spPr>
      </p:pic>
      <p:sp>
        <p:nvSpPr>
          <p:cNvPr id="18" name="TextBox 4"/>
          <p:cNvSpPr txBox="1"/>
          <p:nvPr/>
        </p:nvSpPr>
        <p:spPr>
          <a:xfrm>
            <a:off x="5754688" y="3202843"/>
            <a:ext cx="6015582" cy="1462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dirty="0">
                <a:latin typeface="넥슨 풋볼고딕 B"/>
                <a:ea typeface="넥슨 풋볼고딕 B"/>
              </a:rPr>
              <a:t>o </a:t>
            </a:r>
            <a:r>
              <a:rPr lang="en-US" altLang="ko-KR" sz="2500" b="1" dirty="0" err="1">
                <a:latin typeface="넥슨 풋볼고딕 B"/>
                <a:ea typeface="넥슨 풋볼고딕 B"/>
              </a:rPr>
              <a:t>CoAP</a:t>
            </a:r>
            <a:r>
              <a:rPr lang="ko-KR" altLang="en-US" sz="2500" b="1" dirty="0">
                <a:latin typeface="넥슨 풋볼고딕 B"/>
                <a:ea typeface="넥슨 풋볼고딕 B"/>
              </a:rPr>
              <a:t> 관련 논문</a:t>
            </a:r>
          </a:p>
          <a:p>
            <a:pPr lvl="0">
              <a:defRPr lang="ko-KR" altLang="en-US"/>
            </a:pPr>
            <a:r>
              <a:rPr lang="en-US" altLang="ko-KR" sz="2000" b="1" dirty="0">
                <a:latin typeface="넥슨 풋볼고딕 B"/>
                <a:ea typeface="넥슨 풋볼고딕 B"/>
              </a:rPr>
              <a:t>    - </a:t>
            </a:r>
            <a:r>
              <a:rPr lang="ko-KR" altLang="en-US" sz="2000" b="1" dirty="0">
                <a:latin typeface="넥슨 풋볼고딕 B"/>
                <a:ea typeface="넥슨 풋볼고딕 B"/>
              </a:rPr>
              <a:t>웹 기반의 </a:t>
            </a:r>
            <a:r>
              <a:rPr lang="en-US" altLang="ko-KR" sz="2000" b="1" dirty="0">
                <a:latin typeface="넥슨 풋볼고딕 B"/>
                <a:ea typeface="넥슨 풋볼고딕 B"/>
              </a:rPr>
              <a:t>IETF </a:t>
            </a:r>
            <a:r>
              <a:rPr lang="en-US" altLang="ko-KR" sz="2000" b="1" dirty="0" err="1">
                <a:latin typeface="넥슨 풋볼고딕 B"/>
                <a:ea typeface="넥슨 풋볼고딕 B"/>
              </a:rPr>
              <a:t>CoAP</a:t>
            </a:r>
            <a:r>
              <a:rPr lang="ko-KR" altLang="en-US" sz="2000" b="1" dirty="0">
                <a:latin typeface="넥슨 풋볼고딕 B"/>
                <a:ea typeface="넥슨 풋볼고딕 B"/>
              </a:rPr>
              <a:t> 프로토콜을 이용한 실내        </a:t>
            </a:r>
            <a:endParaRPr lang="en-US" altLang="ko-KR" sz="2000" b="1" dirty="0">
              <a:latin typeface="넥슨 풋볼고딕 B"/>
              <a:ea typeface="넥슨 풋볼고딕 B"/>
            </a:endParaRPr>
          </a:p>
          <a:p>
            <a:pPr lvl="0">
              <a:defRPr lang="ko-KR" altLang="en-US"/>
            </a:pPr>
            <a:r>
              <a:rPr lang="ko-KR" altLang="en-US" sz="2000" b="1" dirty="0">
                <a:latin typeface="넥슨 풋볼고딕 B"/>
                <a:ea typeface="넥슨 풋볼고딕 B"/>
              </a:rPr>
              <a:t>      </a:t>
            </a:r>
            <a:r>
              <a:rPr lang="en-US" altLang="ko-KR" sz="2000" b="1" dirty="0" err="1">
                <a:latin typeface="넥슨 풋볼고딕 B"/>
                <a:ea typeface="넥슨 풋볼고딕 B"/>
              </a:rPr>
              <a:t>IoT</a:t>
            </a:r>
            <a:r>
              <a:rPr lang="ko-KR" altLang="en-US" sz="2000" b="1" dirty="0">
                <a:latin typeface="넥슨 풋볼고딕 B"/>
                <a:ea typeface="넥슨 풋볼고딕 B"/>
              </a:rPr>
              <a:t> 자원 제어 서비스 설계 및 구현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5792788" y="4876067"/>
            <a:ext cx="6015582" cy="1151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dirty="0">
                <a:latin typeface="넥슨 풋볼고딕 B"/>
                <a:ea typeface="넥슨 풋볼고딕 B"/>
              </a:rPr>
              <a:t>o </a:t>
            </a:r>
            <a:r>
              <a:rPr lang="en-US" altLang="ko-KR" sz="2500" b="1" dirty="0" err="1">
                <a:latin typeface="넥슨 풋볼고딕 B"/>
                <a:ea typeface="넥슨 풋볼고딕 B"/>
              </a:rPr>
              <a:t>Rasberry</a:t>
            </a:r>
            <a:r>
              <a:rPr lang="en-US" altLang="ko-KR" sz="2500" b="1" dirty="0">
                <a:latin typeface="넥슨 풋볼고딕 B"/>
                <a:ea typeface="넥슨 풋볼고딕 B"/>
              </a:rPr>
              <a:t> pi</a:t>
            </a:r>
          </a:p>
          <a:p>
            <a:pPr lvl="0">
              <a:defRPr lang="ko-KR" altLang="en-US"/>
            </a:pPr>
            <a:r>
              <a:rPr lang="en-US" altLang="ko-KR" sz="2000" b="1" dirty="0">
                <a:latin typeface="넥슨 풋볼고딕 B"/>
                <a:ea typeface="넥슨 풋볼고딕 B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-270941"/>
              <a:ext cx="3908598" cy="7128941"/>
              <a:chOff x="0" y="-284004"/>
              <a:chExt cx="3908598" cy="712894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l="66640" r="9140" b="5050"/>
              <a:stretch>
                <a:fillRect/>
              </a:stretch>
            </p:blipFill>
            <p:spPr>
              <a:xfrm>
                <a:off x="0" y="0"/>
                <a:ext cx="2952206" cy="6844937"/>
              </a:xfrm>
              <a:prstGeom prst="rect">
                <a:avLst/>
              </a:prstGeom>
            </p:spPr>
          </p:pic>
          <p:sp>
            <p:nvSpPr>
              <p:cNvPr id="8" name="모서리가 둥근 직사각형 10"/>
              <p:cNvSpPr/>
              <p:nvPr/>
            </p:nvSpPr>
            <p:spPr>
              <a:xfrm rot="20837094">
                <a:off x="2285510" y="-284004"/>
                <a:ext cx="1623088" cy="6085831"/>
              </a:xfrm>
              <a:custGeom>
                <a:avLst/>
                <a:gdLst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1806814 w 1806814"/>
                  <a:gd name="connsiteY4" fmla="*/ 6132659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322500 w 1806814"/>
                  <a:gd name="connsiteY5" fmla="*/ 611059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17779 w 1824593"/>
                  <a:gd name="connsiteY0" fmla="*/ 301142 h 6292312"/>
                  <a:gd name="connsiteX1" fmla="*/ 318921 w 1824593"/>
                  <a:gd name="connsiteY1" fmla="*/ 0 h 6292312"/>
                  <a:gd name="connsiteX2" fmla="*/ 1523451 w 1824593"/>
                  <a:gd name="connsiteY2" fmla="*/ 0 h 6292312"/>
                  <a:gd name="connsiteX3" fmla="*/ 1824593 w 1824593"/>
                  <a:gd name="connsiteY3" fmla="*/ 301142 h 6292312"/>
                  <a:gd name="connsiteX4" fmla="*/ 405483 w 1824593"/>
                  <a:gd name="connsiteY4" fmla="*/ 5774960 h 6292312"/>
                  <a:gd name="connsiteX5" fmla="*/ 340279 w 1824593"/>
                  <a:gd name="connsiteY5" fmla="*/ 6110591 h 6292312"/>
                  <a:gd name="connsiteX6" fmla="*/ 107134 w 1824593"/>
                  <a:gd name="connsiteY6" fmla="*/ 6292275 h 6292312"/>
                  <a:gd name="connsiteX7" fmla="*/ 17779 w 1824593"/>
                  <a:gd name="connsiteY7" fmla="*/ 6132659 h 6292312"/>
                  <a:gd name="connsiteX8" fmla="*/ 17779 w 1824593"/>
                  <a:gd name="connsiteY8" fmla="*/ 301142 h 6292312"/>
                  <a:gd name="connsiteX0" fmla="*/ 17779 w 2237763"/>
                  <a:gd name="connsiteY0" fmla="*/ 301142 h 6292312"/>
                  <a:gd name="connsiteX1" fmla="*/ 318921 w 2237763"/>
                  <a:gd name="connsiteY1" fmla="*/ 0 h 6292312"/>
                  <a:gd name="connsiteX2" fmla="*/ 2206341 w 2237763"/>
                  <a:gd name="connsiteY2" fmla="*/ 754013 h 6292312"/>
                  <a:gd name="connsiteX3" fmla="*/ 1824593 w 2237763"/>
                  <a:gd name="connsiteY3" fmla="*/ 301142 h 6292312"/>
                  <a:gd name="connsiteX4" fmla="*/ 405483 w 2237763"/>
                  <a:gd name="connsiteY4" fmla="*/ 5774960 h 6292312"/>
                  <a:gd name="connsiteX5" fmla="*/ 340279 w 2237763"/>
                  <a:gd name="connsiteY5" fmla="*/ 6110591 h 6292312"/>
                  <a:gd name="connsiteX6" fmla="*/ 107134 w 2237763"/>
                  <a:gd name="connsiteY6" fmla="*/ 6292275 h 6292312"/>
                  <a:gd name="connsiteX7" fmla="*/ 17779 w 2237763"/>
                  <a:gd name="connsiteY7" fmla="*/ 6132659 h 6292312"/>
                  <a:gd name="connsiteX8" fmla="*/ 17779 w 2237763"/>
                  <a:gd name="connsiteY8" fmla="*/ 301142 h 6292312"/>
                  <a:gd name="connsiteX0" fmla="*/ 28142 w 2248126"/>
                  <a:gd name="connsiteY0" fmla="*/ 94661 h 6085831"/>
                  <a:gd name="connsiteX1" fmla="*/ 97417 w 2248126"/>
                  <a:gd name="connsiteY1" fmla="*/ 31792 h 6085831"/>
                  <a:gd name="connsiteX2" fmla="*/ 2216704 w 2248126"/>
                  <a:gd name="connsiteY2" fmla="*/ 547532 h 6085831"/>
                  <a:gd name="connsiteX3" fmla="*/ 1834956 w 2248126"/>
                  <a:gd name="connsiteY3" fmla="*/ 94661 h 6085831"/>
                  <a:gd name="connsiteX4" fmla="*/ 415846 w 2248126"/>
                  <a:gd name="connsiteY4" fmla="*/ 5568479 h 6085831"/>
                  <a:gd name="connsiteX5" fmla="*/ 350642 w 2248126"/>
                  <a:gd name="connsiteY5" fmla="*/ 5904110 h 6085831"/>
                  <a:gd name="connsiteX6" fmla="*/ 117497 w 2248126"/>
                  <a:gd name="connsiteY6" fmla="*/ 6085794 h 6085831"/>
                  <a:gd name="connsiteX7" fmla="*/ 28142 w 2248126"/>
                  <a:gd name="connsiteY7" fmla="*/ 5926178 h 6085831"/>
                  <a:gd name="connsiteX8" fmla="*/ 28142 w 2248126"/>
                  <a:gd name="connsiteY8" fmla="*/ 94661 h 6085831"/>
                  <a:gd name="connsiteX0" fmla="*/ 28142 w 2239026"/>
                  <a:gd name="connsiteY0" fmla="*/ 94661 h 6085831"/>
                  <a:gd name="connsiteX1" fmla="*/ 97417 w 2239026"/>
                  <a:gd name="connsiteY1" fmla="*/ 31792 h 6085831"/>
                  <a:gd name="connsiteX2" fmla="*/ 2216704 w 2239026"/>
                  <a:gd name="connsiteY2" fmla="*/ 547532 h 6085831"/>
                  <a:gd name="connsiteX3" fmla="*/ 1565397 w 2239026"/>
                  <a:gd name="connsiteY3" fmla="*/ 333803 h 6085831"/>
                  <a:gd name="connsiteX4" fmla="*/ 415846 w 2239026"/>
                  <a:gd name="connsiteY4" fmla="*/ 5568479 h 6085831"/>
                  <a:gd name="connsiteX5" fmla="*/ 350642 w 2239026"/>
                  <a:gd name="connsiteY5" fmla="*/ 5904110 h 6085831"/>
                  <a:gd name="connsiteX6" fmla="*/ 117497 w 2239026"/>
                  <a:gd name="connsiteY6" fmla="*/ 6085794 h 6085831"/>
                  <a:gd name="connsiteX7" fmla="*/ 28142 w 2239026"/>
                  <a:gd name="connsiteY7" fmla="*/ 5926178 h 6085831"/>
                  <a:gd name="connsiteX8" fmla="*/ 28142 w 2239026"/>
                  <a:gd name="connsiteY8" fmla="*/ 94661 h 6085831"/>
                  <a:gd name="connsiteX0" fmla="*/ 28142 w 1623088"/>
                  <a:gd name="connsiteY0" fmla="*/ 94661 h 6085831"/>
                  <a:gd name="connsiteX1" fmla="*/ 97417 w 1623088"/>
                  <a:gd name="connsiteY1" fmla="*/ 31792 h 6085831"/>
                  <a:gd name="connsiteX2" fmla="*/ 1542828 w 1623088"/>
                  <a:gd name="connsiteY2" fmla="*/ 376733 h 6085831"/>
                  <a:gd name="connsiteX3" fmla="*/ 1565397 w 1623088"/>
                  <a:gd name="connsiteY3" fmla="*/ 333803 h 6085831"/>
                  <a:gd name="connsiteX4" fmla="*/ 415846 w 1623088"/>
                  <a:gd name="connsiteY4" fmla="*/ 5568479 h 6085831"/>
                  <a:gd name="connsiteX5" fmla="*/ 350642 w 1623088"/>
                  <a:gd name="connsiteY5" fmla="*/ 5904110 h 6085831"/>
                  <a:gd name="connsiteX6" fmla="*/ 117497 w 1623088"/>
                  <a:gd name="connsiteY6" fmla="*/ 6085794 h 6085831"/>
                  <a:gd name="connsiteX7" fmla="*/ 28142 w 1623088"/>
                  <a:gd name="connsiteY7" fmla="*/ 5926178 h 6085831"/>
                  <a:gd name="connsiteX8" fmla="*/ 28142 w 1623088"/>
                  <a:gd name="connsiteY8" fmla="*/ 94661 h 60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3088" h="6085831">
                    <a:moveTo>
                      <a:pt x="28142" y="94661"/>
                    </a:moveTo>
                    <a:cubicBezTo>
                      <a:pt x="28142" y="-71655"/>
                      <a:pt x="-68899" y="31792"/>
                      <a:pt x="97417" y="31792"/>
                    </a:cubicBezTo>
                    <a:lnTo>
                      <a:pt x="1542828" y="376733"/>
                    </a:lnTo>
                    <a:cubicBezTo>
                      <a:pt x="1709144" y="376733"/>
                      <a:pt x="1565397" y="167487"/>
                      <a:pt x="1565397" y="333803"/>
                    </a:cubicBezTo>
                    <a:cubicBezTo>
                      <a:pt x="1565397" y="2277642"/>
                      <a:pt x="415846" y="3624640"/>
                      <a:pt x="415846" y="5568479"/>
                    </a:cubicBezTo>
                    <a:cubicBezTo>
                      <a:pt x="415846" y="5734795"/>
                      <a:pt x="516958" y="5904110"/>
                      <a:pt x="350642" y="5904110"/>
                    </a:cubicBezTo>
                    <a:lnTo>
                      <a:pt x="117497" y="6085794"/>
                    </a:lnTo>
                    <a:cubicBezTo>
                      <a:pt x="-48819" y="6085794"/>
                      <a:pt x="28142" y="6092494"/>
                      <a:pt x="28142" y="5926178"/>
                    </a:cubicBezTo>
                    <a:lnTo>
                      <a:pt x="28142" y="946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448056" y="813816"/>
              <a:ext cx="8933688" cy="0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87284" y="94193"/>
              <a:ext cx="4793207" cy="637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600" b="1">
                  <a:latin typeface="넥슨 풋볼고딕 B"/>
                  <a:ea typeface="넥슨 풋볼고딕 B"/>
                </a:rPr>
                <a:t> </a:t>
              </a:r>
              <a:r>
                <a:rPr lang="en-US" altLang="ko-KR" sz="3600" b="1">
                  <a:latin typeface="넥슨 풋볼고딕 B"/>
                  <a:ea typeface="넥슨 풋볼고딕 B"/>
                </a:rPr>
                <a:t>GITHUB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2779776" y="6800088"/>
              <a:ext cx="9430512" cy="21336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4"/>
          <p:cNvSpPr txBox="1"/>
          <p:nvPr/>
        </p:nvSpPr>
        <p:spPr>
          <a:xfrm>
            <a:off x="1887284" y="94193"/>
            <a:ext cx="4793207" cy="637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3600" b="1">
              <a:latin typeface="넥슨 풋볼고딕 B"/>
              <a:ea typeface="넥슨 풋볼고딕 B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3325811" y="1053906"/>
            <a:ext cx="8587335" cy="852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>
                <a:latin typeface="넥슨 풋볼고딕 B"/>
                <a:ea typeface="넥슨 풋볼고딕 B"/>
              </a:rPr>
              <a:t>https://github.com/2YoungHoon/ProTalk/issues/1</a:t>
            </a:r>
          </a:p>
          <a:p>
            <a:pPr lvl="0">
              <a:defRPr lang="ko-KR" altLang="en-US"/>
            </a:pPr>
            <a:endParaRPr lang="en-US" altLang="ko-KR" sz="2500" b="1">
              <a:latin typeface="넥슨 풋볼고딕 B"/>
              <a:ea typeface="넥슨 풋볼고딕 B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2366" y="1723568"/>
            <a:ext cx="7354766" cy="45917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95775" y="3110865"/>
            <a:ext cx="360045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88952" cy="3184069"/>
            <a:chOff x="0" y="0"/>
            <a:chExt cx="12188952" cy="318406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" b="72042"/>
            <a:stretch/>
          </p:blipFill>
          <p:spPr>
            <a:xfrm>
              <a:off x="0" y="0"/>
              <a:ext cx="12188952" cy="2015594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1664208" y="1007797"/>
              <a:ext cx="8860536" cy="21762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70153" y="1115860"/>
            <a:ext cx="430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Index </a:t>
            </a:r>
            <a:r>
              <a:rPr lang="ko-KR" altLang="en-US" sz="32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목차</a:t>
            </a:r>
            <a:endParaRPr lang="ko-KR" altLang="en-US" sz="3200" b="1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5204" y="2141929"/>
            <a:ext cx="9482087" cy="4099874"/>
            <a:chOff x="1505204" y="2141929"/>
            <a:chExt cx="9482087" cy="4099874"/>
          </a:xfrm>
        </p:grpSpPr>
        <p:sp>
          <p:nvSpPr>
            <p:cNvPr id="12" name="직사각형 11"/>
            <p:cNvSpPr/>
            <p:nvPr/>
          </p:nvSpPr>
          <p:spPr>
            <a:xfrm>
              <a:off x="1505204" y="3454510"/>
              <a:ext cx="1335024" cy="13350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40228" y="3454510"/>
              <a:ext cx="1335024" cy="1335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79824" y="3454510"/>
              <a:ext cx="1335024" cy="1335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0276" y="3454510"/>
              <a:ext cx="1335024" cy="13350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45300" y="3454510"/>
              <a:ext cx="1335024" cy="1335024"/>
            </a:xfrm>
            <a:prstGeom prst="rect">
              <a:avLst/>
            </a:prstGeom>
            <a:solidFill>
              <a:srgbClr val="122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175752" y="3454510"/>
              <a:ext cx="1335024" cy="1335024"/>
            </a:xfrm>
            <a:prstGeom prst="rect">
              <a:avLst/>
            </a:prstGeom>
            <a:solidFill>
              <a:srgbClr val="071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510776" y="3454510"/>
              <a:ext cx="1335024" cy="13350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436" y="3618123"/>
              <a:ext cx="1007797" cy="1007797"/>
            </a:xfrm>
            <a:prstGeom prst="rect">
              <a:avLst/>
            </a:prstGeom>
          </p:spPr>
        </p:pic>
        <p:sp>
          <p:nvSpPr>
            <p:cNvPr id="21" name="이등변 삼각형 20"/>
            <p:cNvSpPr/>
            <p:nvPr/>
          </p:nvSpPr>
          <p:spPr>
            <a:xfrm rot="5400000">
              <a:off x="2820957" y="4008049"/>
              <a:ext cx="275632" cy="227947"/>
            </a:xfrm>
            <a:prstGeom prst="triangle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5400000">
              <a:off x="4155980" y="4008050"/>
              <a:ext cx="275632" cy="227947"/>
            </a:xfrm>
            <a:prstGeom prst="triangl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4142268" y="4008050"/>
              <a:ext cx="275632" cy="227947"/>
            </a:xfrm>
            <a:prstGeom prst="triangl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5481863" y="4008050"/>
              <a:ext cx="275632" cy="227947"/>
            </a:xfrm>
            <a:prstGeom prst="triangl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6816886" y="4008049"/>
              <a:ext cx="275632" cy="227947"/>
            </a:xfrm>
            <a:prstGeom prst="triangl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8156481" y="4008050"/>
              <a:ext cx="275632" cy="227947"/>
            </a:xfrm>
            <a:prstGeom prst="triangle">
              <a:avLst/>
            </a:prstGeom>
            <a:solidFill>
              <a:srgbClr val="122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9496730" y="4008050"/>
              <a:ext cx="275632" cy="227947"/>
            </a:xfrm>
            <a:prstGeom prst="triangle">
              <a:avLst/>
            </a:prstGeom>
            <a:solidFill>
              <a:srgbClr val="071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042" y="3618123"/>
              <a:ext cx="870975" cy="87097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056" y="3618123"/>
              <a:ext cx="974870" cy="97487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4" y="3657930"/>
              <a:ext cx="935063" cy="935063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701" y="3606262"/>
              <a:ext cx="957022" cy="957022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558" y="3694076"/>
              <a:ext cx="978433" cy="978433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110" y="3573918"/>
              <a:ext cx="1034588" cy="103458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751436" y="2143055"/>
              <a:ext cx="10933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DEEBF7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01</a:t>
              </a:r>
              <a:endParaRPr lang="ko-KR" altLang="en-US" sz="4000" b="1" dirty="0">
                <a:solidFill>
                  <a:srgbClr val="DEEBF7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81474" y="2143055"/>
              <a:ext cx="10933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4E79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04</a:t>
              </a:r>
              <a:endParaRPr lang="ko-KR" altLang="en-US" sz="4000" b="1" dirty="0">
                <a:solidFill>
                  <a:srgbClr val="1F4E79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55094" y="2141929"/>
              <a:ext cx="10933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07111B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06</a:t>
              </a:r>
              <a:endParaRPr lang="ko-KR" altLang="en-US" sz="4000" b="1" dirty="0">
                <a:solidFill>
                  <a:srgbClr val="07111B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81889" y="5533917"/>
              <a:ext cx="10933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BDD7EE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02</a:t>
              </a:r>
              <a:endParaRPr lang="ko-KR" altLang="en-US" sz="4000" b="1" dirty="0">
                <a:solidFill>
                  <a:srgbClr val="BDD7EE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83204" y="5533917"/>
              <a:ext cx="10933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2E75B6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03</a:t>
              </a:r>
              <a:endParaRPr lang="ko-KR" altLang="en-US" sz="4000" b="1" dirty="0">
                <a:solidFill>
                  <a:srgbClr val="2E75B6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98046" y="5533917"/>
              <a:ext cx="10933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22D46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05</a:t>
              </a:r>
              <a:endParaRPr lang="ko-KR" altLang="en-US" sz="4000" b="1" dirty="0">
                <a:solidFill>
                  <a:srgbClr val="122D46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93928" y="5533917"/>
              <a:ext cx="10933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000000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07</a:t>
              </a:r>
              <a:endParaRPr lang="ko-KR" altLang="en-US" sz="4000" b="1" dirty="0">
                <a:solidFill>
                  <a:srgbClr val="00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24788" y="2874548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개요</a:t>
              </a:r>
              <a:endPara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28218" y="2839084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개발 환경</a:t>
              </a:r>
              <a:endPara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54434" y="2891122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수행 일정</a:t>
              </a:r>
              <a:endPara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55204" y="4964988"/>
              <a:ext cx="12554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필요 기술 및</a:t>
              </a:r>
              <a:endPara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  <a:p>
              <a:r>
                <a:rPr lang="ko-KR" altLang="en-US" dirty="0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참고 문헌</a:t>
              </a:r>
              <a:endPara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62421" y="5104841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업무 분담</a:t>
              </a:r>
              <a:endPara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47319" y="4953147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시스템 </a:t>
              </a:r>
              <a:endPara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  <a:p>
              <a:r>
                <a:rPr lang="ko-KR" altLang="en-US" dirty="0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구성도</a:t>
              </a:r>
              <a:endPara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13649" y="4910315"/>
              <a:ext cx="10743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관련 연구 </a:t>
              </a:r>
              <a:endPara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  <a:p>
              <a:r>
                <a:rPr lang="ko-KR" altLang="en-US" dirty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및 사례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4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93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감사합니다</a:t>
            </a:r>
            <a:endParaRPr lang="ko-KR" altLang="en-US" sz="8000" dirty="0">
              <a:solidFill>
                <a:schemeClr val="tx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-270941"/>
              <a:ext cx="3908598" cy="7128941"/>
              <a:chOff x="0" y="-284004"/>
              <a:chExt cx="3908598" cy="7128941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43" r="9142" b="5055"/>
              <a:stretch/>
            </p:blipFill>
            <p:spPr>
              <a:xfrm>
                <a:off x="0" y="0"/>
                <a:ext cx="2952206" cy="6844937"/>
              </a:xfrm>
              <a:prstGeom prst="rect">
                <a:avLst/>
              </a:prstGeom>
            </p:spPr>
          </p:pic>
          <p:sp>
            <p:nvSpPr>
              <p:cNvPr id="9" name="모서리가 둥근 직사각형 10"/>
              <p:cNvSpPr/>
              <p:nvPr/>
            </p:nvSpPr>
            <p:spPr>
              <a:xfrm rot="20837094">
                <a:off x="2285510" y="-284004"/>
                <a:ext cx="1623088" cy="6085831"/>
              </a:xfrm>
              <a:custGeom>
                <a:avLst/>
                <a:gdLst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1806814 w 1806814"/>
                  <a:gd name="connsiteY4" fmla="*/ 6132659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322500 w 1806814"/>
                  <a:gd name="connsiteY5" fmla="*/ 611059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17779 w 1824593"/>
                  <a:gd name="connsiteY0" fmla="*/ 301142 h 6292312"/>
                  <a:gd name="connsiteX1" fmla="*/ 318921 w 1824593"/>
                  <a:gd name="connsiteY1" fmla="*/ 0 h 6292312"/>
                  <a:gd name="connsiteX2" fmla="*/ 1523451 w 1824593"/>
                  <a:gd name="connsiteY2" fmla="*/ 0 h 6292312"/>
                  <a:gd name="connsiteX3" fmla="*/ 1824593 w 1824593"/>
                  <a:gd name="connsiteY3" fmla="*/ 301142 h 6292312"/>
                  <a:gd name="connsiteX4" fmla="*/ 405483 w 1824593"/>
                  <a:gd name="connsiteY4" fmla="*/ 5774960 h 6292312"/>
                  <a:gd name="connsiteX5" fmla="*/ 340279 w 1824593"/>
                  <a:gd name="connsiteY5" fmla="*/ 6110591 h 6292312"/>
                  <a:gd name="connsiteX6" fmla="*/ 107134 w 1824593"/>
                  <a:gd name="connsiteY6" fmla="*/ 6292275 h 6292312"/>
                  <a:gd name="connsiteX7" fmla="*/ 17779 w 1824593"/>
                  <a:gd name="connsiteY7" fmla="*/ 6132659 h 6292312"/>
                  <a:gd name="connsiteX8" fmla="*/ 17779 w 1824593"/>
                  <a:gd name="connsiteY8" fmla="*/ 301142 h 6292312"/>
                  <a:gd name="connsiteX0" fmla="*/ 17779 w 2237763"/>
                  <a:gd name="connsiteY0" fmla="*/ 301142 h 6292312"/>
                  <a:gd name="connsiteX1" fmla="*/ 318921 w 2237763"/>
                  <a:gd name="connsiteY1" fmla="*/ 0 h 6292312"/>
                  <a:gd name="connsiteX2" fmla="*/ 2206341 w 2237763"/>
                  <a:gd name="connsiteY2" fmla="*/ 754013 h 6292312"/>
                  <a:gd name="connsiteX3" fmla="*/ 1824593 w 2237763"/>
                  <a:gd name="connsiteY3" fmla="*/ 301142 h 6292312"/>
                  <a:gd name="connsiteX4" fmla="*/ 405483 w 2237763"/>
                  <a:gd name="connsiteY4" fmla="*/ 5774960 h 6292312"/>
                  <a:gd name="connsiteX5" fmla="*/ 340279 w 2237763"/>
                  <a:gd name="connsiteY5" fmla="*/ 6110591 h 6292312"/>
                  <a:gd name="connsiteX6" fmla="*/ 107134 w 2237763"/>
                  <a:gd name="connsiteY6" fmla="*/ 6292275 h 6292312"/>
                  <a:gd name="connsiteX7" fmla="*/ 17779 w 2237763"/>
                  <a:gd name="connsiteY7" fmla="*/ 6132659 h 6292312"/>
                  <a:gd name="connsiteX8" fmla="*/ 17779 w 2237763"/>
                  <a:gd name="connsiteY8" fmla="*/ 301142 h 6292312"/>
                  <a:gd name="connsiteX0" fmla="*/ 28142 w 2248126"/>
                  <a:gd name="connsiteY0" fmla="*/ 94661 h 6085831"/>
                  <a:gd name="connsiteX1" fmla="*/ 97417 w 2248126"/>
                  <a:gd name="connsiteY1" fmla="*/ 31792 h 6085831"/>
                  <a:gd name="connsiteX2" fmla="*/ 2216704 w 2248126"/>
                  <a:gd name="connsiteY2" fmla="*/ 547532 h 6085831"/>
                  <a:gd name="connsiteX3" fmla="*/ 1834956 w 2248126"/>
                  <a:gd name="connsiteY3" fmla="*/ 94661 h 6085831"/>
                  <a:gd name="connsiteX4" fmla="*/ 415846 w 2248126"/>
                  <a:gd name="connsiteY4" fmla="*/ 5568479 h 6085831"/>
                  <a:gd name="connsiteX5" fmla="*/ 350642 w 2248126"/>
                  <a:gd name="connsiteY5" fmla="*/ 5904110 h 6085831"/>
                  <a:gd name="connsiteX6" fmla="*/ 117497 w 2248126"/>
                  <a:gd name="connsiteY6" fmla="*/ 6085794 h 6085831"/>
                  <a:gd name="connsiteX7" fmla="*/ 28142 w 2248126"/>
                  <a:gd name="connsiteY7" fmla="*/ 5926178 h 6085831"/>
                  <a:gd name="connsiteX8" fmla="*/ 28142 w 2248126"/>
                  <a:gd name="connsiteY8" fmla="*/ 94661 h 6085831"/>
                  <a:gd name="connsiteX0" fmla="*/ 28142 w 2239026"/>
                  <a:gd name="connsiteY0" fmla="*/ 94661 h 6085831"/>
                  <a:gd name="connsiteX1" fmla="*/ 97417 w 2239026"/>
                  <a:gd name="connsiteY1" fmla="*/ 31792 h 6085831"/>
                  <a:gd name="connsiteX2" fmla="*/ 2216704 w 2239026"/>
                  <a:gd name="connsiteY2" fmla="*/ 547532 h 6085831"/>
                  <a:gd name="connsiteX3" fmla="*/ 1565397 w 2239026"/>
                  <a:gd name="connsiteY3" fmla="*/ 333803 h 6085831"/>
                  <a:gd name="connsiteX4" fmla="*/ 415846 w 2239026"/>
                  <a:gd name="connsiteY4" fmla="*/ 5568479 h 6085831"/>
                  <a:gd name="connsiteX5" fmla="*/ 350642 w 2239026"/>
                  <a:gd name="connsiteY5" fmla="*/ 5904110 h 6085831"/>
                  <a:gd name="connsiteX6" fmla="*/ 117497 w 2239026"/>
                  <a:gd name="connsiteY6" fmla="*/ 6085794 h 6085831"/>
                  <a:gd name="connsiteX7" fmla="*/ 28142 w 2239026"/>
                  <a:gd name="connsiteY7" fmla="*/ 5926178 h 6085831"/>
                  <a:gd name="connsiteX8" fmla="*/ 28142 w 2239026"/>
                  <a:gd name="connsiteY8" fmla="*/ 94661 h 6085831"/>
                  <a:gd name="connsiteX0" fmla="*/ 28142 w 1623088"/>
                  <a:gd name="connsiteY0" fmla="*/ 94661 h 6085831"/>
                  <a:gd name="connsiteX1" fmla="*/ 97417 w 1623088"/>
                  <a:gd name="connsiteY1" fmla="*/ 31792 h 6085831"/>
                  <a:gd name="connsiteX2" fmla="*/ 1542828 w 1623088"/>
                  <a:gd name="connsiteY2" fmla="*/ 376733 h 6085831"/>
                  <a:gd name="connsiteX3" fmla="*/ 1565397 w 1623088"/>
                  <a:gd name="connsiteY3" fmla="*/ 333803 h 6085831"/>
                  <a:gd name="connsiteX4" fmla="*/ 415846 w 1623088"/>
                  <a:gd name="connsiteY4" fmla="*/ 5568479 h 6085831"/>
                  <a:gd name="connsiteX5" fmla="*/ 350642 w 1623088"/>
                  <a:gd name="connsiteY5" fmla="*/ 5904110 h 6085831"/>
                  <a:gd name="connsiteX6" fmla="*/ 117497 w 1623088"/>
                  <a:gd name="connsiteY6" fmla="*/ 6085794 h 6085831"/>
                  <a:gd name="connsiteX7" fmla="*/ 28142 w 1623088"/>
                  <a:gd name="connsiteY7" fmla="*/ 5926178 h 6085831"/>
                  <a:gd name="connsiteX8" fmla="*/ 28142 w 1623088"/>
                  <a:gd name="connsiteY8" fmla="*/ 94661 h 60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3088" h="6085831">
                    <a:moveTo>
                      <a:pt x="28142" y="94661"/>
                    </a:moveTo>
                    <a:cubicBezTo>
                      <a:pt x="28142" y="-71655"/>
                      <a:pt x="-68899" y="31792"/>
                      <a:pt x="97417" y="31792"/>
                    </a:cubicBezTo>
                    <a:lnTo>
                      <a:pt x="1542828" y="376733"/>
                    </a:lnTo>
                    <a:cubicBezTo>
                      <a:pt x="1709144" y="376733"/>
                      <a:pt x="1565397" y="167487"/>
                      <a:pt x="1565397" y="333803"/>
                    </a:cubicBezTo>
                    <a:cubicBezTo>
                      <a:pt x="1565397" y="2277642"/>
                      <a:pt x="415846" y="3624640"/>
                      <a:pt x="415846" y="5568479"/>
                    </a:cubicBezTo>
                    <a:cubicBezTo>
                      <a:pt x="415846" y="5734795"/>
                      <a:pt x="516958" y="5904110"/>
                      <a:pt x="350642" y="5904110"/>
                    </a:cubicBezTo>
                    <a:lnTo>
                      <a:pt x="117497" y="6085794"/>
                    </a:lnTo>
                    <a:cubicBezTo>
                      <a:pt x="-48819" y="6085794"/>
                      <a:pt x="28142" y="6092494"/>
                      <a:pt x="28142" y="5926178"/>
                    </a:cubicBezTo>
                    <a:lnTo>
                      <a:pt x="28142" y="946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448056" y="813816"/>
              <a:ext cx="8933688" cy="0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87284" y="94193"/>
              <a:ext cx="4306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연구 배경</a:t>
              </a:r>
              <a:endParaRPr lang="ko-KR" altLang="en-US" sz="3600" b="1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2779776" y="6800088"/>
              <a:ext cx="9430512" cy="21336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806" y="1209659"/>
            <a:ext cx="6575386" cy="3185244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3432212" y="4790745"/>
            <a:ext cx="8409220" cy="136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sz="28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2020</a:t>
            </a:r>
            <a:r>
              <a:rPr lang="ko-KR" altLang="en-US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년까지</a:t>
            </a:r>
            <a:r>
              <a:rPr lang="en-US" altLang="ko-KR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IOT </a:t>
            </a:r>
            <a:r>
              <a:rPr lang="ko-KR" altLang="en-US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기술을 사용하는 사물의 개수 </a:t>
            </a:r>
            <a:r>
              <a:rPr lang="en-US" altLang="ko-KR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260</a:t>
            </a:r>
            <a:r>
              <a:rPr lang="ko-KR" altLang="en-US" b="1" dirty="0" err="1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억개</a:t>
            </a:r>
            <a:endParaRPr lang="en-US" altLang="ko-KR" b="1" dirty="0" smtClean="0">
              <a:solidFill>
                <a:schemeClr val="tx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en-US" altLang="ko-KR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조 </a:t>
            </a:r>
            <a:r>
              <a:rPr lang="en-US" altLang="ko-KR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9000</a:t>
            </a:r>
            <a:r>
              <a:rPr lang="ko-KR" altLang="en-US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억 불 상당의 부가가치 창출</a:t>
            </a:r>
            <a:endParaRPr lang="en-US" altLang="ko-KR" b="1" dirty="0" smtClean="0">
              <a:solidFill>
                <a:schemeClr val="tx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ko-KR" altLang="en-US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하지만</a:t>
            </a:r>
            <a:r>
              <a:rPr lang="en-US" altLang="ko-KR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…</a:t>
            </a:r>
            <a:r>
              <a:rPr lang="ko-KR" altLang="en-US" b="1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endParaRPr lang="en-US" altLang="ko-KR" b="1" dirty="0">
              <a:solidFill>
                <a:schemeClr val="tx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6394" y="887109"/>
            <a:ext cx="430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사물 인터넷</a:t>
            </a:r>
            <a:endParaRPr lang="ko-KR" altLang="en-US" sz="2000" b="1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4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-270941"/>
              <a:ext cx="3908598" cy="7128941"/>
              <a:chOff x="0" y="-284004"/>
              <a:chExt cx="3908598" cy="7128941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43" r="9142" b="5055"/>
              <a:stretch/>
            </p:blipFill>
            <p:spPr>
              <a:xfrm>
                <a:off x="0" y="0"/>
                <a:ext cx="2952206" cy="6844937"/>
              </a:xfrm>
              <a:prstGeom prst="rect">
                <a:avLst/>
              </a:prstGeom>
            </p:spPr>
          </p:pic>
          <p:sp>
            <p:nvSpPr>
              <p:cNvPr id="12" name="모서리가 둥근 직사각형 10"/>
              <p:cNvSpPr/>
              <p:nvPr/>
            </p:nvSpPr>
            <p:spPr>
              <a:xfrm rot="20837094">
                <a:off x="2285510" y="-284004"/>
                <a:ext cx="1623088" cy="6085831"/>
              </a:xfrm>
              <a:custGeom>
                <a:avLst/>
                <a:gdLst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1806814 w 1806814"/>
                  <a:gd name="connsiteY4" fmla="*/ 6132659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322500 w 1806814"/>
                  <a:gd name="connsiteY5" fmla="*/ 611059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17779 w 1824593"/>
                  <a:gd name="connsiteY0" fmla="*/ 301142 h 6292312"/>
                  <a:gd name="connsiteX1" fmla="*/ 318921 w 1824593"/>
                  <a:gd name="connsiteY1" fmla="*/ 0 h 6292312"/>
                  <a:gd name="connsiteX2" fmla="*/ 1523451 w 1824593"/>
                  <a:gd name="connsiteY2" fmla="*/ 0 h 6292312"/>
                  <a:gd name="connsiteX3" fmla="*/ 1824593 w 1824593"/>
                  <a:gd name="connsiteY3" fmla="*/ 301142 h 6292312"/>
                  <a:gd name="connsiteX4" fmla="*/ 405483 w 1824593"/>
                  <a:gd name="connsiteY4" fmla="*/ 5774960 h 6292312"/>
                  <a:gd name="connsiteX5" fmla="*/ 340279 w 1824593"/>
                  <a:gd name="connsiteY5" fmla="*/ 6110591 h 6292312"/>
                  <a:gd name="connsiteX6" fmla="*/ 107134 w 1824593"/>
                  <a:gd name="connsiteY6" fmla="*/ 6292275 h 6292312"/>
                  <a:gd name="connsiteX7" fmla="*/ 17779 w 1824593"/>
                  <a:gd name="connsiteY7" fmla="*/ 6132659 h 6292312"/>
                  <a:gd name="connsiteX8" fmla="*/ 17779 w 1824593"/>
                  <a:gd name="connsiteY8" fmla="*/ 301142 h 6292312"/>
                  <a:gd name="connsiteX0" fmla="*/ 17779 w 2237763"/>
                  <a:gd name="connsiteY0" fmla="*/ 301142 h 6292312"/>
                  <a:gd name="connsiteX1" fmla="*/ 318921 w 2237763"/>
                  <a:gd name="connsiteY1" fmla="*/ 0 h 6292312"/>
                  <a:gd name="connsiteX2" fmla="*/ 2206341 w 2237763"/>
                  <a:gd name="connsiteY2" fmla="*/ 754013 h 6292312"/>
                  <a:gd name="connsiteX3" fmla="*/ 1824593 w 2237763"/>
                  <a:gd name="connsiteY3" fmla="*/ 301142 h 6292312"/>
                  <a:gd name="connsiteX4" fmla="*/ 405483 w 2237763"/>
                  <a:gd name="connsiteY4" fmla="*/ 5774960 h 6292312"/>
                  <a:gd name="connsiteX5" fmla="*/ 340279 w 2237763"/>
                  <a:gd name="connsiteY5" fmla="*/ 6110591 h 6292312"/>
                  <a:gd name="connsiteX6" fmla="*/ 107134 w 2237763"/>
                  <a:gd name="connsiteY6" fmla="*/ 6292275 h 6292312"/>
                  <a:gd name="connsiteX7" fmla="*/ 17779 w 2237763"/>
                  <a:gd name="connsiteY7" fmla="*/ 6132659 h 6292312"/>
                  <a:gd name="connsiteX8" fmla="*/ 17779 w 2237763"/>
                  <a:gd name="connsiteY8" fmla="*/ 301142 h 6292312"/>
                  <a:gd name="connsiteX0" fmla="*/ 28142 w 2248126"/>
                  <a:gd name="connsiteY0" fmla="*/ 94661 h 6085831"/>
                  <a:gd name="connsiteX1" fmla="*/ 97417 w 2248126"/>
                  <a:gd name="connsiteY1" fmla="*/ 31792 h 6085831"/>
                  <a:gd name="connsiteX2" fmla="*/ 2216704 w 2248126"/>
                  <a:gd name="connsiteY2" fmla="*/ 547532 h 6085831"/>
                  <a:gd name="connsiteX3" fmla="*/ 1834956 w 2248126"/>
                  <a:gd name="connsiteY3" fmla="*/ 94661 h 6085831"/>
                  <a:gd name="connsiteX4" fmla="*/ 415846 w 2248126"/>
                  <a:gd name="connsiteY4" fmla="*/ 5568479 h 6085831"/>
                  <a:gd name="connsiteX5" fmla="*/ 350642 w 2248126"/>
                  <a:gd name="connsiteY5" fmla="*/ 5904110 h 6085831"/>
                  <a:gd name="connsiteX6" fmla="*/ 117497 w 2248126"/>
                  <a:gd name="connsiteY6" fmla="*/ 6085794 h 6085831"/>
                  <a:gd name="connsiteX7" fmla="*/ 28142 w 2248126"/>
                  <a:gd name="connsiteY7" fmla="*/ 5926178 h 6085831"/>
                  <a:gd name="connsiteX8" fmla="*/ 28142 w 2248126"/>
                  <a:gd name="connsiteY8" fmla="*/ 94661 h 6085831"/>
                  <a:gd name="connsiteX0" fmla="*/ 28142 w 2239026"/>
                  <a:gd name="connsiteY0" fmla="*/ 94661 h 6085831"/>
                  <a:gd name="connsiteX1" fmla="*/ 97417 w 2239026"/>
                  <a:gd name="connsiteY1" fmla="*/ 31792 h 6085831"/>
                  <a:gd name="connsiteX2" fmla="*/ 2216704 w 2239026"/>
                  <a:gd name="connsiteY2" fmla="*/ 547532 h 6085831"/>
                  <a:gd name="connsiteX3" fmla="*/ 1565397 w 2239026"/>
                  <a:gd name="connsiteY3" fmla="*/ 333803 h 6085831"/>
                  <a:gd name="connsiteX4" fmla="*/ 415846 w 2239026"/>
                  <a:gd name="connsiteY4" fmla="*/ 5568479 h 6085831"/>
                  <a:gd name="connsiteX5" fmla="*/ 350642 w 2239026"/>
                  <a:gd name="connsiteY5" fmla="*/ 5904110 h 6085831"/>
                  <a:gd name="connsiteX6" fmla="*/ 117497 w 2239026"/>
                  <a:gd name="connsiteY6" fmla="*/ 6085794 h 6085831"/>
                  <a:gd name="connsiteX7" fmla="*/ 28142 w 2239026"/>
                  <a:gd name="connsiteY7" fmla="*/ 5926178 h 6085831"/>
                  <a:gd name="connsiteX8" fmla="*/ 28142 w 2239026"/>
                  <a:gd name="connsiteY8" fmla="*/ 94661 h 6085831"/>
                  <a:gd name="connsiteX0" fmla="*/ 28142 w 1623088"/>
                  <a:gd name="connsiteY0" fmla="*/ 94661 h 6085831"/>
                  <a:gd name="connsiteX1" fmla="*/ 97417 w 1623088"/>
                  <a:gd name="connsiteY1" fmla="*/ 31792 h 6085831"/>
                  <a:gd name="connsiteX2" fmla="*/ 1542828 w 1623088"/>
                  <a:gd name="connsiteY2" fmla="*/ 376733 h 6085831"/>
                  <a:gd name="connsiteX3" fmla="*/ 1565397 w 1623088"/>
                  <a:gd name="connsiteY3" fmla="*/ 333803 h 6085831"/>
                  <a:gd name="connsiteX4" fmla="*/ 415846 w 1623088"/>
                  <a:gd name="connsiteY4" fmla="*/ 5568479 h 6085831"/>
                  <a:gd name="connsiteX5" fmla="*/ 350642 w 1623088"/>
                  <a:gd name="connsiteY5" fmla="*/ 5904110 h 6085831"/>
                  <a:gd name="connsiteX6" fmla="*/ 117497 w 1623088"/>
                  <a:gd name="connsiteY6" fmla="*/ 6085794 h 6085831"/>
                  <a:gd name="connsiteX7" fmla="*/ 28142 w 1623088"/>
                  <a:gd name="connsiteY7" fmla="*/ 5926178 h 6085831"/>
                  <a:gd name="connsiteX8" fmla="*/ 28142 w 1623088"/>
                  <a:gd name="connsiteY8" fmla="*/ 94661 h 60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3088" h="6085831">
                    <a:moveTo>
                      <a:pt x="28142" y="94661"/>
                    </a:moveTo>
                    <a:cubicBezTo>
                      <a:pt x="28142" y="-71655"/>
                      <a:pt x="-68899" y="31792"/>
                      <a:pt x="97417" y="31792"/>
                    </a:cubicBezTo>
                    <a:lnTo>
                      <a:pt x="1542828" y="376733"/>
                    </a:lnTo>
                    <a:cubicBezTo>
                      <a:pt x="1709144" y="376733"/>
                      <a:pt x="1565397" y="167487"/>
                      <a:pt x="1565397" y="333803"/>
                    </a:cubicBezTo>
                    <a:cubicBezTo>
                      <a:pt x="1565397" y="2277642"/>
                      <a:pt x="415846" y="3624640"/>
                      <a:pt x="415846" y="5568479"/>
                    </a:cubicBezTo>
                    <a:cubicBezTo>
                      <a:pt x="415846" y="5734795"/>
                      <a:pt x="516958" y="5904110"/>
                      <a:pt x="350642" y="5904110"/>
                    </a:cubicBezTo>
                    <a:lnTo>
                      <a:pt x="117497" y="6085794"/>
                    </a:lnTo>
                    <a:cubicBezTo>
                      <a:pt x="-48819" y="6085794"/>
                      <a:pt x="28142" y="6092494"/>
                      <a:pt x="28142" y="5926178"/>
                    </a:cubicBezTo>
                    <a:lnTo>
                      <a:pt x="28142" y="946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48056" y="813816"/>
              <a:ext cx="8933688" cy="0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87284" y="94193"/>
              <a:ext cx="4306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연구 배경</a:t>
              </a:r>
              <a:endParaRPr lang="ko-KR" altLang="en-US" sz="3600" b="1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2779776" y="6800088"/>
              <a:ext cx="9430512" cy="21336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35" y="1634999"/>
            <a:ext cx="4684892" cy="28109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86394" y="887109"/>
            <a:ext cx="430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IPv6</a:t>
            </a:r>
            <a:r>
              <a:rPr lang="ko-KR" altLang="en-US" sz="2000" b="1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의 필요성</a:t>
            </a:r>
            <a:endParaRPr lang="ko-KR" altLang="en-US" sz="2000" b="1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3394878" y="5155591"/>
            <a:ext cx="7886700" cy="1655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IPv4 </a:t>
            </a:r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프로토콜의 한계점으로 인해 지속적인 인터넷 발전에 문제가 예상됨</a:t>
            </a:r>
          </a:p>
          <a:p>
            <a:pPr lvl="1"/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이에 대한 대안으로서 제정된 것이 차세대 프로토콜 </a:t>
            </a:r>
            <a:r>
              <a: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IPv6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0895" y="1876708"/>
            <a:ext cx="41803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800" b="1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IPv6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6717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-270941"/>
              <a:ext cx="12210288" cy="7128941"/>
              <a:chOff x="0" y="-270941"/>
              <a:chExt cx="12210288" cy="712894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0" y="-270941"/>
                <a:ext cx="3908598" cy="7128941"/>
                <a:chOff x="0" y="-284004"/>
                <a:chExt cx="3908598" cy="7128941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643" r="9142" b="5055"/>
                <a:stretch/>
              </p:blipFill>
              <p:spPr>
                <a:xfrm>
                  <a:off x="0" y="0"/>
                  <a:ext cx="2952206" cy="6844937"/>
                </a:xfrm>
                <a:prstGeom prst="rect">
                  <a:avLst/>
                </a:prstGeom>
              </p:spPr>
            </p:pic>
            <p:sp>
              <p:nvSpPr>
                <p:cNvPr id="11" name="모서리가 둥근 직사각형 10"/>
                <p:cNvSpPr/>
                <p:nvPr/>
              </p:nvSpPr>
              <p:spPr>
                <a:xfrm rot="20837094">
                  <a:off x="2285510" y="-284004"/>
                  <a:ext cx="1623088" cy="6085831"/>
                </a:xfrm>
                <a:custGeom>
                  <a:avLst/>
                  <a:gdLst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1806814 w 1806814"/>
                    <a:gd name="connsiteY4" fmla="*/ 6132659 h 6433801"/>
                    <a:gd name="connsiteX5" fmla="*/ 1505672 w 1806814"/>
                    <a:gd name="connsiteY5" fmla="*/ 643380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387704 w 1806814"/>
                    <a:gd name="connsiteY4" fmla="*/ 5774960 h 6433801"/>
                    <a:gd name="connsiteX5" fmla="*/ 1505672 w 1806814"/>
                    <a:gd name="connsiteY5" fmla="*/ 643380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0 w 1806814"/>
                    <a:gd name="connsiteY0" fmla="*/ 301142 h 6433801"/>
                    <a:gd name="connsiteX1" fmla="*/ 301142 w 1806814"/>
                    <a:gd name="connsiteY1" fmla="*/ 0 h 6433801"/>
                    <a:gd name="connsiteX2" fmla="*/ 1505672 w 1806814"/>
                    <a:gd name="connsiteY2" fmla="*/ 0 h 6433801"/>
                    <a:gd name="connsiteX3" fmla="*/ 1806814 w 1806814"/>
                    <a:gd name="connsiteY3" fmla="*/ 301142 h 6433801"/>
                    <a:gd name="connsiteX4" fmla="*/ 387704 w 1806814"/>
                    <a:gd name="connsiteY4" fmla="*/ 5774960 h 6433801"/>
                    <a:gd name="connsiteX5" fmla="*/ 322500 w 1806814"/>
                    <a:gd name="connsiteY5" fmla="*/ 6110591 h 6433801"/>
                    <a:gd name="connsiteX6" fmla="*/ 301142 w 1806814"/>
                    <a:gd name="connsiteY6" fmla="*/ 6433801 h 6433801"/>
                    <a:gd name="connsiteX7" fmla="*/ 0 w 1806814"/>
                    <a:gd name="connsiteY7" fmla="*/ 6132659 h 6433801"/>
                    <a:gd name="connsiteX8" fmla="*/ 0 w 1806814"/>
                    <a:gd name="connsiteY8" fmla="*/ 301142 h 6433801"/>
                    <a:gd name="connsiteX0" fmla="*/ 17779 w 1824593"/>
                    <a:gd name="connsiteY0" fmla="*/ 301142 h 6292312"/>
                    <a:gd name="connsiteX1" fmla="*/ 318921 w 1824593"/>
                    <a:gd name="connsiteY1" fmla="*/ 0 h 6292312"/>
                    <a:gd name="connsiteX2" fmla="*/ 1523451 w 1824593"/>
                    <a:gd name="connsiteY2" fmla="*/ 0 h 6292312"/>
                    <a:gd name="connsiteX3" fmla="*/ 1824593 w 1824593"/>
                    <a:gd name="connsiteY3" fmla="*/ 301142 h 6292312"/>
                    <a:gd name="connsiteX4" fmla="*/ 405483 w 1824593"/>
                    <a:gd name="connsiteY4" fmla="*/ 5774960 h 6292312"/>
                    <a:gd name="connsiteX5" fmla="*/ 340279 w 1824593"/>
                    <a:gd name="connsiteY5" fmla="*/ 6110591 h 6292312"/>
                    <a:gd name="connsiteX6" fmla="*/ 107134 w 1824593"/>
                    <a:gd name="connsiteY6" fmla="*/ 6292275 h 6292312"/>
                    <a:gd name="connsiteX7" fmla="*/ 17779 w 1824593"/>
                    <a:gd name="connsiteY7" fmla="*/ 6132659 h 6292312"/>
                    <a:gd name="connsiteX8" fmla="*/ 17779 w 1824593"/>
                    <a:gd name="connsiteY8" fmla="*/ 301142 h 6292312"/>
                    <a:gd name="connsiteX0" fmla="*/ 17779 w 2237763"/>
                    <a:gd name="connsiteY0" fmla="*/ 301142 h 6292312"/>
                    <a:gd name="connsiteX1" fmla="*/ 318921 w 2237763"/>
                    <a:gd name="connsiteY1" fmla="*/ 0 h 6292312"/>
                    <a:gd name="connsiteX2" fmla="*/ 2206341 w 2237763"/>
                    <a:gd name="connsiteY2" fmla="*/ 754013 h 6292312"/>
                    <a:gd name="connsiteX3" fmla="*/ 1824593 w 2237763"/>
                    <a:gd name="connsiteY3" fmla="*/ 301142 h 6292312"/>
                    <a:gd name="connsiteX4" fmla="*/ 405483 w 2237763"/>
                    <a:gd name="connsiteY4" fmla="*/ 5774960 h 6292312"/>
                    <a:gd name="connsiteX5" fmla="*/ 340279 w 2237763"/>
                    <a:gd name="connsiteY5" fmla="*/ 6110591 h 6292312"/>
                    <a:gd name="connsiteX6" fmla="*/ 107134 w 2237763"/>
                    <a:gd name="connsiteY6" fmla="*/ 6292275 h 6292312"/>
                    <a:gd name="connsiteX7" fmla="*/ 17779 w 2237763"/>
                    <a:gd name="connsiteY7" fmla="*/ 6132659 h 6292312"/>
                    <a:gd name="connsiteX8" fmla="*/ 17779 w 2237763"/>
                    <a:gd name="connsiteY8" fmla="*/ 301142 h 6292312"/>
                    <a:gd name="connsiteX0" fmla="*/ 28142 w 2248126"/>
                    <a:gd name="connsiteY0" fmla="*/ 94661 h 6085831"/>
                    <a:gd name="connsiteX1" fmla="*/ 97417 w 2248126"/>
                    <a:gd name="connsiteY1" fmla="*/ 31792 h 6085831"/>
                    <a:gd name="connsiteX2" fmla="*/ 2216704 w 2248126"/>
                    <a:gd name="connsiteY2" fmla="*/ 547532 h 6085831"/>
                    <a:gd name="connsiteX3" fmla="*/ 1834956 w 2248126"/>
                    <a:gd name="connsiteY3" fmla="*/ 94661 h 6085831"/>
                    <a:gd name="connsiteX4" fmla="*/ 415846 w 2248126"/>
                    <a:gd name="connsiteY4" fmla="*/ 5568479 h 6085831"/>
                    <a:gd name="connsiteX5" fmla="*/ 350642 w 2248126"/>
                    <a:gd name="connsiteY5" fmla="*/ 5904110 h 6085831"/>
                    <a:gd name="connsiteX6" fmla="*/ 117497 w 2248126"/>
                    <a:gd name="connsiteY6" fmla="*/ 6085794 h 6085831"/>
                    <a:gd name="connsiteX7" fmla="*/ 28142 w 2248126"/>
                    <a:gd name="connsiteY7" fmla="*/ 5926178 h 6085831"/>
                    <a:gd name="connsiteX8" fmla="*/ 28142 w 2248126"/>
                    <a:gd name="connsiteY8" fmla="*/ 94661 h 6085831"/>
                    <a:gd name="connsiteX0" fmla="*/ 28142 w 2239026"/>
                    <a:gd name="connsiteY0" fmla="*/ 94661 h 6085831"/>
                    <a:gd name="connsiteX1" fmla="*/ 97417 w 2239026"/>
                    <a:gd name="connsiteY1" fmla="*/ 31792 h 6085831"/>
                    <a:gd name="connsiteX2" fmla="*/ 2216704 w 2239026"/>
                    <a:gd name="connsiteY2" fmla="*/ 547532 h 6085831"/>
                    <a:gd name="connsiteX3" fmla="*/ 1565397 w 2239026"/>
                    <a:gd name="connsiteY3" fmla="*/ 333803 h 6085831"/>
                    <a:gd name="connsiteX4" fmla="*/ 415846 w 2239026"/>
                    <a:gd name="connsiteY4" fmla="*/ 5568479 h 6085831"/>
                    <a:gd name="connsiteX5" fmla="*/ 350642 w 2239026"/>
                    <a:gd name="connsiteY5" fmla="*/ 5904110 h 6085831"/>
                    <a:gd name="connsiteX6" fmla="*/ 117497 w 2239026"/>
                    <a:gd name="connsiteY6" fmla="*/ 6085794 h 6085831"/>
                    <a:gd name="connsiteX7" fmla="*/ 28142 w 2239026"/>
                    <a:gd name="connsiteY7" fmla="*/ 5926178 h 6085831"/>
                    <a:gd name="connsiteX8" fmla="*/ 28142 w 2239026"/>
                    <a:gd name="connsiteY8" fmla="*/ 94661 h 6085831"/>
                    <a:gd name="connsiteX0" fmla="*/ 28142 w 1623088"/>
                    <a:gd name="connsiteY0" fmla="*/ 94661 h 6085831"/>
                    <a:gd name="connsiteX1" fmla="*/ 97417 w 1623088"/>
                    <a:gd name="connsiteY1" fmla="*/ 31792 h 6085831"/>
                    <a:gd name="connsiteX2" fmla="*/ 1542828 w 1623088"/>
                    <a:gd name="connsiteY2" fmla="*/ 376733 h 6085831"/>
                    <a:gd name="connsiteX3" fmla="*/ 1565397 w 1623088"/>
                    <a:gd name="connsiteY3" fmla="*/ 333803 h 6085831"/>
                    <a:gd name="connsiteX4" fmla="*/ 415846 w 1623088"/>
                    <a:gd name="connsiteY4" fmla="*/ 5568479 h 6085831"/>
                    <a:gd name="connsiteX5" fmla="*/ 350642 w 1623088"/>
                    <a:gd name="connsiteY5" fmla="*/ 5904110 h 6085831"/>
                    <a:gd name="connsiteX6" fmla="*/ 117497 w 1623088"/>
                    <a:gd name="connsiteY6" fmla="*/ 6085794 h 6085831"/>
                    <a:gd name="connsiteX7" fmla="*/ 28142 w 1623088"/>
                    <a:gd name="connsiteY7" fmla="*/ 5926178 h 6085831"/>
                    <a:gd name="connsiteX8" fmla="*/ 28142 w 1623088"/>
                    <a:gd name="connsiteY8" fmla="*/ 94661 h 6085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23088" h="6085831">
                      <a:moveTo>
                        <a:pt x="28142" y="94661"/>
                      </a:moveTo>
                      <a:cubicBezTo>
                        <a:pt x="28142" y="-71655"/>
                        <a:pt x="-68899" y="31792"/>
                        <a:pt x="97417" y="31792"/>
                      </a:cubicBezTo>
                      <a:lnTo>
                        <a:pt x="1542828" y="376733"/>
                      </a:lnTo>
                      <a:cubicBezTo>
                        <a:pt x="1709144" y="376733"/>
                        <a:pt x="1565397" y="167487"/>
                        <a:pt x="1565397" y="333803"/>
                      </a:cubicBezTo>
                      <a:cubicBezTo>
                        <a:pt x="1565397" y="2277642"/>
                        <a:pt x="415846" y="3624640"/>
                        <a:pt x="415846" y="5568479"/>
                      </a:cubicBezTo>
                      <a:cubicBezTo>
                        <a:pt x="415846" y="5734795"/>
                        <a:pt x="516958" y="5904110"/>
                        <a:pt x="350642" y="5904110"/>
                      </a:cubicBezTo>
                      <a:lnTo>
                        <a:pt x="117497" y="6085794"/>
                      </a:lnTo>
                      <a:cubicBezTo>
                        <a:pt x="-48819" y="6085794"/>
                        <a:pt x="28142" y="6092494"/>
                        <a:pt x="28142" y="5926178"/>
                      </a:cubicBezTo>
                      <a:lnTo>
                        <a:pt x="28142" y="946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" name="직선 연결선 5"/>
              <p:cNvCxnSpPr/>
              <p:nvPr/>
            </p:nvCxnSpPr>
            <p:spPr>
              <a:xfrm>
                <a:off x="448056" y="813816"/>
                <a:ext cx="8933688" cy="0"/>
              </a:xfrm>
              <a:prstGeom prst="line">
                <a:avLst/>
              </a:prstGeom>
              <a:ln w="101600">
                <a:solidFill>
                  <a:srgbClr val="3FA9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887284" y="94193"/>
                <a:ext cx="43068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b="1" dirty="0">
                    <a:latin typeface="넥슨 풋볼고딕 B" panose="020B0803000000000000" pitchFamily="34" charset="-127"/>
                    <a:ea typeface="넥슨 풋볼고딕 B" panose="020B0803000000000000" pitchFamily="34" charset="-127"/>
                  </a:rPr>
                  <a:t>관련 연구 및 사례</a:t>
                </a: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V="1">
                <a:off x="2779776" y="6800088"/>
                <a:ext cx="9430512" cy="21336"/>
              </a:xfrm>
              <a:prstGeom prst="line">
                <a:avLst/>
              </a:prstGeom>
              <a:ln w="101600">
                <a:solidFill>
                  <a:srgbClr val="3FA9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1986394" y="887109"/>
              <a:ext cx="4306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IPv6</a:t>
              </a:r>
              <a:r>
                <a:rPr lang="ko-KR" altLang="en-US" sz="2000" b="1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를 이용한 </a:t>
              </a:r>
              <a:r>
                <a:rPr lang="en-US" altLang="ko-KR" sz="2000" b="1" dirty="0" err="1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IoT</a:t>
              </a:r>
              <a:r>
                <a:rPr lang="en-US" altLang="ko-KR" sz="2000" b="1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 </a:t>
              </a:r>
              <a:r>
                <a:rPr lang="ko-KR" altLang="en-US" sz="2000" b="1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프로토콜의 등장</a:t>
              </a:r>
              <a:endParaRPr lang="ko-KR" altLang="en-US" sz="2000" b="1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56644" y="1684319"/>
            <a:ext cx="50994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endParaRPr lang="en-US" altLang="ko-KR" sz="96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/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(Constrained Application 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Protocol)</a:t>
            </a:r>
            <a:endParaRPr lang="ko-KR" altLang="en-US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409478" y="3936425"/>
            <a:ext cx="834353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RFC 7252 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표준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en-US" altLang="ko-KR" sz="20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IoT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 특화된 웹 프로토콜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‘제한된 </a:t>
            </a:r>
            <a:r>
              <a:rPr lang="ko-KR" altLang="en-US" sz="20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노드와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제한된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즉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저전력의 손실이 많은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) 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네트워크’를 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위한 프로토콜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메시지 크기가 작고 가볍고 부하가 적음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UDP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를 이용하며 구조가 매우 단순함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IPv6 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기반으로</a:t>
            </a:r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IPv4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와 </a:t>
            </a:r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HTTP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 호환</a:t>
            </a:r>
            <a:endParaRPr lang="en-US" altLang="ko-KR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6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93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예상 시나리오</a:t>
            </a:r>
            <a:endParaRPr lang="ko-KR" altLang="en-US" sz="8000" dirty="0">
              <a:solidFill>
                <a:schemeClr val="tx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93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70941"/>
            <a:ext cx="12210288" cy="7128941"/>
            <a:chOff x="0" y="-270941"/>
            <a:chExt cx="12210288" cy="7128941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-270941"/>
              <a:ext cx="3908598" cy="7128941"/>
              <a:chOff x="0" y="-284004"/>
              <a:chExt cx="3908598" cy="712894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43" r="9142" b="5055"/>
              <a:stretch/>
            </p:blipFill>
            <p:spPr>
              <a:xfrm>
                <a:off x="0" y="0"/>
                <a:ext cx="2952206" cy="6844937"/>
              </a:xfrm>
              <a:prstGeom prst="rect">
                <a:avLst/>
              </a:prstGeom>
            </p:spPr>
          </p:pic>
          <p:sp>
            <p:nvSpPr>
              <p:cNvPr id="8" name="모서리가 둥근 직사각형 10"/>
              <p:cNvSpPr/>
              <p:nvPr/>
            </p:nvSpPr>
            <p:spPr>
              <a:xfrm rot="20837094">
                <a:off x="2285510" y="-284004"/>
                <a:ext cx="1623088" cy="6085831"/>
              </a:xfrm>
              <a:custGeom>
                <a:avLst/>
                <a:gdLst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1806814 w 1806814"/>
                  <a:gd name="connsiteY4" fmla="*/ 6132659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1505672 w 1806814"/>
                  <a:gd name="connsiteY5" fmla="*/ 643380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0 w 1806814"/>
                  <a:gd name="connsiteY0" fmla="*/ 301142 h 6433801"/>
                  <a:gd name="connsiteX1" fmla="*/ 301142 w 1806814"/>
                  <a:gd name="connsiteY1" fmla="*/ 0 h 6433801"/>
                  <a:gd name="connsiteX2" fmla="*/ 1505672 w 1806814"/>
                  <a:gd name="connsiteY2" fmla="*/ 0 h 6433801"/>
                  <a:gd name="connsiteX3" fmla="*/ 1806814 w 1806814"/>
                  <a:gd name="connsiteY3" fmla="*/ 301142 h 6433801"/>
                  <a:gd name="connsiteX4" fmla="*/ 387704 w 1806814"/>
                  <a:gd name="connsiteY4" fmla="*/ 5774960 h 6433801"/>
                  <a:gd name="connsiteX5" fmla="*/ 322500 w 1806814"/>
                  <a:gd name="connsiteY5" fmla="*/ 6110591 h 6433801"/>
                  <a:gd name="connsiteX6" fmla="*/ 301142 w 1806814"/>
                  <a:gd name="connsiteY6" fmla="*/ 6433801 h 6433801"/>
                  <a:gd name="connsiteX7" fmla="*/ 0 w 1806814"/>
                  <a:gd name="connsiteY7" fmla="*/ 6132659 h 6433801"/>
                  <a:gd name="connsiteX8" fmla="*/ 0 w 1806814"/>
                  <a:gd name="connsiteY8" fmla="*/ 301142 h 6433801"/>
                  <a:gd name="connsiteX0" fmla="*/ 17779 w 1824593"/>
                  <a:gd name="connsiteY0" fmla="*/ 301142 h 6292312"/>
                  <a:gd name="connsiteX1" fmla="*/ 318921 w 1824593"/>
                  <a:gd name="connsiteY1" fmla="*/ 0 h 6292312"/>
                  <a:gd name="connsiteX2" fmla="*/ 1523451 w 1824593"/>
                  <a:gd name="connsiteY2" fmla="*/ 0 h 6292312"/>
                  <a:gd name="connsiteX3" fmla="*/ 1824593 w 1824593"/>
                  <a:gd name="connsiteY3" fmla="*/ 301142 h 6292312"/>
                  <a:gd name="connsiteX4" fmla="*/ 405483 w 1824593"/>
                  <a:gd name="connsiteY4" fmla="*/ 5774960 h 6292312"/>
                  <a:gd name="connsiteX5" fmla="*/ 340279 w 1824593"/>
                  <a:gd name="connsiteY5" fmla="*/ 6110591 h 6292312"/>
                  <a:gd name="connsiteX6" fmla="*/ 107134 w 1824593"/>
                  <a:gd name="connsiteY6" fmla="*/ 6292275 h 6292312"/>
                  <a:gd name="connsiteX7" fmla="*/ 17779 w 1824593"/>
                  <a:gd name="connsiteY7" fmla="*/ 6132659 h 6292312"/>
                  <a:gd name="connsiteX8" fmla="*/ 17779 w 1824593"/>
                  <a:gd name="connsiteY8" fmla="*/ 301142 h 6292312"/>
                  <a:gd name="connsiteX0" fmla="*/ 17779 w 2237763"/>
                  <a:gd name="connsiteY0" fmla="*/ 301142 h 6292312"/>
                  <a:gd name="connsiteX1" fmla="*/ 318921 w 2237763"/>
                  <a:gd name="connsiteY1" fmla="*/ 0 h 6292312"/>
                  <a:gd name="connsiteX2" fmla="*/ 2206341 w 2237763"/>
                  <a:gd name="connsiteY2" fmla="*/ 754013 h 6292312"/>
                  <a:gd name="connsiteX3" fmla="*/ 1824593 w 2237763"/>
                  <a:gd name="connsiteY3" fmla="*/ 301142 h 6292312"/>
                  <a:gd name="connsiteX4" fmla="*/ 405483 w 2237763"/>
                  <a:gd name="connsiteY4" fmla="*/ 5774960 h 6292312"/>
                  <a:gd name="connsiteX5" fmla="*/ 340279 w 2237763"/>
                  <a:gd name="connsiteY5" fmla="*/ 6110591 h 6292312"/>
                  <a:gd name="connsiteX6" fmla="*/ 107134 w 2237763"/>
                  <a:gd name="connsiteY6" fmla="*/ 6292275 h 6292312"/>
                  <a:gd name="connsiteX7" fmla="*/ 17779 w 2237763"/>
                  <a:gd name="connsiteY7" fmla="*/ 6132659 h 6292312"/>
                  <a:gd name="connsiteX8" fmla="*/ 17779 w 2237763"/>
                  <a:gd name="connsiteY8" fmla="*/ 301142 h 6292312"/>
                  <a:gd name="connsiteX0" fmla="*/ 28142 w 2248126"/>
                  <a:gd name="connsiteY0" fmla="*/ 94661 h 6085831"/>
                  <a:gd name="connsiteX1" fmla="*/ 97417 w 2248126"/>
                  <a:gd name="connsiteY1" fmla="*/ 31792 h 6085831"/>
                  <a:gd name="connsiteX2" fmla="*/ 2216704 w 2248126"/>
                  <a:gd name="connsiteY2" fmla="*/ 547532 h 6085831"/>
                  <a:gd name="connsiteX3" fmla="*/ 1834956 w 2248126"/>
                  <a:gd name="connsiteY3" fmla="*/ 94661 h 6085831"/>
                  <a:gd name="connsiteX4" fmla="*/ 415846 w 2248126"/>
                  <a:gd name="connsiteY4" fmla="*/ 5568479 h 6085831"/>
                  <a:gd name="connsiteX5" fmla="*/ 350642 w 2248126"/>
                  <a:gd name="connsiteY5" fmla="*/ 5904110 h 6085831"/>
                  <a:gd name="connsiteX6" fmla="*/ 117497 w 2248126"/>
                  <a:gd name="connsiteY6" fmla="*/ 6085794 h 6085831"/>
                  <a:gd name="connsiteX7" fmla="*/ 28142 w 2248126"/>
                  <a:gd name="connsiteY7" fmla="*/ 5926178 h 6085831"/>
                  <a:gd name="connsiteX8" fmla="*/ 28142 w 2248126"/>
                  <a:gd name="connsiteY8" fmla="*/ 94661 h 6085831"/>
                  <a:gd name="connsiteX0" fmla="*/ 28142 w 2239026"/>
                  <a:gd name="connsiteY0" fmla="*/ 94661 h 6085831"/>
                  <a:gd name="connsiteX1" fmla="*/ 97417 w 2239026"/>
                  <a:gd name="connsiteY1" fmla="*/ 31792 h 6085831"/>
                  <a:gd name="connsiteX2" fmla="*/ 2216704 w 2239026"/>
                  <a:gd name="connsiteY2" fmla="*/ 547532 h 6085831"/>
                  <a:gd name="connsiteX3" fmla="*/ 1565397 w 2239026"/>
                  <a:gd name="connsiteY3" fmla="*/ 333803 h 6085831"/>
                  <a:gd name="connsiteX4" fmla="*/ 415846 w 2239026"/>
                  <a:gd name="connsiteY4" fmla="*/ 5568479 h 6085831"/>
                  <a:gd name="connsiteX5" fmla="*/ 350642 w 2239026"/>
                  <a:gd name="connsiteY5" fmla="*/ 5904110 h 6085831"/>
                  <a:gd name="connsiteX6" fmla="*/ 117497 w 2239026"/>
                  <a:gd name="connsiteY6" fmla="*/ 6085794 h 6085831"/>
                  <a:gd name="connsiteX7" fmla="*/ 28142 w 2239026"/>
                  <a:gd name="connsiteY7" fmla="*/ 5926178 h 6085831"/>
                  <a:gd name="connsiteX8" fmla="*/ 28142 w 2239026"/>
                  <a:gd name="connsiteY8" fmla="*/ 94661 h 6085831"/>
                  <a:gd name="connsiteX0" fmla="*/ 28142 w 1623088"/>
                  <a:gd name="connsiteY0" fmla="*/ 94661 h 6085831"/>
                  <a:gd name="connsiteX1" fmla="*/ 97417 w 1623088"/>
                  <a:gd name="connsiteY1" fmla="*/ 31792 h 6085831"/>
                  <a:gd name="connsiteX2" fmla="*/ 1542828 w 1623088"/>
                  <a:gd name="connsiteY2" fmla="*/ 376733 h 6085831"/>
                  <a:gd name="connsiteX3" fmla="*/ 1565397 w 1623088"/>
                  <a:gd name="connsiteY3" fmla="*/ 333803 h 6085831"/>
                  <a:gd name="connsiteX4" fmla="*/ 415846 w 1623088"/>
                  <a:gd name="connsiteY4" fmla="*/ 5568479 h 6085831"/>
                  <a:gd name="connsiteX5" fmla="*/ 350642 w 1623088"/>
                  <a:gd name="connsiteY5" fmla="*/ 5904110 h 6085831"/>
                  <a:gd name="connsiteX6" fmla="*/ 117497 w 1623088"/>
                  <a:gd name="connsiteY6" fmla="*/ 6085794 h 6085831"/>
                  <a:gd name="connsiteX7" fmla="*/ 28142 w 1623088"/>
                  <a:gd name="connsiteY7" fmla="*/ 5926178 h 6085831"/>
                  <a:gd name="connsiteX8" fmla="*/ 28142 w 1623088"/>
                  <a:gd name="connsiteY8" fmla="*/ 94661 h 60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3088" h="6085831">
                    <a:moveTo>
                      <a:pt x="28142" y="94661"/>
                    </a:moveTo>
                    <a:cubicBezTo>
                      <a:pt x="28142" y="-71655"/>
                      <a:pt x="-68899" y="31792"/>
                      <a:pt x="97417" y="31792"/>
                    </a:cubicBezTo>
                    <a:lnTo>
                      <a:pt x="1542828" y="376733"/>
                    </a:lnTo>
                    <a:cubicBezTo>
                      <a:pt x="1709144" y="376733"/>
                      <a:pt x="1565397" y="167487"/>
                      <a:pt x="1565397" y="333803"/>
                    </a:cubicBezTo>
                    <a:cubicBezTo>
                      <a:pt x="1565397" y="2277642"/>
                      <a:pt x="415846" y="3624640"/>
                      <a:pt x="415846" y="5568479"/>
                    </a:cubicBezTo>
                    <a:cubicBezTo>
                      <a:pt x="415846" y="5734795"/>
                      <a:pt x="516958" y="5904110"/>
                      <a:pt x="350642" y="5904110"/>
                    </a:cubicBezTo>
                    <a:lnTo>
                      <a:pt x="117497" y="6085794"/>
                    </a:lnTo>
                    <a:cubicBezTo>
                      <a:pt x="-48819" y="6085794"/>
                      <a:pt x="28142" y="6092494"/>
                      <a:pt x="28142" y="5926178"/>
                    </a:cubicBezTo>
                    <a:lnTo>
                      <a:pt x="28142" y="946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448056" y="813816"/>
              <a:ext cx="8933688" cy="0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87284" y="94193"/>
              <a:ext cx="4306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예상 시나리오</a:t>
              </a:r>
              <a:endParaRPr lang="ko-KR" altLang="en-US" sz="3600" b="1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2779776" y="6800088"/>
              <a:ext cx="9430512" cy="21336"/>
            </a:xfrm>
            <a:prstGeom prst="line">
              <a:avLst/>
            </a:prstGeom>
            <a:ln w="101600">
              <a:solidFill>
                <a:srgbClr val="3FA9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/>
          <p:cNvSpPr/>
          <p:nvPr/>
        </p:nvSpPr>
        <p:spPr>
          <a:xfrm>
            <a:off x="3198814" y="1820731"/>
            <a:ext cx="2132494" cy="2132494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넥슨 풋볼고딕 L"/>
              <a:ea typeface="넥슨 풋볼고딕 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70070" y="2070826"/>
            <a:ext cx="1647335" cy="164733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070099" y="1842627"/>
            <a:ext cx="2132494" cy="2132494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넥슨 풋볼고딕 L"/>
              <a:ea typeface="넥슨 풋볼고딕 L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20421" y="1853406"/>
            <a:ext cx="2132494" cy="2132494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넥슨 풋볼고딕 L"/>
              <a:ea typeface="넥슨 풋볼고딕 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87671" y="1987981"/>
            <a:ext cx="1797994" cy="17979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58" y="2085080"/>
            <a:ext cx="1684175" cy="16841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31339" y="4101436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창문 제어</a:t>
            </a:r>
            <a:endParaRPr lang="en-US" altLang="ko-KR" sz="3200" dirty="0" smtClean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3888" y="4085620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방문자 확인</a:t>
            </a:r>
            <a:endParaRPr lang="en-US" altLang="ko-KR" sz="3200" dirty="0" smtClean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43328" y="4082397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전</a:t>
            </a:r>
            <a:r>
              <a:rPr lang="ko-KR" altLang="en-US" sz="320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등 </a:t>
            </a:r>
            <a:r>
              <a:rPr lang="ko-KR" altLang="en-US" sz="32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제어</a:t>
            </a:r>
            <a:endParaRPr lang="en-US" altLang="ko-KR" sz="3200" dirty="0" smtClean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0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12192000" cy="8128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5839012" y="0"/>
            <a:ext cx="6454588" cy="6858000"/>
            <a:chOff x="5826312" y="190500"/>
            <a:chExt cx="6454588" cy="6858000"/>
          </a:xfrm>
        </p:grpSpPr>
        <p:sp>
          <p:nvSpPr>
            <p:cNvPr id="35" name="직사각형 34"/>
            <p:cNvSpPr/>
            <p:nvPr/>
          </p:nvSpPr>
          <p:spPr>
            <a:xfrm>
              <a:off x="6792759" y="1041400"/>
              <a:ext cx="2552700" cy="4483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312" y="190500"/>
              <a:ext cx="6454588" cy="6858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270274" y="1258026"/>
              <a:ext cx="1647335" cy="164733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912841" y="3111500"/>
              <a:ext cx="1091063" cy="5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58009" y="3111500"/>
              <a:ext cx="1091063" cy="5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32C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912841" y="3787539"/>
              <a:ext cx="2336231" cy="5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미세먼지</a:t>
              </a:r>
              <a:endParaRPr lang="ko-KR" altLang="en-US" dirty="0"/>
            </a:p>
          </p:txBody>
        </p:sp>
        <p:sp>
          <p:nvSpPr>
            <p:cNvPr id="16" name="해 15"/>
            <p:cNvSpPr/>
            <p:nvPr/>
          </p:nvSpPr>
          <p:spPr>
            <a:xfrm>
              <a:off x="7232154" y="3168650"/>
              <a:ext cx="452435" cy="393699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93941" y="3886200"/>
              <a:ext cx="1002163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양호</a:t>
              </a:r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088964" y="4501678"/>
              <a:ext cx="369407" cy="369407"/>
              <a:chOff x="7366000" y="1802293"/>
              <a:chExt cx="369407" cy="369407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7366000" y="1802293"/>
                <a:ext cx="369407" cy="3694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432480" y="1868773"/>
                <a:ext cx="236445" cy="23644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7896252" y="4509601"/>
              <a:ext cx="369407" cy="3694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711582" y="4516584"/>
              <a:ext cx="369407" cy="3694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30465" y="4937565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열기</a:t>
              </a:r>
              <a:endParaRPr lang="en-US" altLang="ko-KR" sz="14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4132" y="4937564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닫기</a:t>
              </a:r>
              <a:endParaRPr lang="en-US" altLang="ko-KR" sz="14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56476" y="4937563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자동</a:t>
              </a:r>
              <a:endParaRPr lang="en-US" altLang="ko-KR" sz="14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3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401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356601" y="901700"/>
            <a:ext cx="2552700" cy="448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389906" y="101600"/>
            <a:ext cx="6454588" cy="6858000"/>
            <a:chOff x="1205006" y="-88900"/>
            <a:chExt cx="6454588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1205006" y="-88900"/>
              <a:ext cx="6454588" cy="6858000"/>
              <a:chOff x="1205006" y="-88900"/>
              <a:chExt cx="6454588" cy="68580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06" y="-88900"/>
                <a:ext cx="6454588" cy="6858000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2249037" y="2683200"/>
                <a:ext cx="2336231" cy="17236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350" y="932546"/>
              <a:ext cx="1684175" cy="168417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2249037" y="4622800"/>
              <a:ext cx="2336231" cy="3675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초인종이 울렸습니다</a:t>
              </a:r>
              <a:r>
                <a:rPr lang="en-US" altLang="ko-KR" sz="1600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.</a:t>
              </a:r>
              <a:endParaRPr lang="ko-KR" altLang="en-US" sz="1600" dirty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037" y="2638365"/>
              <a:ext cx="2333630" cy="1764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7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741</Words>
  <Application>Microsoft Office PowerPoint</Application>
  <PresentationFormat>와이드스크린</PresentationFormat>
  <Paragraphs>216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넥슨 풋볼고딕 B</vt:lpstr>
      <vt:lpstr>넥슨 풋볼고딕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JimyeolCompany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Jimyeol</dc:creator>
  <cp:lastModifiedBy>Jimyeol</cp:lastModifiedBy>
  <cp:revision>54</cp:revision>
  <dcterms:created xsi:type="dcterms:W3CDTF">2016-12-19T06:51:35Z</dcterms:created>
  <dcterms:modified xsi:type="dcterms:W3CDTF">2017-01-09T04:26:53Z</dcterms:modified>
</cp:coreProperties>
</file>