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789" autoAdjust="0"/>
  </p:normalViewPr>
  <p:slideViewPr>
    <p:cSldViewPr snapToGrid="0">
      <p:cViewPr>
        <p:scale>
          <a:sx n="50" d="100"/>
          <a:sy n="50" d="100"/>
        </p:scale>
        <p:origin x="121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43DE8-633A-46B1-9248-E8801760A4D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BCECC-E611-42D7-9CF4-0946B4615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7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commonlitreadabilityprize/discussion/26072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BCECC-E611-42D7-9CF4-0946B461500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DeBERTa</a:t>
            </a:r>
            <a:r>
              <a:rPr lang="zh-TW" altLang="en-US" dirty="0"/>
              <a:t>的全名是</a:t>
            </a:r>
            <a:r>
              <a:rPr lang="en-US" altLang="zh-TW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Decoding-enhanced</a:t>
            </a:r>
            <a:r>
              <a:rPr lang="en-US" altLang="zh-TW" sz="1200" dirty="0"/>
              <a:t> BERT with </a:t>
            </a:r>
            <a:r>
              <a:rPr lang="en-US" altLang="zh-TW" sz="1200" dirty="0">
                <a:solidFill>
                  <a:srgbClr val="FF0000"/>
                </a:solidFill>
              </a:rPr>
              <a:t>disentangled attention</a:t>
            </a:r>
            <a:r>
              <a:rPr lang="zh-TW" altLang="en-US" sz="1200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與上課介紹的</a:t>
            </a:r>
            <a:r>
              <a:rPr lang="en-US" altLang="zh-TW" dirty="0"/>
              <a:t>BERT</a:t>
            </a:r>
            <a:r>
              <a:rPr lang="zh-TW" altLang="en-US" dirty="0"/>
              <a:t>主要就差在</a:t>
            </a:r>
            <a:r>
              <a:rPr lang="en-US" altLang="zh-TW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Decoding-enhanced</a:t>
            </a:r>
            <a:r>
              <a:rPr lang="zh-TW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與</a:t>
            </a:r>
            <a:r>
              <a:rPr lang="en-US" altLang="zh-TW" sz="1200" dirty="0">
                <a:solidFill>
                  <a:srgbClr val="FF0000"/>
                </a:solidFill>
              </a:rPr>
              <a:t>disentangled attention</a:t>
            </a:r>
            <a:r>
              <a:rPr lang="zh-TW" altLang="en-US" sz="1200" dirty="0">
                <a:solidFill>
                  <a:srgbClr val="FF0000"/>
                </a:solidFill>
              </a:rPr>
              <a:t>。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紅色的部分是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Disentangled attention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部分，我們可以在模型的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架構圖看到有兩層的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Position embedding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層，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Absolute 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是與原始 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BERT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相同，想法是強調詞的絕對位置；而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Relative 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就是強調相對位置，好處是在前面詞的絕對位置不會去過度干涉模型學習。</a:t>
            </a:r>
            <a:b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</a:b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而下方的句子則是假設 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&lt;Mask&gt; 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的詞為 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store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與 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mall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，如果只有使用 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Relative position embedding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，那麼對於 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new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這個詞來說 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store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與 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mall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就是同樣的位置，因為以相對位置來說是一樣的。但是以句子的主語來說是 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store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而不是 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mall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，這種細微的差別取決於句子的絕對位置，所以才加上了 </a:t>
            </a:r>
            <a:r>
              <a:rPr lang="en-US" altLang="zh-TW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Absolute position embedding </a:t>
            </a:r>
            <a:r>
              <a:rPr lang="zh-TW" alt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來強調絕對位置。</a:t>
            </a:r>
            <a:endParaRPr lang="en-US" altLang="zh-TW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BCECC-E611-42D7-9CF4-0946B46150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8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這是本次我們參考的</a:t>
            </a:r>
            <a:r>
              <a:rPr lang="en-US" altLang="zh-TW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ato Extended"/>
              </a:rPr>
              <a:t>code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ato Extended"/>
              </a:rPr>
              <a:t>，他主要是利用</a:t>
            </a:r>
            <a:r>
              <a:rPr lang="en-US" altLang="zh-TW" dirty="0"/>
              <a:t>DeBERTa-v3-small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 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模型並利用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將文本轉換為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token IDs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，相較於我們上一個介紹的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TF-IDF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方法，使用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DeBERTa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可以較好的處理詞語的上下文和語義關係。此外，因為本次的比賽是幫文章打分數，而這些文章都很長，所以此團隊把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max_length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，避免截斷大部分文章。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BCECC-E611-42D7-9CF4-0946B46150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51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zh-TW" altLang="en-US" dirty="0"/>
              <a:t>此團隊使用</a:t>
            </a:r>
            <a:r>
              <a:rPr lang="en-US" altLang="zh-TW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K-Fold Training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的數據劃分策略來訓練模型，首先需要把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數據集分成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，而這邊使用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Stratified K-Fold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確保每個摺疊中各類別的比例相同。</a:t>
            </a:r>
            <a:endParaRPr lang="en-US" altLang="zh-TW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分好數據集後，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每次訓練時使用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個子集作為訓練集，而剩下一個子集作為驗證集，重複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次。這個策略可以提升模型的泛化能力、充分利用數據也減少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的情況，並提高模型穩定性。但因為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需要訓練模型 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 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次，所以導致計算成本很高、非常耗時。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BCECC-E611-42D7-9CF4-0946B46150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51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此團隊也在</a:t>
            </a:r>
            <a:r>
              <a:rPr lang="en-US" altLang="zh-TW" b="0" i="0" dirty="0">
                <a:solidFill>
                  <a:srgbClr val="202214"/>
                </a:solidFill>
                <a:effectLst/>
                <a:latin typeface="Inter"/>
              </a:rPr>
              <a:t>Training</a:t>
            </a:r>
            <a:r>
              <a:rPr lang="zh-TW" altLang="en-US" b="0" i="0" dirty="0">
                <a:solidFill>
                  <a:srgbClr val="202214"/>
                </a:solidFill>
                <a:effectLst/>
                <a:latin typeface="Inter"/>
              </a:rPr>
              <a:t>的過程中移除了</a:t>
            </a:r>
            <a:r>
              <a:rPr lang="en-US" altLang="zh-TW" dirty="0"/>
              <a:t>Dropout</a:t>
            </a:r>
            <a:r>
              <a:rPr lang="zh-TW" altLang="en-US" dirty="0"/>
              <a:t>層，他們參考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The Magic of No Dropout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的討論結果。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/>
              <a:t>Dropout</a:t>
            </a:r>
            <a:r>
              <a:rPr lang="zh-TW" altLang="en-US" dirty="0"/>
              <a:t>層的主要作用是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，但在本次使用的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DeBERTa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或 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BERT 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等基於 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Transformer 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的模型，已經使用了多種其他正則化技術，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Dropout 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的額外正則化效果在這些模型中可能變得多餘，甚至會影響模型學習，反之，若不使用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Dropout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可能會使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特徵學習更充分，取得更好的成果。</a:t>
            </a:r>
            <a:endParaRPr lang="en-US" altLang="zh-TW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而下面兩張圖則是那篇討論使用</a:t>
            </a:r>
            <a:r>
              <a:rPr lang="en-US" altLang="zh-TW" b="0" i="0" dirty="0" err="1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RoBERTa</a:t>
            </a:r>
            <a:r>
              <a:rPr lang="en-US" altLang="zh-TW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-Base</a:t>
            </a:r>
            <a:r>
              <a:rPr lang="zh-TW" alt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的實驗結果，左圖是使用</a:t>
            </a:r>
            <a:r>
              <a:rPr lang="en-US" altLang="zh-TW" dirty="0"/>
              <a:t>dropout</a:t>
            </a:r>
            <a:r>
              <a:rPr lang="zh-TW" altLang="en-US" dirty="0"/>
              <a:t>，而右圖是不使用</a:t>
            </a:r>
            <a:r>
              <a:rPr lang="en-US" altLang="zh-TW" dirty="0"/>
              <a:t>dropout</a:t>
            </a:r>
            <a:r>
              <a:rPr lang="zh-TW" altLang="en-US" dirty="0"/>
              <a:t>，可以明顯看到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使用 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Dropout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的模型在驗證集上的表現有顯著提升。原作者認為這是由於數據集特性和任務需求所導致，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Dropout </a:t>
            </a:r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的「強正則化」效果反而限制了模型的表現。</a:t>
            </a:r>
            <a:br>
              <a:rPr lang="zh-TW" altLang="en-US" dirty="0"/>
            </a:br>
            <a:endParaRPr lang="zh-TW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202214"/>
              </a:solidFill>
              <a:effectLst/>
              <a:latin typeface="Inter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BCECC-E611-42D7-9CF4-0946B46150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96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A35B-B1E2-026E-FEDE-6461B2EF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78E9DB-F8FC-E75B-78D0-AD6BCB91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60C02-1AF5-4058-78A8-C890D382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3123DF-0098-1CE9-4F29-D54AD3C9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FB81F9-E142-D6DB-039D-8DDEA614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56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A7392-5DEB-7A8F-455E-D1745756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156348-E465-ABD7-6082-4585EE538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3F9F99-1CA3-DFEC-EEF5-7E39F468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D71FD-24C3-6935-B762-DB8C5CBA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2C608-DA83-DE88-C11B-3190E8BC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85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8574AC-3FED-0245-8C44-FA108B54A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46FFCB-F4C8-E04C-671C-5636C59D5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81AFAA-3E6C-9793-2DF7-F07FDDB4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168411-4CBB-D910-514D-2AB6CC50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1D3158-7F21-371B-05CE-B3957E48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0072-FA4D-C760-A07E-C3B1E67D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FDE941-667E-1D93-99B3-DAED3A78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AC06D-07D7-FE19-5C48-D58A38E6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29A16-08F6-6278-9341-3FDA8B75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AD897-5E05-A61E-5710-2659862C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0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96F1F-4FEA-D21A-AF30-28F847EC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75245-8FD1-8819-A169-E60076A2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22A064-D87B-A128-D9F3-C26280E3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EE972-6FE8-C9EF-07FC-94D42AA7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FEB2C3-085D-3CE2-A919-9722E8C3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49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583DA-DB71-17EE-F0C0-C7BF2B9A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7D06B-AC05-5681-9405-DDA98C1B2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9F5582-9CD0-6B81-6BF0-C7271ABAA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5B4737-6193-459C-03F4-06E369D8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CE0947-DA9F-C173-4FC1-E17E0AD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68289C-2568-42DF-68BB-C59BC188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13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07C6A-3B2E-3898-C644-9356B5C2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54484-C7C3-6DF6-BB1E-23A0F385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0F985C-CA7D-96FA-88CB-BA938114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FFE785-4AE3-BE8F-D321-3E9E60AB9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C18C81-A43D-FC46-0DFC-2D6DA27B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684098-4E3E-C7A3-2B95-A20DC812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593295-5DD0-51AD-2EB6-4B069C6A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38BAA9-95A0-7F45-C0D5-BF3CEF33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9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17570-11C8-5B7B-2CD4-20A272C1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67F54A-7D08-099A-2378-6381497A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297A6B-A91D-BEE2-DC0B-0155C983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B0C020-EB86-A40C-4999-298C1959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18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482500-F2F7-5BBA-A96D-31AA338E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788DE0-B2C4-514D-AF84-A970E762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CBF35-28F3-2666-6A89-136CBF26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19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2AAF4-0F4C-2874-1CF9-2364BB9D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6380D-7C67-F727-1137-971E41335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FA9AC2-874A-69FB-EEE6-6DB873E9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176F3B-05E3-28F6-7738-23A7669E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BAFDB6-3BE0-6750-0A6A-D9962EC2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E5EC57-3777-A6FD-7DF5-74251A36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0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C9C76-0FE6-B888-C4FA-9E2F7D59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6F691A-FD25-4DA7-477B-D926C6BBF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E53AC7-AF26-83B0-BCBA-C3E880AAF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3BD2C7-2453-B0F9-E31F-5AAD284C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9B91C2-0A9C-33DC-B410-8F7D0281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E8FDC5-2A20-501D-F182-A4C75074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19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3080A4-DD30-1C44-65BF-9CA95FF9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1E93C8-023B-F6D0-2245-D5B4767B5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CBAAB-3C12-4C8B-9B8E-AB23879FE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EEF4E-FA96-41FD-9F81-73EB8C72020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5CD564-6E23-29AF-34F0-68937AD85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F8933-DAEE-01F0-433E-BA3BAF314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D3413E-C0B4-451E-98E2-34F6788FC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4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deotte/deberta-v3-small-starter-cv-0-820-lb-0-800/noteboo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commonlitreadabilityprize/discussion/26072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blog/microsoft-deberta-surpasses-human-performance-on-the-superglue-benchmark/" TargetMode="External"/><Relationship Id="rId2" Type="http://schemas.openxmlformats.org/officeDocument/2006/relationships/hyperlink" Target="https://run963741.medium.com/superglue-%E6%A6%9C%E9%A6%96-deberta-4c3e6318131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mpetitions/commonlitreadabilityprize/discussion/260729" TargetMode="External"/><Relationship Id="rId4" Type="http://schemas.openxmlformats.org/officeDocument/2006/relationships/hyperlink" Target="https://www.kaggle.com/competitions/learning-agency-lab-automated-essay-scoring-2/discussion/4978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32965-499C-2C76-5794-EFD70AFEC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DeBERTa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47D25D-E448-209E-C565-ACAF3F371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85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33A26-A24C-1ACE-2E65-DC771DEB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DeBERTa</a:t>
            </a:r>
            <a:r>
              <a:rPr lang="en-US" altLang="zh-TW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Decoding-enhanced</a:t>
            </a:r>
            <a:r>
              <a:rPr lang="en-US" altLang="zh-TW" sz="2800" dirty="0"/>
              <a:t> BERT with </a:t>
            </a:r>
            <a:r>
              <a:rPr lang="en-US" altLang="zh-TW" sz="2800" dirty="0">
                <a:solidFill>
                  <a:srgbClr val="FF0000"/>
                </a:solidFill>
              </a:rPr>
              <a:t>disentangled attention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B1125B-20CD-07A1-1D3C-6B8ABF9D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39" y="1436504"/>
            <a:ext cx="11033761" cy="40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36B08EC-9FA1-9C82-9F15-2B036F9E4A84}"/>
              </a:ext>
            </a:extLst>
          </p:cNvPr>
          <p:cNvSpPr/>
          <p:nvPr/>
        </p:nvSpPr>
        <p:spPr>
          <a:xfrm>
            <a:off x="1158239" y="2248137"/>
            <a:ext cx="1173480" cy="708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FBA959-5F05-077E-9CB9-82E66835AEC0}"/>
              </a:ext>
            </a:extLst>
          </p:cNvPr>
          <p:cNvSpPr/>
          <p:nvPr/>
        </p:nvSpPr>
        <p:spPr>
          <a:xfrm>
            <a:off x="9974579" y="4465557"/>
            <a:ext cx="1287780" cy="457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6C7E72-C5A7-5BA9-AB11-64CFF813B10D}"/>
              </a:ext>
            </a:extLst>
          </p:cNvPr>
          <p:cNvSpPr txBox="1"/>
          <p:nvPr/>
        </p:nvSpPr>
        <p:spPr>
          <a:xfrm>
            <a:off x="228598" y="3071946"/>
            <a:ext cx="2494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原始 </a:t>
            </a:r>
            <a:r>
              <a:rPr lang="en-US" altLang="zh-TW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強調詞的絕對位置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319710-1C60-4DF7-E278-E78C6B47DC19}"/>
              </a:ext>
            </a:extLst>
          </p:cNvPr>
          <p:cNvSpPr txBox="1"/>
          <p:nvPr/>
        </p:nvSpPr>
        <p:spPr>
          <a:xfrm>
            <a:off x="9697404" y="5069044"/>
            <a:ext cx="2155506" cy="38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強調詞的相對位置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E67620-0D9F-7163-6405-45DCAD0183A1}"/>
              </a:ext>
            </a:extLst>
          </p:cNvPr>
          <p:cNvSpPr txBox="1"/>
          <p:nvPr/>
        </p:nvSpPr>
        <p:spPr>
          <a:xfrm>
            <a:off x="2057400" y="5818504"/>
            <a:ext cx="61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“a new </a:t>
            </a:r>
            <a:r>
              <a:rPr lang="en-US" altLang="zh-TW" sz="2400" b="1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store</a:t>
            </a:r>
            <a:r>
              <a:rPr lang="en-US" altLang="zh-TW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opened beside the new </a:t>
            </a:r>
            <a:r>
              <a:rPr lang="en-US" altLang="zh-TW" sz="2400" b="1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mall</a:t>
            </a:r>
            <a:r>
              <a:rPr lang="en-US" altLang="zh-TW" sz="2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” 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6848C9-F855-250C-036C-85B1D7AF66E9}"/>
              </a:ext>
            </a:extLst>
          </p:cNvPr>
          <p:cNvSpPr txBox="1"/>
          <p:nvPr/>
        </p:nvSpPr>
        <p:spPr>
          <a:xfrm>
            <a:off x="3120390" y="6280169"/>
            <a:ext cx="81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840657-D2EB-FE96-B002-1D0662849541}"/>
              </a:ext>
            </a:extLst>
          </p:cNvPr>
          <p:cNvSpPr txBox="1"/>
          <p:nvPr/>
        </p:nvSpPr>
        <p:spPr>
          <a:xfrm>
            <a:off x="6800850" y="6280169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非主詞</a:t>
            </a:r>
          </a:p>
        </p:txBody>
      </p:sp>
    </p:spTree>
    <p:extLst>
      <p:ext uri="{BB962C8B-B14F-4D97-AF65-F5344CB8AC3E}">
        <p14:creationId xmlns:p14="http://schemas.microsoft.com/office/powerpoint/2010/main" val="214992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D5F6D-FD3C-6974-2988-C9181C3A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DeBERTa-v3-SMALL Regression</a:t>
            </a:r>
            <a:r>
              <a:rPr lang="zh-TW" altLang="en-US" dirty="0"/>
              <a:t> </a:t>
            </a:r>
            <a:endParaRPr lang="zh-TW" altLang="en-US" dirty="0">
              <a:solidFill>
                <a:schemeClr val="tx2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3C5E60-6C64-7909-BE5D-BDBC721D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模型架構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的語言模型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使用預訓練模型進行遷移學習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特徵處理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 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特徵提取過程完全基於模型訓練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max_length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1024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，避免截斷大部分文章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46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F8DE1-1EC8-AF7C-DBA6-0F6A7B77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 Fold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36EBF-26C7-2255-9D9D-C71D1870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Fold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數據集被分成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 (Stratified K-Fold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：各類別的比例相同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每次訓練時使用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個子集作為訓練集，剩下一個子集作為驗證集。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重複這個過程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次，確保每個子集都做過一次驗證集。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優點：提升模型的泛化能力、充分利用數據、提高模型穩定性、避免過擬合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缺點：計算成本高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2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EA021-100D-B1EA-4BF1-710049A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 Dropout for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49EA4-47A7-359B-E8F4-43ADCA8D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7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The Magic of No Dropout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的作用：防止模型過擬合（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DeBERTa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已經使用了多種其他正則化技術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可能會使特徵學習更充分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2C54BD-0F83-742A-B90D-95DA2775F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0" y="3766996"/>
            <a:ext cx="5214847" cy="28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A0F0AD5-4C40-2093-ED2A-D603EC96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00" y="3604748"/>
            <a:ext cx="5725212" cy="31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88FED6D-600F-CD2D-4854-B6F3B2653F14}"/>
              </a:ext>
            </a:extLst>
          </p:cNvPr>
          <p:cNvSpPr txBox="1"/>
          <p:nvPr/>
        </p:nvSpPr>
        <p:spPr>
          <a:xfrm>
            <a:off x="4251489" y="5637229"/>
            <a:ext cx="164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default dropout = 0.1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3ED425-E905-2D18-E333-821F004B4CE4}"/>
              </a:ext>
            </a:extLst>
          </p:cNvPr>
          <p:cNvSpPr txBox="1"/>
          <p:nvPr/>
        </p:nvSpPr>
        <p:spPr>
          <a:xfrm>
            <a:off x="10261624" y="5637229"/>
            <a:ext cx="164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dropout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73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EFDCC-13C6-8917-5316-68ADD632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79877-57DC-D078-9D9E-3493BB6A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SuperGLUE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榜首</a:t>
            </a:r>
            <a:r>
              <a:rPr lang="en-US" altLang="zh-TW" dirty="0">
                <a:hlinkClick r:id="rId2"/>
              </a:rPr>
              <a:t>: </a:t>
            </a:r>
            <a:r>
              <a:rPr lang="en-US" altLang="zh-TW" dirty="0" err="1">
                <a:hlinkClick r:id="rId2"/>
              </a:rPr>
              <a:t>DeBERTa</a:t>
            </a:r>
            <a:r>
              <a:rPr lang="en-US" altLang="zh-TW" dirty="0">
                <a:hlinkClick r:id="rId2"/>
              </a:rPr>
              <a:t>. </a:t>
            </a:r>
            <a:r>
              <a:rPr lang="zh-TW" altLang="en-US" dirty="0">
                <a:hlinkClick r:id="rId2"/>
              </a:rPr>
              <a:t>在今年年初 </a:t>
            </a:r>
            <a:r>
              <a:rPr lang="en-US" altLang="zh-TW" dirty="0">
                <a:hlinkClick r:id="rId2"/>
              </a:rPr>
              <a:t>Microsoft </a:t>
            </a:r>
            <a:r>
              <a:rPr lang="zh-TW" altLang="en-US" dirty="0">
                <a:hlinkClick r:id="rId2"/>
              </a:rPr>
              <a:t>發佈了一篇論文  </a:t>
            </a:r>
            <a:r>
              <a:rPr lang="en-US" altLang="zh-TW" dirty="0">
                <a:hlinkClick r:id="rId2"/>
              </a:rPr>
              <a:t>—  </a:t>
            </a:r>
            <a:r>
              <a:rPr lang="en-US" altLang="zh-TW" dirty="0" err="1">
                <a:hlinkClick r:id="rId2"/>
              </a:rPr>
              <a:t>DeBERTa</a:t>
            </a:r>
            <a:r>
              <a:rPr lang="en-US" altLang="zh-TW" dirty="0">
                <a:hlinkClick r:id="rId2"/>
              </a:rPr>
              <a:t>… | by </a:t>
            </a:r>
            <a:r>
              <a:rPr lang="en-US" altLang="zh-TW" dirty="0" err="1">
                <a:hlinkClick r:id="rId2"/>
              </a:rPr>
              <a:t>WenWei</a:t>
            </a:r>
            <a:r>
              <a:rPr lang="en-US" altLang="zh-TW" dirty="0">
                <a:hlinkClick r:id="rId2"/>
              </a:rPr>
              <a:t> Kang | Medium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Microsoft </a:t>
            </a:r>
            <a:r>
              <a:rPr lang="en-US" altLang="zh-TW" dirty="0" err="1">
                <a:hlinkClick r:id="rId3"/>
              </a:rPr>
              <a:t>DeBERTa</a:t>
            </a:r>
            <a:r>
              <a:rPr lang="en-US" altLang="zh-TW" dirty="0">
                <a:hlinkClick r:id="rId3"/>
              </a:rPr>
              <a:t> surpasses human performance on the </a:t>
            </a:r>
            <a:r>
              <a:rPr lang="en-US" altLang="zh-TW" dirty="0" err="1">
                <a:hlinkClick r:id="rId3"/>
              </a:rPr>
              <a:t>SuperGLUE</a:t>
            </a:r>
            <a:r>
              <a:rPr lang="en-US" altLang="zh-TW" dirty="0">
                <a:hlinkClick r:id="rId3"/>
              </a:rPr>
              <a:t> benchmark - Microsoft Research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Learning Agency Lab - Automated Essay Scoring 2.0 | Kaggle</a:t>
            </a:r>
            <a:endParaRPr lang="en-US" altLang="zh-TW" dirty="0"/>
          </a:p>
          <a:p>
            <a:r>
              <a:rPr lang="en-US" altLang="zh-TW" dirty="0" err="1">
                <a:hlinkClick r:id="rId5"/>
              </a:rPr>
              <a:t>CommonLit</a:t>
            </a:r>
            <a:r>
              <a:rPr lang="en-US" altLang="zh-TW" dirty="0">
                <a:hlinkClick r:id="rId5"/>
              </a:rPr>
              <a:t> Readability Prize | Kaggle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44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806</Words>
  <Application>Microsoft Office PowerPoint</Application>
  <PresentationFormat>寬螢幕</PresentationFormat>
  <Paragraphs>54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Inter</vt:lpstr>
      <vt:lpstr>Lato Extended</vt:lpstr>
      <vt:lpstr>source-serif-pro</vt:lpstr>
      <vt:lpstr>ui-sans-serif</vt:lpstr>
      <vt:lpstr>微軟正黑體</vt:lpstr>
      <vt:lpstr>Aptos</vt:lpstr>
      <vt:lpstr>Aptos Display</vt:lpstr>
      <vt:lpstr>Arial</vt:lpstr>
      <vt:lpstr>Segoe UI</vt:lpstr>
      <vt:lpstr>Office 佈景主題</vt:lpstr>
      <vt:lpstr>DeBERTa </vt:lpstr>
      <vt:lpstr>DeBERTa (Decoding-enhanced BERT with disentangled attention)</vt:lpstr>
      <vt:lpstr>DeBERTa-v3-SMALL Regression </vt:lpstr>
      <vt:lpstr>K Fold Training</vt:lpstr>
      <vt:lpstr>No Dropout for Regression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楊采語 YANG,CAI-YU</dc:creator>
  <cp:lastModifiedBy>楊采語 YANG,CAI-YU</cp:lastModifiedBy>
  <cp:revision>2</cp:revision>
  <dcterms:created xsi:type="dcterms:W3CDTF">2024-11-26T11:36:05Z</dcterms:created>
  <dcterms:modified xsi:type="dcterms:W3CDTF">2024-11-26T13:26:52Z</dcterms:modified>
</cp:coreProperties>
</file>