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2_EA585EF9.xml" ContentType="application/vnd.ms-powerpoint.comments+xml"/>
  <Override PartName="/ppt/comments/modernComment_103_2A7C775B.xml" ContentType="application/vnd.ms-powerpoint.comments+xml"/>
  <Override PartName="/ppt/comments/modernComment_114_E2B75D2.xml" ContentType="application/vnd.ms-powerpoint.comments+xml"/>
  <Override PartName="/ppt/comments/modernComment_106_D115E3C6.xml" ContentType="application/vnd.ms-powerpoint.comments+xml"/>
  <Override PartName="/ppt/comments/modernComment_108_938B8CA7.xml" ContentType="application/vnd.ms-powerpoint.comments+xml"/>
  <Override PartName="/ppt/comments/modernComment_111_4E56627A.xml" ContentType="application/vnd.ms-powerpoint.comments+xml"/>
  <Override PartName="/ppt/comments/modernComment_10D_E5B481B3.xml" ContentType="application/vnd.ms-powerpoint.comments+xml"/>
  <Override PartName="/ppt/comments/modernComment_10E_2A81DF80.xml" ContentType="application/vnd.ms-powerpoint.comments+xml"/>
  <Override PartName="/ppt/comments/modernComment_10B_94B919EA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76" r:id="rId6"/>
    <p:sldId id="261" r:id="rId7"/>
    <p:sldId id="263" r:id="rId8"/>
    <p:sldId id="262" r:id="rId9"/>
    <p:sldId id="266" r:id="rId10"/>
    <p:sldId id="264" r:id="rId11"/>
    <p:sldId id="265" r:id="rId12"/>
    <p:sldId id="272" r:id="rId13"/>
    <p:sldId id="273" r:id="rId14"/>
    <p:sldId id="269" r:id="rId15"/>
    <p:sldId id="270" r:id="rId16"/>
    <p:sldId id="271" r:id="rId17"/>
    <p:sldId id="268" r:id="rId18"/>
    <p:sldId id="267" r:id="rId19"/>
    <p:sldId id="274" r:id="rId20"/>
    <p:sldId id="275" r:id="rId2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877423A-A2F5-D73E-FE91-839388B692DD}" name="Rune Arbjerg Heick" initials="RH" userId="S::au478524@uni.au.dk::b5c2c48f-3669-422e-a3c9-c7aea0ca46f3" providerId="AD"/>
  <p188:author id="{E50F48E2-88B8-234A-25D3-38975F578964}" name="Søren Hansen" initials="SH" userId="S::au443143@uni.au.dk::7fc3ae60-5319-464e-81b0-bc37a74229fd" providerId="AD"/>
  <p188:author id="{7C989EE2-D736-162A-E511-C9836751601B}" name="Henrik Bitsch Kirk" initials="HK" userId="S::au181645@uni.au.dk::23ebcc57-2a98-4644-80e8-4cc38119168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06CDF9-ED69-41CF-97AC-4C58E5F3674E}" v="145" dt="2023-09-27T09:47:22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comments/modernComment_102_EA585EF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E29F833-D908-49F8-9797-AF11A73AD753}" authorId="{7C989EE2-D736-162A-E511-C9836751601B}" status="resolved" created="2023-09-14T12:42:17.559" complete="100000">
    <pc:sldMkLst xmlns:pc="http://schemas.microsoft.com/office/powerpoint/2013/main/command">
      <pc:docMk/>
      <pc:sldMk cId="3931660025" sldId="258"/>
    </pc:sldMkLst>
    <p188:txBody>
      <a:bodyPr/>
      <a:lstStyle/>
      <a:p>
        <a:r>
          <a:rPr lang="da-DK"/>
          <a:t>På windows - kunne Windows/system32 ikke v'e noget man skulle have med?</a:t>
        </a:r>
      </a:p>
    </p188:txBody>
  </p188:cm>
  <p188:cm id="{FFF5D676-BEA3-4CFF-AF88-F06E4C0DB204}" authorId="{E50F48E2-88B8-234A-25D3-38975F578964}" status="resolved" created="2023-09-22T09:22:53.973" complete="100000">
    <pc:sldMkLst xmlns:pc="http://schemas.microsoft.com/office/powerpoint/2013/main/command">
      <pc:docMk/>
      <pc:sldMk cId="3931660025" sldId="258"/>
    </pc:sldMkLst>
    <p188:txBody>
      <a:bodyPr/>
      <a:lstStyle/>
      <a:p>
        <a:r>
          <a:rPr lang="da-DK"/>
          <a:t>Tilføj en slide efter path def er beskrevet, hvor træet her bruges til at komme med et konkret eksempel.</a:t>
        </a:r>
      </a:p>
    </p188:txBody>
  </p188:cm>
</p188:cmLst>
</file>

<file path=ppt/comments/modernComment_103_2A7C775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3706F0F-D7BE-4493-B465-CBCC742197B2}" authorId="{7C989EE2-D736-162A-E511-C9836751601B}" created="2023-09-14T12:45:27.002">
    <pc:sldMkLst xmlns:pc="http://schemas.microsoft.com/office/powerpoint/2013/main/command">
      <pc:docMk/>
      <pc:sldMk cId="712800091" sldId="259"/>
    </pc:sldMkLst>
    <p188:txBody>
      <a:bodyPr/>
      <a:lstStyle/>
      <a:p>
        <a:r>
          <a:rPr lang="da-DK"/>
          <a:t>Skal man på slide gøre opmærksom på / vs \?</a:t>
        </a:r>
      </a:p>
    </p188:txBody>
  </p188:cm>
</p188:cmLst>
</file>

<file path=ppt/comments/modernComment_106_D115E3C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6657F2E-AE43-4B38-8D0D-627794160BF2}" authorId="{7C989EE2-D736-162A-E511-C9836751601B}" created="2023-09-14T12:46:51.035">
    <pc:sldMkLst xmlns:pc="http://schemas.microsoft.com/office/powerpoint/2013/main/command">
      <pc:docMk/>
      <pc:sldMk cId="3507872710" sldId="262"/>
    </pc:sldMkLst>
    <p188:txBody>
      <a:bodyPr/>
      <a:lstStyle/>
      <a:p>
        <a:r>
          <a:rPr lang="da-DK"/>
          <a:t>Harddisk hedder 'hard drev' ovenover</a:t>
        </a:r>
      </a:p>
    </p188:txBody>
  </p188:cm>
</p188:cmLst>
</file>

<file path=ppt/comments/modernComment_108_938B8CA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F4F04FB-C511-4422-A4F3-BD404645688F}" authorId="{7C989EE2-D736-162A-E511-C9836751601B}" status="resolved" created="2023-09-14T12:47:32.333" complete="100000">
    <pc:sldMkLst xmlns:pc="http://schemas.microsoft.com/office/powerpoint/2013/main/command">
      <pc:docMk/>
      <pc:sldMk cId="2475396263" sldId="264"/>
    </pc:sldMkLst>
    <p188:txBody>
      <a:bodyPr/>
      <a:lstStyle/>
      <a:p>
        <a:r>
          <a:rPr lang="da-DK"/>
          <a:t>Move hedder vist 'mv' på osx :)</a:t>
        </a:r>
      </a:p>
    </p188:txBody>
  </p188:cm>
</p188:cmLst>
</file>

<file path=ppt/comments/modernComment_10B_94B919E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205AB2E-FA0C-4051-AB64-069B5B9412C3}" authorId="{7C989EE2-D736-162A-E511-C9836751601B}" created="2023-09-14T12:54:35.236">
    <pc:sldMkLst xmlns:pc="http://schemas.microsoft.com/office/powerpoint/2013/main/command">
      <pc:docMk/>
      <pc:sldMk cId="2495158762" sldId="267"/>
    </pc:sldMkLst>
    <p188:txBody>
      <a:bodyPr/>
      <a:lstStyle/>
      <a:p>
        <a:r>
          <a:rPr lang="da-DK"/>
          <a:t>Mangle rOSX - tænker måden at at tilføje i ~/.bash_profile 
export PATH=~/bin:$PATH</a:t>
        </a:r>
      </a:p>
    </p188:txBody>
  </p188:cm>
</p188:cmLst>
</file>

<file path=ppt/comments/modernComment_10D_E5B481B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609947B-07FD-411B-A3FF-DDF22D2E3C8F}" authorId="{7C989EE2-D736-162A-E511-C9836751601B}" created="2023-09-14T12:51:00.792">
    <pc:sldMkLst xmlns:pc="http://schemas.microsoft.com/office/powerpoint/2013/main/command">
      <pc:docMk/>
      <pc:sldMk cId="3853812147" sldId="269"/>
    </pc:sldMkLst>
    <p188:txBody>
      <a:bodyPr/>
      <a:lstStyle/>
      <a:p>
        <a:r>
          <a:rPr lang="da-DK"/>
          <a:t>Skal vi ikke relatere til funktions/metode kald :D Please please please</a:t>
        </a:r>
      </a:p>
    </p188:txBody>
  </p188:cm>
</p188:cmLst>
</file>

<file path=ppt/comments/modernComment_10E_2A81DF8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E1626F2-C1AD-4342-9D2E-1A668D2F9B69}" authorId="{7C989EE2-D736-162A-E511-C9836751601B}" created="2023-09-26T09:12:03.94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713154432" sldId="270"/>
      <ac:grpSpMk id="8" creationId="{B26F4307-1071-F4C3-9A74-DE2F8E4C13AE}"/>
    </ac:deMkLst>
    <p188:txBody>
      <a:bodyPr/>
      <a:lstStyle/>
      <a:p>
        <a:r>
          <a:rPr lang="da-DK"/>
          <a:t>Forvirrende hvis man siger at det ikke kun er exe filer man kan eksekvere på windows?</a:t>
        </a:r>
      </a:p>
    </p188:txBody>
  </p188:cm>
</p188:cmLst>
</file>

<file path=ppt/comments/modernComment_111_4E56627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0F72976-D252-448B-AD12-6C4E18B6EC63}" authorId="{7C989EE2-D736-162A-E511-C9836751601B}" created="2023-09-14T12:51:43.122">
    <pc:sldMkLst xmlns:pc="http://schemas.microsoft.com/office/powerpoint/2013/main/command">
      <pc:docMk/>
      <pc:sldMk cId="1314284154" sldId="273"/>
    </pc:sldMkLst>
    <p188:txBody>
      <a:bodyPr/>
      <a:lstStyle/>
      <a:p>
        <a:r>
          <a:rPr lang="da-DK"/>
          <a:t>Skal vi lave (Eller finde) et cheatsheet der kan deles rundt?</a:t>
        </a:r>
      </a:p>
    </p188:txBody>
  </p188:cm>
</p188:cmLst>
</file>

<file path=ppt/comments/modernComment_114_E2B75D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9D0EAA1-95C1-4D3F-ABBF-25EB28561DFE}" authorId="{7C989EE2-D736-162A-E511-C9836751601B}" status="resolved" created="2023-09-14T12:42:17.559" complete="100000">
    <pc:sldMkLst xmlns:pc="http://schemas.microsoft.com/office/powerpoint/2013/main/command">
      <pc:docMk/>
      <pc:sldMk cId="3931660025" sldId="258"/>
    </pc:sldMkLst>
    <p188:txBody>
      <a:bodyPr/>
      <a:lstStyle/>
      <a:p>
        <a:r>
          <a:rPr lang="da-DK"/>
          <a:t>På windows - kunne Windows/system32 ikke v'e noget man skulle have med?</a:t>
        </a:r>
      </a:p>
    </p188:txBody>
  </p188:cm>
  <p188:cm id="{382A5126-5BF7-4814-AC33-087839FB1F85}" authorId="{E50F48E2-88B8-234A-25D3-38975F578964}" status="resolved" created="2023-09-22T09:22:53.973" complete="100000">
    <pc:sldMkLst xmlns:pc="http://schemas.microsoft.com/office/powerpoint/2013/main/command">
      <pc:docMk/>
      <pc:sldMk cId="3931660025" sldId="258"/>
    </pc:sldMkLst>
    <p188:txBody>
      <a:bodyPr/>
      <a:lstStyle/>
      <a:p>
        <a:r>
          <a:rPr lang="da-DK"/>
          <a:t>Tilføj en slide efter path def er beskrevet, hvor træet her bruges til at komme med et konkret eksempel.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C7C58-5653-DFF6-C85F-D2691F0D0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71A2C-E0A7-9C54-3AE1-20643AF3D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6DF7C-6CB2-05DD-39F5-3CA9E73FE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2B05-D76D-4C44-9F1E-6CEF8C6B60B1}" type="datetimeFigureOut">
              <a:rPr lang="da-DK" smtClean="0"/>
              <a:t>27-09-2023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37CDB-1E3A-4F20-47C1-0FFA1B362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92919-08FB-8517-0F2C-FFDF7F7B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9691-9C3E-4E73-A012-63B8EC82FEF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759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7039E-D442-2DC0-E08A-981D8D5C2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22A6E-1B47-182D-3780-B1810BA67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A2648-F8CB-07B2-C86A-BB337F64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2B05-D76D-4C44-9F1E-6CEF8C6B60B1}" type="datetimeFigureOut">
              <a:rPr lang="da-DK" smtClean="0"/>
              <a:t>27-09-2023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8A2B4-591A-5A4C-FC42-783C3A50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F5B28-856E-CA07-A0C5-BFECFCE16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9691-9C3E-4E73-A012-63B8EC82FEF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293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6A74E-AED0-8619-4C7F-6A165F78A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23ECD-F49C-A153-C307-9D9F49826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CB974-40CA-9091-E934-3692A6FCF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2B05-D76D-4C44-9F1E-6CEF8C6B60B1}" type="datetimeFigureOut">
              <a:rPr lang="da-DK" smtClean="0"/>
              <a:t>27-09-2023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DC98D-CF74-83FF-15D7-E7246E5F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A4008-1E67-872C-7D8D-0D5CD7DB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9691-9C3E-4E73-A012-63B8EC82FEF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399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8AA7-3D72-19DA-980A-99F85C0C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A3961-7C1F-E62B-6202-045A89217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F4C44-6040-D28D-87CD-D252F8D0E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2B05-D76D-4C44-9F1E-6CEF8C6B60B1}" type="datetimeFigureOut">
              <a:rPr lang="da-DK" smtClean="0"/>
              <a:t>27-09-2023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F13E9-1B34-67F8-5E76-718A1488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74C0E-A644-1D77-37C3-FE14B19F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9691-9C3E-4E73-A012-63B8EC82FEF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14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D040-AF46-7B74-5E8D-0BD1365A2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793BD-30B1-63F5-4439-02D94C4FE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D7C7F-885B-4F0D-1511-7E1A15B5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2B05-D76D-4C44-9F1E-6CEF8C6B60B1}" type="datetimeFigureOut">
              <a:rPr lang="da-DK" smtClean="0"/>
              <a:t>27-09-2023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29DA9-079E-DCC4-52BC-093F2817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62CDA-A074-AF9C-28F6-EF71BDA4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9691-9C3E-4E73-A012-63B8EC82FEF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991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458C-3850-AAA0-0D64-435D009B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F9D9F-633F-EAD7-BB2E-282F0A5D4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848CA-582B-DAB7-8E11-5592B33DA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E2A12-8994-DE3F-EE93-1D3B38B7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2B05-D76D-4C44-9F1E-6CEF8C6B60B1}" type="datetimeFigureOut">
              <a:rPr lang="da-DK" smtClean="0"/>
              <a:t>27-09-2023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B19AB-9EA1-1831-812E-E6F3E16CF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D2A9D-6E4A-75E9-685C-A1837885E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9691-9C3E-4E73-A012-63B8EC82FEF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7532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AC5F5-FD09-527A-FE3A-ED8C1DBC0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71B09-BFE5-E4F8-5242-F3A44E05C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07AC9-36D0-7BA5-0CA0-310DE51EA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C91F2-D4CE-4F55-097B-E03BDC700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29758-AE74-083F-F964-AD2427B9C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98D5CA-75EA-EE9B-BE1F-0F779145A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2B05-D76D-4C44-9F1E-6CEF8C6B60B1}" type="datetimeFigureOut">
              <a:rPr lang="da-DK" smtClean="0"/>
              <a:t>27-09-2023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8EB19-70D8-1C3C-58C7-963E77C4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D58C2-F0B2-E668-4F3D-9F027A799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9691-9C3E-4E73-A012-63B8EC82FEF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846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78837-9540-D9F7-2523-7A9ED2B2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F1486-70AA-E691-36A6-533BB531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2B05-D76D-4C44-9F1E-6CEF8C6B60B1}" type="datetimeFigureOut">
              <a:rPr lang="da-DK" smtClean="0"/>
              <a:t>27-09-2023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7E97E-6996-BEB9-B914-6BA5A873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E479D-8548-6B58-8DEE-16281730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9691-9C3E-4E73-A012-63B8EC82FEF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977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82FDA0-D24F-3E76-0934-899614B8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2B05-D76D-4C44-9F1E-6CEF8C6B60B1}" type="datetimeFigureOut">
              <a:rPr lang="da-DK" smtClean="0"/>
              <a:t>27-09-2023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3E125B-C195-1AE2-072C-B95EA940C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F6CD0-E131-EE38-881D-4BC99300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9691-9C3E-4E73-A012-63B8EC82FEF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85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7403-2C00-5494-DD57-D367DD48D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CC262-8911-7422-E475-59391365C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7E03B-0A0E-5106-9AE5-9AA04A64B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DBF1B-6842-6F34-62F4-BDDFCA52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2B05-D76D-4C44-9F1E-6CEF8C6B60B1}" type="datetimeFigureOut">
              <a:rPr lang="da-DK" smtClean="0"/>
              <a:t>27-09-2023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E3327-16E4-D814-B1B0-2B7ED5AAC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62585-2881-C57C-6EC5-57A2B417B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9691-9C3E-4E73-A012-63B8EC82FEF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551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EAF4-654F-349A-4BEC-F8156CCE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4DC1CB-DB43-B189-A778-42380BAA8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215BD-D3DF-9F44-C01E-0B760CE93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82DF2-3CA3-AEC1-5484-DB9FA0C95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2B05-D76D-4C44-9F1E-6CEF8C6B60B1}" type="datetimeFigureOut">
              <a:rPr lang="da-DK" smtClean="0"/>
              <a:t>27-09-2023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69FDF-13EA-3666-5EE6-55284A84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F18F7-F7A4-091D-1680-6B1C26EB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9691-9C3E-4E73-A012-63B8EC82FEF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49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3F0131-4B4D-F7AE-EA47-28567D4B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7F9A4-CA62-7B9C-B190-D3B8B881B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5715D-E8AB-E506-3A8D-229A7C204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42B05-D76D-4C44-9F1E-6CEF8C6B60B1}" type="datetimeFigureOut">
              <a:rPr lang="da-DK" smtClean="0"/>
              <a:t>27-09-2023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43281-2A28-D799-A444-512A7BB61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8B2-0E47-C01F-2944-A9216DBDA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B9691-9C3E-4E73-A012-63B8EC82FEF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626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RBIT-Lab/hack-black-windo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microsoft.com/office/2018/10/relationships/comments" Target="../comments/modernComment_108_938B8CA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11_4E56627A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ORBIT-Lab/hack-black-window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D_E5B481B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microsoft.com/office/2018/10/relationships/comments" Target="../comments/modernComment_10E_2A81DF8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microsoft.com/office/2018/10/relationships/comments" Target="../comments/modernComment_10B_94B919EA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microsoft.com/office/2018/10/relationships/comments" Target="../comments/modernComment_102_EA585EF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microsoft.com/office/2018/10/relationships/comments" Target="../comments/modernComment_103_2A7C775B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microsoft.com/office/2018/10/relationships/comments" Target="../comments/modernComment_114_E2B75D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microsoft.com/office/2018/10/relationships/comments" Target="../comments/modernComment_106_D115E3C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3C9FE86-B164-1DD9-4E34-76CD39C12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4" y="1471612"/>
            <a:ext cx="3463488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01CCB5-38B1-1831-4D94-2CA8D070A20F}"/>
              </a:ext>
            </a:extLst>
          </p:cNvPr>
          <p:cNvSpPr txBox="1"/>
          <p:nvPr/>
        </p:nvSpPr>
        <p:spPr>
          <a:xfrm>
            <a:off x="5268477" y="2714625"/>
            <a:ext cx="615818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OCR A Extended" panose="02010509020102010303" pitchFamily="50" charset="0"/>
              </a:rPr>
              <a:t>The Black Window</a:t>
            </a:r>
          </a:p>
          <a:p>
            <a:r>
              <a:rPr lang="en-US" sz="2400" dirty="0">
                <a:latin typeface="OCR A Extended" panose="02010509020102010303" pitchFamily="50" charset="0"/>
              </a:rPr>
              <a:t>Master The Command Line</a:t>
            </a:r>
            <a:endParaRPr lang="da-DK" sz="2400" dirty="0">
              <a:latin typeface="OCR A Extended" panose="02010509020102010303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E24B7-827C-23DA-1973-5171CE1981AC}"/>
              </a:ext>
            </a:extLst>
          </p:cNvPr>
          <p:cNvSpPr txBox="1"/>
          <p:nvPr/>
        </p:nvSpPr>
        <p:spPr>
          <a:xfrm>
            <a:off x="4650423" y="4035252"/>
            <a:ext cx="6776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OCR A Extended" panose="02010509020102010303" pitchFamily="50" charset="0"/>
                <a:hlinkClick r:id="rId3"/>
              </a:rPr>
              <a:t>https://github.com/ORBIT-Lab/hack-black-window</a:t>
            </a:r>
            <a:r>
              <a:rPr lang="en-US" sz="1800" dirty="0">
                <a:latin typeface="OCR A Extended" panose="02010509020102010303" pitchFamily="50" charset="0"/>
              </a:rPr>
              <a:t>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64138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26F4307-1071-F4C3-9A74-DE2F8E4C13A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26" name="Picture 2" descr="Windows Light by Microsoft | Wallpapers | WallpaperHub">
              <a:extLst>
                <a:ext uri="{FF2B5EF4-FFF2-40B4-BE49-F238E27FC236}">
                  <a16:creationId xmlns:a16="http://schemas.microsoft.com/office/drawing/2014/main" id="{723FE252-B0D2-2032-326F-2632E23F350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27" r="9156"/>
            <a:stretch/>
          </p:blipFill>
          <p:spPr bwMode="auto">
            <a:xfrm>
              <a:off x="6096000" y="0"/>
              <a:ext cx="6096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F8CC7EF-EFBE-11F0-F92B-B242F1D029C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4"/>
            <a:srcRect r="31921"/>
            <a:stretch/>
          </p:blipFill>
          <p:spPr>
            <a:xfrm>
              <a:off x="0" y="0"/>
              <a:ext cx="6096000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5AE326-6498-EABE-5FC4-B8560568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2612" y="684005"/>
            <a:ext cx="8486775" cy="1069816"/>
          </a:xfrm>
        </p:spPr>
        <p:txBody>
          <a:bodyPr>
            <a:norm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OCR A Extended" panose="02010509020102010303" pitchFamily="50" charset="0"/>
              </a:rPr>
              <a:t>Move File/Folder</a:t>
            </a:r>
            <a:endParaRPr lang="da-DK" sz="6000" b="1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6F813-EF77-8084-C270-120E637C1DE8}"/>
              </a:ext>
            </a:extLst>
          </p:cNvPr>
          <p:cNvSpPr txBox="1"/>
          <p:nvPr/>
        </p:nvSpPr>
        <p:spPr>
          <a:xfrm>
            <a:off x="323850" y="3829050"/>
            <a:ext cx="54483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mv [source path] [destination path] 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8A993-8423-6C45-7C6D-5E958817F2F7}"/>
              </a:ext>
            </a:extLst>
          </p:cNvPr>
          <p:cNvSpPr txBox="1"/>
          <p:nvPr/>
        </p:nvSpPr>
        <p:spPr>
          <a:xfrm>
            <a:off x="6224587" y="3829050"/>
            <a:ext cx="583882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move [source path] [destination path] </a:t>
            </a:r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39626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26F4307-1071-F4C3-9A74-DE2F8E4C13A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26" name="Picture 2" descr="Windows Light by Microsoft | Wallpapers | WallpaperHub">
              <a:extLst>
                <a:ext uri="{FF2B5EF4-FFF2-40B4-BE49-F238E27FC236}">
                  <a16:creationId xmlns:a16="http://schemas.microsoft.com/office/drawing/2014/main" id="{723FE252-B0D2-2032-326F-2632E23F350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27" r="9156"/>
            <a:stretch/>
          </p:blipFill>
          <p:spPr bwMode="auto">
            <a:xfrm>
              <a:off x="6096000" y="0"/>
              <a:ext cx="6096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F8CC7EF-EFBE-11F0-F92B-B242F1D029C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/>
            <a:srcRect r="31921"/>
            <a:stretch/>
          </p:blipFill>
          <p:spPr>
            <a:xfrm>
              <a:off x="0" y="0"/>
              <a:ext cx="6096000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5AE326-6498-EABE-5FC4-B8560568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2612" y="684005"/>
            <a:ext cx="8486775" cy="1069816"/>
          </a:xfrm>
        </p:spPr>
        <p:txBody>
          <a:bodyPr>
            <a:norm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OCR A Extended" panose="02010509020102010303" pitchFamily="50" charset="0"/>
              </a:rPr>
              <a:t>Remove File/Folder</a:t>
            </a:r>
            <a:endParaRPr lang="da-DK" sz="6000" b="1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6F813-EF77-8084-C270-120E637C1DE8}"/>
              </a:ext>
            </a:extLst>
          </p:cNvPr>
          <p:cNvSpPr txBox="1"/>
          <p:nvPr/>
        </p:nvSpPr>
        <p:spPr>
          <a:xfrm>
            <a:off x="323850" y="3429000"/>
            <a:ext cx="54483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rm [file]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8A993-8423-6C45-7C6D-5E958817F2F7}"/>
              </a:ext>
            </a:extLst>
          </p:cNvPr>
          <p:cNvSpPr txBox="1"/>
          <p:nvPr/>
        </p:nvSpPr>
        <p:spPr>
          <a:xfrm>
            <a:off x="6224587" y="3429000"/>
            <a:ext cx="583882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del [folder/file]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A72C0-0B1D-3D5E-2767-658E91DF6A8E}"/>
              </a:ext>
            </a:extLst>
          </p:cNvPr>
          <p:cNvSpPr txBox="1"/>
          <p:nvPr/>
        </p:nvSpPr>
        <p:spPr>
          <a:xfrm>
            <a:off x="323850" y="3936578"/>
            <a:ext cx="54483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rm -r [folder]</a:t>
            </a:r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794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26F4307-1071-F4C3-9A74-DE2F8E4C13A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26" name="Picture 2" descr="Windows Light by Microsoft | Wallpapers | WallpaperHub">
              <a:extLst>
                <a:ext uri="{FF2B5EF4-FFF2-40B4-BE49-F238E27FC236}">
                  <a16:creationId xmlns:a16="http://schemas.microsoft.com/office/drawing/2014/main" id="{723FE252-B0D2-2032-326F-2632E23F350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27" r="9156"/>
            <a:stretch/>
          </p:blipFill>
          <p:spPr bwMode="auto">
            <a:xfrm>
              <a:off x="6096000" y="0"/>
              <a:ext cx="6096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F8CC7EF-EFBE-11F0-F92B-B242F1D029C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/>
            <a:srcRect r="31921"/>
            <a:stretch/>
          </p:blipFill>
          <p:spPr>
            <a:xfrm>
              <a:off x="0" y="0"/>
              <a:ext cx="6096000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5AE326-6498-EABE-5FC4-B8560568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2612" y="684005"/>
            <a:ext cx="8486775" cy="106981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OCR A Extended" panose="02010509020102010303" pitchFamily="50" charset="0"/>
              </a:rPr>
              <a:t>Print out Content of File</a:t>
            </a:r>
            <a:endParaRPr lang="da-DK" sz="6000" b="1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6F813-EF77-8084-C270-120E637C1DE8}"/>
              </a:ext>
            </a:extLst>
          </p:cNvPr>
          <p:cNvSpPr txBox="1"/>
          <p:nvPr/>
        </p:nvSpPr>
        <p:spPr>
          <a:xfrm>
            <a:off x="323850" y="3829050"/>
            <a:ext cx="5448300" cy="369332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cat [path]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8A993-8423-6C45-7C6D-5E958817F2F7}"/>
              </a:ext>
            </a:extLst>
          </p:cNvPr>
          <p:cNvSpPr txBox="1"/>
          <p:nvPr/>
        </p:nvSpPr>
        <p:spPr>
          <a:xfrm>
            <a:off x="6224587" y="3829050"/>
            <a:ext cx="5838825" cy="369332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type [path]</a:t>
            </a:r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116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3C9FE86-B164-1DD9-4E34-76CD39C12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4" y="1471612"/>
            <a:ext cx="3463488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01CCB5-38B1-1831-4D94-2CA8D070A20F}"/>
              </a:ext>
            </a:extLst>
          </p:cNvPr>
          <p:cNvSpPr txBox="1"/>
          <p:nvPr/>
        </p:nvSpPr>
        <p:spPr>
          <a:xfrm>
            <a:off x="5268477" y="1924050"/>
            <a:ext cx="6086475" cy="33547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dirty="0">
                <a:latin typeface="OCR A Extended" panose="02010509020102010303" pitchFamily="50" charset="0"/>
              </a:rPr>
              <a:t>Exercise:</a:t>
            </a:r>
          </a:p>
          <a:p>
            <a:r>
              <a:rPr lang="en-US" sz="1200" dirty="0">
                <a:latin typeface="OCR A Extended" panose="02010509020102010303" pitchFamily="50" charset="0"/>
              </a:rPr>
              <a:t>Download and unzip the “file-maze” from</a:t>
            </a:r>
            <a:r>
              <a:rPr lang="en-US" sz="1200">
                <a:latin typeface="OCR A Extended" panose="02010509020102010303" pitchFamily="50" charset="0"/>
              </a:rPr>
              <a:t>: </a:t>
            </a:r>
            <a:r>
              <a:rPr lang="en-US" sz="1200">
                <a:latin typeface="OCR A Extended" panose="02010509020102010303" pitchFamily="50" charset="0"/>
                <a:hlinkClick r:id="rId4"/>
              </a:rPr>
              <a:t>https://github.com/ORBIT-Lab/hack-black-window</a:t>
            </a:r>
            <a:r>
              <a:rPr lang="en-US" sz="1200">
                <a:latin typeface="OCR A Extended" panose="02010509020102010303" pitchFamily="50" charset="0"/>
              </a:rPr>
              <a:t> </a:t>
            </a:r>
            <a:endParaRPr lang="en-US" sz="1200" dirty="0">
              <a:latin typeface="OCR A Extended" panose="02010509020102010303" pitchFamily="50" charset="0"/>
            </a:endParaRPr>
          </a:p>
          <a:p>
            <a:endParaRPr lang="en-US" sz="1200" dirty="0">
              <a:latin typeface="OCR A Extended" panose="02010509020102010303" pitchFamily="50" charset="0"/>
            </a:endParaRPr>
          </a:p>
          <a:p>
            <a:r>
              <a:rPr lang="en-US" sz="1200" dirty="0">
                <a:latin typeface="OCR A Extended"/>
              </a:rPr>
              <a:t>Use the learned commands to find the items in the maze and transfer them to your house. </a:t>
            </a:r>
            <a:endParaRPr lang="en-US" sz="1200" dirty="0">
              <a:latin typeface="OCR A Extended" panose="02010509020102010303" pitchFamily="50" charset="0"/>
            </a:endParaRPr>
          </a:p>
          <a:p>
            <a:endParaRPr lang="en-US" sz="1200" dirty="0">
              <a:latin typeface="OCR A Extended" panose="02010509020102010303" pitchFamily="50" charset="0"/>
            </a:endParaRPr>
          </a:p>
          <a:p>
            <a:r>
              <a:rPr lang="en-US" sz="1200" dirty="0">
                <a:latin typeface="OCR A Extended" panose="02010509020102010303" pitchFamily="50" charset="0"/>
              </a:rPr>
              <a:t>0. Create a folder named “house”, this is your house and should not be moved. It can be placed anywhere you like. </a:t>
            </a:r>
          </a:p>
          <a:p>
            <a:endParaRPr lang="en-US" sz="1200" dirty="0">
              <a:latin typeface="OCR A Extended" panose="02010509020102010303" pitchFamily="50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OCR A Extended" panose="02010509020102010303" pitchFamily="50" charset="0"/>
              </a:rPr>
              <a:t>Gold should be “moved” to your house. 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OCR A Extended" panose="02010509020102010303" pitchFamily="50" charset="0"/>
              </a:rPr>
              <a:t>Art should be “copied” to your house. 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OCR A Extended" panose="02010509020102010303" pitchFamily="50" charset="0"/>
              </a:rPr>
              <a:t>Any trash should be “deleted” to leave the maze clean</a:t>
            </a:r>
          </a:p>
          <a:p>
            <a:pPr marL="228600" indent="-228600">
              <a:buAutoNum type="arabicPeriod"/>
            </a:pPr>
            <a:endParaRPr lang="en-US" sz="1200" dirty="0">
              <a:latin typeface="OCR A Extended" panose="02010509020102010303" pitchFamily="50" charset="0"/>
            </a:endParaRPr>
          </a:p>
          <a:p>
            <a:r>
              <a:rPr lang="en-US" sz="1200" dirty="0">
                <a:latin typeface="OCR A Extended"/>
              </a:rPr>
              <a:t>Printout content of found files to see what they are. </a:t>
            </a:r>
            <a:endParaRPr lang="en-US" sz="12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28415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707D-1CA6-B321-E9AD-B269E0A27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Commands in the terminal is just programs!</a:t>
            </a:r>
            <a:endParaRPr lang="da-DK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9E68AAA-E40E-CB90-0707-A7B64CE12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475" y="5388958"/>
            <a:ext cx="1067952" cy="120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001929-37AE-D3BA-40A7-A52362599210}"/>
              </a:ext>
            </a:extLst>
          </p:cNvPr>
          <p:cNvSpPr txBox="1"/>
          <p:nvPr/>
        </p:nvSpPr>
        <p:spPr>
          <a:xfrm>
            <a:off x="3490912" y="3128306"/>
            <a:ext cx="583882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cp [source path] [destination path] </a:t>
            </a:r>
            <a:endParaRPr lang="da-DK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99D5CA-4677-9E91-80B9-0E25938F2478}"/>
              </a:ext>
            </a:extLst>
          </p:cNvPr>
          <p:cNvCxnSpPr>
            <a:cxnSpLocks/>
          </p:cNvCxnSpPr>
          <p:nvPr/>
        </p:nvCxnSpPr>
        <p:spPr>
          <a:xfrm flipV="1">
            <a:off x="3409950" y="3497638"/>
            <a:ext cx="238125" cy="1057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C291EE-4775-E725-5656-7782B5FCCD56}"/>
              </a:ext>
            </a:extLst>
          </p:cNvPr>
          <p:cNvCxnSpPr>
            <a:cxnSpLocks/>
          </p:cNvCxnSpPr>
          <p:nvPr/>
        </p:nvCxnSpPr>
        <p:spPr>
          <a:xfrm flipH="1" flipV="1">
            <a:off x="4514850" y="3614080"/>
            <a:ext cx="154154" cy="1026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DDF5E0-97CA-6F7D-CD8D-0A622635B63A}"/>
              </a:ext>
            </a:extLst>
          </p:cNvPr>
          <p:cNvCxnSpPr>
            <a:cxnSpLocks/>
          </p:cNvCxnSpPr>
          <p:nvPr/>
        </p:nvCxnSpPr>
        <p:spPr>
          <a:xfrm flipV="1">
            <a:off x="6019800" y="3614080"/>
            <a:ext cx="0" cy="940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6111561-EEB2-9D5D-E923-85E68EAE7B2A}"/>
              </a:ext>
            </a:extLst>
          </p:cNvPr>
          <p:cNvSpPr txBox="1"/>
          <p:nvPr/>
        </p:nvSpPr>
        <p:spPr>
          <a:xfrm>
            <a:off x="2279119" y="4760773"/>
            <a:ext cx="159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Program Name</a:t>
            </a:r>
            <a:endParaRPr lang="da-DK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8B76FB-CEDB-3215-EFBC-788779469582}"/>
              </a:ext>
            </a:extLst>
          </p:cNvPr>
          <p:cNvSpPr txBox="1"/>
          <p:nvPr/>
        </p:nvSpPr>
        <p:spPr>
          <a:xfrm>
            <a:off x="4023058" y="4760773"/>
            <a:ext cx="1291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Argument 1</a:t>
            </a:r>
            <a:endParaRPr lang="da-DK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0DF72D-F2E4-5F43-5D8A-92ED6C7D2715}"/>
              </a:ext>
            </a:extLst>
          </p:cNvPr>
          <p:cNvSpPr txBox="1"/>
          <p:nvPr/>
        </p:nvSpPr>
        <p:spPr>
          <a:xfrm>
            <a:off x="5314950" y="4760773"/>
            <a:ext cx="1291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Argument 2</a:t>
            </a:r>
            <a:endParaRPr lang="da-DK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D764D8-3482-AA2F-DC40-C97DD2133FBF}"/>
              </a:ext>
            </a:extLst>
          </p:cNvPr>
          <p:cNvCxnSpPr>
            <a:cxnSpLocks/>
          </p:cNvCxnSpPr>
          <p:nvPr/>
        </p:nvCxnSpPr>
        <p:spPr>
          <a:xfrm flipH="1">
            <a:off x="3409950" y="3021388"/>
            <a:ext cx="390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D48FAF-E321-B8A9-46B5-6F84486B6698}"/>
              </a:ext>
            </a:extLst>
          </p:cNvPr>
          <p:cNvCxnSpPr/>
          <p:nvPr/>
        </p:nvCxnSpPr>
        <p:spPr>
          <a:xfrm>
            <a:off x="3872376" y="3021388"/>
            <a:ext cx="3157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9CAC0A-68E0-3DEC-B4CF-4871EA8D3B2B}"/>
              </a:ext>
            </a:extLst>
          </p:cNvPr>
          <p:cNvSpPr txBox="1"/>
          <p:nvPr/>
        </p:nvSpPr>
        <p:spPr>
          <a:xfrm rot="5400000">
            <a:off x="3053155" y="2327528"/>
            <a:ext cx="112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command</a:t>
            </a:r>
            <a:endParaRPr lang="da-DK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14F5B9-F629-3361-BD51-B14B44525C4F}"/>
              </a:ext>
            </a:extLst>
          </p:cNvPr>
          <p:cNvSpPr txBox="1"/>
          <p:nvPr/>
        </p:nvSpPr>
        <p:spPr>
          <a:xfrm>
            <a:off x="4159021" y="2705516"/>
            <a:ext cx="148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Argument List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381214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26F4307-1071-F4C3-9A74-DE2F8E4C13A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26" name="Picture 2" descr="Windows Light by Microsoft | Wallpapers | WallpaperHub">
              <a:extLst>
                <a:ext uri="{FF2B5EF4-FFF2-40B4-BE49-F238E27FC236}">
                  <a16:creationId xmlns:a16="http://schemas.microsoft.com/office/drawing/2014/main" id="{723FE252-B0D2-2032-326F-2632E23F350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27" r="9156"/>
            <a:stretch/>
          </p:blipFill>
          <p:spPr bwMode="auto">
            <a:xfrm>
              <a:off x="6096000" y="0"/>
              <a:ext cx="6096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F8CC7EF-EFBE-11F0-F92B-B242F1D029C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4"/>
            <a:srcRect r="31921"/>
            <a:stretch/>
          </p:blipFill>
          <p:spPr>
            <a:xfrm>
              <a:off x="0" y="0"/>
              <a:ext cx="6096000" cy="685800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508A993-8423-6C45-7C6D-5E958817F2F7}"/>
              </a:ext>
            </a:extLst>
          </p:cNvPr>
          <p:cNvSpPr txBox="1"/>
          <p:nvPr/>
        </p:nvSpPr>
        <p:spPr>
          <a:xfrm>
            <a:off x="6224585" y="3059668"/>
            <a:ext cx="583882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[path to program].exe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A2524-D987-2DE5-EA06-794CF50FDDDC}"/>
              </a:ext>
            </a:extLst>
          </p:cNvPr>
          <p:cNvSpPr txBox="1"/>
          <p:nvPr/>
        </p:nvSpPr>
        <p:spPr>
          <a:xfrm>
            <a:off x="6224586" y="4572610"/>
            <a:ext cx="583882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“[path to program].exe”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582B18-CC19-4E3B-948B-B1D3EBDBDDD9}"/>
              </a:ext>
            </a:extLst>
          </p:cNvPr>
          <p:cNvSpPr txBox="1"/>
          <p:nvPr/>
        </p:nvSpPr>
        <p:spPr>
          <a:xfrm>
            <a:off x="6095997" y="4159954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OCR A Extended" panose="02010509020102010303" pitchFamily="50" charset="0"/>
              </a:rPr>
              <a:t>If spaces in path use the “</a:t>
            </a:r>
            <a:endParaRPr lang="da-DK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533B1-096F-76B7-C3A1-FAFB433141E3}"/>
              </a:ext>
            </a:extLst>
          </p:cNvPr>
          <p:cNvSpPr txBox="1"/>
          <p:nvPr/>
        </p:nvSpPr>
        <p:spPr>
          <a:xfrm>
            <a:off x="128585" y="3059668"/>
            <a:ext cx="583882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./[path to program]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B74BFB-CB72-668A-3F77-19D4DCDE9C86}"/>
              </a:ext>
            </a:extLst>
          </p:cNvPr>
          <p:cNvSpPr txBox="1"/>
          <p:nvPr/>
        </p:nvSpPr>
        <p:spPr>
          <a:xfrm>
            <a:off x="128589" y="4572610"/>
            <a:ext cx="583882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“./[path to program]”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7F0D7A-6280-BAF6-3FB0-9FA1D441C633}"/>
              </a:ext>
            </a:extLst>
          </p:cNvPr>
          <p:cNvSpPr txBox="1"/>
          <p:nvPr/>
        </p:nvSpPr>
        <p:spPr>
          <a:xfrm>
            <a:off x="0" y="4159954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CR A Extended" panose="02010509020102010303" pitchFamily="50" charset="0"/>
              </a:rPr>
              <a:t>If spaces in path use the “</a:t>
            </a:r>
            <a:endParaRPr lang="da-DK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28A08C3-4A13-7D12-CA95-6AF94921148A}"/>
              </a:ext>
            </a:extLst>
          </p:cNvPr>
          <p:cNvSpPr txBox="1">
            <a:spLocks/>
          </p:cNvSpPr>
          <p:nvPr/>
        </p:nvSpPr>
        <p:spPr>
          <a:xfrm>
            <a:off x="1852612" y="312530"/>
            <a:ext cx="8486775" cy="1069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>
                <a:solidFill>
                  <a:schemeClr val="bg1"/>
                </a:solidFill>
                <a:latin typeface="OCR A Extended" panose="02010509020102010303" pitchFamily="50" charset="0"/>
              </a:rPr>
              <a:t>Run Program</a:t>
            </a:r>
            <a:endParaRPr lang="da-DK" sz="6000" b="1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ACF3A5-270B-5F71-177E-0EDFC7B3CBAC}"/>
              </a:ext>
            </a:extLst>
          </p:cNvPr>
          <p:cNvSpPr txBox="1"/>
          <p:nvPr/>
        </p:nvSpPr>
        <p:spPr>
          <a:xfrm>
            <a:off x="128585" y="5770290"/>
            <a:ext cx="5838824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/System/Applications/</a:t>
            </a:r>
            <a:r>
              <a:rPr lang="en-US" sz="1400" dirty="0" err="1">
                <a:solidFill>
                  <a:schemeClr val="bg1"/>
                </a:solidFill>
              </a:rPr>
              <a:t>TextEdit.app</a:t>
            </a:r>
            <a:r>
              <a:rPr lang="en-US" sz="1400" dirty="0">
                <a:solidFill>
                  <a:schemeClr val="bg1"/>
                </a:solidFill>
              </a:rPr>
              <a:t>/Contents/MacOS/TextEdit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AC6A68-2FF9-4F93-66EB-B14663973538}"/>
              </a:ext>
            </a:extLst>
          </p:cNvPr>
          <p:cNvSpPr txBox="1"/>
          <p:nvPr/>
        </p:nvSpPr>
        <p:spPr>
          <a:xfrm>
            <a:off x="6224584" y="5801067"/>
            <a:ext cx="5838825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C:\Windows\</a:t>
            </a:r>
            <a:r>
              <a:rPr lang="en-US" sz="1200" dirty="0">
                <a:solidFill>
                  <a:schemeClr val="bg1"/>
                </a:solidFill>
              </a:rPr>
              <a:t>System32</a:t>
            </a:r>
            <a:r>
              <a:rPr lang="en-US" sz="1400" dirty="0">
                <a:solidFill>
                  <a:schemeClr val="bg1"/>
                </a:solidFill>
              </a:rPr>
              <a:t>\notepad.exe</a:t>
            </a:r>
            <a:endParaRPr lang="da-DK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15443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707D-1CA6-B321-E9AD-B269E0A27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Path Environment Variable</a:t>
            </a:r>
            <a:endParaRPr lang="da-DK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9E68AAA-E40E-CB90-0707-A7B64CE12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475" y="5388958"/>
            <a:ext cx="1067952" cy="120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001929-37AE-D3BA-40A7-A52362599210}"/>
              </a:ext>
            </a:extLst>
          </p:cNvPr>
          <p:cNvSpPr txBox="1"/>
          <p:nvPr/>
        </p:nvSpPr>
        <p:spPr>
          <a:xfrm>
            <a:off x="3490912" y="3128306"/>
            <a:ext cx="583882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cp [source path] [destination path] </a:t>
            </a:r>
            <a:endParaRPr lang="da-DK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99D5CA-4677-9E91-80B9-0E25938F2478}"/>
              </a:ext>
            </a:extLst>
          </p:cNvPr>
          <p:cNvCxnSpPr>
            <a:cxnSpLocks/>
          </p:cNvCxnSpPr>
          <p:nvPr/>
        </p:nvCxnSpPr>
        <p:spPr>
          <a:xfrm flipV="1">
            <a:off x="3409950" y="3497638"/>
            <a:ext cx="238125" cy="1057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6111561-EEB2-9D5D-E923-85E68EAE7B2A}"/>
              </a:ext>
            </a:extLst>
          </p:cNvPr>
          <p:cNvSpPr txBox="1"/>
          <p:nvPr/>
        </p:nvSpPr>
        <p:spPr>
          <a:xfrm>
            <a:off x="1820817" y="4661830"/>
            <a:ext cx="4811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How does it know where to find the CP program</a:t>
            </a:r>
            <a:endParaRPr lang="da-DK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D764D8-3482-AA2F-DC40-C97DD2133FBF}"/>
              </a:ext>
            </a:extLst>
          </p:cNvPr>
          <p:cNvCxnSpPr>
            <a:cxnSpLocks/>
          </p:cNvCxnSpPr>
          <p:nvPr/>
        </p:nvCxnSpPr>
        <p:spPr>
          <a:xfrm flipH="1">
            <a:off x="3409950" y="3021388"/>
            <a:ext cx="390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D48FAF-E321-B8A9-46B5-6F84486B6698}"/>
              </a:ext>
            </a:extLst>
          </p:cNvPr>
          <p:cNvCxnSpPr/>
          <p:nvPr/>
        </p:nvCxnSpPr>
        <p:spPr>
          <a:xfrm>
            <a:off x="3872376" y="3021388"/>
            <a:ext cx="3157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9CAC0A-68E0-3DEC-B4CF-4871EA8D3B2B}"/>
              </a:ext>
            </a:extLst>
          </p:cNvPr>
          <p:cNvSpPr txBox="1"/>
          <p:nvPr/>
        </p:nvSpPr>
        <p:spPr>
          <a:xfrm rot="5400000">
            <a:off x="3053155" y="2327528"/>
            <a:ext cx="112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command</a:t>
            </a:r>
            <a:endParaRPr lang="da-DK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14F5B9-F629-3361-BD51-B14B44525C4F}"/>
              </a:ext>
            </a:extLst>
          </p:cNvPr>
          <p:cNvSpPr txBox="1"/>
          <p:nvPr/>
        </p:nvSpPr>
        <p:spPr>
          <a:xfrm>
            <a:off x="4159021" y="2705516"/>
            <a:ext cx="148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Argument List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9340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26F4307-1071-F4C3-9A74-DE2F8E4C13A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26" name="Picture 2" descr="Windows Light by Microsoft | Wallpapers | WallpaperHub">
              <a:extLst>
                <a:ext uri="{FF2B5EF4-FFF2-40B4-BE49-F238E27FC236}">
                  <a16:creationId xmlns:a16="http://schemas.microsoft.com/office/drawing/2014/main" id="{723FE252-B0D2-2032-326F-2632E23F350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27" r="9156"/>
            <a:stretch/>
          </p:blipFill>
          <p:spPr bwMode="auto">
            <a:xfrm>
              <a:off x="6096000" y="0"/>
              <a:ext cx="6096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F8CC7EF-EFBE-11F0-F92B-B242F1D029C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/>
            <a:srcRect r="31921"/>
            <a:stretch/>
          </p:blipFill>
          <p:spPr>
            <a:xfrm>
              <a:off x="0" y="0"/>
              <a:ext cx="6096000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5AE326-6498-EABE-5FC4-B8560568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2612" y="312530"/>
            <a:ext cx="8486775" cy="1069816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b="1">
                <a:solidFill>
                  <a:schemeClr val="bg1"/>
                </a:solidFill>
                <a:latin typeface="OCR A Extended" panose="02010509020102010303" pitchFamily="50" charset="0"/>
              </a:rPr>
            </a:br>
            <a:r>
              <a:rPr lang="en-US" sz="6000" b="1">
                <a:solidFill>
                  <a:schemeClr val="bg1"/>
                </a:solidFill>
                <a:latin typeface="OCR A Extended" panose="02010509020102010303" pitchFamily="50" charset="0"/>
              </a:rPr>
              <a:t>Path Variables</a:t>
            </a:r>
            <a:br>
              <a:rPr lang="en-US" sz="6000" b="1">
                <a:solidFill>
                  <a:schemeClr val="bg1"/>
                </a:solidFill>
                <a:latin typeface="OCR A Extended" panose="02010509020102010303" pitchFamily="50" charset="0"/>
              </a:rPr>
            </a:br>
            <a:r>
              <a:rPr lang="en-US" sz="6000" b="1">
                <a:solidFill>
                  <a:schemeClr val="bg1"/>
                </a:solidFill>
                <a:latin typeface="OCR A Extended" panose="02010509020102010303" pitchFamily="50" charset="0"/>
              </a:rPr>
              <a:t>In Terminal</a:t>
            </a:r>
            <a:endParaRPr lang="da-DK" sz="6000" b="1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6F813-EF77-8084-C270-120E637C1DE8}"/>
              </a:ext>
            </a:extLst>
          </p:cNvPr>
          <p:cNvSpPr txBox="1"/>
          <p:nvPr/>
        </p:nvSpPr>
        <p:spPr>
          <a:xfrm>
            <a:off x="323850" y="3429000"/>
            <a:ext cx="54483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b="0" i="0" err="1">
                <a:solidFill>
                  <a:schemeClr val="bg1"/>
                </a:solidFill>
                <a:effectLst/>
                <a:latin typeface="ui-monospace"/>
              </a:rPr>
              <a:t>echo</a:t>
            </a:r>
            <a:r>
              <a:rPr lang="da-DK" b="0" i="0">
                <a:solidFill>
                  <a:schemeClr val="bg1"/>
                </a:solidFill>
                <a:effectLst/>
                <a:latin typeface="ui-monospace"/>
              </a:rPr>
              <a:t> $PATH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8A993-8423-6C45-7C6D-5E958817F2F7}"/>
              </a:ext>
            </a:extLst>
          </p:cNvPr>
          <p:cNvSpPr txBox="1"/>
          <p:nvPr/>
        </p:nvSpPr>
        <p:spPr>
          <a:xfrm>
            <a:off x="6224587" y="3429000"/>
            <a:ext cx="583882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b="0" i="0" err="1">
                <a:solidFill>
                  <a:schemeClr val="bg1"/>
                </a:solidFill>
                <a:effectLst/>
                <a:latin typeface="ui-monospace"/>
              </a:rPr>
              <a:t>echo</a:t>
            </a:r>
            <a:r>
              <a:rPr lang="da-DK" b="0" i="0">
                <a:solidFill>
                  <a:schemeClr val="bg1"/>
                </a:solidFill>
                <a:effectLst/>
                <a:latin typeface="ui-monospace"/>
              </a:rPr>
              <a:t> %PATH%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A0C66E-578A-D859-DB19-9FDBDEE3E8C6}"/>
              </a:ext>
            </a:extLst>
          </p:cNvPr>
          <p:cNvSpPr txBox="1"/>
          <p:nvPr/>
        </p:nvSpPr>
        <p:spPr>
          <a:xfrm>
            <a:off x="6224587" y="4340334"/>
            <a:ext cx="583882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set PATH=%PATH%;C:\your\path\here\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FED877-91A6-5AB2-9F39-778860DDAE62}"/>
              </a:ext>
            </a:extLst>
          </p:cNvPr>
          <p:cNvSpPr txBox="1"/>
          <p:nvPr/>
        </p:nvSpPr>
        <p:spPr>
          <a:xfrm>
            <a:off x="323850" y="4340334"/>
            <a:ext cx="54483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chemeClr val="bg1"/>
                </a:solidFill>
              </a:rPr>
              <a:t>export</a:t>
            </a:r>
            <a:r>
              <a:rPr lang="da-DK" dirty="0">
                <a:solidFill>
                  <a:schemeClr val="bg1"/>
                </a:solidFill>
              </a:rPr>
              <a:t> PATH="/</a:t>
            </a:r>
            <a:r>
              <a:rPr lang="en-US" dirty="0">
                <a:solidFill>
                  <a:schemeClr val="bg1"/>
                </a:solidFill>
              </a:rPr>
              <a:t>your/path/here</a:t>
            </a:r>
            <a:r>
              <a:rPr lang="da-DK" dirty="0">
                <a:solidFill>
                  <a:schemeClr val="bg1"/>
                </a:solidFill>
              </a:rPr>
              <a:t>:$PATH"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E05E49-031A-C500-7475-3C9FE5B2FB94}"/>
              </a:ext>
            </a:extLst>
          </p:cNvPr>
          <p:cNvSpPr txBox="1"/>
          <p:nvPr/>
        </p:nvSpPr>
        <p:spPr>
          <a:xfrm>
            <a:off x="195262" y="2927242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OCR A Extended" panose="02010509020102010303" pitchFamily="50" charset="0"/>
              </a:rPr>
              <a:t>List:</a:t>
            </a:r>
            <a:endParaRPr lang="da-DK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959165-F1C9-4C35-B1FE-320B395B4446}"/>
              </a:ext>
            </a:extLst>
          </p:cNvPr>
          <p:cNvSpPr txBox="1"/>
          <p:nvPr/>
        </p:nvSpPr>
        <p:spPr>
          <a:xfrm>
            <a:off x="6095999" y="297333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OCR A Extended" panose="02010509020102010303" pitchFamily="50" charset="0"/>
              </a:rPr>
              <a:t>List:</a:t>
            </a:r>
            <a:endParaRPr lang="da-DK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6BA480-3D75-678F-41E1-37AB42C7FEA7}"/>
              </a:ext>
            </a:extLst>
          </p:cNvPr>
          <p:cNvSpPr txBox="1"/>
          <p:nvPr/>
        </p:nvSpPr>
        <p:spPr>
          <a:xfrm>
            <a:off x="195261" y="3900950"/>
            <a:ext cx="436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OCR A Extended" panose="02010509020102010303" pitchFamily="50" charset="0"/>
              </a:rPr>
              <a:t>Add for current terminal Only:</a:t>
            </a:r>
            <a:endParaRPr lang="da-DK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89D7D1-FC61-EF34-A44E-854155BF7C9B}"/>
              </a:ext>
            </a:extLst>
          </p:cNvPr>
          <p:cNvSpPr txBox="1"/>
          <p:nvPr/>
        </p:nvSpPr>
        <p:spPr>
          <a:xfrm>
            <a:off x="6033442" y="3896350"/>
            <a:ext cx="436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OCR A Extended" panose="02010509020102010303" pitchFamily="50" charset="0"/>
              </a:rPr>
              <a:t>Add for current terminal Only:</a:t>
            </a:r>
            <a:endParaRPr lang="da-DK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844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707D-1CA6-B321-E9AD-B269E0A27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8" y="-54014"/>
            <a:ext cx="12101131" cy="1325563"/>
          </a:xfrm>
        </p:spPr>
        <p:txBody>
          <a:bodyPr/>
          <a:lstStyle/>
          <a:p>
            <a:r>
              <a:rPr lang="en-US"/>
              <a:t>The PATH - Environment Variable – Permanent Set</a:t>
            </a:r>
            <a:endParaRPr lang="da-DK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9E68AAA-E40E-CB90-0707-A7B64CE12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475" y="5388958"/>
            <a:ext cx="1067952" cy="120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What is Windows - javatpoint">
            <a:extLst>
              <a:ext uri="{FF2B5EF4-FFF2-40B4-BE49-F238E27FC236}">
                <a16:creationId xmlns:a16="http://schemas.microsoft.com/office/drawing/2014/main" id="{397B21E1-961F-EF44-5740-8A65CA618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902" y="1009611"/>
            <a:ext cx="5238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945B59-F17A-469B-C3EF-ECF77D074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2656" y="845648"/>
            <a:ext cx="629800" cy="7131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B870728-3542-6E9F-8FBE-7F44B8E0E9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9020" y="1814581"/>
            <a:ext cx="2794898" cy="31864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4F4256-990C-F774-7809-4284DA4F15A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7807"/>
          <a:stretch/>
        </p:blipFill>
        <p:spPr>
          <a:xfrm>
            <a:off x="6400821" y="1814581"/>
            <a:ext cx="2477253" cy="38754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EF615F0-D391-2FE6-2BDB-9C5958A7FC77}"/>
              </a:ext>
            </a:extLst>
          </p:cNvPr>
          <p:cNvSpPr txBox="1"/>
          <p:nvPr/>
        </p:nvSpPr>
        <p:spPr>
          <a:xfrm>
            <a:off x="7396850" y="5992510"/>
            <a:ext cx="2794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/>
              <a:t>”miljøvariabler” in </a:t>
            </a:r>
            <a:r>
              <a:rPr lang="da-DK" err="1"/>
              <a:t>danish</a:t>
            </a:r>
            <a:endParaRPr lang="da-D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0DB84-7698-9FC3-7D19-6170AAAA6B29}"/>
              </a:ext>
            </a:extLst>
          </p:cNvPr>
          <p:cNvSpPr txBox="1"/>
          <p:nvPr/>
        </p:nvSpPr>
        <p:spPr>
          <a:xfrm>
            <a:off x="190622" y="2396669"/>
            <a:ext cx="6173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0" i="0" dirty="0" err="1">
                <a:solidFill>
                  <a:srgbClr val="232629"/>
                </a:solidFill>
                <a:effectLst/>
                <a:latin typeface="ui-monospace"/>
              </a:rPr>
              <a:t>Create</a:t>
            </a:r>
            <a:r>
              <a:rPr lang="da-DK" b="0" i="0" dirty="0">
                <a:solidFill>
                  <a:srgbClr val="232629"/>
                </a:solidFill>
                <a:effectLst/>
                <a:latin typeface="ui-monospace"/>
              </a:rPr>
              <a:t> or </a:t>
            </a:r>
            <a:r>
              <a:rPr lang="da-DK" b="0" i="0" dirty="0" err="1">
                <a:solidFill>
                  <a:srgbClr val="232629"/>
                </a:solidFill>
                <a:effectLst/>
                <a:latin typeface="ui-monospace"/>
              </a:rPr>
              <a:t>append</a:t>
            </a:r>
            <a:r>
              <a:rPr lang="da-DK" b="0" i="0" dirty="0">
                <a:solidFill>
                  <a:srgbClr val="232629"/>
                </a:solidFill>
                <a:effectLst/>
                <a:latin typeface="ui-monospace"/>
              </a:rPr>
              <a:t> to the file:</a:t>
            </a:r>
            <a:endParaRPr lang="da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6214AB-194C-9D1C-7A98-5913F9F9EE34}"/>
              </a:ext>
            </a:extLst>
          </p:cNvPr>
          <p:cNvSpPr txBox="1"/>
          <p:nvPr/>
        </p:nvSpPr>
        <p:spPr>
          <a:xfrm>
            <a:off x="403944" y="3588636"/>
            <a:ext cx="54483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chemeClr val="bg1"/>
                </a:solidFill>
              </a:rPr>
              <a:t>export</a:t>
            </a:r>
            <a:r>
              <a:rPr lang="da-DK" dirty="0">
                <a:solidFill>
                  <a:schemeClr val="bg1"/>
                </a:solidFill>
              </a:rPr>
              <a:t> PATH="/</a:t>
            </a:r>
            <a:r>
              <a:rPr lang="en-US" dirty="0">
                <a:solidFill>
                  <a:schemeClr val="bg1"/>
                </a:solidFill>
              </a:rPr>
              <a:t>your/path/here</a:t>
            </a:r>
            <a:r>
              <a:rPr lang="da-DK" dirty="0">
                <a:solidFill>
                  <a:schemeClr val="bg1"/>
                </a:solidFill>
              </a:rPr>
              <a:t>:$PATH"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E46AA2-88B4-2F88-ABF5-F069388CC6F3}"/>
              </a:ext>
            </a:extLst>
          </p:cNvPr>
          <p:cNvSpPr txBox="1"/>
          <p:nvPr/>
        </p:nvSpPr>
        <p:spPr>
          <a:xfrm>
            <a:off x="403944" y="2793991"/>
            <a:ext cx="54483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~/.</a:t>
            </a:r>
            <a:r>
              <a:rPr lang="da-DK" dirty="0" err="1">
                <a:solidFill>
                  <a:schemeClr val="bg1"/>
                </a:solidFill>
              </a:rPr>
              <a:t>bash_profile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CB632A-E2AA-B4F0-DE2F-A66D3EFC1726}"/>
              </a:ext>
            </a:extLst>
          </p:cNvPr>
          <p:cNvSpPr txBox="1"/>
          <p:nvPr/>
        </p:nvSpPr>
        <p:spPr>
          <a:xfrm>
            <a:off x="136788" y="3193843"/>
            <a:ext cx="6173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0" i="0" dirty="0">
                <a:solidFill>
                  <a:srgbClr val="232629"/>
                </a:solidFill>
                <a:effectLst/>
                <a:latin typeface="ui-monospace"/>
              </a:rPr>
              <a:t>With the </a:t>
            </a:r>
            <a:r>
              <a:rPr lang="da-DK" b="0" i="0" dirty="0" err="1">
                <a:solidFill>
                  <a:srgbClr val="232629"/>
                </a:solidFill>
                <a:effectLst/>
                <a:latin typeface="ui-monospace"/>
              </a:rPr>
              <a:t>previously</a:t>
            </a:r>
            <a:r>
              <a:rPr lang="da-DK" b="0" i="0" dirty="0">
                <a:solidFill>
                  <a:srgbClr val="232629"/>
                </a:solidFill>
                <a:effectLst/>
                <a:latin typeface="ui-monospace"/>
              </a:rPr>
              <a:t> </a:t>
            </a:r>
            <a:r>
              <a:rPr lang="da-DK" b="0" i="0" dirty="0" err="1">
                <a:solidFill>
                  <a:srgbClr val="232629"/>
                </a:solidFill>
                <a:effectLst/>
                <a:latin typeface="ui-monospace"/>
              </a:rPr>
              <a:t>command</a:t>
            </a:r>
            <a:r>
              <a:rPr lang="da-DK" dirty="0">
                <a:solidFill>
                  <a:srgbClr val="232629"/>
                </a:solidFill>
                <a:latin typeface="ui-monospace"/>
              </a:rPr>
              <a:t>: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9515876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3C9FE86-B164-1DD9-4E34-76CD39C12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4" y="1471612"/>
            <a:ext cx="3463488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01CCB5-38B1-1831-4D94-2CA8D070A20F}"/>
              </a:ext>
            </a:extLst>
          </p:cNvPr>
          <p:cNvSpPr txBox="1"/>
          <p:nvPr/>
        </p:nvSpPr>
        <p:spPr>
          <a:xfrm>
            <a:off x="5268477" y="1924050"/>
            <a:ext cx="608647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OCR A Extended" panose="02010509020102010303" pitchFamily="50" charset="0"/>
              </a:rPr>
              <a:t>Add a Program to Path:</a:t>
            </a:r>
          </a:p>
          <a:p>
            <a:endParaRPr lang="en-US" sz="1200">
              <a:latin typeface="OCR A Extended" panose="02010509020102010303" pitchFamily="50" charset="0"/>
            </a:endParaRPr>
          </a:p>
          <a:p>
            <a:r>
              <a:rPr lang="en-US" sz="1200">
                <a:latin typeface="OCR A Extended" panose="02010509020102010303" pitchFamily="50" charset="0"/>
              </a:rPr>
              <a:t>Select a program that you would like to be able to open from a terminal easily. Like “chrome”</a:t>
            </a:r>
          </a:p>
          <a:p>
            <a:endParaRPr lang="en-US" sz="1200">
              <a:latin typeface="OCR A Extended" panose="02010509020102010303" pitchFamily="50" charset="0"/>
            </a:endParaRPr>
          </a:p>
          <a:p>
            <a:r>
              <a:rPr lang="en-US" sz="1200">
                <a:latin typeface="OCR A Extended" panose="02010509020102010303" pitchFamily="50" charset="0"/>
              </a:rPr>
              <a:t>0. Find where it is located on the disk, (you can google if you have no idea where to look) </a:t>
            </a:r>
          </a:p>
          <a:p>
            <a:endParaRPr lang="en-US" sz="1200">
              <a:latin typeface="OCR A Extended" panose="02010509020102010303" pitchFamily="50" charset="0"/>
            </a:endParaRPr>
          </a:p>
          <a:p>
            <a:pPr marL="228600" indent="-228600">
              <a:buAutoNum type="arabicPeriod"/>
            </a:pPr>
            <a:r>
              <a:rPr lang="en-US" sz="1200">
                <a:latin typeface="OCR A Extended" panose="02010509020102010303" pitchFamily="50" charset="0"/>
              </a:rPr>
              <a:t>Add the path to the PATH environment variable </a:t>
            </a:r>
          </a:p>
          <a:p>
            <a:pPr marL="228600" indent="-228600">
              <a:buAutoNum type="arabicPeriod"/>
            </a:pPr>
            <a:endParaRPr lang="en-US" sz="1200">
              <a:latin typeface="OCR A Extended" panose="02010509020102010303" pitchFamily="50" charset="0"/>
            </a:endParaRPr>
          </a:p>
          <a:p>
            <a:pPr marL="228600" indent="-228600">
              <a:buAutoNum type="arabicPeriod"/>
            </a:pPr>
            <a:r>
              <a:rPr lang="en-US" sz="1200">
                <a:latin typeface="OCR A Extended" panose="02010509020102010303" pitchFamily="50" charset="0"/>
              </a:rPr>
              <a:t>Open a terminal and type the name of the program</a:t>
            </a:r>
          </a:p>
        </p:txBody>
      </p:sp>
    </p:spTree>
    <p:extLst>
      <p:ext uri="{BB962C8B-B14F-4D97-AF65-F5344CB8AC3E}">
        <p14:creationId xmlns:p14="http://schemas.microsoft.com/office/powerpoint/2010/main" val="142803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707D-1CA6-B321-E9AD-B269E0A27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Files Grows on Trees</a:t>
            </a:r>
            <a:endParaRPr lang="da-DK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9E68AAA-E40E-CB90-0707-A7B64CE12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475" y="5388958"/>
            <a:ext cx="1067952" cy="120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tructure of the Filesystem - Macintosh Terminal Pocket Guide [Book]">
            <a:extLst>
              <a:ext uri="{FF2B5EF4-FFF2-40B4-BE49-F238E27FC236}">
                <a16:creationId xmlns:a16="http://schemas.microsoft.com/office/drawing/2014/main" id="{B7FD2580-8AFB-FF30-9BE1-7DDD428263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064" y="2423196"/>
            <a:ext cx="3618735" cy="379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irectories (Windows) | Digital Education Resources - Vanderbilt Libraries  Digital Lab">
            <a:extLst>
              <a:ext uri="{FF2B5EF4-FFF2-40B4-BE49-F238E27FC236}">
                <a16:creationId xmlns:a16="http://schemas.microsoft.com/office/drawing/2014/main" id="{249AD655-BD74-C1C0-302F-235E95595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2" y="2423196"/>
            <a:ext cx="4786313" cy="333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What is Windows - javatpoint">
            <a:extLst>
              <a:ext uri="{FF2B5EF4-FFF2-40B4-BE49-F238E27FC236}">
                <a16:creationId xmlns:a16="http://schemas.microsoft.com/office/drawing/2014/main" id="{397B21E1-961F-EF44-5740-8A65CA618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721" y="1666711"/>
            <a:ext cx="5238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945B59-F17A-469B-C3EF-ECF77D074E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2532" y="1477387"/>
            <a:ext cx="629800" cy="7131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50FF06-A36D-6E87-EEE8-C35CFE0EE5CE}"/>
              </a:ext>
            </a:extLst>
          </p:cNvPr>
          <p:cNvSpPr txBox="1"/>
          <p:nvPr/>
        </p:nvSpPr>
        <p:spPr>
          <a:xfrm>
            <a:off x="5986982" y="3210413"/>
            <a:ext cx="82763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a-DK" sz="1050" dirty="0"/>
              <a:t>Windows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36DC4B-B14C-9EE3-A472-5DA25987DAE1}"/>
              </a:ext>
            </a:extLst>
          </p:cNvPr>
          <p:cNvSpPr/>
          <p:nvPr/>
        </p:nvSpPr>
        <p:spPr>
          <a:xfrm>
            <a:off x="1868847" y="3637577"/>
            <a:ext cx="1581846" cy="767562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F0E83B-A223-E151-2B8F-040682B5AEC1}"/>
              </a:ext>
            </a:extLst>
          </p:cNvPr>
          <p:cNvCxnSpPr/>
          <p:nvPr/>
        </p:nvCxnSpPr>
        <p:spPr>
          <a:xfrm flipH="1">
            <a:off x="1258064" y="4278324"/>
            <a:ext cx="770970" cy="614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C3E024-D77C-9AAC-1269-B7F0EBB60BAB}"/>
              </a:ext>
            </a:extLst>
          </p:cNvPr>
          <p:cNvSpPr txBox="1"/>
          <p:nvPr/>
        </p:nvSpPr>
        <p:spPr>
          <a:xfrm>
            <a:off x="782999" y="481228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Home</a:t>
            </a:r>
            <a:endParaRPr lang="da-DK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66002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C6B37-E473-1F71-FDF1-1D171159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5A84-3AAC-553D-429E-C07B461F6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5C475C-C148-1A79-F764-A25179BF0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39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26F4307-1071-F4C3-9A74-DE2F8E4C13A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26" name="Picture 2" descr="Windows Light by Microsoft | Wallpapers | WallpaperHub">
              <a:extLst>
                <a:ext uri="{FF2B5EF4-FFF2-40B4-BE49-F238E27FC236}">
                  <a16:creationId xmlns:a16="http://schemas.microsoft.com/office/drawing/2014/main" id="{723FE252-B0D2-2032-326F-2632E23F350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27" r="9156"/>
            <a:stretch/>
          </p:blipFill>
          <p:spPr bwMode="auto">
            <a:xfrm>
              <a:off x="6096000" y="0"/>
              <a:ext cx="6096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F8CC7EF-EFBE-11F0-F92B-B242F1D029C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/>
            <a:srcRect r="31921"/>
            <a:stretch/>
          </p:blipFill>
          <p:spPr>
            <a:xfrm>
              <a:off x="0" y="0"/>
              <a:ext cx="6096000" cy="6858000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425ABCDB-A547-0C2B-B5CB-E044799C1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19" y="2533364"/>
            <a:ext cx="4763522" cy="290541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F338175-6369-6825-5EA0-6B930A269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4694" y="1785794"/>
            <a:ext cx="5170647" cy="440055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7B4F47A5-D2AB-45DD-22EB-DBDE2D437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2612" y="579230"/>
            <a:ext cx="8486775" cy="106981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800" b="1">
                <a:solidFill>
                  <a:schemeClr val="bg1"/>
                </a:solidFill>
                <a:latin typeface="OCR A Extended" panose="02010509020102010303" pitchFamily="50" charset="0"/>
              </a:rPr>
              <a:t>Task 1:</a:t>
            </a:r>
            <a:br>
              <a:rPr lang="en-US" sz="6000" b="1">
                <a:solidFill>
                  <a:schemeClr val="bg1"/>
                </a:solidFill>
                <a:latin typeface="OCR A Extended" panose="02010509020102010303" pitchFamily="50" charset="0"/>
              </a:rPr>
            </a:br>
            <a:r>
              <a:rPr lang="en-US" sz="6000" b="1">
                <a:solidFill>
                  <a:schemeClr val="bg1"/>
                </a:solidFill>
                <a:latin typeface="OCR A Extended" panose="02010509020102010303" pitchFamily="50" charset="0"/>
              </a:rPr>
              <a:t>Open The Terminal</a:t>
            </a:r>
            <a:endParaRPr lang="da-DK" sz="6000" b="1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90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26F4307-1071-F4C3-9A74-DE2F8E4C13A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26" name="Picture 2" descr="Windows Light by Microsoft | Wallpapers | WallpaperHub">
              <a:extLst>
                <a:ext uri="{FF2B5EF4-FFF2-40B4-BE49-F238E27FC236}">
                  <a16:creationId xmlns:a16="http://schemas.microsoft.com/office/drawing/2014/main" id="{723FE252-B0D2-2032-326F-2632E23F350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27" r="9156"/>
            <a:stretch/>
          </p:blipFill>
          <p:spPr bwMode="auto">
            <a:xfrm>
              <a:off x="6096000" y="0"/>
              <a:ext cx="6096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F8CC7EF-EFBE-11F0-F92B-B242F1D029C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4"/>
            <a:srcRect r="31921"/>
            <a:stretch/>
          </p:blipFill>
          <p:spPr>
            <a:xfrm>
              <a:off x="0" y="0"/>
              <a:ext cx="6096000" cy="68580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B14E463-E819-5E03-F030-59392E3C67BC}"/>
              </a:ext>
            </a:extLst>
          </p:cNvPr>
          <p:cNvSpPr txBox="1"/>
          <p:nvPr/>
        </p:nvSpPr>
        <p:spPr>
          <a:xfrm>
            <a:off x="871537" y="2297668"/>
            <a:ext cx="421957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[some]/[folder]/[structure]/[file].[</a:t>
            </a:r>
            <a:r>
              <a:rPr lang="en-US" dirty="0" err="1">
                <a:solidFill>
                  <a:schemeClr val="bg1"/>
                </a:solidFill>
              </a:rPr>
              <a:t>ext</a:t>
            </a:r>
            <a:r>
              <a:rPr lang="en-US" dirty="0">
                <a:solidFill>
                  <a:schemeClr val="bg1"/>
                </a:solidFill>
              </a:rPr>
              <a:t>] 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4BE2E2-F0DA-7990-E66B-3EADFF17DAF6}"/>
              </a:ext>
            </a:extLst>
          </p:cNvPr>
          <p:cNvSpPr txBox="1"/>
          <p:nvPr/>
        </p:nvSpPr>
        <p:spPr>
          <a:xfrm>
            <a:off x="6967537" y="2297668"/>
            <a:ext cx="421957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[some]\[folder]\[structure]\[file].[</a:t>
            </a:r>
            <a:r>
              <a:rPr lang="en-US" dirty="0" err="1">
                <a:solidFill>
                  <a:schemeClr val="bg1"/>
                </a:solidFill>
              </a:rPr>
              <a:t>ext</a:t>
            </a:r>
            <a:r>
              <a:rPr lang="en-US" dirty="0">
                <a:solidFill>
                  <a:schemeClr val="bg1"/>
                </a:solidFill>
              </a:rPr>
              <a:t>] 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1E77B5-4C41-00CB-5D85-351F63B450DA}"/>
              </a:ext>
            </a:extLst>
          </p:cNvPr>
          <p:cNvSpPr txBox="1"/>
          <p:nvPr/>
        </p:nvSpPr>
        <p:spPr>
          <a:xfrm>
            <a:off x="871537" y="3152863"/>
            <a:ext cx="435292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/[some]/[folder]/[structure]/[file].[</a:t>
            </a:r>
            <a:r>
              <a:rPr lang="en-US" dirty="0" err="1">
                <a:solidFill>
                  <a:schemeClr val="bg1"/>
                </a:solidFill>
              </a:rPr>
              <a:t>ext</a:t>
            </a:r>
            <a:r>
              <a:rPr lang="en-US" dirty="0">
                <a:solidFill>
                  <a:schemeClr val="bg1"/>
                </a:solidFill>
              </a:rPr>
              <a:t>] 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9231F2-D648-98FE-9DD9-CFB9A6667846}"/>
              </a:ext>
            </a:extLst>
          </p:cNvPr>
          <p:cNvSpPr txBox="1"/>
          <p:nvPr/>
        </p:nvSpPr>
        <p:spPr>
          <a:xfrm>
            <a:off x="6967537" y="3429000"/>
            <a:ext cx="446246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C:\[some]\[folder]\[structure]\[file].[ext] 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A7206C-C68C-BFDC-EE3E-D3EF5D398B5F}"/>
              </a:ext>
            </a:extLst>
          </p:cNvPr>
          <p:cNvSpPr txBox="1"/>
          <p:nvPr/>
        </p:nvSpPr>
        <p:spPr>
          <a:xfrm>
            <a:off x="871537" y="4030076"/>
            <a:ext cx="421957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./[folder]/[structure]/[file].[</a:t>
            </a:r>
            <a:r>
              <a:rPr lang="en-US" dirty="0" err="1">
                <a:solidFill>
                  <a:schemeClr val="bg1"/>
                </a:solidFill>
              </a:rPr>
              <a:t>ext</a:t>
            </a:r>
            <a:r>
              <a:rPr lang="en-US" dirty="0">
                <a:solidFill>
                  <a:schemeClr val="bg1"/>
                </a:solidFill>
              </a:rPr>
              <a:t>] 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6081E-7E09-F0E6-6FAD-DB51C319ED7F}"/>
              </a:ext>
            </a:extLst>
          </p:cNvPr>
          <p:cNvSpPr txBox="1"/>
          <p:nvPr/>
        </p:nvSpPr>
        <p:spPr>
          <a:xfrm>
            <a:off x="6912768" y="4560332"/>
            <a:ext cx="446246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.\[folder]\[structure]\[file].[</a:t>
            </a:r>
            <a:r>
              <a:rPr lang="en-US" dirty="0" err="1">
                <a:solidFill>
                  <a:schemeClr val="bg1"/>
                </a:solidFill>
              </a:rPr>
              <a:t>ext</a:t>
            </a:r>
            <a:r>
              <a:rPr lang="en-US" dirty="0">
                <a:solidFill>
                  <a:schemeClr val="bg1"/>
                </a:solidFill>
              </a:rPr>
              <a:t>] 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61D271-F781-7A7A-FD2D-19920599F4ED}"/>
              </a:ext>
            </a:extLst>
          </p:cNvPr>
          <p:cNvSpPr txBox="1"/>
          <p:nvPr/>
        </p:nvSpPr>
        <p:spPr>
          <a:xfrm>
            <a:off x="6598444" y="5831443"/>
            <a:ext cx="29741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.\[folder]\..\[folder]\.\[file]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38767F-C41F-AB7A-746F-0B8063A197CC}"/>
              </a:ext>
            </a:extLst>
          </p:cNvPr>
          <p:cNvSpPr txBox="1"/>
          <p:nvPr/>
        </p:nvSpPr>
        <p:spPr>
          <a:xfrm>
            <a:off x="9700021" y="5821918"/>
            <a:ext cx="172997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[folder]\[file]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A321B8-792A-3AA1-6A4E-B2BE7DDDAA0E}"/>
              </a:ext>
            </a:extLst>
          </p:cNvPr>
          <p:cNvSpPr txBox="1"/>
          <p:nvPr/>
        </p:nvSpPr>
        <p:spPr>
          <a:xfrm>
            <a:off x="762000" y="5831443"/>
            <a:ext cx="29741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./[folder]/../[folder]/./[file]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C405B1-1FAA-CA24-9D0A-F3AAE34E5F37}"/>
              </a:ext>
            </a:extLst>
          </p:cNvPr>
          <p:cNvSpPr txBox="1"/>
          <p:nvPr/>
        </p:nvSpPr>
        <p:spPr>
          <a:xfrm>
            <a:off x="3863577" y="5821918"/>
            <a:ext cx="172997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[folder]/[file]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E8E693-12DA-3DE3-20BF-3662D89412AC}"/>
              </a:ext>
            </a:extLst>
          </p:cNvPr>
          <p:cNvSpPr txBox="1"/>
          <p:nvPr/>
        </p:nvSpPr>
        <p:spPr>
          <a:xfrm>
            <a:off x="547895" y="1858447"/>
            <a:ext cx="311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OCR A Extended" panose="02010509020102010303" pitchFamily="50" charset="0"/>
              </a:rPr>
              <a:t>Default Relative Path</a:t>
            </a:r>
            <a:endParaRPr lang="da-DK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266788-DE76-2202-03C6-12A716CD6948}"/>
              </a:ext>
            </a:extLst>
          </p:cNvPr>
          <p:cNvSpPr txBox="1"/>
          <p:nvPr/>
        </p:nvSpPr>
        <p:spPr>
          <a:xfrm>
            <a:off x="547895" y="2738498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CR A Extended" panose="02010509020102010303" pitchFamily="50" charset="0"/>
              </a:rPr>
              <a:t>Absolute Path</a:t>
            </a:r>
            <a:endParaRPr lang="da-DK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D622C-954D-C7BB-AF85-ECA2C882C704}"/>
              </a:ext>
            </a:extLst>
          </p:cNvPr>
          <p:cNvSpPr txBox="1"/>
          <p:nvPr/>
        </p:nvSpPr>
        <p:spPr>
          <a:xfrm>
            <a:off x="547895" y="3609747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CR A Extended" panose="02010509020102010303" pitchFamily="50" charset="0"/>
              </a:rPr>
              <a:t>Relative Path</a:t>
            </a:r>
            <a:endParaRPr lang="da-DK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D7773A-582B-BBF7-A316-4A237FCBC463}"/>
              </a:ext>
            </a:extLst>
          </p:cNvPr>
          <p:cNvSpPr txBox="1"/>
          <p:nvPr/>
        </p:nvSpPr>
        <p:spPr>
          <a:xfrm>
            <a:off x="547895" y="5412451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CR A Extended" panose="02010509020102010303" pitchFamily="50" charset="0"/>
              </a:rPr>
              <a:t>Relative with ..</a:t>
            </a:r>
            <a:endParaRPr lang="da-DK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672B69-86A9-BBE2-0781-DB4D4365A83C}"/>
              </a:ext>
            </a:extLst>
          </p:cNvPr>
          <p:cNvSpPr txBox="1"/>
          <p:nvPr/>
        </p:nvSpPr>
        <p:spPr>
          <a:xfrm>
            <a:off x="6514383" y="5355194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OCR A Extended" panose="02010509020102010303" pitchFamily="50" charset="0"/>
              </a:rPr>
              <a:t>Relative with ..</a:t>
            </a:r>
            <a:endParaRPr lang="da-DK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03E22C-2B77-93A4-41B1-E92A2AA573E8}"/>
              </a:ext>
            </a:extLst>
          </p:cNvPr>
          <p:cNvSpPr txBox="1"/>
          <p:nvPr/>
        </p:nvSpPr>
        <p:spPr>
          <a:xfrm>
            <a:off x="6514383" y="4167634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OCR A Extended" panose="02010509020102010303" pitchFamily="50" charset="0"/>
              </a:rPr>
              <a:t>Relative Path</a:t>
            </a:r>
            <a:endParaRPr lang="da-DK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45F2B3-D1C1-3CAD-107E-61E5F179B70C}"/>
              </a:ext>
            </a:extLst>
          </p:cNvPr>
          <p:cNvSpPr txBox="1"/>
          <p:nvPr/>
        </p:nvSpPr>
        <p:spPr>
          <a:xfrm>
            <a:off x="6440401" y="300609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OCR A Extended" panose="02010509020102010303" pitchFamily="50" charset="0"/>
              </a:rPr>
              <a:t>Absolute Path</a:t>
            </a:r>
            <a:endParaRPr lang="da-DK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8C29A8-4A35-65C3-B4CB-8F12D7342891}"/>
              </a:ext>
            </a:extLst>
          </p:cNvPr>
          <p:cNvSpPr txBox="1"/>
          <p:nvPr/>
        </p:nvSpPr>
        <p:spPr>
          <a:xfrm>
            <a:off x="6440400" y="1777842"/>
            <a:ext cx="311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OCR A Extended" panose="02010509020102010303" pitchFamily="50" charset="0"/>
              </a:rPr>
              <a:t>Default Relative Path</a:t>
            </a:r>
            <a:endParaRPr lang="da-DK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813DD46D-93AD-0B5C-BCE5-8953E6AF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162" y="390754"/>
            <a:ext cx="8486775" cy="106981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OCR A Extended" panose="02010509020102010303" pitchFamily="50" charset="0"/>
              </a:rPr>
              <a:t>PATH’s</a:t>
            </a:r>
            <a:br>
              <a:rPr lang="en-US" sz="6000" b="1">
                <a:solidFill>
                  <a:schemeClr val="bg1"/>
                </a:solidFill>
                <a:latin typeface="OCR A Extended" panose="02010509020102010303" pitchFamily="50" charset="0"/>
              </a:rPr>
            </a:br>
            <a:r>
              <a:rPr lang="en-US" sz="2700" b="1">
                <a:solidFill>
                  <a:schemeClr val="bg1"/>
                </a:solidFill>
                <a:latin typeface="OCR A Extended" panose="02010509020102010303" pitchFamily="50" charset="0"/>
              </a:rPr>
              <a:t>(To Happiness)</a:t>
            </a:r>
            <a:endParaRPr lang="da-DK" sz="2700" b="1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4B75DC2-8C44-F48E-6106-1B0F030C0815}"/>
              </a:ext>
            </a:extLst>
          </p:cNvPr>
          <p:cNvSpPr/>
          <p:nvPr/>
        </p:nvSpPr>
        <p:spPr>
          <a:xfrm>
            <a:off x="7645120" y="2239298"/>
            <a:ext cx="404658" cy="5217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E1F6A36-2A8F-BFBD-0507-E972616944EE}"/>
              </a:ext>
            </a:extLst>
          </p:cNvPr>
          <p:cNvSpPr/>
          <p:nvPr/>
        </p:nvSpPr>
        <p:spPr>
          <a:xfrm>
            <a:off x="1499897" y="2230993"/>
            <a:ext cx="404658" cy="5217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0F9D1A-7D1A-42E7-2E66-EE2A07CA5781}"/>
              </a:ext>
            </a:extLst>
          </p:cNvPr>
          <p:cNvSpPr txBox="1"/>
          <p:nvPr/>
        </p:nvSpPr>
        <p:spPr>
          <a:xfrm>
            <a:off x="586087" y="4501689"/>
            <a:ext cx="311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CR A Extended" panose="02010509020102010303" pitchFamily="50" charset="0"/>
              </a:rPr>
              <a:t>Relative To Home Path</a:t>
            </a:r>
            <a:endParaRPr lang="da-DK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D32782-EE19-05D9-CAC6-36D7950AF4D1}"/>
              </a:ext>
            </a:extLst>
          </p:cNvPr>
          <p:cNvSpPr txBox="1"/>
          <p:nvPr/>
        </p:nvSpPr>
        <p:spPr>
          <a:xfrm>
            <a:off x="871537" y="4906676"/>
            <a:ext cx="421957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~/[folder]/[structure]/[file].[</a:t>
            </a:r>
            <a:r>
              <a:rPr lang="en-US" dirty="0" err="1">
                <a:solidFill>
                  <a:schemeClr val="bg1"/>
                </a:solidFill>
              </a:rPr>
              <a:t>ext</a:t>
            </a:r>
            <a:r>
              <a:rPr lang="en-US" dirty="0">
                <a:solidFill>
                  <a:schemeClr val="bg1"/>
                </a:solidFill>
              </a:rPr>
              <a:t>] </a:t>
            </a:r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80009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707D-1CA6-B321-E9AD-B269E0A27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</a:t>
            </a:r>
            <a:endParaRPr lang="da-DK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9E68AAA-E40E-CB90-0707-A7B64CE12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475" y="5388958"/>
            <a:ext cx="1067952" cy="120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tructure of the Filesystem - Macintosh Terminal Pocket Guide [Book]">
            <a:extLst>
              <a:ext uri="{FF2B5EF4-FFF2-40B4-BE49-F238E27FC236}">
                <a16:creationId xmlns:a16="http://schemas.microsoft.com/office/drawing/2014/main" id="{B7FD2580-8AFB-FF30-9BE1-7DDD428263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03" y="2112176"/>
            <a:ext cx="2393316" cy="251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irectories (Windows) | Digital Education Resources - Vanderbilt Libraries  Digital Lab">
            <a:extLst>
              <a:ext uri="{FF2B5EF4-FFF2-40B4-BE49-F238E27FC236}">
                <a16:creationId xmlns:a16="http://schemas.microsoft.com/office/drawing/2014/main" id="{249AD655-BD74-C1C0-302F-235E95595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901" y="1962886"/>
            <a:ext cx="2889047" cy="201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What is Windows - javatpoint">
            <a:extLst>
              <a:ext uri="{FF2B5EF4-FFF2-40B4-BE49-F238E27FC236}">
                <a16:creationId xmlns:a16="http://schemas.microsoft.com/office/drawing/2014/main" id="{397B21E1-961F-EF44-5740-8A65CA618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163" y="1505712"/>
            <a:ext cx="359758" cy="36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945B59-F17A-469B-C3EF-ECF77D074E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0883" y="1486989"/>
            <a:ext cx="359757" cy="407397"/>
          </a:xfrm>
          <a:prstGeom prst="rect">
            <a:avLst/>
          </a:prstGeom>
        </p:spPr>
      </p:pic>
      <p:pic>
        <p:nvPicPr>
          <p:cNvPr id="8" name="Graphic 7" descr="Man with solid fill">
            <a:extLst>
              <a:ext uri="{FF2B5EF4-FFF2-40B4-BE49-F238E27FC236}">
                <a16:creationId xmlns:a16="http://schemas.microsoft.com/office/drawing/2014/main" id="{564ECC71-611B-DA9E-9E35-CAFB4A9233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21893" y="3451601"/>
            <a:ext cx="354138" cy="354138"/>
          </a:xfrm>
          <a:prstGeom prst="rect">
            <a:avLst/>
          </a:prstGeom>
        </p:spPr>
      </p:pic>
      <p:pic>
        <p:nvPicPr>
          <p:cNvPr id="9" name="Graphic 8" descr="Man with solid fill">
            <a:extLst>
              <a:ext uri="{FF2B5EF4-FFF2-40B4-BE49-F238E27FC236}">
                <a16:creationId xmlns:a16="http://schemas.microsoft.com/office/drawing/2014/main" id="{BA7BD7D5-918C-5123-69F5-4E07BACD49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75740" y="3178226"/>
            <a:ext cx="354138" cy="3541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BB347A-F25F-5899-3385-E2B884D878B7}"/>
              </a:ext>
            </a:extLst>
          </p:cNvPr>
          <p:cNvSpPr txBox="1"/>
          <p:nvPr/>
        </p:nvSpPr>
        <p:spPr>
          <a:xfrm>
            <a:off x="1294103" y="5019626"/>
            <a:ext cx="362183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/Users/smith/Desktop/manual.pdf </a:t>
            </a: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CEBF8C-27AA-0854-AC54-80ACF9791A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44994" y="3540499"/>
            <a:ext cx="404869" cy="50965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027E34-1145-B615-3017-FD7C28A8054B}"/>
              </a:ext>
            </a:extLst>
          </p:cNvPr>
          <p:cNvCxnSpPr/>
          <p:nvPr/>
        </p:nvCxnSpPr>
        <p:spPr>
          <a:xfrm flipH="1">
            <a:off x="7942720" y="3586162"/>
            <a:ext cx="124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60D9C52-DE40-D0DB-D6D8-00813BB4FBD3}"/>
              </a:ext>
            </a:extLst>
          </p:cNvPr>
          <p:cNvSpPr/>
          <p:nvPr/>
        </p:nvSpPr>
        <p:spPr>
          <a:xfrm>
            <a:off x="1892269" y="4050158"/>
            <a:ext cx="707862" cy="7146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88E7746-33A7-E55B-1EEF-2B1A52793DBA}"/>
              </a:ext>
            </a:extLst>
          </p:cNvPr>
          <p:cNvSpPr/>
          <p:nvPr/>
        </p:nvSpPr>
        <p:spPr>
          <a:xfrm>
            <a:off x="7456424" y="3532364"/>
            <a:ext cx="707862" cy="7146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4375A3-1C70-966F-00D5-820DEAFD66B3}"/>
              </a:ext>
            </a:extLst>
          </p:cNvPr>
          <p:cNvSpPr txBox="1"/>
          <p:nvPr/>
        </p:nvSpPr>
        <p:spPr>
          <a:xfrm>
            <a:off x="1294102" y="5844766"/>
            <a:ext cx="362183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../../smith/Desktop/manual.pdf 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A0F94A-E6F5-956D-389C-305989835D88}"/>
              </a:ext>
            </a:extLst>
          </p:cNvPr>
          <p:cNvSpPr txBox="1"/>
          <p:nvPr/>
        </p:nvSpPr>
        <p:spPr>
          <a:xfrm>
            <a:off x="6319936" y="4956848"/>
            <a:ext cx="39859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C:\Users\user1\Documents\manual.pdf 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FB8759-C299-672C-2FF9-2CEAAD427FF6}"/>
              </a:ext>
            </a:extLst>
          </p:cNvPr>
          <p:cNvSpPr txBox="1"/>
          <p:nvPr/>
        </p:nvSpPr>
        <p:spPr>
          <a:xfrm>
            <a:off x="6353368" y="5851323"/>
            <a:ext cx="362183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..\Documents\manual.pdf 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721FD0-7A76-0A75-1D2E-F24F2D1DB21C}"/>
              </a:ext>
            </a:extLst>
          </p:cNvPr>
          <p:cNvSpPr txBox="1"/>
          <p:nvPr/>
        </p:nvSpPr>
        <p:spPr>
          <a:xfrm>
            <a:off x="672977" y="4684101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CR A Extended" panose="02010509020102010303" pitchFamily="50" charset="0"/>
              </a:rPr>
              <a:t>Absolute Path</a:t>
            </a:r>
            <a:endParaRPr lang="da-DK" dirty="0">
              <a:latin typeface="OCR A Extended" panose="02010509020102010303" pitchFamily="50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CE835C-22AA-9A16-CEBF-6BD27A92CD77}"/>
              </a:ext>
            </a:extLst>
          </p:cNvPr>
          <p:cNvSpPr txBox="1"/>
          <p:nvPr/>
        </p:nvSpPr>
        <p:spPr>
          <a:xfrm>
            <a:off x="5872065" y="4650294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CR A Extended" panose="02010509020102010303" pitchFamily="50" charset="0"/>
              </a:rPr>
              <a:t>Absolute Path</a:t>
            </a:r>
            <a:endParaRPr lang="da-DK" dirty="0">
              <a:latin typeface="OCR A Extended" panose="02010509020102010303" pitchFamily="50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01C573-AC66-9FDC-0813-9C41D0148A52}"/>
              </a:ext>
            </a:extLst>
          </p:cNvPr>
          <p:cNvSpPr txBox="1"/>
          <p:nvPr/>
        </p:nvSpPr>
        <p:spPr>
          <a:xfrm>
            <a:off x="623061" y="5509241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CR A Extended" panose="02010509020102010303" pitchFamily="50" charset="0"/>
              </a:rPr>
              <a:t>Relative Path</a:t>
            </a:r>
            <a:endParaRPr lang="da-DK" dirty="0">
              <a:latin typeface="OCR A Extended" panose="02010509020102010303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919FAC-45E7-816C-9679-E2E274E2CE35}"/>
              </a:ext>
            </a:extLst>
          </p:cNvPr>
          <p:cNvSpPr txBox="1"/>
          <p:nvPr/>
        </p:nvSpPr>
        <p:spPr>
          <a:xfrm>
            <a:off x="5872065" y="546808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CR A Extended" panose="02010509020102010303" pitchFamily="50" charset="0"/>
              </a:rPr>
              <a:t>Relative Path</a:t>
            </a:r>
            <a:endParaRPr lang="da-DK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2923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26F4307-1071-F4C3-9A74-DE2F8E4C13A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26" name="Picture 2" descr="Windows Light by Microsoft | Wallpapers | WallpaperHub">
              <a:extLst>
                <a:ext uri="{FF2B5EF4-FFF2-40B4-BE49-F238E27FC236}">
                  <a16:creationId xmlns:a16="http://schemas.microsoft.com/office/drawing/2014/main" id="{723FE252-B0D2-2032-326F-2632E23F350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27" r="9156"/>
            <a:stretch/>
          </p:blipFill>
          <p:spPr bwMode="auto">
            <a:xfrm>
              <a:off x="6096000" y="0"/>
              <a:ext cx="6096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F8CC7EF-EFBE-11F0-F92B-B242F1D029C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/>
            <a:srcRect r="31921"/>
            <a:stretch/>
          </p:blipFill>
          <p:spPr>
            <a:xfrm>
              <a:off x="0" y="0"/>
              <a:ext cx="6096000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5AE326-6498-EABE-5FC4-B8560568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2612" y="684005"/>
            <a:ext cx="8486775" cy="106981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OCR A Extended" panose="02010509020102010303" pitchFamily="50" charset="0"/>
              </a:rPr>
              <a:t>List File at current Location</a:t>
            </a:r>
            <a:endParaRPr lang="da-DK" sz="6000" b="1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6F813-EF77-8084-C270-120E637C1DE8}"/>
              </a:ext>
            </a:extLst>
          </p:cNvPr>
          <p:cNvSpPr txBox="1"/>
          <p:nvPr/>
        </p:nvSpPr>
        <p:spPr>
          <a:xfrm>
            <a:off x="1171575" y="3829050"/>
            <a:ext cx="390525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ls 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8A993-8423-6C45-7C6D-5E958817F2F7}"/>
              </a:ext>
            </a:extLst>
          </p:cNvPr>
          <p:cNvSpPr txBox="1"/>
          <p:nvPr/>
        </p:nvSpPr>
        <p:spPr>
          <a:xfrm>
            <a:off x="7115175" y="3829050"/>
            <a:ext cx="390525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dir</a:t>
            </a:r>
            <a:r>
              <a:rPr lang="en-US">
                <a:solidFill>
                  <a:schemeClr val="bg1"/>
                </a:solidFill>
              </a:rPr>
              <a:t> 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8AEA1D-5857-2728-FBAB-DE6558028190}"/>
              </a:ext>
            </a:extLst>
          </p:cNvPr>
          <p:cNvSpPr txBox="1"/>
          <p:nvPr/>
        </p:nvSpPr>
        <p:spPr>
          <a:xfrm>
            <a:off x="1171575" y="4400550"/>
            <a:ext cx="390525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ls [path] 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FF9FC-5C98-EBAF-4141-2C8D15D59851}"/>
              </a:ext>
            </a:extLst>
          </p:cNvPr>
          <p:cNvSpPr txBox="1"/>
          <p:nvPr/>
        </p:nvSpPr>
        <p:spPr>
          <a:xfrm>
            <a:off x="7115175" y="4400550"/>
            <a:ext cx="390525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dir</a:t>
            </a:r>
            <a:r>
              <a:rPr lang="en-US" dirty="0">
                <a:solidFill>
                  <a:schemeClr val="bg1"/>
                </a:solidFill>
              </a:rPr>
              <a:t> [path] </a:t>
            </a:r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28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26F4307-1071-F4C3-9A74-DE2F8E4C13A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26" name="Picture 2" descr="Windows Light by Microsoft | Wallpapers | WallpaperHub">
              <a:extLst>
                <a:ext uri="{FF2B5EF4-FFF2-40B4-BE49-F238E27FC236}">
                  <a16:creationId xmlns:a16="http://schemas.microsoft.com/office/drawing/2014/main" id="{723FE252-B0D2-2032-326F-2632E23F350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27" r="9156"/>
            <a:stretch/>
          </p:blipFill>
          <p:spPr bwMode="auto">
            <a:xfrm>
              <a:off x="6096000" y="0"/>
              <a:ext cx="6096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F8CC7EF-EFBE-11F0-F92B-B242F1D029C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/>
            <a:srcRect r="31921"/>
            <a:stretch/>
          </p:blipFill>
          <p:spPr>
            <a:xfrm>
              <a:off x="0" y="0"/>
              <a:ext cx="6096000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5AE326-6498-EABE-5FC4-B8560568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2612" y="703055"/>
            <a:ext cx="8486775" cy="1069816"/>
          </a:xfrm>
        </p:spPr>
        <p:txBody>
          <a:bodyPr>
            <a:norm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OCR A Extended" panose="02010509020102010303" pitchFamily="50" charset="0"/>
              </a:rPr>
              <a:t>Create Folder</a:t>
            </a:r>
            <a:endParaRPr lang="da-DK" sz="6000" b="1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6F813-EF77-8084-C270-120E637C1DE8}"/>
              </a:ext>
            </a:extLst>
          </p:cNvPr>
          <p:cNvSpPr txBox="1"/>
          <p:nvPr/>
        </p:nvSpPr>
        <p:spPr>
          <a:xfrm>
            <a:off x="1171575" y="3829050"/>
            <a:ext cx="390525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mkdir</a:t>
            </a:r>
            <a:r>
              <a:rPr lang="en-US" dirty="0">
                <a:solidFill>
                  <a:schemeClr val="bg1"/>
                </a:solidFill>
              </a:rPr>
              <a:t> [folder] 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8A993-8423-6C45-7C6D-5E958817F2F7}"/>
              </a:ext>
            </a:extLst>
          </p:cNvPr>
          <p:cNvSpPr txBox="1"/>
          <p:nvPr/>
        </p:nvSpPr>
        <p:spPr>
          <a:xfrm>
            <a:off x="7115175" y="3829050"/>
            <a:ext cx="390525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mkdir</a:t>
            </a:r>
            <a:r>
              <a:rPr lang="en-US" dirty="0">
                <a:solidFill>
                  <a:schemeClr val="bg1"/>
                </a:solidFill>
              </a:rPr>
              <a:t>  [folder]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775B1-F19F-4F20-2720-4EEA1BFC2718}"/>
              </a:ext>
            </a:extLst>
          </p:cNvPr>
          <p:cNvSpPr txBox="1"/>
          <p:nvPr/>
        </p:nvSpPr>
        <p:spPr>
          <a:xfrm>
            <a:off x="1171575" y="4471816"/>
            <a:ext cx="277177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mkdir</a:t>
            </a:r>
            <a:r>
              <a:rPr lang="en-US" dirty="0">
                <a:solidFill>
                  <a:schemeClr val="bg1"/>
                </a:solidFill>
              </a:rPr>
              <a:t> [folder]/[folder]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C919D-9A69-6B41-B4CF-C8332A15D1F8}"/>
              </a:ext>
            </a:extLst>
          </p:cNvPr>
          <p:cNvSpPr txBox="1"/>
          <p:nvPr/>
        </p:nvSpPr>
        <p:spPr>
          <a:xfrm>
            <a:off x="3943350" y="4464434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Folder structure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C6A8FE-64CC-C391-A56B-4995989157B7}"/>
              </a:ext>
            </a:extLst>
          </p:cNvPr>
          <p:cNvSpPr txBox="1"/>
          <p:nvPr/>
        </p:nvSpPr>
        <p:spPr>
          <a:xfrm>
            <a:off x="7115175" y="4464434"/>
            <a:ext cx="277177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mkdir</a:t>
            </a:r>
            <a:r>
              <a:rPr lang="en-US" dirty="0">
                <a:solidFill>
                  <a:schemeClr val="bg1"/>
                </a:solidFill>
              </a:rPr>
              <a:t> [folder]\[folder]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5A47EC-6F0B-C9FA-2438-BC7B74C831E1}"/>
              </a:ext>
            </a:extLst>
          </p:cNvPr>
          <p:cNvSpPr txBox="1"/>
          <p:nvPr/>
        </p:nvSpPr>
        <p:spPr>
          <a:xfrm>
            <a:off x="10034587" y="4464434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Folder structure</a:t>
            </a:r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511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26F4307-1071-F4C3-9A74-DE2F8E4C13A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26" name="Picture 2" descr="Windows Light by Microsoft | Wallpapers | WallpaperHub">
              <a:extLst>
                <a:ext uri="{FF2B5EF4-FFF2-40B4-BE49-F238E27FC236}">
                  <a16:creationId xmlns:a16="http://schemas.microsoft.com/office/drawing/2014/main" id="{723FE252-B0D2-2032-326F-2632E23F350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27" r="9156"/>
            <a:stretch/>
          </p:blipFill>
          <p:spPr bwMode="auto">
            <a:xfrm>
              <a:off x="6096000" y="0"/>
              <a:ext cx="6096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F8CC7EF-EFBE-11F0-F92B-B242F1D029C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4"/>
            <a:srcRect r="31921"/>
            <a:stretch/>
          </p:blipFill>
          <p:spPr>
            <a:xfrm>
              <a:off x="0" y="0"/>
              <a:ext cx="6096000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5AE326-6498-EABE-5FC4-B8560568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50" y="684005"/>
            <a:ext cx="9667875" cy="106981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800" b="1">
                <a:solidFill>
                  <a:schemeClr val="bg1"/>
                </a:solidFill>
                <a:latin typeface="OCR A Extended" panose="02010509020102010303" pitchFamily="50" charset="0"/>
              </a:rPr>
              <a:t>Task 3:</a:t>
            </a:r>
            <a:br>
              <a:rPr lang="en-US" sz="6000" b="1">
                <a:solidFill>
                  <a:schemeClr val="bg1"/>
                </a:solidFill>
                <a:latin typeface="OCR A Extended" panose="02010509020102010303" pitchFamily="50" charset="0"/>
              </a:rPr>
            </a:br>
            <a:r>
              <a:rPr lang="en-US" sz="6000" b="1">
                <a:solidFill>
                  <a:schemeClr val="bg1"/>
                </a:solidFill>
                <a:latin typeface="OCR A Extended" panose="02010509020102010303" pitchFamily="50" charset="0"/>
              </a:rPr>
              <a:t>Change current Location</a:t>
            </a:r>
            <a:endParaRPr lang="da-DK" sz="6000" b="1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6F813-EF77-8084-C270-120E637C1DE8}"/>
              </a:ext>
            </a:extLst>
          </p:cNvPr>
          <p:cNvSpPr txBox="1"/>
          <p:nvPr/>
        </p:nvSpPr>
        <p:spPr>
          <a:xfrm>
            <a:off x="3552825" y="2862003"/>
            <a:ext cx="283845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cd [path] 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8BA377-C11F-5BC7-5E72-0EEF386B2959}"/>
              </a:ext>
            </a:extLst>
          </p:cNvPr>
          <p:cNvSpPr txBox="1"/>
          <p:nvPr/>
        </p:nvSpPr>
        <p:spPr>
          <a:xfrm>
            <a:off x="3552825" y="3654542"/>
            <a:ext cx="283845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 cd ..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F5447F-0DBB-73D9-6957-9D6AA3712B7D}"/>
              </a:ext>
            </a:extLst>
          </p:cNvPr>
          <p:cNvSpPr txBox="1"/>
          <p:nvPr/>
        </p:nvSpPr>
        <p:spPr>
          <a:xfrm>
            <a:off x="6477000" y="365454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Jump out of folder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883B45-17D6-01CB-94F0-C7A570858C1E}"/>
              </a:ext>
            </a:extLst>
          </p:cNvPr>
          <p:cNvSpPr txBox="1"/>
          <p:nvPr/>
        </p:nvSpPr>
        <p:spPr>
          <a:xfrm>
            <a:off x="3552825" y="4221510"/>
            <a:ext cx="283845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cd ./ [name of the folder] 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783241-EE1A-0BED-AE4A-8137172BCB2B}"/>
              </a:ext>
            </a:extLst>
          </p:cNvPr>
          <p:cNvSpPr txBox="1"/>
          <p:nvPr/>
        </p:nvSpPr>
        <p:spPr>
          <a:xfrm>
            <a:off x="6476999" y="4221510"/>
            <a:ext cx="298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Relative to current location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94B563-C950-9670-E164-E8EEDAC92E4E}"/>
              </a:ext>
            </a:extLst>
          </p:cNvPr>
          <p:cNvSpPr txBox="1"/>
          <p:nvPr/>
        </p:nvSpPr>
        <p:spPr>
          <a:xfrm>
            <a:off x="3552825" y="4774954"/>
            <a:ext cx="283845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cd [folder]/[folder] 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C33B56-5429-EEF3-0691-D71D0A6906BB}"/>
              </a:ext>
            </a:extLst>
          </p:cNvPr>
          <p:cNvSpPr txBox="1"/>
          <p:nvPr/>
        </p:nvSpPr>
        <p:spPr>
          <a:xfrm>
            <a:off x="6476999" y="4774954"/>
            <a:ext cx="298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Jump relative into subfolder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70EA86-CAA1-AF37-95F8-6246E7D3B2BE}"/>
              </a:ext>
            </a:extLst>
          </p:cNvPr>
          <p:cNvSpPr txBox="1"/>
          <p:nvPr/>
        </p:nvSpPr>
        <p:spPr>
          <a:xfrm>
            <a:off x="6934199" y="5747311"/>
            <a:ext cx="277177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 D:/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5529BD-B22A-517A-00D6-A1B6F59B0290}"/>
              </a:ext>
            </a:extLst>
          </p:cNvPr>
          <p:cNvSpPr txBox="1"/>
          <p:nvPr/>
        </p:nvSpPr>
        <p:spPr>
          <a:xfrm>
            <a:off x="9682163" y="5739929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Change </a:t>
            </a:r>
            <a:r>
              <a:rPr lang="en-US" dirty="0" err="1">
                <a:solidFill>
                  <a:schemeClr val="bg1"/>
                </a:solidFill>
              </a:rPr>
              <a:t>Harddisk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121B39-8424-33B3-F665-3C378D0E1CD0}"/>
              </a:ext>
            </a:extLst>
          </p:cNvPr>
          <p:cNvSpPr txBox="1"/>
          <p:nvPr/>
        </p:nvSpPr>
        <p:spPr>
          <a:xfrm>
            <a:off x="3429000" y="329744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E.g.: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57D19-148A-FF71-8F5C-A87C75981464}"/>
              </a:ext>
            </a:extLst>
          </p:cNvPr>
          <p:cNvSpPr txBox="1"/>
          <p:nvPr/>
        </p:nvSpPr>
        <p:spPr>
          <a:xfrm>
            <a:off x="6476999" y="2802999"/>
            <a:ext cx="298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Relative to current location</a:t>
            </a:r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87271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26F4307-1071-F4C3-9A74-DE2F8E4C13A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26" name="Picture 2" descr="Windows Light by Microsoft | Wallpapers | WallpaperHub">
              <a:extLst>
                <a:ext uri="{FF2B5EF4-FFF2-40B4-BE49-F238E27FC236}">
                  <a16:creationId xmlns:a16="http://schemas.microsoft.com/office/drawing/2014/main" id="{723FE252-B0D2-2032-326F-2632E23F350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27" r="9156"/>
            <a:stretch/>
          </p:blipFill>
          <p:spPr bwMode="auto">
            <a:xfrm>
              <a:off x="6096000" y="0"/>
              <a:ext cx="6096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F8CC7EF-EFBE-11F0-F92B-B242F1D029C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/>
            <a:srcRect r="31921"/>
            <a:stretch/>
          </p:blipFill>
          <p:spPr>
            <a:xfrm>
              <a:off x="0" y="0"/>
              <a:ext cx="6096000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5AE326-6498-EABE-5FC4-B8560568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2612" y="684005"/>
            <a:ext cx="8486775" cy="1069816"/>
          </a:xfrm>
        </p:spPr>
        <p:txBody>
          <a:bodyPr>
            <a:norm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OCR A Extended" panose="02010509020102010303" pitchFamily="50" charset="0"/>
              </a:rPr>
              <a:t>Copy File</a:t>
            </a:r>
            <a:endParaRPr lang="da-DK" sz="6000" b="1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6F813-EF77-8084-C270-120E637C1DE8}"/>
              </a:ext>
            </a:extLst>
          </p:cNvPr>
          <p:cNvSpPr txBox="1"/>
          <p:nvPr/>
        </p:nvSpPr>
        <p:spPr>
          <a:xfrm>
            <a:off x="323850" y="3829050"/>
            <a:ext cx="54483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cp [source path] [destination path] 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8A993-8423-6C45-7C6D-5E958817F2F7}"/>
              </a:ext>
            </a:extLst>
          </p:cNvPr>
          <p:cNvSpPr txBox="1"/>
          <p:nvPr/>
        </p:nvSpPr>
        <p:spPr>
          <a:xfrm>
            <a:off x="6224587" y="3829050"/>
            <a:ext cx="583882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copy [source path] [destination path] </a:t>
            </a:r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738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758</Words>
  <Application>Microsoft Office PowerPoint</Application>
  <PresentationFormat>Widescreen</PresentationFormat>
  <Paragraphs>131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OCR A Extended</vt:lpstr>
      <vt:lpstr>ui-monospace</vt:lpstr>
      <vt:lpstr>Office Theme</vt:lpstr>
      <vt:lpstr>PowerPoint Presentation</vt:lpstr>
      <vt:lpstr>Files Grows on Trees</vt:lpstr>
      <vt:lpstr>Task 1: Open The Terminal</vt:lpstr>
      <vt:lpstr>PATH’s (To Happiness)</vt:lpstr>
      <vt:lpstr>Paths</vt:lpstr>
      <vt:lpstr>List File at current Location</vt:lpstr>
      <vt:lpstr>Create Folder</vt:lpstr>
      <vt:lpstr>Task 3: Change current Location</vt:lpstr>
      <vt:lpstr>Copy File</vt:lpstr>
      <vt:lpstr>Move File/Folder</vt:lpstr>
      <vt:lpstr>Remove File/Folder</vt:lpstr>
      <vt:lpstr>Print out Content of File</vt:lpstr>
      <vt:lpstr>PowerPoint Presentation</vt:lpstr>
      <vt:lpstr>Commands in the terminal is just programs!</vt:lpstr>
      <vt:lpstr>PowerPoint Presentation</vt:lpstr>
      <vt:lpstr>The Path Environment Variable</vt:lpstr>
      <vt:lpstr> Path Variables In Terminal</vt:lpstr>
      <vt:lpstr>The PATH - Environment Variable – Permanent Set</vt:lpstr>
      <vt:lpstr>PowerPoint Presentation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Rune Heick</dc:creator>
  <cp:lastModifiedBy>Rune Arbjerg Heick</cp:lastModifiedBy>
  <cp:revision>7</cp:revision>
  <dcterms:created xsi:type="dcterms:W3CDTF">2023-09-13T08:28:16Z</dcterms:created>
  <dcterms:modified xsi:type="dcterms:W3CDTF">2023-09-27T09:50:39Z</dcterms:modified>
</cp:coreProperties>
</file>